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62" r:id="rId3"/>
    <p:sldId id="287" r:id="rId4"/>
    <p:sldId id="288" r:id="rId5"/>
    <p:sldId id="296" r:id="rId6"/>
    <p:sldId id="294" r:id="rId7"/>
    <p:sldId id="295" r:id="rId8"/>
    <p:sldId id="289" r:id="rId9"/>
    <p:sldId id="290" r:id="rId10"/>
    <p:sldId id="291" r:id="rId11"/>
    <p:sldId id="292" r:id="rId12"/>
    <p:sldId id="293" r:id="rId13"/>
  </p:sldIdLst>
  <p:sldSz cx="2437765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348A"/>
    <a:srgbClr val="D64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37" d="100"/>
          <a:sy n="37" d="100"/>
        </p:scale>
        <p:origin x="125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ECEDD-3BD4-4C3E-B823-475923AE3895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6452B-B6B8-4D1A-A5DB-EC63412EC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8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927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3514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928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5095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E0C57-C421-458E-8787-9FE12760EAF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168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617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8839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427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612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9968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4067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228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  <a:prstGeom prst="rect">
            <a:avLst/>
          </a:prstGeom>
        </p:spPr>
        <p:txBody>
          <a:bodyPr anchor="b"/>
          <a:lstStyle>
            <a:lvl1pPr algn="ctr"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7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8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08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24377650" cy="8267700"/>
          </a:xfrm>
          <a:solidFill>
            <a:srgbClr val="BFBFBF"/>
          </a:solidFill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z="2800"/>
              <a:t>ADVANT Multipurpose  Presentation 2017 </a:t>
            </a:r>
            <a:endParaRPr lang="en-GB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48FCF8-25E9-4F94-BC2B-FA1B572C1F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3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Left Im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" y="0"/>
            <a:ext cx="14131420" cy="13716000"/>
          </a:xfrm>
          <a:custGeom>
            <a:avLst/>
            <a:gdLst>
              <a:gd name="connsiteX0" fmla="*/ 2609873 w 8343900"/>
              <a:gd name="connsiteY0" fmla="*/ 0 h 6858000"/>
              <a:gd name="connsiteX1" fmla="*/ 8343900 w 8343900"/>
              <a:gd name="connsiteY1" fmla="*/ 0 h 6858000"/>
              <a:gd name="connsiteX2" fmla="*/ 5143477 w 8343900"/>
              <a:gd name="connsiteY2" fmla="*/ 6858000 h 6858000"/>
              <a:gd name="connsiteX3" fmla="*/ 0 w 8343900"/>
              <a:gd name="connsiteY3" fmla="*/ 6858000 h 6858000"/>
              <a:gd name="connsiteX4" fmla="*/ 0 w 8343900"/>
              <a:gd name="connsiteY4" fmla="*/ 5592545 h 6858000"/>
              <a:gd name="connsiteX5" fmla="*/ 0 w 8343900"/>
              <a:gd name="connsiteY5" fmla="*/ 0 h 6858000"/>
              <a:gd name="connsiteX6" fmla="*/ 2076450 w 8343900"/>
              <a:gd name="connsiteY6" fmla="*/ 0 h 6858000"/>
              <a:gd name="connsiteX7" fmla="*/ 0 w 8343900"/>
              <a:gd name="connsiteY7" fmla="*/ 4449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43900" h="6858000">
                <a:moveTo>
                  <a:pt x="2609873" y="0"/>
                </a:moveTo>
                <a:lnTo>
                  <a:pt x="8343900" y="0"/>
                </a:lnTo>
                <a:lnTo>
                  <a:pt x="5143477" y="6858000"/>
                </a:lnTo>
                <a:lnTo>
                  <a:pt x="0" y="6858000"/>
                </a:lnTo>
                <a:lnTo>
                  <a:pt x="0" y="5592545"/>
                </a:lnTo>
                <a:close/>
                <a:moveTo>
                  <a:pt x="0" y="0"/>
                </a:moveTo>
                <a:lnTo>
                  <a:pt x="2076450" y="0"/>
                </a:lnTo>
                <a:lnTo>
                  <a:pt x="0" y="4449504"/>
                </a:lnTo>
                <a:close/>
              </a:path>
            </a:pathLst>
          </a:custGeom>
          <a:solidFill>
            <a:srgbClr val="88888A"/>
          </a:solidFill>
        </p:spPr>
        <p:txBody>
          <a:bodyPr wrap="square">
            <a:noAutofit/>
          </a:bodyPr>
          <a:lstStyle>
            <a:lvl1pPr marL="0" indent="0">
              <a:buNone/>
              <a:defRPr sz="3199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131421" y="1654631"/>
            <a:ext cx="8608358" cy="3802744"/>
          </a:xfrm>
        </p:spPr>
        <p:txBody>
          <a:bodyPr lIns="360000" tIns="180000" rIns="360000" bIns="180000">
            <a:normAutofit/>
          </a:bodyPr>
          <a:lstStyle>
            <a:lvl1pPr marL="0" indent="0">
              <a:spcBef>
                <a:spcPts val="0"/>
              </a:spcBef>
              <a:buNone/>
              <a:defRPr sz="9998" baseline="0">
                <a:solidFill>
                  <a:srgbClr val="88888A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lvl="0"/>
            <a:r>
              <a:rPr lang="en-GB" dirty="0"/>
              <a:t>Title Here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14131421" y="6560457"/>
            <a:ext cx="8608358" cy="6037944"/>
          </a:xfrm>
        </p:spPr>
        <p:txBody>
          <a:bodyPr lIns="360000" tIns="180000" rIns="360000" bIns="180000">
            <a:normAutofit/>
          </a:bodyPr>
          <a:lstStyle>
            <a:lvl1pPr marL="0" indent="0">
              <a:lnSpc>
                <a:spcPct val="110000"/>
              </a:lnSpc>
              <a:buNone/>
              <a:defRPr sz="3199" baseline="0">
                <a:solidFill>
                  <a:srgbClr val="88888A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Body Text Goes Here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ADVANT </a:t>
            </a:r>
            <a:r>
              <a:rPr lang="en-GB" sz="2800" dirty="0"/>
              <a:t>Multipurpose  Presentation 2017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C48FCF8-25E9-4F94-BC2B-FA1B572C1F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4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8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  <a:prstGeom prst="rect">
            <a:avLst/>
          </a:prstGeom>
        </p:spPr>
        <p:txBody>
          <a:bodyPr anchor="b"/>
          <a:lstStyle>
            <a:lvl1pPr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0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4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1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  <a:prstGeom prst="rect">
            <a:avLst/>
          </a:prstGeo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  <a:prstGeom prst="rect">
            <a:avLst/>
          </a:prstGeo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5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  <a:prstGeom prst="rect">
            <a:avLst/>
          </a:prstGeo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2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462577" y="511176"/>
            <a:ext cx="1675964" cy="730250"/>
          </a:xfrm>
          <a:prstGeom prst="roundRect">
            <a:avLst>
              <a:gd name="adj" fmla="val 10797"/>
            </a:avLst>
          </a:prstGeom>
          <a:gradFill flip="none" rotWithShape="1">
            <a:gsLst>
              <a:gs pos="0">
                <a:schemeClr val="accent4"/>
              </a:gs>
              <a:gs pos="100000">
                <a:schemeClr val="accent5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fld id="{3CBF67D7-8C75-433C-B949-F5BA010697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8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7" r:id="rId12"/>
    <p:sldLayoutId id="2147483678" r:id="rId13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5596296" y="6073170"/>
            <a:ext cx="1318505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500" dirty="0">
                <a:latin typeface="+mj-lt"/>
              </a:rPr>
              <a:t>МФЦ 56</a:t>
            </a:r>
            <a:endParaRPr lang="en-US" sz="11500" dirty="0">
              <a:latin typeface="+mj-lt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5596295" y="9293516"/>
            <a:ext cx="13185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/>
              <a:t>Команда «Выйти из </a:t>
            </a:r>
            <a:r>
              <a:rPr lang="en-US" sz="6000" dirty="0"/>
              <a:t>IT</a:t>
            </a:r>
            <a:r>
              <a:rPr lang="ru-RU" sz="6000" dirty="0"/>
              <a:t>»</a:t>
            </a:r>
            <a:endParaRPr lang="en-US" sz="6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1</a:t>
            </a:fld>
            <a:endParaRPr lang="en-US"/>
          </a:p>
        </p:txBody>
      </p:sp>
      <p:pic>
        <p:nvPicPr>
          <p:cNvPr id="4" name="Рисунок 11">
            <a:extLst>
              <a:ext uri="{FF2B5EF4-FFF2-40B4-BE49-F238E27FC236}">
                <a16:creationId xmlns:a16="http://schemas.microsoft.com/office/drawing/2014/main" id="{AE8D75B9-3921-432D-AA19-74D9E756E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2689" y="511176"/>
            <a:ext cx="3184798" cy="362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3063E6-90A8-41E1-82F3-F680B57C94CD}"/>
              </a:ext>
            </a:extLst>
          </p:cNvPr>
          <p:cNvSpPr txBox="1"/>
          <p:nvPr/>
        </p:nvSpPr>
        <p:spPr>
          <a:xfrm>
            <a:off x="20098792" y="4263527"/>
            <a:ext cx="427259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b="1" spc="80" dirty="0">
                <a:solidFill>
                  <a:srgbClr val="002177"/>
                </a:solidFill>
                <a:latin typeface="Ignis et Glacies Sharp" panose="02000000000000000000" pitchFamily="2" charset="-52"/>
                <a:ea typeface="PT_Russia Text" panose="02000503000000020004" pitchFamily="2" charset="0"/>
                <a:cs typeface="Tahoma" panose="020B0604030504040204" pitchFamily="34" charset="0"/>
              </a:rPr>
              <a:t>Министерство </a:t>
            </a:r>
          </a:p>
          <a:p>
            <a:pPr algn="ctr"/>
            <a:r>
              <a:rPr lang="ru-RU" sz="1400" b="1" spc="80" dirty="0">
                <a:solidFill>
                  <a:srgbClr val="002177"/>
                </a:solidFill>
                <a:latin typeface="Ignis et Glacies Sharp" panose="02000000000000000000" pitchFamily="2" charset="-52"/>
                <a:ea typeface="PT_Russia Text" panose="02000503000000020004" pitchFamily="2" charset="0"/>
                <a:cs typeface="Tahoma" panose="020B0604030504040204" pitchFamily="34" charset="0"/>
              </a:rPr>
              <a:t>цифрового развития и связи </a:t>
            </a:r>
          </a:p>
          <a:p>
            <a:pPr algn="ctr"/>
            <a:r>
              <a:rPr lang="ru-RU" sz="2000" b="1" spc="80" dirty="0">
                <a:solidFill>
                  <a:srgbClr val="002177"/>
                </a:solidFill>
                <a:latin typeface="Ignis et Glacies Sharp" panose="02000000000000000000" pitchFamily="2" charset="-52"/>
                <a:ea typeface="PT_Russia Text" panose="02000503000000020004" pitchFamily="2" charset="0"/>
                <a:cs typeface="Tahoma" panose="020B0604030504040204" pitchFamily="34" charset="0"/>
              </a:rPr>
              <a:t>Оренбургской области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1A3A21-90D3-4350-8C47-D8A095A104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083" y="1195689"/>
            <a:ext cx="487748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94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10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E3259-8AA5-42B8-BCCB-9AEAC2DD94E7}"/>
              </a:ext>
            </a:extLst>
          </p:cNvPr>
          <p:cNvSpPr txBox="1"/>
          <p:nvPr/>
        </p:nvSpPr>
        <p:spPr>
          <a:xfrm>
            <a:off x="1704302" y="692814"/>
            <a:ext cx="10428322" cy="120031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ru-RU" sz="7200" b="1" dirty="0">
                <a:solidFill>
                  <a:schemeClr val="tx2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БИЗНЕС-МОДЕЛЬ</a:t>
            </a:r>
            <a:endParaRPr lang="id-ID" sz="7200" dirty="0">
              <a:solidFill>
                <a:schemeClr val="tx2"/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573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E3259-8AA5-42B8-BCCB-9AEAC2DD94E7}"/>
              </a:ext>
            </a:extLst>
          </p:cNvPr>
          <p:cNvSpPr txBox="1"/>
          <p:nvPr/>
        </p:nvSpPr>
        <p:spPr>
          <a:xfrm>
            <a:off x="1704301" y="692814"/>
            <a:ext cx="12858365" cy="120031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ru-RU" sz="7200" b="1" dirty="0">
                <a:solidFill>
                  <a:schemeClr val="tx2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СОЦИАЛЬНАЯ ЗНАЧИМОСТЬ</a:t>
            </a:r>
            <a:endParaRPr lang="id-ID" sz="7200" dirty="0">
              <a:solidFill>
                <a:schemeClr val="tx2"/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427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12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E3259-8AA5-42B8-BCCB-9AEAC2DD94E7}"/>
              </a:ext>
            </a:extLst>
          </p:cNvPr>
          <p:cNvSpPr txBox="1"/>
          <p:nvPr/>
        </p:nvSpPr>
        <p:spPr>
          <a:xfrm>
            <a:off x="1704302" y="692814"/>
            <a:ext cx="10428322" cy="120031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ru-RU" sz="7200" b="1" dirty="0">
                <a:solidFill>
                  <a:schemeClr val="tx2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СЛАБЫЕ МЕСТА</a:t>
            </a:r>
            <a:endParaRPr lang="id-ID" sz="7200" dirty="0">
              <a:solidFill>
                <a:schemeClr val="tx2"/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91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4942070" y="4734597"/>
            <a:ext cx="1135187" cy="11351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arallelogram 3"/>
          <p:cNvSpPr/>
          <p:nvPr/>
        </p:nvSpPr>
        <p:spPr>
          <a:xfrm>
            <a:off x="8650" y="2230436"/>
            <a:ext cx="13577114" cy="11506152"/>
          </a:xfrm>
          <a:prstGeom prst="parallelogram">
            <a:avLst>
              <a:gd name="adj" fmla="val 38882"/>
            </a:avLst>
          </a:prstGeom>
          <a:gradFill>
            <a:gsLst>
              <a:gs pos="0">
                <a:schemeClr val="accent4"/>
              </a:gs>
              <a:gs pos="100000">
                <a:schemeClr val="accent5">
                  <a:alpha val="86000"/>
                </a:schemeClr>
              </a:gs>
            </a:gsLst>
            <a:lin ang="0" scaled="1"/>
          </a:gradFill>
          <a:ln w="127000" cap="rnd">
            <a:noFill/>
          </a:ln>
          <a:effectLst>
            <a:outerShdw blurRad="101600" dist="139700" dir="8040000" sx="91000" sy="91000" algn="t" rotWithShape="0">
              <a:prstClr val="black">
                <a:alpha val="30000"/>
              </a:prstClr>
            </a:outerShdw>
            <a:softEdge rad="0"/>
          </a:effectLst>
        </p:spPr>
        <p:txBody>
          <a:bodyPr vert="horz" lIns="91440" tIns="45720" rIns="91440" bIns="45720" rtlCol="0" anchor="ctr"/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6077257" y="4550233"/>
            <a:ext cx="7778763" cy="729622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ru-RU" sz="5400" dirty="0">
                <a:solidFill>
                  <a:schemeClr val="tx1"/>
                </a:solidFill>
                <a:latin typeface="+mn-lt"/>
              </a:rPr>
              <a:t>Илья Фоменко</a:t>
            </a:r>
            <a:endParaRPr lang="en-GB" sz="540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ru-RU" sz="3600" dirty="0">
                <a:solidFill>
                  <a:schemeClr val="tx1"/>
                </a:solidFill>
                <a:latin typeface="+mn-lt"/>
              </a:rPr>
              <a:t>мобильный разработчик, капитан команды</a:t>
            </a:r>
            <a:endParaRPr lang="en-GB" sz="360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endParaRPr lang="en-GB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ru-RU" sz="5400" dirty="0">
                <a:solidFill>
                  <a:schemeClr val="tx1"/>
                </a:solidFill>
                <a:latin typeface="+mn-lt"/>
              </a:rPr>
              <a:t>Диана Исекенова</a:t>
            </a:r>
            <a:r>
              <a:rPr lang="en-GB" sz="54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ru-RU" sz="3600" dirty="0">
                <a:solidFill>
                  <a:schemeClr val="tx1"/>
                </a:solidFill>
                <a:latin typeface="+mn-lt"/>
              </a:rPr>
              <a:t>дизайнер интерфейсов</a:t>
            </a:r>
            <a:endParaRPr lang="en-GB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Parallelogram 16"/>
          <p:cNvSpPr/>
          <p:nvPr/>
        </p:nvSpPr>
        <p:spPr>
          <a:xfrm>
            <a:off x="8360161" y="7121511"/>
            <a:ext cx="5746415" cy="6615077"/>
          </a:xfrm>
          <a:prstGeom prst="parallelogram">
            <a:avLst>
              <a:gd name="adj" fmla="val 46348"/>
            </a:avLst>
          </a:prstGeom>
          <a:gradFill flip="none" rotWithShape="1">
            <a:gsLst>
              <a:gs pos="0">
                <a:schemeClr val="accent4"/>
              </a:gs>
              <a:gs pos="100000">
                <a:schemeClr val="accent5">
                  <a:alpha val="22000"/>
                </a:schemeClr>
              </a:gs>
            </a:gsLst>
            <a:lin ang="0" scaled="1"/>
            <a:tileRect/>
          </a:gradFill>
          <a:ln w="127000" cap="rnd">
            <a:noFill/>
          </a:ln>
          <a:effectLst>
            <a:outerShdw blurRad="101600" dist="139700" dir="8040000" sx="91000" sy="91000" algn="t" rotWithShape="0">
              <a:prstClr val="black">
                <a:alpha val="30000"/>
              </a:prstClr>
            </a:outerShdw>
            <a:softEdge rad="0"/>
          </a:effectLst>
        </p:spPr>
        <p:txBody>
          <a:bodyPr vert="horz" lIns="91440" tIns="45720" rIns="91440" bIns="45720" rtlCol="0" anchor="ctr"/>
          <a:lstStyle/>
          <a:p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5115019" y="4906221"/>
            <a:ext cx="789289" cy="791938"/>
            <a:chOff x="4906963" y="2173288"/>
            <a:chExt cx="473075" cy="474663"/>
          </a:xfrm>
          <a:solidFill>
            <a:schemeClr val="bg1"/>
          </a:solidFill>
        </p:grpSpPr>
        <p:sp>
          <p:nvSpPr>
            <p:cNvPr id="26" name="Freeform 16"/>
            <p:cNvSpPr>
              <a:spLocks/>
            </p:cNvSpPr>
            <p:nvPr/>
          </p:nvSpPr>
          <p:spPr bwMode="auto">
            <a:xfrm>
              <a:off x="4938713" y="2473325"/>
              <a:ext cx="142875" cy="141288"/>
            </a:xfrm>
            <a:custGeom>
              <a:avLst/>
              <a:gdLst>
                <a:gd name="T0" fmla="*/ 40 w 67"/>
                <a:gd name="T1" fmla="*/ 4 h 66"/>
                <a:gd name="T2" fmla="*/ 35 w 67"/>
                <a:gd name="T3" fmla="*/ 3 h 66"/>
                <a:gd name="T4" fmla="*/ 9 w 67"/>
                <a:gd name="T5" fmla="*/ 61 h 66"/>
                <a:gd name="T6" fmla="*/ 64 w 67"/>
                <a:gd name="T7" fmla="*/ 32 h 66"/>
                <a:gd name="T8" fmla="*/ 63 w 67"/>
                <a:gd name="T9" fmla="*/ 27 h 66"/>
                <a:gd name="T10" fmla="*/ 40 w 67"/>
                <a:gd name="T11" fmla="*/ 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66">
                  <a:moveTo>
                    <a:pt x="40" y="4"/>
                  </a:moveTo>
                  <a:cubicBezTo>
                    <a:pt x="37" y="0"/>
                    <a:pt x="36" y="2"/>
                    <a:pt x="35" y="3"/>
                  </a:cubicBezTo>
                  <a:cubicBezTo>
                    <a:pt x="17" y="21"/>
                    <a:pt x="0" y="66"/>
                    <a:pt x="9" y="61"/>
                  </a:cubicBezTo>
                  <a:cubicBezTo>
                    <a:pt x="41" y="46"/>
                    <a:pt x="46" y="50"/>
                    <a:pt x="64" y="32"/>
                  </a:cubicBezTo>
                  <a:cubicBezTo>
                    <a:pt x="65" y="31"/>
                    <a:pt x="67" y="30"/>
                    <a:pt x="63" y="27"/>
                  </a:cubicBezTo>
                  <a:lnTo>
                    <a:pt x="4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27" name="Freeform 17"/>
            <p:cNvSpPr>
              <a:spLocks noEditPoints="1"/>
            </p:cNvSpPr>
            <p:nvPr/>
          </p:nvSpPr>
          <p:spPr bwMode="auto">
            <a:xfrm>
              <a:off x="4906963" y="2173288"/>
              <a:ext cx="473075" cy="474663"/>
            </a:xfrm>
            <a:custGeom>
              <a:avLst/>
              <a:gdLst>
                <a:gd name="T0" fmla="*/ 155 w 223"/>
                <a:gd name="T1" fmla="*/ 145 h 224"/>
                <a:gd name="T2" fmla="*/ 156 w 223"/>
                <a:gd name="T3" fmla="*/ 141 h 224"/>
                <a:gd name="T4" fmla="*/ 204 w 223"/>
                <a:gd name="T5" fmla="*/ 19 h 224"/>
                <a:gd name="T6" fmla="*/ 84 w 223"/>
                <a:gd name="T7" fmla="*/ 67 h 224"/>
                <a:gd name="T8" fmla="*/ 78 w 223"/>
                <a:gd name="T9" fmla="*/ 69 h 224"/>
                <a:gd name="T10" fmla="*/ 65 w 223"/>
                <a:gd name="T11" fmla="*/ 65 h 224"/>
                <a:gd name="T12" fmla="*/ 53 w 223"/>
                <a:gd name="T13" fmla="*/ 69 h 224"/>
                <a:gd name="T14" fmla="*/ 3 w 223"/>
                <a:gd name="T15" fmla="*/ 119 h 224"/>
                <a:gd name="T16" fmla="*/ 5 w 223"/>
                <a:gd name="T17" fmla="*/ 125 h 224"/>
                <a:gd name="T18" fmla="*/ 41 w 223"/>
                <a:gd name="T19" fmla="*/ 131 h 224"/>
                <a:gd name="T20" fmla="*/ 53 w 223"/>
                <a:gd name="T21" fmla="*/ 127 h 224"/>
                <a:gd name="T22" fmla="*/ 57 w 223"/>
                <a:gd name="T23" fmla="*/ 127 h 224"/>
                <a:gd name="T24" fmla="*/ 96 w 223"/>
                <a:gd name="T25" fmla="*/ 167 h 224"/>
                <a:gd name="T26" fmla="*/ 96 w 223"/>
                <a:gd name="T27" fmla="*/ 170 h 224"/>
                <a:gd name="T28" fmla="*/ 92 w 223"/>
                <a:gd name="T29" fmla="*/ 182 h 224"/>
                <a:gd name="T30" fmla="*/ 98 w 223"/>
                <a:gd name="T31" fmla="*/ 219 h 224"/>
                <a:gd name="T32" fmla="*/ 104 w 223"/>
                <a:gd name="T33" fmla="*/ 221 h 224"/>
                <a:gd name="T34" fmla="*/ 155 w 223"/>
                <a:gd name="T35" fmla="*/ 170 h 224"/>
                <a:gd name="T36" fmla="*/ 158 w 223"/>
                <a:gd name="T37" fmla="*/ 159 h 224"/>
                <a:gd name="T38" fmla="*/ 155 w 223"/>
                <a:gd name="T39" fmla="*/ 145 h 224"/>
                <a:gd name="T40" fmla="*/ 144 w 223"/>
                <a:gd name="T41" fmla="*/ 80 h 224"/>
                <a:gd name="T42" fmla="*/ 144 w 223"/>
                <a:gd name="T43" fmla="*/ 50 h 224"/>
                <a:gd name="T44" fmla="*/ 174 w 223"/>
                <a:gd name="T45" fmla="*/ 50 h 224"/>
                <a:gd name="T46" fmla="*/ 174 w 223"/>
                <a:gd name="T47" fmla="*/ 80 h 224"/>
                <a:gd name="T48" fmla="*/ 144 w 223"/>
                <a:gd name="T49" fmla="*/ 8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3" h="224">
                  <a:moveTo>
                    <a:pt x="155" y="145"/>
                  </a:moveTo>
                  <a:cubicBezTo>
                    <a:pt x="154" y="143"/>
                    <a:pt x="156" y="141"/>
                    <a:pt x="156" y="141"/>
                  </a:cubicBezTo>
                  <a:cubicBezTo>
                    <a:pt x="197" y="97"/>
                    <a:pt x="223" y="38"/>
                    <a:pt x="204" y="19"/>
                  </a:cubicBezTo>
                  <a:cubicBezTo>
                    <a:pt x="185" y="0"/>
                    <a:pt x="128" y="26"/>
                    <a:pt x="84" y="67"/>
                  </a:cubicBezTo>
                  <a:cubicBezTo>
                    <a:pt x="83" y="68"/>
                    <a:pt x="81" y="69"/>
                    <a:pt x="78" y="69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1" y="64"/>
                    <a:pt x="56" y="66"/>
                    <a:pt x="53" y="69"/>
                  </a:cubicBezTo>
                  <a:cubicBezTo>
                    <a:pt x="3" y="119"/>
                    <a:pt x="3" y="119"/>
                    <a:pt x="3" y="119"/>
                  </a:cubicBezTo>
                  <a:cubicBezTo>
                    <a:pt x="0" y="122"/>
                    <a:pt x="1" y="124"/>
                    <a:pt x="5" y="125"/>
                  </a:cubicBezTo>
                  <a:cubicBezTo>
                    <a:pt x="41" y="131"/>
                    <a:pt x="41" y="131"/>
                    <a:pt x="41" y="131"/>
                  </a:cubicBezTo>
                  <a:cubicBezTo>
                    <a:pt x="45" y="131"/>
                    <a:pt x="50" y="130"/>
                    <a:pt x="53" y="127"/>
                  </a:cubicBezTo>
                  <a:cubicBezTo>
                    <a:pt x="53" y="127"/>
                    <a:pt x="55" y="125"/>
                    <a:pt x="57" y="127"/>
                  </a:cubicBezTo>
                  <a:cubicBezTo>
                    <a:pt x="67" y="137"/>
                    <a:pt x="86" y="157"/>
                    <a:pt x="96" y="167"/>
                  </a:cubicBezTo>
                  <a:cubicBezTo>
                    <a:pt x="98" y="168"/>
                    <a:pt x="96" y="170"/>
                    <a:pt x="96" y="170"/>
                  </a:cubicBezTo>
                  <a:cubicBezTo>
                    <a:pt x="94" y="173"/>
                    <a:pt x="92" y="179"/>
                    <a:pt x="92" y="182"/>
                  </a:cubicBezTo>
                  <a:cubicBezTo>
                    <a:pt x="98" y="219"/>
                    <a:pt x="98" y="219"/>
                    <a:pt x="98" y="219"/>
                  </a:cubicBezTo>
                  <a:cubicBezTo>
                    <a:pt x="99" y="223"/>
                    <a:pt x="102" y="224"/>
                    <a:pt x="104" y="221"/>
                  </a:cubicBezTo>
                  <a:cubicBezTo>
                    <a:pt x="155" y="170"/>
                    <a:pt x="155" y="170"/>
                    <a:pt x="155" y="170"/>
                  </a:cubicBezTo>
                  <a:cubicBezTo>
                    <a:pt x="157" y="168"/>
                    <a:pt x="159" y="162"/>
                    <a:pt x="158" y="159"/>
                  </a:cubicBezTo>
                  <a:lnTo>
                    <a:pt x="155" y="145"/>
                  </a:lnTo>
                  <a:close/>
                  <a:moveTo>
                    <a:pt x="144" y="80"/>
                  </a:moveTo>
                  <a:cubicBezTo>
                    <a:pt x="135" y="72"/>
                    <a:pt x="135" y="58"/>
                    <a:pt x="144" y="50"/>
                  </a:cubicBezTo>
                  <a:cubicBezTo>
                    <a:pt x="152" y="41"/>
                    <a:pt x="166" y="41"/>
                    <a:pt x="174" y="50"/>
                  </a:cubicBezTo>
                  <a:cubicBezTo>
                    <a:pt x="183" y="58"/>
                    <a:pt x="183" y="72"/>
                    <a:pt x="174" y="80"/>
                  </a:cubicBezTo>
                  <a:cubicBezTo>
                    <a:pt x="166" y="89"/>
                    <a:pt x="152" y="89"/>
                    <a:pt x="14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  <p:sp>
        <p:nvSpPr>
          <p:cNvPr id="31" name="Oval 30"/>
          <p:cNvSpPr/>
          <p:nvPr/>
        </p:nvSpPr>
        <p:spPr>
          <a:xfrm>
            <a:off x="14927755" y="8231312"/>
            <a:ext cx="1135187" cy="11351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5309392" y="8420306"/>
            <a:ext cx="371912" cy="757198"/>
            <a:chOff x="2087563" y="2211388"/>
            <a:chExt cx="220663" cy="449262"/>
          </a:xfrm>
          <a:solidFill>
            <a:schemeClr val="bg1"/>
          </a:solidFill>
        </p:grpSpPr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2132013" y="2211388"/>
              <a:ext cx="133350" cy="82550"/>
            </a:xfrm>
            <a:custGeom>
              <a:avLst/>
              <a:gdLst>
                <a:gd name="T0" fmla="*/ 61 w 63"/>
                <a:gd name="T1" fmla="*/ 30 h 39"/>
                <a:gd name="T2" fmla="*/ 51 w 63"/>
                <a:gd name="T3" fmla="*/ 39 h 39"/>
                <a:gd name="T4" fmla="*/ 12 w 63"/>
                <a:gd name="T5" fmla="*/ 39 h 39"/>
                <a:gd name="T6" fmla="*/ 2 w 63"/>
                <a:gd name="T7" fmla="*/ 30 h 39"/>
                <a:gd name="T8" fmla="*/ 0 w 63"/>
                <a:gd name="T9" fmla="*/ 9 h 39"/>
                <a:gd name="T10" fmla="*/ 9 w 63"/>
                <a:gd name="T11" fmla="*/ 0 h 39"/>
                <a:gd name="T12" fmla="*/ 54 w 63"/>
                <a:gd name="T13" fmla="*/ 0 h 39"/>
                <a:gd name="T14" fmla="*/ 62 w 63"/>
                <a:gd name="T15" fmla="*/ 9 h 39"/>
                <a:gd name="T16" fmla="*/ 61 w 63"/>
                <a:gd name="T17" fmla="*/ 3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39">
                  <a:moveTo>
                    <a:pt x="61" y="30"/>
                  </a:moveTo>
                  <a:cubicBezTo>
                    <a:pt x="60" y="35"/>
                    <a:pt x="56" y="39"/>
                    <a:pt x="51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7" y="39"/>
                    <a:pt x="2" y="35"/>
                    <a:pt x="2" y="3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9" y="0"/>
                    <a:pt x="63" y="4"/>
                    <a:pt x="62" y="9"/>
                  </a:cubicBezTo>
                  <a:lnTo>
                    <a:pt x="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2087563" y="2317750"/>
              <a:ext cx="220663" cy="342900"/>
            </a:xfrm>
            <a:custGeom>
              <a:avLst/>
              <a:gdLst>
                <a:gd name="T0" fmla="*/ 103 w 104"/>
                <a:gd name="T1" fmla="*/ 107 h 162"/>
                <a:gd name="T2" fmla="*/ 83 w 104"/>
                <a:gd name="T3" fmla="*/ 9 h 162"/>
                <a:gd name="T4" fmla="*/ 72 w 104"/>
                <a:gd name="T5" fmla="*/ 0 h 162"/>
                <a:gd name="T6" fmla="*/ 33 w 104"/>
                <a:gd name="T7" fmla="*/ 0 h 162"/>
                <a:gd name="T8" fmla="*/ 22 w 104"/>
                <a:gd name="T9" fmla="*/ 9 h 162"/>
                <a:gd name="T10" fmla="*/ 1 w 104"/>
                <a:gd name="T11" fmla="*/ 107 h 162"/>
                <a:gd name="T12" fmla="*/ 6 w 104"/>
                <a:gd name="T13" fmla="*/ 122 h 162"/>
                <a:gd name="T14" fmla="*/ 45 w 104"/>
                <a:gd name="T15" fmla="*/ 159 h 162"/>
                <a:gd name="T16" fmla="*/ 59 w 104"/>
                <a:gd name="T17" fmla="*/ 159 h 162"/>
                <a:gd name="T18" fmla="*/ 98 w 104"/>
                <a:gd name="T19" fmla="*/ 122 h 162"/>
                <a:gd name="T20" fmla="*/ 103 w 104"/>
                <a:gd name="T21" fmla="*/ 107 h 162"/>
                <a:gd name="T22" fmla="*/ 24 w 104"/>
                <a:gd name="T23" fmla="*/ 54 h 162"/>
                <a:gd name="T24" fmla="*/ 26 w 104"/>
                <a:gd name="T25" fmla="*/ 44 h 162"/>
                <a:gd name="T26" fmla="*/ 27 w 104"/>
                <a:gd name="T27" fmla="*/ 43 h 162"/>
                <a:gd name="T28" fmla="*/ 72 w 104"/>
                <a:gd name="T29" fmla="*/ 22 h 162"/>
                <a:gd name="T30" fmla="*/ 73 w 104"/>
                <a:gd name="T31" fmla="*/ 23 h 162"/>
                <a:gd name="T32" fmla="*/ 73 w 104"/>
                <a:gd name="T33" fmla="*/ 24 h 162"/>
                <a:gd name="T34" fmla="*/ 74 w 104"/>
                <a:gd name="T35" fmla="*/ 30 h 162"/>
                <a:gd name="T36" fmla="*/ 74 w 104"/>
                <a:gd name="T37" fmla="*/ 31 h 162"/>
                <a:gd name="T38" fmla="*/ 25 w 104"/>
                <a:gd name="T39" fmla="*/ 55 h 162"/>
                <a:gd name="T40" fmla="*/ 24 w 104"/>
                <a:gd name="T41" fmla="*/ 54 h 162"/>
                <a:gd name="T42" fmla="*/ 15 w 104"/>
                <a:gd name="T43" fmla="*/ 99 h 162"/>
                <a:gd name="T44" fmla="*/ 17 w 104"/>
                <a:gd name="T45" fmla="*/ 90 h 162"/>
                <a:gd name="T46" fmla="*/ 18 w 104"/>
                <a:gd name="T47" fmla="*/ 89 h 162"/>
                <a:gd name="T48" fmla="*/ 79 w 104"/>
                <a:gd name="T49" fmla="*/ 59 h 162"/>
                <a:gd name="T50" fmla="*/ 80 w 104"/>
                <a:gd name="T51" fmla="*/ 60 h 162"/>
                <a:gd name="T52" fmla="*/ 82 w 104"/>
                <a:gd name="T53" fmla="*/ 67 h 162"/>
                <a:gd name="T54" fmla="*/ 81 w 104"/>
                <a:gd name="T55" fmla="*/ 68 h 162"/>
                <a:gd name="T56" fmla="*/ 15 w 104"/>
                <a:gd name="T57" fmla="*/ 100 h 162"/>
                <a:gd name="T58" fmla="*/ 15 w 104"/>
                <a:gd name="T59" fmla="*/ 99 h 162"/>
                <a:gd name="T60" fmla="*/ 89 w 104"/>
                <a:gd name="T61" fmla="*/ 105 h 162"/>
                <a:gd name="T62" fmla="*/ 33 w 104"/>
                <a:gd name="T63" fmla="*/ 132 h 162"/>
                <a:gd name="T64" fmla="*/ 31 w 104"/>
                <a:gd name="T65" fmla="*/ 132 h 162"/>
                <a:gd name="T66" fmla="*/ 26 w 104"/>
                <a:gd name="T67" fmla="*/ 127 h 162"/>
                <a:gd name="T68" fmla="*/ 26 w 104"/>
                <a:gd name="T69" fmla="*/ 125 h 162"/>
                <a:gd name="T70" fmla="*/ 87 w 104"/>
                <a:gd name="T71" fmla="*/ 96 h 162"/>
                <a:gd name="T72" fmla="*/ 88 w 104"/>
                <a:gd name="T73" fmla="*/ 97 h 162"/>
                <a:gd name="T74" fmla="*/ 90 w 104"/>
                <a:gd name="T75" fmla="*/ 104 h 162"/>
                <a:gd name="T76" fmla="*/ 89 w 104"/>
                <a:gd name="T77" fmla="*/ 10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" h="162">
                  <a:moveTo>
                    <a:pt x="103" y="107"/>
                  </a:moveTo>
                  <a:cubicBezTo>
                    <a:pt x="83" y="9"/>
                    <a:pt x="83" y="9"/>
                    <a:pt x="83" y="9"/>
                  </a:cubicBezTo>
                  <a:cubicBezTo>
                    <a:pt x="82" y="4"/>
                    <a:pt x="77" y="0"/>
                    <a:pt x="7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8" y="0"/>
                    <a:pt x="23" y="4"/>
                    <a:pt x="22" y="9"/>
                  </a:cubicBezTo>
                  <a:cubicBezTo>
                    <a:pt x="1" y="107"/>
                    <a:pt x="1" y="107"/>
                    <a:pt x="1" y="107"/>
                  </a:cubicBezTo>
                  <a:cubicBezTo>
                    <a:pt x="0" y="112"/>
                    <a:pt x="2" y="119"/>
                    <a:pt x="6" y="122"/>
                  </a:cubicBezTo>
                  <a:cubicBezTo>
                    <a:pt x="45" y="159"/>
                    <a:pt x="45" y="159"/>
                    <a:pt x="45" y="159"/>
                  </a:cubicBezTo>
                  <a:cubicBezTo>
                    <a:pt x="49" y="162"/>
                    <a:pt x="55" y="162"/>
                    <a:pt x="59" y="159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102" y="119"/>
                    <a:pt x="104" y="112"/>
                    <a:pt x="103" y="107"/>
                  </a:cubicBezTo>
                  <a:close/>
                  <a:moveTo>
                    <a:pt x="24" y="54"/>
                  </a:moveTo>
                  <a:cubicBezTo>
                    <a:pt x="25" y="51"/>
                    <a:pt x="26" y="47"/>
                    <a:pt x="26" y="44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72" y="22"/>
                    <a:pt x="72" y="22"/>
                    <a:pt x="73" y="23"/>
                  </a:cubicBezTo>
                  <a:cubicBezTo>
                    <a:pt x="73" y="23"/>
                    <a:pt x="73" y="23"/>
                    <a:pt x="73" y="24"/>
                  </a:cubicBezTo>
                  <a:cubicBezTo>
                    <a:pt x="73" y="24"/>
                    <a:pt x="74" y="29"/>
                    <a:pt x="74" y="30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5"/>
                    <a:pt x="24" y="55"/>
                    <a:pt x="24" y="54"/>
                  </a:cubicBezTo>
                  <a:close/>
                  <a:moveTo>
                    <a:pt x="15" y="99"/>
                  </a:moveTo>
                  <a:cubicBezTo>
                    <a:pt x="15" y="97"/>
                    <a:pt x="16" y="92"/>
                    <a:pt x="17" y="90"/>
                  </a:cubicBezTo>
                  <a:cubicBezTo>
                    <a:pt x="17" y="89"/>
                    <a:pt x="18" y="89"/>
                    <a:pt x="18" y="89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79" y="59"/>
                    <a:pt x="80" y="58"/>
                    <a:pt x="80" y="60"/>
                  </a:cubicBezTo>
                  <a:cubicBezTo>
                    <a:pt x="81" y="61"/>
                    <a:pt x="82" y="65"/>
                    <a:pt x="82" y="67"/>
                  </a:cubicBezTo>
                  <a:cubicBezTo>
                    <a:pt x="82" y="68"/>
                    <a:pt x="81" y="68"/>
                    <a:pt x="81" y="68"/>
                  </a:cubicBezTo>
                  <a:cubicBezTo>
                    <a:pt x="15" y="100"/>
                    <a:pt x="15" y="100"/>
                    <a:pt x="15" y="100"/>
                  </a:cubicBezTo>
                  <a:cubicBezTo>
                    <a:pt x="15" y="100"/>
                    <a:pt x="15" y="101"/>
                    <a:pt x="15" y="99"/>
                  </a:cubicBezTo>
                  <a:close/>
                  <a:moveTo>
                    <a:pt x="89" y="105"/>
                  </a:moveTo>
                  <a:cubicBezTo>
                    <a:pt x="33" y="132"/>
                    <a:pt x="33" y="132"/>
                    <a:pt x="33" y="132"/>
                  </a:cubicBezTo>
                  <a:cubicBezTo>
                    <a:pt x="33" y="132"/>
                    <a:pt x="32" y="133"/>
                    <a:pt x="31" y="132"/>
                  </a:cubicBezTo>
                  <a:cubicBezTo>
                    <a:pt x="30" y="131"/>
                    <a:pt x="27" y="129"/>
                    <a:pt x="26" y="127"/>
                  </a:cubicBezTo>
                  <a:cubicBezTo>
                    <a:pt x="25" y="126"/>
                    <a:pt x="26" y="125"/>
                    <a:pt x="26" y="125"/>
                  </a:cubicBezTo>
                  <a:cubicBezTo>
                    <a:pt x="87" y="96"/>
                    <a:pt x="87" y="96"/>
                    <a:pt x="87" y="96"/>
                  </a:cubicBezTo>
                  <a:cubicBezTo>
                    <a:pt x="87" y="96"/>
                    <a:pt x="88" y="95"/>
                    <a:pt x="88" y="97"/>
                  </a:cubicBezTo>
                  <a:cubicBezTo>
                    <a:pt x="88" y="98"/>
                    <a:pt x="89" y="102"/>
                    <a:pt x="90" y="104"/>
                  </a:cubicBezTo>
                  <a:cubicBezTo>
                    <a:pt x="90" y="105"/>
                    <a:pt x="89" y="105"/>
                    <a:pt x="89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C48FCF8-25E9-4F94-BC2B-FA1B572C1FF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2A5965-F852-4ADF-B4B4-38C181853644}"/>
              </a:ext>
            </a:extLst>
          </p:cNvPr>
          <p:cNvSpPr txBox="1"/>
          <p:nvPr/>
        </p:nvSpPr>
        <p:spPr>
          <a:xfrm>
            <a:off x="2756901" y="6912864"/>
            <a:ext cx="9007636" cy="1569642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ru-RU" sz="9600" b="1" dirty="0">
                <a:solidFill>
                  <a:schemeClr val="bg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ВЫЙТИ ИЗ </a:t>
            </a:r>
            <a:r>
              <a:rPr lang="en-US" sz="9600" b="1" dirty="0">
                <a:solidFill>
                  <a:schemeClr val="bg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IT</a:t>
            </a:r>
            <a:endParaRPr lang="id-ID" sz="9600" dirty="0">
              <a:solidFill>
                <a:schemeClr val="bg1"/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296A56-FD19-43DE-BA3F-9AB8AF5BDDFA}"/>
              </a:ext>
            </a:extLst>
          </p:cNvPr>
          <p:cNvSpPr txBox="1"/>
          <p:nvPr/>
        </p:nvSpPr>
        <p:spPr>
          <a:xfrm>
            <a:off x="1704302" y="692814"/>
            <a:ext cx="10428322" cy="120031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ru-RU" sz="7200" b="1" dirty="0">
                <a:solidFill>
                  <a:schemeClr val="tx2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О КОМАНДЕ</a:t>
            </a:r>
            <a:endParaRPr lang="id-ID" sz="7200" dirty="0">
              <a:solidFill>
                <a:schemeClr val="tx2"/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4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E3259-8AA5-42B8-BCCB-9AEAC2DD94E7}"/>
              </a:ext>
            </a:extLst>
          </p:cNvPr>
          <p:cNvSpPr txBox="1"/>
          <p:nvPr/>
        </p:nvSpPr>
        <p:spPr>
          <a:xfrm>
            <a:off x="1704302" y="692814"/>
            <a:ext cx="10428322" cy="120031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ru-RU" sz="7200" b="1" dirty="0">
                <a:solidFill>
                  <a:schemeClr val="tx2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УНИКАЛЬНОСТЬ</a:t>
            </a:r>
            <a:endParaRPr lang="id-ID" sz="7200" dirty="0">
              <a:solidFill>
                <a:schemeClr val="tx2"/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8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4</a:t>
            </a:fld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056677-EB2C-47CC-A089-6D10593ED4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" t="22788" r="28981" b="8139"/>
          <a:stretch/>
        </p:blipFill>
        <p:spPr>
          <a:xfrm>
            <a:off x="4648214" y="2478481"/>
            <a:ext cx="15081221" cy="10738305"/>
          </a:xfrm>
          <a:prstGeom prst="rect">
            <a:avLst/>
          </a:prstGeom>
        </p:spPr>
      </p:pic>
      <p:grpSp>
        <p:nvGrpSpPr>
          <p:cNvPr id="6" name="Group 19">
            <a:extLst>
              <a:ext uri="{FF2B5EF4-FFF2-40B4-BE49-F238E27FC236}">
                <a16:creationId xmlns:a16="http://schemas.microsoft.com/office/drawing/2014/main" id="{BA0997E1-7C69-4373-9050-CFA5F99735DF}"/>
              </a:ext>
            </a:extLst>
          </p:cNvPr>
          <p:cNvGrpSpPr/>
          <p:nvPr/>
        </p:nvGrpSpPr>
        <p:grpSpPr>
          <a:xfrm>
            <a:off x="1621064" y="601374"/>
            <a:ext cx="11948632" cy="2308306"/>
            <a:chOff x="9407582" y="560721"/>
            <a:chExt cx="12458354" cy="23083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68E8DE-BD25-4D6B-82A3-4F2481D24016}"/>
                </a:ext>
              </a:extLst>
            </p:cNvPr>
            <p:cNvSpPr txBox="1"/>
            <p:nvPr/>
          </p:nvSpPr>
          <p:spPr>
            <a:xfrm>
              <a:off x="9506236" y="560721"/>
              <a:ext cx="12359700" cy="2308306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r>
                <a:rPr lang="ru-RU" sz="7200" b="1" dirty="0">
                  <a:solidFill>
                    <a:schemeClr val="tx2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ТЕХНИЧЕСКОЕ РЕШЕНИЕ</a:t>
              </a:r>
              <a:endParaRPr lang="id-ID" sz="7200" dirty="0">
                <a:solidFill>
                  <a:schemeClr val="tx2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F2939C73-FA51-4A53-AAC6-AC8354C7D2DF}"/>
                </a:ext>
              </a:extLst>
            </p:cNvPr>
            <p:cNvSpPr txBox="1">
              <a:spLocks/>
            </p:cNvSpPr>
            <p:nvPr/>
          </p:nvSpPr>
          <p:spPr>
            <a:xfrm>
              <a:off x="9407582" y="1507272"/>
              <a:ext cx="11655184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ru-RU" sz="2800" dirty="0">
                  <a:solidFill>
                    <a:schemeClr val="tx1"/>
                  </a:solidFill>
                  <a:latin typeface="+mn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Цветовая схема</a:t>
              </a:r>
              <a:endParaRPr lang="en-US" sz="2800" dirty="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375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19">
            <a:extLst>
              <a:ext uri="{FF2B5EF4-FFF2-40B4-BE49-F238E27FC236}">
                <a16:creationId xmlns:a16="http://schemas.microsoft.com/office/drawing/2014/main" id="{BA0997E1-7C69-4373-9050-CFA5F99735DF}"/>
              </a:ext>
            </a:extLst>
          </p:cNvPr>
          <p:cNvGrpSpPr/>
          <p:nvPr/>
        </p:nvGrpSpPr>
        <p:grpSpPr>
          <a:xfrm>
            <a:off x="1621064" y="601374"/>
            <a:ext cx="11948632" cy="2308306"/>
            <a:chOff x="9407582" y="560721"/>
            <a:chExt cx="12458354" cy="23083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68E8DE-BD25-4D6B-82A3-4F2481D24016}"/>
                </a:ext>
              </a:extLst>
            </p:cNvPr>
            <p:cNvSpPr txBox="1"/>
            <p:nvPr/>
          </p:nvSpPr>
          <p:spPr>
            <a:xfrm>
              <a:off x="9506236" y="560721"/>
              <a:ext cx="12359700" cy="2308306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r>
                <a:rPr lang="ru-RU" sz="7200" b="1" dirty="0">
                  <a:solidFill>
                    <a:schemeClr val="tx2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ТЕХНИЧЕСКОЕ РЕШЕНИЕ</a:t>
              </a:r>
              <a:endParaRPr lang="id-ID" sz="7200" dirty="0">
                <a:solidFill>
                  <a:schemeClr val="tx2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F2939C73-FA51-4A53-AAC6-AC8354C7D2DF}"/>
                </a:ext>
              </a:extLst>
            </p:cNvPr>
            <p:cNvSpPr txBox="1">
              <a:spLocks/>
            </p:cNvSpPr>
            <p:nvPr/>
          </p:nvSpPr>
          <p:spPr>
            <a:xfrm>
              <a:off x="9407582" y="1507272"/>
              <a:ext cx="11655184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ru-RU" sz="2800" dirty="0">
                  <a:solidFill>
                    <a:schemeClr val="tx1"/>
                  </a:solidFill>
                  <a:latin typeface="+mn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Стек</a:t>
              </a:r>
              <a:endParaRPr lang="en-US" sz="2800" dirty="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1686FDB-DA72-4F58-9BE4-609A5D52B195}"/>
              </a:ext>
            </a:extLst>
          </p:cNvPr>
          <p:cNvSpPr txBox="1"/>
          <p:nvPr/>
        </p:nvSpPr>
        <p:spPr>
          <a:xfrm>
            <a:off x="3539748" y="7809856"/>
            <a:ext cx="1877683" cy="677072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cs typeface="Lato Regular"/>
              </a:rPr>
              <a:t>Android</a:t>
            </a:r>
            <a:endParaRPr lang="id-ID" sz="3200" b="1" dirty="0">
              <a:solidFill>
                <a:schemeClr val="tx2"/>
              </a:solidFill>
              <a:cs typeface="Lato Regular"/>
            </a:endParaRPr>
          </a:p>
        </p:txBody>
      </p:sp>
      <p:pic>
        <p:nvPicPr>
          <p:cNvPr id="1028" name="Picture 4" descr="Brand Guidelines | Android Open Source Project">
            <a:extLst>
              <a:ext uri="{FF2B5EF4-FFF2-40B4-BE49-F238E27FC236}">
                <a16:creationId xmlns:a16="http://schemas.microsoft.com/office/drawing/2014/main" id="{FFA24E67-4410-450E-960F-448F9FE98C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7" t="29916" r="15409"/>
          <a:stretch/>
        </p:blipFill>
        <p:spPr bwMode="auto">
          <a:xfrm>
            <a:off x="3345872" y="6090445"/>
            <a:ext cx="2334114" cy="125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3A4C7C-9C16-4C01-9E1C-99F9D6D56450}"/>
              </a:ext>
            </a:extLst>
          </p:cNvPr>
          <p:cNvSpPr txBox="1"/>
          <p:nvPr/>
        </p:nvSpPr>
        <p:spPr>
          <a:xfrm>
            <a:off x="6983690" y="7809856"/>
            <a:ext cx="1504183" cy="677072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cs typeface="Lato Regular"/>
              </a:rPr>
              <a:t>Kotlin</a:t>
            </a:r>
            <a:endParaRPr lang="id-ID" sz="3200" b="1" dirty="0">
              <a:solidFill>
                <a:schemeClr val="tx2"/>
              </a:solidFill>
              <a:cs typeface="Lato Regular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19E40F6-DC32-4F3A-A3A9-251B9E8FF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957" y="6343160"/>
            <a:ext cx="971418" cy="97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1F8519-CA60-4D0F-9797-1E77F14E1B55}"/>
              </a:ext>
            </a:extLst>
          </p:cNvPr>
          <p:cNvSpPr txBox="1"/>
          <p:nvPr/>
        </p:nvSpPr>
        <p:spPr>
          <a:xfrm>
            <a:off x="9783968" y="7813861"/>
            <a:ext cx="2009130" cy="677072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cs typeface="Lato Regular"/>
              </a:rPr>
              <a:t>Firebase</a:t>
            </a:r>
            <a:endParaRPr lang="id-ID" sz="3200" b="1" dirty="0">
              <a:solidFill>
                <a:schemeClr val="tx2"/>
              </a:solidFill>
              <a:cs typeface="Lato Regular"/>
            </a:endParaRPr>
          </a:p>
        </p:txBody>
      </p:sp>
      <p:pic>
        <p:nvPicPr>
          <p:cNvPr id="1032" name="Picture 8" descr="Firebase Logo by Ali Berlin Johnson on Dribbble">
            <a:extLst>
              <a:ext uri="{FF2B5EF4-FFF2-40B4-BE49-F238E27FC236}">
                <a16:creationId xmlns:a16="http://schemas.microsoft.com/office/drawing/2014/main" id="{9BE91712-1F56-4F55-9497-20BD5819A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7" t="17378" r="31971" b="16102"/>
          <a:stretch/>
        </p:blipFill>
        <p:spPr bwMode="auto">
          <a:xfrm>
            <a:off x="10247513" y="5988324"/>
            <a:ext cx="1082040" cy="148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23B5EC-01DE-4DAC-900A-47E021FBCD34}"/>
              </a:ext>
            </a:extLst>
          </p:cNvPr>
          <p:cNvSpPr txBox="1"/>
          <p:nvPr/>
        </p:nvSpPr>
        <p:spPr>
          <a:xfrm>
            <a:off x="19526420" y="7809856"/>
            <a:ext cx="1363119" cy="677072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cs typeface="Lato Regular"/>
              </a:rPr>
              <a:t>Glide</a:t>
            </a:r>
            <a:endParaRPr lang="id-ID" sz="3200" b="1" dirty="0">
              <a:solidFill>
                <a:schemeClr val="tx2"/>
              </a:solidFill>
              <a:cs typeface="Lato Regular"/>
            </a:endParaRPr>
          </a:p>
        </p:txBody>
      </p:sp>
      <p:pic>
        <p:nvPicPr>
          <p:cNvPr id="27" name="Picture 10">
            <a:extLst>
              <a:ext uri="{FF2B5EF4-FFF2-40B4-BE49-F238E27FC236}">
                <a16:creationId xmlns:a16="http://schemas.microsoft.com/office/drawing/2014/main" id="{26D7FC99-695D-491B-A602-1B0CDBAA3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65" t="13513" r="48998" b="13528"/>
          <a:stretch/>
        </p:blipFill>
        <p:spPr bwMode="auto">
          <a:xfrm>
            <a:off x="19276351" y="5838741"/>
            <a:ext cx="1863256" cy="182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ow to send a String body with Retrofit | by Robert Konarskis | Medium">
            <a:extLst>
              <a:ext uri="{FF2B5EF4-FFF2-40B4-BE49-F238E27FC236}">
                <a16:creationId xmlns:a16="http://schemas.microsoft.com/office/drawing/2014/main" id="{B0397469-A718-4DF2-9217-52E4CC98AC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8" t="24105" r="70031" b="26636"/>
          <a:stretch/>
        </p:blipFill>
        <p:spPr bwMode="auto">
          <a:xfrm>
            <a:off x="16219187" y="5988324"/>
            <a:ext cx="1559915" cy="152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51A6A93-A084-4F11-BC5A-50F2DE391C99}"/>
              </a:ext>
            </a:extLst>
          </p:cNvPr>
          <p:cNvSpPr txBox="1"/>
          <p:nvPr/>
        </p:nvSpPr>
        <p:spPr>
          <a:xfrm>
            <a:off x="16067517" y="7809856"/>
            <a:ext cx="1863256" cy="677072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cs typeface="Lato Regular"/>
              </a:rPr>
              <a:t>Retrofit</a:t>
            </a:r>
            <a:endParaRPr lang="id-ID" sz="3200" b="1" dirty="0">
              <a:solidFill>
                <a:schemeClr val="tx2"/>
              </a:solidFill>
              <a:cs typeface="Lato Regular"/>
            </a:endParaRPr>
          </a:p>
        </p:txBody>
      </p:sp>
      <p:pic>
        <p:nvPicPr>
          <p:cNvPr id="1026" name="Picture 2" descr="ReactiveX">
            <a:extLst>
              <a:ext uri="{FF2B5EF4-FFF2-40B4-BE49-F238E27FC236}">
                <a16:creationId xmlns:a16="http://schemas.microsoft.com/office/drawing/2014/main" id="{B205FE5D-DA08-402A-A6CC-D3AB49AE2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6492" y="6054780"/>
            <a:ext cx="1526628" cy="152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7D7731-EE62-41C1-9ED4-4D4583C29F6D}"/>
              </a:ext>
            </a:extLst>
          </p:cNvPr>
          <p:cNvSpPr txBox="1"/>
          <p:nvPr/>
        </p:nvSpPr>
        <p:spPr>
          <a:xfrm>
            <a:off x="12686172" y="7809856"/>
            <a:ext cx="2267214" cy="677072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tx2"/>
                </a:solidFill>
                <a:cs typeface="Lato Regular"/>
              </a:rPr>
              <a:t>ReactiveX</a:t>
            </a:r>
            <a:endParaRPr lang="id-ID" sz="3200" b="1" dirty="0">
              <a:solidFill>
                <a:schemeClr val="tx2"/>
              </a:solidFill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46843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roup 19">
            <a:extLst>
              <a:ext uri="{FF2B5EF4-FFF2-40B4-BE49-F238E27FC236}">
                <a16:creationId xmlns:a16="http://schemas.microsoft.com/office/drawing/2014/main" id="{BA0997E1-7C69-4373-9050-CFA5F99735DF}"/>
              </a:ext>
            </a:extLst>
          </p:cNvPr>
          <p:cNvGrpSpPr/>
          <p:nvPr/>
        </p:nvGrpSpPr>
        <p:grpSpPr>
          <a:xfrm>
            <a:off x="1621064" y="601374"/>
            <a:ext cx="11948632" cy="2308306"/>
            <a:chOff x="9407582" y="560721"/>
            <a:chExt cx="12458354" cy="23083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68E8DE-BD25-4D6B-82A3-4F2481D24016}"/>
                </a:ext>
              </a:extLst>
            </p:cNvPr>
            <p:cNvSpPr txBox="1"/>
            <p:nvPr/>
          </p:nvSpPr>
          <p:spPr>
            <a:xfrm>
              <a:off x="9506236" y="560721"/>
              <a:ext cx="12359700" cy="2308306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r>
                <a:rPr lang="ru-RU" sz="7200" b="1" dirty="0">
                  <a:solidFill>
                    <a:schemeClr val="tx2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ТЕХНИЧЕСКОЕ РЕШЕНИЕ</a:t>
              </a:r>
              <a:endParaRPr lang="id-ID" sz="7200" dirty="0">
                <a:solidFill>
                  <a:schemeClr val="tx2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F2939C73-FA51-4A53-AAC6-AC8354C7D2DF}"/>
                </a:ext>
              </a:extLst>
            </p:cNvPr>
            <p:cNvSpPr txBox="1">
              <a:spLocks/>
            </p:cNvSpPr>
            <p:nvPr/>
          </p:nvSpPr>
          <p:spPr>
            <a:xfrm>
              <a:off x="9407582" y="1507272"/>
              <a:ext cx="11655184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ru-RU" sz="2800" dirty="0">
                  <a:solidFill>
                    <a:schemeClr val="tx1"/>
                  </a:solidFill>
                  <a:latin typeface="+mn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Скриншоты</a:t>
              </a:r>
              <a:endParaRPr lang="en-US" sz="2800" dirty="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1FC784B-D67E-432F-B969-535E6DA99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28" y="2387041"/>
            <a:ext cx="5489790" cy="1097958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8748D7-4C76-4039-8BD1-D159F83B1A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7432" y="2387041"/>
            <a:ext cx="5489790" cy="1097958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908505-721C-439C-AACF-AE2BB88A8E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930" y="2387043"/>
            <a:ext cx="5489789" cy="1097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3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19">
            <a:extLst>
              <a:ext uri="{FF2B5EF4-FFF2-40B4-BE49-F238E27FC236}">
                <a16:creationId xmlns:a16="http://schemas.microsoft.com/office/drawing/2014/main" id="{BA0997E1-7C69-4373-9050-CFA5F99735DF}"/>
              </a:ext>
            </a:extLst>
          </p:cNvPr>
          <p:cNvGrpSpPr/>
          <p:nvPr/>
        </p:nvGrpSpPr>
        <p:grpSpPr>
          <a:xfrm>
            <a:off x="1621064" y="601374"/>
            <a:ext cx="11948632" cy="2308306"/>
            <a:chOff x="9407582" y="560721"/>
            <a:chExt cx="12458354" cy="23083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68E8DE-BD25-4D6B-82A3-4F2481D24016}"/>
                </a:ext>
              </a:extLst>
            </p:cNvPr>
            <p:cNvSpPr txBox="1"/>
            <p:nvPr/>
          </p:nvSpPr>
          <p:spPr>
            <a:xfrm>
              <a:off x="9506236" y="560721"/>
              <a:ext cx="12359700" cy="2308306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r>
                <a:rPr lang="ru-RU" sz="7200" b="1" dirty="0">
                  <a:solidFill>
                    <a:schemeClr val="tx2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ТЕХНИЧЕСКОЕ РЕШЕНИЕ</a:t>
              </a:r>
              <a:endParaRPr lang="id-ID" sz="7200" dirty="0">
                <a:solidFill>
                  <a:schemeClr val="tx2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F2939C73-FA51-4A53-AAC6-AC8354C7D2DF}"/>
                </a:ext>
              </a:extLst>
            </p:cNvPr>
            <p:cNvSpPr txBox="1">
              <a:spLocks/>
            </p:cNvSpPr>
            <p:nvPr/>
          </p:nvSpPr>
          <p:spPr>
            <a:xfrm>
              <a:off x="9407582" y="1507272"/>
              <a:ext cx="11655184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ru-RU" sz="2800" dirty="0">
                  <a:solidFill>
                    <a:schemeClr val="tx1"/>
                  </a:solidFill>
                  <a:latin typeface="+mn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Скриншоты</a:t>
              </a:r>
              <a:endParaRPr lang="en-US" sz="2800" dirty="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2E67C3-1BE4-493D-922B-00F1C296F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05" y="2387040"/>
            <a:ext cx="5489790" cy="1097957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7BAA21F-2823-4102-B9CE-BE4D02F14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930" y="2387039"/>
            <a:ext cx="5489790" cy="1097958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D42E822-E46A-4CEF-93E6-79D911F9D8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855" y="2373321"/>
            <a:ext cx="5503508" cy="1100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2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E3259-8AA5-42B8-BCCB-9AEAC2DD94E7}"/>
              </a:ext>
            </a:extLst>
          </p:cNvPr>
          <p:cNvSpPr txBox="1"/>
          <p:nvPr/>
        </p:nvSpPr>
        <p:spPr>
          <a:xfrm>
            <a:off x="1704302" y="692814"/>
            <a:ext cx="15567698" cy="120031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ru-RU" sz="7200" b="1" dirty="0">
                <a:solidFill>
                  <a:schemeClr val="tx2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КОНКУРЕНТНОЕ ПРЕИМУЩЕСТВО</a:t>
            </a:r>
            <a:endParaRPr lang="id-ID" sz="7200" dirty="0">
              <a:solidFill>
                <a:schemeClr val="tx2"/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195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E3259-8AA5-42B8-BCCB-9AEAC2DD94E7}"/>
              </a:ext>
            </a:extLst>
          </p:cNvPr>
          <p:cNvSpPr txBox="1"/>
          <p:nvPr/>
        </p:nvSpPr>
        <p:spPr>
          <a:xfrm>
            <a:off x="1704302" y="692814"/>
            <a:ext cx="10428322" cy="120031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ru-RU" sz="7200" b="1" dirty="0">
                <a:solidFill>
                  <a:schemeClr val="tx2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МАСШТАБИРУЕМОСТЬ</a:t>
            </a:r>
            <a:endParaRPr lang="id-ID" sz="7200" dirty="0">
              <a:solidFill>
                <a:schemeClr val="tx2"/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86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">
      <a:dk1>
        <a:srgbClr val="31373B"/>
      </a:dk1>
      <a:lt1>
        <a:sysClr val="window" lastClr="FFFFFF"/>
      </a:lt1>
      <a:dk2>
        <a:srgbClr val="444955"/>
      </a:dk2>
      <a:lt2>
        <a:srgbClr val="FFFFFF"/>
      </a:lt2>
      <a:accent1>
        <a:srgbClr val="5A3793"/>
      </a:accent1>
      <a:accent2>
        <a:srgbClr val="EC4E75"/>
      </a:accent2>
      <a:accent3>
        <a:srgbClr val="5A3793"/>
      </a:accent3>
      <a:accent4>
        <a:srgbClr val="5A3793"/>
      </a:accent4>
      <a:accent5>
        <a:srgbClr val="EC4E75"/>
      </a:accent5>
      <a:accent6>
        <a:srgbClr val="5A3793"/>
      </a:accent6>
      <a:hlink>
        <a:srgbClr val="4D4D4D"/>
      </a:hlink>
      <a:folHlink>
        <a:srgbClr val="1C1C1C"/>
      </a:folHlink>
    </a:clrScheme>
    <a:fontScheme name="Custom 5">
      <a:majorFont>
        <a:latin typeface="Raleway SemiBold"/>
        <a:ea typeface=""/>
        <a:cs typeface=""/>
      </a:majorFont>
      <a:minorFont>
        <a:latin typeface="Raleway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4050</TotalTime>
  <Words>83</Words>
  <Application>Microsoft Office PowerPoint</Application>
  <PresentationFormat>Произвольный</PresentationFormat>
  <Paragraphs>56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Arial</vt:lpstr>
      <vt:lpstr>Calibri</vt:lpstr>
      <vt:lpstr>Ignis et Glacies Sharp</vt:lpstr>
      <vt:lpstr>Open Sans Extrabold</vt:lpstr>
      <vt:lpstr>Open Sans Light</vt:lpstr>
      <vt:lpstr>Raleway</vt:lpstr>
      <vt:lpstr>Raleway Medium</vt:lpstr>
      <vt:lpstr>Raleway SemiBold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Momen Elshamy</dc:creator>
  <cp:lastModifiedBy>adonixis Ilya Fomenko</cp:lastModifiedBy>
  <cp:revision>34</cp:revision>
  <dcterms:created xsi:type="dcterms:W3CDTF">2017-08-22T06:10:53Z</dcterms:created>
  <dcterms:modified xsi:type="dcterms:W3CDTF">2020-11-15T12:53:19Z</dcterms:modified>
</cp:coreProperties>
</file>