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8" r:id="rId3"/>
    <p:sldId id="288" r:id="rId4"/>
    <p:sldId id="294" r:id="rId5"/>
    <p:sldId id="295" r:id="rId6"/>
    <p:sldId id="287" r:id="rId7"/>
    <p:sldId id="286" r:id="rId8"/>
    <p:sldId id="293" r:id="rId9"/>
    <p:sldId id="291" r:id="rId10"/>
    <p:sldId id="296" r:id="rId11"/>
    <p:sldId id="292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Hind" panose="02000000000000000000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1A605E-B1B6-476C-B9C7-3C00C4FF99A7}">
  <a:tblStyle styleId="{AF1A605E-B1B6-476C-B9C7-3C00C4FF99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859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00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975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396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718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98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805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518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85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-358985" y="3663619"/>
            <a:ext cx="1838515" cy="112055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21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7" r:id="rId4"/>
    <p:sldLayoutId id="2147483660" r:id="rId5"/>
    <p:sldLayoutId id="2147483662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1435308" y="2300628"/>
            <a:ext cx="6273384" cy="26311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Нажмите-</a:t>
            </a:r>
            <a:br>
              <a:rPr lang="ru-RU" dirty="0"/>
            </a:br>
            <a:r>
              <a:rPr lang="ru-RU" dirty="0"/>
              <a:t>Говорите</a:t>
            </a:r>
            <a:br>
              <a:rPr lang="ru-RU" dirty="0"/>
            </a:br>
            <a:br>
              <a:rPr lang="ru-RU" dirty="0"/>
            </a:br>
            <a:r>
              <a:rPr lang="ru-RU" sz="2400" dirty="0">
                <a:solidFill>
                  <a:schemeClr val="tx1"/>
                </a:solidFill>
              </a:rPr>
              <a:t>Команда «Выйти из </a:t>
            </a:r>
            <a:r>
              <a:rPr lang="en-US" sz="2400" dirty="0">
                <a:solidFill>
                  <a:schemeClr val="tx1"/>
                </a:solidFill>
              </a:rPr>
              <a:t>IT</a:t>
            </a:r>
            <a:r>
              <a:rPr lang="ru-RU" sz="2400" dirty="0">
                <a:solidFill>
                  <a:schemeClr val="tx1"/>
                </a:solidFill>
              </a:rPr>
              <a:t>»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CAE399-51AE-46B7-B2AC-5D2B45FBA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81888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Google Shape;372;p34">
            <a:extLst>
              <a:ext uri="{FF2B5EF4-FFF2-40B4-BE49-F238E27FC236}">
                <a16:creationId xmlns:a16="http://schemas.microsoft.com/office/drawing/2014/main" id="{4B890D6E-45D5-417C-BCE8-4D879760E2F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654040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rgbClr val="33CCCC"/>
                </a:solidFill>
              </a:rPr>
              <a:t>КОНКУРЕНТНОЕ</a:t>
            </a:r>
            <a:r>
              <a:rPr lang="ru-RU" sz="2000" dirty="0"/>
              <a:t> ПРЕИМУЩЕСТВО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DE612C-6FA7-4ECC-A40D-D98169C77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000" y="3312182"/>
            <a:ext cx="571602" cy="661856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93A763B-80CA-446F-9BA9-6F1B37C64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661" y="3496583"/>
            <a:ext cx="434306" cy="4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6E3D28-C9EC-4D0E-8BAD-E6053187C353}"/>
              </a:ext>
            </a:extLst>
          </p:cNvPr>
          <p:cNvSpPr txBox="1"/>
          <p:nvPr/>
        </p:nvSpPr>
        <p:spPr>
          <a:xfrm>
            <a:off x="3460866" y="4150923"/>
            <a:ext cx="1005650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Kotlin</a:t>
            </a:r>
            <a:endParaRPr lang="id-ID" sz="1800" b="1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AB89F3-DDE4-430F-8CFD-FC33335FD12E}"/>
              </a:ext>
            </a:extLst>
          </p:cNvPr>
          <p:cNvSpPr txBox="1"/>
          <p:nvPr/>
        </p:nvSpPr>
        <p:spPr>
          <a:xfrm>
            <a:off x="4568082" y="4150923"/>
            <a:ext cx="1306938" cy="738627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Cloud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Firestore</a:t>
            </a:r>
            <a:endParaRPr lang="id-ID" sz="1800" b="1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11" name="Google Shape;232;p20">
            <a:extLst>
              <a:ext uri="{FF2B5EF4-FFF2-40B4-BE49-F238E27FC236}">
                <a16:creationId xmlns:a16="http://schemas.microsoft.com/office/drawing/2014/main" id="{D37CC082-7C28-49F8-B7CE-0BFBE0786B28}"/>
              </a:ext>
            </a:extLst>
          </p:cNvPr>
          <p:cNvSpPr txBox="1">
            <a:spLocks/>
          </p:cNvSpPr>
          <p:nvPr/>
        </p:nvSpPr>
        <p:spPr>
          <a:xfrm>
            <a:off x="1101777" y="985279"/>
            <a:ext cx="6700603" cy="1976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just">
              <a:spcBef>
                <a:spcPts val="600"/>
              </a:spcBef>
              <a:buSzPts val="2400"/>
              <a:buFont typeface="Hind"/>
              <a:buChar char="›"/>
            </a:pPr>
            <a:r>
              <a:rPr lang="ru-RU" sz="2000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Нативная разработка на языке программирования Kotlin</a:t>
            </a:r>
          </a:p>
          <a:p>
            <a:pPr algn="just">
              <a:spcBef>
                <a:spcPts val="600"/>
              </a:spcBef>
              <a:buSzPts val="2400"/>
              <a:buFont typeface="Hind"/>
              <a:buChar char="›"/>
            </a:pPr>
            <a:endParaRPr lang="ru-RU" sz="2000" dirty="0"/>
          </a:p>
          <a:p>
            <a:pPr algn="just">
              <a:buSzPts val="2400"/>
              <a:buFont typeface="Hind"/>
              <a:buChar char="›"/>
            </a:pPr>
            <a:r>
              <a:rPr lang="ru-RU" sz="2000" dirty="0">
                <a:solidFill>
                  <a:schemeClr val="tx1"/>
                </a:solidFill>
              </a:rPr>
              <a:t>Облачная NoSQL база данных Cloud Firestore в качестве сигнального сервера</a:t>
            </a:r>
          </a:p>
        </p:txBody>
      </p:sp>
    </p:spTree>
    <p:extLst>
      <p:ext uri="{BB962C8B-B14F-4D97-AF65-F5344CB8AC3E}">
        <p14:creationId xmlns:p14="http://schemas.microsoft.com/office/powerpoint/2010/main" val="112875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Google Shape;372;p34">
            <a:extLst>
              <a:ext uri="{FF2B5EF4-FFF2-40B4-BE49-F238E27FC236}">
                <a16:creationId xmlns:a16="http://schemas.microsoft.com/office/drawing/2014/main" id="{D900E214-1CA8-44D7-BD27-38A9AC54F53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654040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rgbClr val="33CCCC"/>
                </a:solidFill>
              </a:rPr>
              <a:t>СЛАБЫЕ</a:t>
            </a:r>
            <a:r>
              <a:rPr lang="ru-RU" sz="2000" dirty="0"/>
              <a:t> МЕСТА</a:t>
            </a:r>
          </a:p>
        </p:txBody>
      </p:sp>
      <p:sp>
        <p:nvSpPr>
          <p:cNvPr id="6" name="Google Shape;232;p20">
            <a:extLst>
              <a:ext uri="{FF2B5EF4-FFF2-40B4-BE49-F238E27FC236}">
                <a16:creationId xmlns:a16="http://schemas.microsoft.com/office/drawing/2014/main" id="{C518827D-95DE-4C43-86AD-F6FD607D10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53217" y="588953"/>
            <a:ext cx="5972100" cy="2825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ru-RU" sz="2000" b="0" i="0" dirty="0"/>
              <a:t>Отсутствие режима «радионяни»</a:t>
            </a:r>
          </a:p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ru-RU" sz="2000" b="0" i="0" dirty="0"/>
              <a:t>Отсутствие расчета и индикации звуковой мощности на стороне абонента в момент воспроизведения звука</a:t>
            </a:r>
            <a:endParaRPr sz="2000" b="0" i="0" dirty="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ru-RU" sz="2000" b="0" i="0" dirty="0"/>
              <a:t>Доступность только на одной платформе (</a:t>
            </a:r>
            <a:r>
              <a:rPr lang="en-US" sz="2000" b="0" i="0" dirty="0"/>
              <a:t>Android</a:t>
            </a:r>
            <a:r>
              <a:rPr lang="ru-RU" sz="2000" b="0" i="0" dirty="0"/>
              <a:t>)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ru-RU" sz="2000" b="0" i="0" dirty="0"/>
              <a:t>Отсутствие регистрации с помощью социальных сетей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191773-DAB2-44E9-827E-2341200E41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31"/>
          <a:stretch/>
        </p:blipFill>
        <p:spPr bwMode="auto">
          <a:xfrm>
            <a:off x="3665406" y="3690488"/>
            <a:ext cx="1386693" cy="81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044446BF-F756-47D3-B1C9-AE2335FC0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45" y="3591364"/>
            <a:ext cx="1073110" cy="107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D7DC67-6F96-491A-8158-5060D6CD2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548" y="3591365"/>
            <a:ext cx="1053899" cy="107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9AB25F-E7B6-411E-8D81-B3A9227E7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6821" y="3729328"/>
            <a:ext cx="1752845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9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>
            <a:spLocks noGrp="1"/>
          </p:cNvSpPr>
          <p:nvPr>
            <p:ph type="subTitle" idx="4294967295"/>
          </p:nvPr>
        </p:nvSpPr>
        <p:spPr>
          <a:xfrm>
            <a:off x="2914935" y="1230565"/>
            <a:ext cx="4939200" cy="1230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33CCFF"/>
                </a:solidFill>
              </a:rPr>
              <a:t>Илья Фоменко</a:t>
            </a:r>
            <a:endParaRPr b="1" dirty="0">
              <a:solidFill>
                <a:srgbClr val="33CC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/>
              <a:t>мобильный разработчик, капитан команды</a:t>
            </a:r>
          </a:p>
        </p:txBody>
      </p:sp>
      <p:pic>
        <p:nvPicPr>
          <p:cNvPr id="212" name="Google Shape;212;p1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Google Shape;211;p17">
            <a:extLst>
              <a:ext uri="{FF2B5EF4-FFF2-40B4-BE49-F238E27FC236}">
                <a16:creationId xmlns:a16="http://schemas.microsoft.com/office/drawing/2014/main" id="{F81B0858-BB3E-419B-93FF-0EBC72F4552F}"/>
              </a:ext>
            </a:extLst>
          </p:cNvPr>
          <p:cNvSpPr txBox="1">
            <a:spLocks/>
          </p:cNvSpPr>
          <p:nvPr/>
        </p:nvSpPr>
        <p:spPr>
          <a:xfrm>
            <a:off x="2914935" y="2682265"/>
            <a:ext cx="4939200" cy="9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ru-RU" b="1" dirty="0">
                <a:solidFill>
                  <a:srgbClr val="33CCFF"/>
                </a:solidFill>
              </a:rPr>
              <a:t>Юлия Ульяшева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/>
              <a:t>дизайнер интерфейсов</a:t>
            </a:r>
          </a:p>
        </p:txBody>
      </p:sp>
      <p:sp>
        <p:nvSpPr>
          <p:cNvPr id="9" name="Google Shape;201;p16">
            <a:extLst>
              <a:ext uri="{FF2B5EF4-FFF2-40B4-BE49-F238E27FC236}">
                <a16:creationId xmlns:a16="http://schemas.microsoft.com/office/drawing/2014/main" id="{457FA4A6-19EB-4994-8773-FF9D09747E20}"/>
              </a:ext>
            </a:extLst>
          </p:cNvPr>
          <p:cNvSpPr txBox="1">
            <a:spLocks/>
          </p:cNvSpPr>
          <p:nvPr/>
        </p:nvSpPr>
        <p:spPr>
          <a:xfrm>
            <a:off x="1158965" y="10160"/>
            <a:ext cx="3341915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200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О КОМАНДЕ</a:t>
            </a:r>
            <a:endParaRPr lang="en-US" sz="3200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"/>
          <p:cNvSpPr txBox="1">
            <a:spLocks noGrp="1"/>
          </p:cNvSpPr>
          <p:nvPr>
            <p:ph type="body" idx="4294967295"/>
          </p:nvPr>
        </p:nvSpPr>
        <p:spPr>
          <a:xfrm>
            <a:off x="0" y="1"/>
            <a:ext cx="5146810" cy="731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33CCCC"/>
                </a:solidFill>
              </a:rPr>
              <a:t>ТЕХНИЧЕСКОЕ</a:t>
            </a:r>
            <a:r>
              <a:rPr lang="en" sz="2000" dirty="0"/>
              <a:t> </a:t>
            </a:r>
            <a:r>
              <a:rPr lang="ru-RU" sz="2000" dirty="0"/>
              <a:t>РЕШЕНИЕ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Стек разработки</a:t>
            </a:r>
            <a:endParaRPr sz="3200" dirty="0"/>
          </a:p>
        </p:txBody>
      </p:sp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8C9A4A-92AB-4DDF-A1C0-F639573EEA4D}"/>
              </a:ext>
            </a:extLst>
          </p:cNvPr>
          <p:cNvSpPr txBox="1"/>
          <p:nvPr/>
        </p:nvSpPr>
        <p:spPr>
          <a:xfrm>
            <a:off x="2551335" y="1992677"/>
            <a:ext cx="1225261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Android</a:t>
            </a:r>
            <a:endParaRPr lang="id-ID" sz="1800" b="1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3" name="Picture 4" descr="Brand Guidelines | Android Open Source Project">
            <a:extLst>
              <a:ext uri="{FF2B5EF4-FFF2-40B4-BE49-F238E27FC236}">
                <a16:creationId xmlns:a16="http://schemas.microsoft.com/office/drawing/2014/main" id="{1F974845-98FA-43A0-888B-E4B872B88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7" t="29916" r="15409"/>
          <a:stretch/>
        </p:blipFill>
        <p:spPr bwMode="auto">
          <a:xfrm>
            <a:off x="2759182" y="1287760"/>
            <a:ext cx="809568" cy="4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F1DFC4D-1284-4B42-8915-486400E78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721" y="1338337"/>
            <a:ext cx="434306" cy="4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Firebase Logo by Ali Berlin Johnson on Dribbble">
            <a:extLst>
              <a:ext uri="{FF2B5EF4-FFF2-40B4-BE49-F238E27FC236}">
                <a16:creationId xmlns:a16="http://schemas.microsoft.com/office/drawing/2014/main" id="{4BCD9022-266C-4407-902E-53BB7F4CAD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7" t="17378" r="31971" b="16102"/>
          <a:stretch/>
        </p:blipFill>
        <p:spPr bwMode="auto">
          <a:xfrm>
            <a:off x="5427016" y="1166377"/>
            <a:ext cx="493349" cy="6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A4C8B17-C641-43E0-BC91-7AC3F1D9166D}"/>
              </a:ext>
            </a:extLst>
          </p:cNvPr>
          <p:cNvSpPr txBox="1"/>
          <p:nvPr/>
        </p:nvSpPr>
        <p:spPr>
          <a:xfrm>
            <a:off x="3940926" y="1992677"/>
            <a:ext cx="1005650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Kotlin</a:t>
            </a:r>
            <a:endParaRPr lang="id-ID" sz="1800" b="1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25DAA1-6A45-4D66-9DC3-9BC9783A0404}"/>
              </a:ext>
            </a:extLst>
          </p:cNvPr>
          <p:cNvSpPr txBox="1"/>
          <p:nvPr/>
        </p:nvSpPr>
        <p:spPr>
          <a:xfrm>
            <a:off x="5071382" y="1992677"/>
            <a:ext cx="1242894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Firebase</a:t>
            </a:r>
            <a:endParaRPr lang="id-ID" sz="1800" b="1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88FA82-9D81-4095-8948-4A4C96C9B0E5}"/>
              </a:ext>
            </a:extLst>
          </p:cNvPr>
          <p:cNvSpPr txBox="1"/>
          <p:nvPr/>
        </p:nvSpPr>
        <p:spPr>
          <a:xfrm>
            <a:off x="2559537" y="3835388"/>
            <a:ext cx="1265336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WebRTC</a:t>
            </a:r>
            <a:endParaRPr lang="id-ID" sz="1800" b="1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83388F-8138-45E1-8D44-39F49F373A8B}"/>
              </a:ext>
            </a:extLst>
          </p:cNvPr>
          <p:cNvSpPr txBox="1"/>
          <p:nvPr/>
        </p:nvSpPr>
        <p:spPr>
          <a:xfrm>
            <a:off x="4024761" y="3835388"/>
            <a:ext cx="827716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Ktor</a:t>
            </a:r>
            <a:endParaRPr lang="id-ID" sz="1800" b="1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A0AAEC-18A7-4445-A32C-050AB84FDA5A}"/>
              </a:ext>
            </a:extLst>
          </p:cNvPr>
          <p:cNvSpPr txBox="1"/>
          <p:nvPr/>
        </p:nvSpPr>
        <p:spPr>
          <a:xfrm>
            <a:off x="4922065" y="3835028"/>
            <a:ext cx="1557083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WebSocket</a:t>
            </a:r>
            <a:endParaRPr lang="id-ID" sz="1800" b="1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1026" name="Picture 2" descr="ktor.io · GitHub">
            <a:extLst>
              <a:ext uri="{FF2B5EF4-FFF2-40B4-BE49-F238E27FC236}">
                <a16:creationId xmlns:a16="http://schemas.microsoft.com/office/drawing/2014/main" id="{FEF7099D-C51C-4443-A2F5-6E918C066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336" y="2954521"/>
            <a:ext cx="828065" cy="82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RTC — Что это и как работает? WebRTC сервер своими руками">
            <a:extLst>
              <a:ext uri="{FF2B5EF4-FFF2-40B4-BE49-F238E27FC236}">
                <a16:creationId xmlns:a16="http://schemas.microsoft.com/office/drawing/2014/main" id="{C23C83CE-794D-4ACF-AECE-C1459CAC5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306" y="2954521"/>
            <a:ext cx="828066" cy="82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E7F008-8F59-4B6A-8452-5B8061578D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4333" y="2994919"/>
            <a:ext cx="997112" cy="74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FD99D7-D9B3-47C9-9135-33D1C5CE1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672041"/>
            <a:ext cx="8412480" cy="4471458"/>
          </a:xfrm>
          <a:prstGeom prst="rect">
            <a:avLst/>
          </a:prstGeom>
        </p:spPr>
      </p:pic>
      <p:sp>
        <p:nvSpPr>
          <p:cNvPr id="5" name="Google Shape;372;p34">
            <a:extLst>
              <a:ext uri="{FF2B5EF4-FFF2-40B4-BE49-F238E27FC236}">
                <a16:creationId xmlns:a16="http://schemas.microsoft.com/office/drawing/2014/main" id="{ADC127CB-D244-467C-88C9-1B8E681DD2B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146810" cy="73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rgbClr val="33CCCC"/>
                </a:solidFill>
              </a:rPr>
              <a:t>ТЕХНИЧЕСКОЕ</a:t>
            </a:r>
            <a:r>
              <a:rPr lang="ru-RU" sz="2000" dirty="0"/>
              <a:t> РЕШЕНИЕ</a:t>
            </a:r>
          </a:p>
          <a:p>
            <a:pPr marL="0" indent="0">
              <a:spcBef>
                <a:spcPts val="0"/>
              </a:spcBef>
              <a:buFont typeface="Hind"/>
              <a:buNone/>
            </a:pPr>
            <a:r>
              <a:rPr lang="ru-RU" sz="1800" dirty="0"/>
              <a:t>Серверная часть на </a:t>
            </a:r>
            <a:r>
              <a:rPr lang="en-US" sz="1800" dirty="0"/>
              <a:t>Cloud Firestore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1725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372;p34">
            <a:extLst>
              <a:ext uri="{FF2B5EF4-FFF2-40B4-BE49-F238E27FC236}">
                <a16:creationId xmlns:a16="http://schemas.microsoft.com/office/drawing/2014/main" id="{ADC127CB-D244-467C-88C9-1B8E681DD2B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146810" cy="73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rgbClr val="33CCCC"/>
                </a:solidFill>
              </a:rPr>
              <a:t>ТЕХНИЧЕСКОЕ</a:t>
            </a:r>
            <a:r>
              <a:rPr lang="ru-RU" sz="2000" dirty="0"/>
              <a:t> РЕШЕНИЕ</a:t>
            </a:r>
          </a:p>
          <a:p>
            <a:pPr marL="0" indent="0">
              <a:spcBef>
                <a:spcPts val="0"/>
              </a:spcBef>
              <a:buFont typeface="Hind"/>
              <a:buNone/>
            </a:pPr>
            <a:r>
              <a:rPr lang="ru-RU" sz="1800" dirty="0"/>
              <a:t>Серверная часть на </a:t>
            </a:r>
            <a:r>
              <a:rPr lang="en-US" sz="1800" dirty="0"/>
              <a:t>Cloud Firestore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FB4E7F-11C3-42CC-BA3B-5E7EAF42A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2" y="672042"/>
            <a:ext cx="8396016" cy="447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8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/>
          <p:nvPr/>
        </p:nvSpPr>
        <p:spPr>
          <a:xfrm>
            <a:off x="1032010" y="64871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 txBox="1">
            <a:spLocks noGrp="1"/>
          </p:cNvSpPr>
          <p:nvPr>
            <p:ph type="body" idx="4294967295"/>
          </p:nvPr>
        </p:nvSpPr>
        <p:spPr>
          <a:xfrm>
            <a:off x="0" y="1"/>
            <a:ext cx="5146810" cy="731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33CCCC"/>
                </a:solidFill>
              </a:rPr>
              <a:t>ТЕХНИЧЕСКОЕ</a:t>
            </a:r>
            <a:r>
              <a:rPr lang="en" sz="2000" dirty="0"/>
              <a:t> </a:t>
            </a:r>
            <a:r>
              <a:rPr lang="ru-RU" sz="2000" dirty="0"/>
              <a:t>РЕШЕНИЕ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Клиентская часть</a:t>
            </a:r>
            <a:endParaRPr sz="3200" dirty="0"/>
          </a:p>
        </p:txBody>
      </p:sp>
      <p:sp>
        <p:nvSpPr>
          <p:cNvPr id="373" name="Google Shape;373;p34"/>
          <p:cNvSpPr/>
          <p:nvPr/>
        </p:nvSpPr>
        <p:spPr>
          <a:xfrm>
            <a:off x="1125325" y="99791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371;p34">
            <a:extLst>
              <a:ext uri="{FF2B5EF4-FFF2-40B4-BE49-F238E27FC236}">
                <a16:creationId xmlns:a16="http://schemas.microsoft.com/office/drawing/2014/main" id="{D59C715D-31C7-4567-853D-C9D241086E8D}"/>
              </a:ext>
            </a:extLst>
          </p:cNvPr>
          <p:cNvSpPr/>
          <p:nvPr/>
        </p:nvSpPr>
        <p:spPr>
          <a:xfrm>
            <a:off x="3534440" y="64871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73;p34">
            <a:extLst>
              <a:ext uri="{FF2B5EF4-FFF2-40B4-BE49-F238E27FC236}">
                <a16:creationId xmlns:a16="http://schemas.microsoft.com/office/drawing/2014/main" id="{50EF6332-3CEC-41DF-B5E2-D4DAF1711EDC}"/>
              </a:ext>
            </a:extLst>
          </p:cNvPr>
          <p:cNvSpPr/>
          <p:nvPr/>
        </p:nvSpPr>
        <p:spPr>
          <a:xfrm>
            <a:off x="3627755" y="99791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" name="Google Shape;371;p34">
            <a:extLst>
              <a:ext uri="{FF2B5EF4-FFF2-40B4-BE49-F238E27FC236}">
                <a16:creationId xmlns:a16="http://schemas.microsoft.com/office/drawing/2014/main" id="{3912F2A5-A5FD-4513-A00B-68965570D7D9}"/>
              </a:ext>
            </a:extLst>
          </p:cNvPr>
          <p:cNvSpPr/>
          <p:nvPr/>
        </p:nvSpPr>
        <p:spPr>
          <a:xfrm>
            <a:off x="6036870" y="64871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73;p34">
            <a:extLst>
              <a:ext uri="{FF2B5EF4-FFF2-40B4-BE49-F238E27FC236}">
                <a16:creationId xmlns:a16="http://schemas.microsoft.com/office/drawing/2014/main" id="{EFA14F37-1321-4144-9CA5-CF3A25F4FBFB}"/>
              </a:ext>
            </a:extLst>
          </p:cNvPr>
          <p:cNvSpPr/>
          <p:nvPr/>
        </p:nvSpPr>
        <p:spPr>
          <a:xfrm>
            <a:off x="6130185" y="99791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3F7304-517A-4F4A-8D23-4612A8E872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37"/>
          <a:stretch/>
        </p:blipFill>
        <p:spPr>
          <a:xfrm>
            <a:off x="1112619" y="926706"/>
            <a:ext cx="1913901" cy="359289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9E0B43B-8057-4F19-89D0-F63ADF8BBD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18"/>
          <a:stretch/>
        </p:blipFill>
        <p:spPr>
          <a:xfrm>
            <a:off x="3620031" y="926706"/>
            <a:ext cx="1907420" cy="359289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90EEF27-2118-4209-9EC3-AA460356F4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146"/>
          <a:stretch/>
        </p:blipFill>
        <p:spPr>
          <a:xfrm>
            <a:off x="6112499" y="926706"/>
            <a:ext cx="1914087" cy="359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4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/>
          <p:nvPr/>
        </p:nvSpPr>
        <p:spPr>
          <a:xfrm>
            <a:off x="1032010" y="64871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 txBox="1">
            <a:spLocks noGrp="1"/>
          </p:cNvSpPr>
          <p:nvPr>
            <p:ph type="body" idx="4294967295"/>
          </p:nvPr>
        </p:nvSpPr>
        <p:spPr>
          <a:xfrm>
            <a:off x="0" y="1"/>
            <a:ext cx="5146810" cy="731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33CCCC"/>
                </a:solidFill>
              </a:rPr>
              <a:t>ТЕХНИЧЕСКОЕ</a:t>
            </a:r>
            <a:r>
              <a:rPr lang="en" sz="2000" dirty="0"/>
              <a:t> </a:t>
            </a:r>
            <a:r>
              <a:rPr lang="ru-RU" sz="2000" dirty="0"/>
              <a:t>РЕШЕНИЕ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Клиентская часть</a:t>
            </a:r>
            <a:endParaRPr sz="3200" dirty="0"/>
          </a:p>
        </p:txBody>
      </p:sp>
      <p:sp>
        <p:nvSpPr>
          <p:cNvPr id="373" name="Google Shape;373;p34"/>
          <p:cNvSpPr/>
          <p:nvPr/>
        </p:nvSpPr>
        <p:spPr>
          <a:xfrm>
            <a:off x="1125325" y="99791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371;p34">
            <a:extLst>
              <a:ext uri="{FF2B5EF4-FFF2-40B4-BE49-F238E27FC236}">
                <a16:creationId xmlns:a16="http://schemas.microsoft.com/office/drawing/2014/main" id="{D59C715D-31C7-4567-853D-C9D241086E8D}"/>
              </a:ext>
            </a:extLst>
          </p:cNvPr>
          <p:cNvSpPr/>
          <p:nvPr/>
        </p:nvSpPr>
        <p:spPr>
          <a:xfrm>
            <a:off x="3534440" y="64871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73;p34">
            <a:extLst>
              <a:ext uri="{FF2B5EF4-FFF2-40B4-BE49-F238E27FC236}">
                <a16:creationId xmlns:a16="http://schemas.microsoft.com/office/drawing/2014/main" id="{50EF6332-3CEC-41DF-B5E2-D4DAF1711EDC}"/>
              </a:ext>
            </a:extLst>
          </p:cNvPr>
          <p:cNvSpPr/>
          <p:nvPr/>
        </p:nvSpPr>
        <p:spPr>
          <a:xfrm>
            <a:off x="3627755" y="99791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" name="Google Shape;371;p34">
            <a:extLst>
              <a:ext uri="{FF2B5EF4-FFF2-40B4-BE49-F238E27FC236}">
                <a16:creationId xmlns:a16="http://schemas.microsoft.com/office/drawing/2014/main" id="{3912F2A5-A5FD-4513-A00B-68965570D7D9}"/>
              </a:ext>
            </a:extLst>
          </p:cNvPr>
          <p:cNvSpPr/>
          <p:nvPr/>
        </p:nvSpPr>
        <p:spPr>
          <a:xfrm>
            <a:off x="6036870" y="64871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73;p34">
            <a:extLst>
              <a:ext uri="{FF2B5EF4-FFF2-40B4-BE49-F238E27FC236}">
                <a16:creationId xmlns:a16="http://schemas.microsoft.com/office/drawing/2014/main" id="{EFA14F37-1321-4144-9CA5-CF3A25F4FBFB}"/>
              </a:ext>
            </a:extLst>
          </p:cNvPr>
          <p:cNvSpPr/>
          <p:nvPr/>
        </p:nvSpPr>
        <p:spPr>
          <a:xfrm>
            <a:off x="6130185" y="99791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73B3ED-29C3-4E99-955F-0A9BF210E5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23"/>
          <a:stretch/>
        </p:blipFill>
        <p:spPr>
          <a:xfrm>
            <a:off x="1113171" y="931684"/>
            <a:ext cx="1908923" cy="358791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02E3BF4-DB47-4655-9397-E381E4B9F6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51"/>
          <a:stretch/>
        </p:blipFill>
        <p:spPr>
          <a:xfrm>
            <a:off x="3615591" y="921626"/>
            <a:ext cx="1912817" cy="359797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DD2FD7B-8083-4118-A012-C5647E7041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891"/>
          <a:stretch/>
        </p:blipFill>
        <p:spPr>
          <a:xfrm>
            <a:off x="6117485" y="931684"/>
            <a:ext cx="1911598" cy="359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4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"/>
          <p:cNvSpPr txBox="1">
            <a:spLocks noGrp="1"/>
          </p:cNvSpPr>
          <p:nvPr>
            <p:ph type="body" idx="4294967295"/>
          </p:nvPr>
        </p:nvSpPr>
        <p:spPr>
          <a:xfrm>
            <a:off x="0" y="1"/>
            <a:ext cx="5146810" cy="731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33CCCC"/>
                </a:solidFill>
              </a:rPr>
              <a:t>РАЗРАБОТКА</a:t>
            </a:r>
            <a:r>
              <a:rPr lang="en" sz="2000" dirty="0"/>
              <a:t> </a:t>
            </a:r>
            <a:r>
              <a:rPr lang="ru-RU" sz="2000" dirty="0"/>
              <a:t>ОБЯЗАТЕЛЬНОГО И ДОПОЛНИТЕЛЬНОГО ФУНКЦИОНАЛА</a:t>
            </a:r>
          </a:p>
        </p:txBody>
      </p:sp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372;p34">
            <a:extLst>
              <a:ext uri="{FF2B5EF4-FFF2-40B4-BE49-F238E27FC236}">
                <a16:creationId xmlns:a16="http://schemas.microsoft.com/office/drawing/2014/main" id="{03BC6A2B-8C40-4816-98AD-25AC85266BD4}"/>
              </a:ext>
            </a:extLst>
          </p:cNvPr>
          <p:cNvSpPr txBox="1">
            <a:spLocks/>
          </p:cNvSpPr>
          <p:nvPr/>
        </p:nvSpPr>
        <p:spPr>
          <a:xfrm>
            <a:off x="1034322" y="816965"/>
            <a:ext cx="6940445" cy="382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just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chemeClr val="tx1"/>
                </a:solidFill>
              </a:rPr>
              <a:t>+	Проверка, доступен ли 4-значный номер для регистрации</a:t>
            </a:r>
          </a:p>
          <a:p>
            <a:pPr marL="0" indent="0" algn="just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chemeClr val="tx1"/>
                </a:solidFill>
              </a:rPr>
              <a:t>+	Регистрация по 4-значному номеру</a:t>
            </a:r>
          </a:p>
          <a:p>
            <a:pPr marL="0" indent="0" algn="just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chemeClr val="tx1"/>
                </a:solidFill>
              </a:rPr>
              <a:t>+	Проверка, доступен ли абонент для звонка</a:t>
            </a:r>
          </a:p>
          <a:p>
            <a:pPr marL="0" indent="0" algn="just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chemeClr val="tx1"/>
                </a:solidFill>
              </a:rPr>
              <a:t>+	Соединение по 4-значному номеру</a:t>
            </a:r>
          </a:p>
          <a:p>
            <a:pPr marL="0" indent="0" algn="just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chemeClr val="tx1"/>
                </a:solidFill>
              </a:rPr>
              <a:t>+	Передача на вызываемое устройство звука со своего микрофона по установленному соединению при удержании кнопки Talk</a:t>
            </a:r>
          </a:p>
          <a:p>
            <a:pPr marL="0" indent="0" algn="just">
              <a:spcBef>
                <a:spcPts val="0"/>
              </a:spcBef>
              <a:buFont typeface="Hind"/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chemeClr val="tx1"/>
                </a:solidFill>
              </a:rPr>
              <a:t>-	Режим “радионяня”</a:t>
            </a:r>
          </a:p>
          <a:p>
            <a:pPr marL="0" indent="0" algn="just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chemeClr val="tx1"/>
                </a:solidFill>
              </a:rPr>
              <a:t>-	Расчет и индикация звуковой мощности на стороне абонента</a:t>
            </a:r>
          </a:p>
        </p:txBody>
      </p:sp>
    </p:spTree>
    <p:extLst>
      <p:ext uri="{BB962C8B-B14F-4D97-AF65-F5344CB8AC3E}">
        <p14:creationId xmlns:p14="http://schemas.microsoft.com/office/powerpoint/2010/main" val="586543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232;p20">
            <a:extLst>
              <a:ext uri="{FF2B5EF4-FFF2-40B4-BE49-F238E27FC236}">
                <a16:creationId xmlns:a16="http://schemas.microsoft.com/office/drawing/2014/main" id="{D2F7D236-3810-48F3-A3F3-0EF3902542E0}"/>
              </a:ext>
            </a:extLst>
          </p:cNvPr>
          <p:cNvSpPr txBox="1">
            <a:spLocks/>
          </p:cNvSpPr>
          <p:nvPr/>
        </p:nvSpPr>
        <p:spPr>
          <a:xfrm>
            <a:off x="2196059" y="1356486"/>
            <a:ext cx="4422098" cy="2668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just">
              <a:spcBef>
                <a:spcPts val="600"/>
              </a:spcBef>
              <a:buSzPts val="2400"/>
              <a:buFont typeface="Hind"/>
              <a:buChar char="›"/>
            </a:pPr>
            <a:r>
              <a:rPr lang="ru-RU" sz="2000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Проверка входных данных</a:t>
            </a:r>
            <a:endParaRPr lang="en-US" sz="2000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  <a:p>
            <a:pPr marL="76200" indent="0" algn="just">
              <a:spcBef>
                <a:spcPts val="600"/>
              </a:spcBef>
              <a:buSzPts val="2400"/>
            </a:pPr>
            <a:endParaRPr lang="ru-RU" sz="2000" dirty="0"/>
          </a:p>
          <a:p>
            <a:pPr algn="just">
              <a:buSzPts val="2400"/>
              <a:buFont typeface="Hind"/>
              <a:buChar char="›"/>
            </a:pPr>
            <a:r>
              <a:rPr lang="ru-RU" sz="2000" dirty="0">
                <a:solidFill>
                  <a:schemeClr val="tx1"/>
                </a:solidFill>
              </a:rPr>
              <a:t>Проверка доступности абонента</a:t>
            </a:r>
          </a:p>
          <a:p>
            <a:pPr algn="just">
              <a:buSzPts val="2400"/>
              <a:buFont typeface="Hind"/>
              <a:buChar char="›"/>
            </a:pPr>
            <a:endParaRPr lang="ru-RU" sz="2000" dirty="0">
              <a:solidFill>
                <a:schemeClr val="tx1"/>
              </a:solidFill>
            </a:endParaRPr>
          </a:p>
          <a:p>
            <a:pPr algn="just">
              <a:buSzPts val="2400"/>
              <a:buFont typeface="Hind"/>
              <a:buChar char="›"/>
            </a:pPr>
            <a:r>
              <a:rPr lang="ru-RU" sz="2000" dirty="0">
                <a:solidFill>
                  <a:schemeClr val="tx1"/>
                </a:solidFill>
              </a:rPr>
              <a:t>Отсутствие необходимости содержать физический сигнальный сервер</a:t>
            </a:r>
          </a:p>
        </p:txBody>
      </p:sp>
      <p:sp>
        <p:nvSpPr>
          <p:cNvPr id="6" name="Google Shape;372;p34">
            <a:extLst>
              <a:ext uri="{FF2B5EF4-FFF2-40B4-BE49-F238E27FC236}">
                <a16:creationId xmlns:a16="http://schemas.microsoft.com/office/drawing/2014/main" id="{9F7C5634-36C7-471C-92E8-7D3BEC42105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146810" cy="44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rgbClr val="33CCCC"/>
                </a:solidFill>
              </a:rPr>
              <a:t>УНИКАЛЬНОСТЬ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48408523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203</Words>
  <Application>Microsoft Office PowerPoint</Application>
  <PresentationFormat>Экран (16:9)</PresentationFormat>
  <Paragraphs>59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Hind</vt:lpstr>
      <vt:lpstr>Dumaine</vt:lpstr>
      <vt:lpstr>Нажмите- Говорите  Команда «Выйти из IT»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adonixis Ilya Fomenko</dc:creator>
  <cp:lastModifiedBy>adonixis Ilya Fomenko</cp:lastModifiedBy>
  <cp:revision>74</cp:revision>
  <dcterms:modified xsi:type="dcterms:W3CDTF">2021-12-13T08:36:40Z</dcterms:modified>
</cp:coreProperties>
</file>