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31900" y="6032500"/>
            <a:ext cx="21907500" cy="31242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31900" y="4775200"/>
            <a:ext cx="219075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11907501" y="5275274"/>
            <a:ext cx="12700001" cy="8781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idx="14"/>
          </p:nvPr>
        </p:nvSpPr>
        <p:spPr>
          <a:xfrm>
            <a:off x="12192000" y="-2387600"/>
            <a:ext cx="12192000" cy="122070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-114300" y="-139700"/>
            <a:ext cx="12458700" cy="1400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2374900" y="8991600"/>
            <a:ext cx="196215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2374900" y="5999360"/>
            <a:ext cx="19621500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2374900" y="41656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2374900" y="1917700"/>
            <a:ext cx="19621500" cy="965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76200" y="3950692"/>
            <a:ext cx="24536400" cy="13363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-1587500"/>
            <a:ext cx="24383997" cy="168597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-1587500"/>
            <a:ext cx="24383997" cy="168597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680692"/>
            <a:ext cx="24434800" cy="133078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1231900" y="5295900"/>
            <a:ext cx="21907500" cy="3124200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11299229" y="-38100"/>
            <a:ext cx="13756503" cy="137734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1028700" y="6057900"/>
            <a:ext cx="10147300" cy="4191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1028700" y="4813300"/>
            <a:ext cx="101473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11303000" y="-38100"/>
            <a:ext cx="13756502" cy="137734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244600" y="863600"/>
            <a:ext cx="9525000" cy="2603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1244600" y="3962400"/>
            <a:ext cx="9525000" cy="8521700"/>
          </a:xfrm>
          <a:prstGeom prst="rect">
            <a:avLst/>
          </a:prstGeom>
        </p:spPr>
        <p:txBody>
          <a:bodyPr/>
          <a:lstStyle>
            <a:lvl1pPr marL="546100" indent="-546100">
              <a:spcBef>
                <a:spcPts val="4500"/>
              </a:spcBef>
              <a:buClr>
                <a:srgbClr val="646464"/>
              </a:buClr>
              <a:defRPr sz="4200"/>
            </a:lvl1pPr>
            <a:lvl2pPr marL="1092200" indent="-546100">
              <a:spcBef>
                <a:spcPts val="4500"/>
              </a:spcBef>
              <a:buClr>
                <a:srgbClr val="646464"/>
              </a:buClr>
              <a:defRPr sz="4200"/>
            </a:lvl2pPr>
            <a:lvl3pPr marL="1638300" indent="-546100">
              <a:spcBef>
                <a:spcPts val="4500"/>
              </a:spcBef>
              <a:buClr>
                <a:srgbClr val="646464"/>
              </a:buClr>
              <a:defRPr sz="4200"/>
            </a:lvl3pPr>
            <a:lvl4pPr marL="2184400" indent="-546100">
              <a:spcBef>
                <a:spcPts val="4500"/>
              </a:spcBef>
              <a:buClr>
                <a:srgbClr val="646464"/>
              </a:buClr>
              <a:defRPr sz="4200"/>
            </a:lvl4pPr>
            <a:lvl5pPr marL="2730500" indent="-546100">
              <a:spcBef>
                <a:spcPts val="4500"/>
              </a:spcBef>
              <a:buClr>
                <a:srgbClr val="646464"/>
              </a:buClr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1231900" y="2133600"/>
            <a:ext cx="21907500" cy="9448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31900" y="863600"/>
            <a:ext cx="219075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31900" y="2844800"/>
            <a:ext cx="21907500" cy="944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0790" y="13049250"/>
            <a:ext cx="4312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chema.or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chema.or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joshua-aragon-EaB4Ml7C7fE-unsplash.jpg" descr="joshua-aragon-EaB4Ml7C7fE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9690" y="-126924"/>
            <a:ext cx="28487515" cy="14379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Hypermedia design"/>
          <p:cNvSpPr txBox="1"/>
          <p:nvPr>
            <p:ph type="ctrTitle"/>
          </p:nvPr>
        </p:nvSpPr>
        <p:spPr>
          <a:xfrm>
            <a:off x="170361" y="12089826"/>
            <a:ext cx="21907501" cy="3124201"/>
          </a:xfrm>
          <a:prstGeom prst="rect">
            <a:avLst/>
          </a:prstGeom>
        </p:spPr>
        <p:txBody>
          <a:bodyPr/>
          <a:lstStyle/>
          <a:p>
            <a:pPr/>
            <a:r>
              <a:t>Hypermedia design</a:t>
            </a:r>
          </a:p>
        </p:txBody>
      </p:sp>
      <p:sp>
        <p:nvSpPr>
          <p:cNvPr id="141" name="Adam Donner"/>
          <p:cNvSpPr txBox="1"/>
          <p:nvPr>
            <p:ph type="subTitle" sz="quarter" idx="1"/>
          </p:nvPr>
        </p:nvSpPr>
        <p:spPr>
          <a:xfrm>
            <a:off x="215534" y="10534039"/>
            <a:ext cx="15740662" cy="1244601"/>
          </a:xfrm>
          <a:prstGeom prst="rect">
            <a:avLst/>
          </a:prstGeom>
        </p:spPr>
        <p:txBody>
          <a:bodyPr/>
          <a:lstStyle/>
          <a:p>
            <a:pPr/>
            <a:r>
              <a:t>Adam Donner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41" name="We develop and HTTP server that implemented the state diagr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4050"/>
            </a:pPr>
            <a:r>
              <a:t>We develop and HTTP server that implemented the state diagram</a:t>
            </a:r>
          </a:p>
          <a:p>
            <a:pPr marL="514350" indent="-514350" defTabSz="668655">
              <a:spcBef>
                <a:spcPts val="4700"/>
              </a:spcBef>
              <a:defRPr sz="4050"/>
            </a:pPr>
            <a:r>
              <a:t>A client that sends a certain HTTP request</a:t>
            </a:r>
          </a:p>
          <a:p>
            <a:pPr lvl="1" marL="1028700" indent="-514350" defTabSz="668655">
              <a:spcBef>
                <a:spcPts val="4700"/>
              </a:spcBef>
              <a:defRPr sz="4050"/>
            </a:pPr>
            <a:r>
              <a:t>When the request is sent it will trigger the appropriate state transition and they will get a certain representation as a response</a:t>
            </a:r>
          </a:p>
          <a:p>
            <a:pPr marL="514350" indent="-514350" defTabSz="668655">
              <a:spcBef>
                <a:spcPts val="4700"/>
              </a:spcBef>
              <a:defRPr sz="4050"/>
            </a:pPr>
            <a:r>
              <a:t>Each of our representation will be using HAL as that is the type that we have chosen in step 4</a:t>
            </a:r>
          </a:p>
          <a:p>
            <a:pPr lvl="1" marL="1028700" indent="-514350" defTabSz="668655">
              <a:spcBef>
                <a:spcPts val="4700"/>
              </a:spcBef>
              <a:defRPr sz="4050"/>
            </a:pPr>
            <a:r>
              <a:t>The media type will link to the profile that we have defined in step profile step</a:t>
            </a:r>
          </a:p>
          <a:p>
            <a:pPr marL="514350" indent="-514350" defTabSz="668655">
              <a:spcBef>
                <a:spcPts val="4700"/>
              </a:spcBef>
              <a:defRPr sz="4050"/>
            </a:pPr>
            <a:r>
              <a:t>The data will have values that will include hyper media controls to show the client how to trigger further state transitions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ub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</a:t>
            </a:r>
          </a:p>
        </p:txBody>
      </p:sp>
      <p:sp>
        <p:nvSpPr>
          <p:cNvPr id="244" name="Publish our UR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750"/>
            </a:pPr>
            <a:r>
              <a:t>Publish our URL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If we have completed steps one through five correctly, this is the only information that our customers will need to know to get started with our API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If we have done everything correctly in steps on through 6 this API will be ready to implement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The reason we are doing the 7 step process is so that we do not make mistakes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My expectation is that at this point our API will be implemented correctly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We will create API documentation, tutorials and examples to get our customers started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As this is a licensable product with our CRM this documentation will only be available to those customer who purchase the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Key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takeaways</a:t>
            </a:r>
          </a:p>
        </p:txBody>
      </p:sp>
      <p:sp>
        <p:nvSpPr>
          <p:cNvPr id="247" name="We need an API for our C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500"/>
            </a:pPr>
            <a:r>
              <a:t>We need an API for our CRM</a:t>
            </a:r>
          </a:p>
          <a:p>
            <a:pPr lvl="1" marL="889000" indent="-444500" defTabSz="577850">
              <a:spcBef>
                <a:spcPts val="4100"/>
              </a:spcBef>
              <a:defRPr sz="3500"/>
            </a:pPr>
            <a:r>
              <a:t>Our customers are asking for an API</a:t>
            </a:r>
          </a:p>
          <a:p>
            <a:pPr lvl="1" marL="889000" indent="-444500" defTabSz="577850">
              <a:spcBef>
                <a:spcPts val="4100"/>
              </a:spcBef>
              <a:defRPr sz="3500"/>
            </a:pPr>
            <a:r>
              <a:t>We are currently not charging enough in professional services to provide the functionality an API could</a:t>
            </a:r>
          </a:p>
          <a:p>
            <a:pPr lvl="1" marL="889000" indent="-444500" defTabSz="577850">
              <a:spcBef>
                <a:spcPts val="4100"/>
              </a:spcBef>
              <a:defRPr sz="3500"/>
            </a:pPr>
            <a:r>
              <a:t>Our competitors provide APIs for their CRM and are estimated to make 90% of their revenue from their API</a:t>
            </a:r>
          </a:p>
          <a:p>
            <a:pPr lvl="1" marL="889000" indent="-444500" defTabSz="577850">
              <a:spcBef>
                <a:spcPts val="4100"/>
              </a:spcBef>
              <a:defRPr sz="3500"/>
            </a:pPr>
            <a:r>
              <a:t>Our break even point will be less than a year and we estimate that the API licensing will provide 25% of our revenue</a:t>
            </a:r>
          </a:p>
          <a:p>
            <a:pPr marL="444500" indent="-444500" defTabSz="577850">
              <a:spcBef>
                <a:spcPts val="4100"/>
              </a:spcBef>
              <a:defRPr sz="3500"/>
            </a:pPr>
            <a:r>
              <a:t>We will be using the 7 step design process for design and developing our API</a:t>
            </a:r>
          </a:p>
          <a:p>
            <a:pPr lvl="1" marL="889000" indent="-444500" defTabSz="577850">
              <a:spcBef>
                <a:spcPts val="4100"/>
              </a:spcBef>
              <a:defRPr sz="3500"/>
            </a:pPr>
            <a:r>
              <a:t>This will ensure that we think the project through at each phase and deliver a product that provides the requested functionality the first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0" name="Richardson, L., Amudsen, M., &amp; Ruby, S. (2015). RESTful Web APIs. Sebastopol, CA: OReilly Med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Richardson, L., Amudsen, M., &amp; Ruby, S. (2015). 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RESTful Web APIs</a:t>
            </a:r>
            <a:r>
              <a:t>. Sebastopol, CA: OReilly Media.</a:t>
            </a:r>
          </a:p>
          <a:p>
            <a:pPr/>
            <a:r>
              <a:t>Weaver, H. (2018, July 25). 7 Cases of Extremely Successful API Adoption: Nordic APIs |. Retrieved August 7, 2019, from https://nordicapis.com/7-cases-of-extremely-successful-api-adoption/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usiness case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case use</a:t>
            </a:r>
          </a:p>
        </p:txBody>
      </p:sp>
      <p:sp>
        <p:nvSpPr>
          <p:cNvPr id="144" name="We need to develop an API for our C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3700"/>
              </a:spcBef>
              <a:defRPr sz="3200"/>
            </a:pPr>
            <a:r>
              <a:t>We need to develop an API for our CRM</a:t>
            </a:r>
          </a:p>
          <a:p>
            <a:pPr lvl="1" marL="812800" indent="-406400" defTabSz="528319">
              <a:spcBef>
                <a:spcPts val="3700"/>
              </a:spcBef>
              <a:defRPr sz="3200"/>
            </a:pPr>
            <a:r>
              <a:t>This will allow bi-directional communication between their existing business applications and our CRM</a:t>
            </a:r>
          </a:p>
          <a:p>
            <a:pPr marL="406400" indent="-406400" defTabSz="528319">
              <a:spcBef>
                <a:spcPts val="3700"/>
              </a:spcBef>
              <a:defRPr sz="3200"/>
            </a:pPr>
            <a:r>
              <a:t>Have had 138 accounts requesting bi-directional functionality with existing business applications in the past 12 months</a:t>
            </a:r>
          </a:p>
          <a:p>
            <a:pPr marL="406400" indent="-406400" defTabSz="528319">
              <a:spcBef>
                <a:spcPts val="3700"/>
              </a:spcBef>
              <a:defRPr sz="3200"/>
            </a:pPr>
            <a:r>
              <a:t>Our customers all have systems that contain their client account information and they need the ability to share it with our CRM</a:t>
            </a:r>
          </a:p>
          <a:p>
            <a:pPr marL="406400" indent="-406400" defTabSz="528319">
              <a:spcBef>
                <a:spcPts val="3700"/>
              </a:spcBef>
              <a:defRPr sz="3200"/>
            </a:pPr>
            <a:r>
              <a:t>Most of our competitors provide this functionality out of the box</a:t>
            </a:r>
          </a:p>
          <a:p>
            <a:pPr lvl="1" marL="812800" indent="-406400" defTabSz="528319">
              <a:spcBef>
                <a:spcPts val="3700"/>
              </a:spcBef>
              <a:defRPr sz="3200"/>
            </a:pPr>
            <a:r>
              <a:t>It is estimated that Salesforce receives 90% of their revenue through professional services</a:t>
            </a:r>
          </a:p>
          <a:p>
            <a:pPr marL="406400" indent="-406400" defTabSz="528319">
              <a:spcBef>
                <a:spcPts val="3700"/>
              </a:spcBef>
              <a:defRPr sz="3200"/>
            </a:pPr>
            <a:r>
              <a:t>With this in mind, we have our annual convention in December and this is a perfect time to get started on the process</a:t>
            </a:r>
          </a:p>
          <a:p>
            <a:pPr marL="406400" indent="-406400" defTabSz="528319">
              <a:spcBef>
                <a:spcPts val="3700"/>
              </a:spcBef>
              <a:defRPr sz="3200"/>
            </a:pPr>
            <a:r>
              <a:t>With our annual customer convention in December this is a perfect time to get started on our 7 step design process for the API and make an announcement to our customers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I (Return on investmen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ROI (Return on investment)</a:t>
            </a:r>
          </a:p>
        </p:txBody>
      </p:sp>
      <p:sp>
        <p:nvSpPr>
          <p:cNvPr id="147" name="We are not charging enough for our professional services to implement bi-directional function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000"/>
            </a:pPr>
            <a:r>
              <a:t>We are not charging enough for our professional services to implement bi-directional functionality</a:t>
            </a:r>
          </a:p>
          <a:p>
            <a:pPr marL="508000" indent="-508000" defTabSz="660400">
              <a:spcBef>
                <a:spcPts val="4700"/>
              </a:spcBef>
              <a:defRPr sz="4000"/>
            </a:pPr>
            <a:r>
              <a:t>Access to the API will be a licensable option and we will charge $3,000 for access to API</a:t>
            </a:r>
          </a:p>
          <a:p>
            <a:pPr lvl="1" marL="1016000" indent="-508000" defTabSz="660400">
              <a:spcBef>
                <a:spcPts val="4700"/>
              </a:spcBef>
              <a:defRPr sz="4000"/>
            </a:pPr>
            <a:r>
              <a:t>This will allow the customers staff developers to implement their requests</a:t>
            </a:r>
          </a:p>
          <a:p>
            <a:pPr lvl="1" marL="1016000" indent="-508000" defTabSz="660400">
              <a:spcBef>
                <a:spcPts val="4700"/>
              </a:spcBef>
              <a:defRPr sz="4000"/>
            </a:pPr>
            <a:r>
              <a:t>If they do not have staff developers we will have a faster way to implement the desired functionality and start making money on the professional services</a:t>
            </a:r>
          </a:p>
          <a:p>
            <a:pPr marL="508000" indent="-508000" defTabSz="660400">
              <a:spcBef>
                <a:spcPts val="4700"/>
              </a:spcBef>
              <a:defRPr sz="4000"/>
            </a:pPr>
            <a:r>
              <a:t>We estimate that at a minimum 25% of our revenue will come through API licensing</a:t>
            </a:r>
          </a:p>
          <a:p>
            <a:pPr marL="508000" indent="-508000" defTabSz="660400">
              <a:spcBef>
                <a:spcPts val="4700"/>
              </a:spcBef>
              <a:defRPr sz="4000"/>
            </a:pPr>
            <a:r>
              <a:t>We also estimate that we will have a break even point of less than a year due to the buzz this will cause at our customer conferences in December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ven step 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Seven step design process</a:t>
            </a:r>
          </a:p>
        </p:txBody>
      </p:sp>
      <p:sp>
        <p:nvSpPr>
          <p:cNvPr id="150" name="We will be using the Seven step design process for our API to ensure successful development and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550"/>
            </a:pPr>
            <a:r>
              <a:t>We will be using the Seven step design process for our API to ensure successful development and deployment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1: Semantic Descriptors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2: State Diagram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3: Reconcile Names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4: Media Type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5: Profile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6: Implementation</a:t>
            </a:r>
          </a:p>
          <a:p>
            <a:pPr marL="450850" indent="-450850" defTabSz="586104">
              <a:spcBef>
                <a:spcPts val="4100"/>
              </a:spcBef>
              <a:defRPr sz="3550"/>
            </a:pPr>
            <a:r>
              <a:t>Step 7: Publication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mantic discrip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discriptors</a:t>
            </a:r>
          </a:p>
        </p:txBody>
      </p:sp>
      <p:sp>
        <p:nvSpPr>
          <p:cNvPr id="153" name="Customer name…"/>
          <p:cNvSpPr txBox="1"/>
          <p:nvPr>
            <p:ph type="body" sz="half" idx="1"/>
          </p:nvPr>
        </p:nvSpPr>
        <p:spPr>
          <a:xfrm>
            <a:off x="1244600" y="2844800"/>
            <a:ext cx="10215761" cy="9448800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800"/>
            </a:pPr>
            <a:r>
              <a:t>Customer name</a:t>
            </a:r>
          </a:p>
          <a:p>
            <a:pPr marL="482600" indent="-482600" defTabSz="627379">
              <a:spcBef>
                <a:spcPts val="4400"/>
              </a:spcBef>
              <a:defRPr sz="3800"/>
            </a:pPr>
            <a:r>
              <a:t>Account number</a:t>
            </a:r>
          </a:p>
          <a:p>
            <a:pPr marL="482600" indent="-482600" defTabSz="627379">
              <a:spcBef>
                <a:spcPts val="4400"/>
              </a:spcBef>
              <a:defRPr sz="3800"/>
            </a:pPr>
            <a:r>
              <a:t>Primary Contact name</a:t>
            </a:r>
          </a:p>
          <a:p>
            <a:pPr lvl="1" marL="965200" indent="-482600" defTabSz="627379">
              <a:spcBef>
                <a:spcPts val="4400"/>
              </a:spcBef>
              <a:defRPr sz="3800"/>
            </a:pPr>
            <a:r>
              <a:t>Contact info (email, phone, etc)</a:t>
            </a:r>
          </a:p>
          <a:p>
            <a:pPr marL="482600" indent="-482600" defTabSz="627379">
              <a:spcBef>
                <a:spcPts val="4400"/>
              </a:spcBef>
              <a:defRPr sz="3800"/>
            </a:pPr>
            <a:r>
              <a:t>Customer Address </a:t>
            </a:r>
          </a:p>
          <a:p>
            <a:pPr lvl="1" marL="965200" indent="-482600" defTabSz="627379">
              <a:spcBef>
                <a:spcPts val="4400"/>
              </a:spcBef>
              <a:defRPr sz="3800"/>
            </a:pPr>
            <a:r>
              <a:t>(street address, city, state, zip)</a:t>
            </a:r>
          </a:p>
          <a:p>
            <a:pPr marL="482600" indent="-482600" defTabSz="627379">
              <a:spcBef>
                <a:spcPts val="4400"/>
              </a:spcBef>
              <a:defRPr sz="3800"/>
            </a:pPr>
            <a:r>
              <a:t>Sales Information</a:t>
            </a:r>
          </a:p>
          <a:p>
            <a:pPr lvl="1" marL="965200" indent="-482600" defTabSz="627379">
              <a:spcBef>
                <a:spcPts val="4400"/>
              </a:spcBef>
              <a:defRPr sz="3800"/>
            </a:pPr>
            <a:r>
              <a:t>Open Orders/Closed Orders</a:t>
            </a:r>
          </a:p>
        </p:txBody>
      </p:sp>
      <p:sp>
        <p:nvSpPr>
          <p:cNvPr id="154" name="Rectangle"/>
          <p:cNvSpPr/>
          <p:nvPr/>
        </p:nvSpPr>
        <p:spPr>
          <a:xfrm>
            <a:off x="12903200" y="3479800"/>
            <a:ext cx="9195793" cy="7977932"/>
          </a:xfrm>
          <a:prstGeom prst="rect">
            <a:avLst/>
          </a:prstGeom>
          <a:solidFill>
            <a:srgbClr val="000000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5" name="List of Accounts"/>
          <p:cNvSpPr txBox="1"/>
          <p:nvPr/>
        </p:nvSpPr>
        <p:spPr>
          <a:xfrm>
            <a:off x="13045135" y="3810000"/>
            <a:ext cx="891192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400" indent="-406400" algn="l">
              <a:buSzPct val="90000"/>
              <a:buChar char="•"/>
              <a:defRPr sz="2500"/>
            </a:lvl1pPr>
          </a:lstStyle>
          <a:p>
            <a:pPr/>
            <a:r>
              <a:t>List of Accounts</a:t>
            </a:r>
          </a:p>
        </p:txBody>
      </p:sp>
      <p:sp>
        <p:nvSpPr>
          <p:cNvPr id="156" name="Rectangle"/>
          <p:cNvSpPr/>
          <p:nvPr/>
        </p:nvSpPr>
        <p:spPr>
          <a:xfrm>
            <a:off x="13657907" y="4427587"/>
            <a:ext cx="8027840" cy="683121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7" name="An Account"/>
          <p:cNvSpPr txBox="1"/>
          <p:nvPr/>
        </p:nvSpPr>
        <p:spPr>
          <a:xfrm>
            <a:off x="13921435" y="4851400"/>
            <a:ext cx="73679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400" indent="-406400" algn="l">
              <a:buSzPct val="90000"/>
              <a:buChar char="•"/>
              <a:defRPr sz="2500"/>
            </a:lvl1pPr>
          </a:lstStyle>
          <a:p>
            <a:pPr/>
            <a:r>
              <a:t>An Account</a:t>
            </a:r>
          </a:p>
        </p:txBody>
      </p:sp>
      <p:sp>
        <p:nvSpPr>
          <p:cNvPr id="158" name="Rectangle"/>
          <p:cNvSpPr/>
          <p:nvPr/>
        </p:nvSpPr>
        <p:spPr>
          <a:xfrm>
            <a:off x="13919200" y="5651500"/>
            <a:ext cx="7610079" cy="530423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14517529" y="9580594"/>
            <a:ext cx="6308595" cy="107929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0" name="Account Information…"/>
          <p:cNvSpPr txBox="1"/>
          <p:nvPr/>
        </p:nvSpPr>
        <p:spPr>
          <a:xfrm>
            <a:off x="13954996" y="5689600"/>
            <a:ext cx="730080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6400" indent="-406400" algn="l">
              <a:buSzPct val="90000"/>
              <a:buChar char="•"/>
              <a:defRPr sz="2500"/>
            </a:pPr>
            <a:r>
              <a:t>Account Information</a:t>
            </a:r>
          </a:p>
          <a:p>
            <a:pPr lvl="1" marL="1041400" indent="-406400" algn="l">
              <a:buSzPct val="90000"/>
              <a:buChar char="•"/>
              <a:defRPr sz="2500"/>
            </a:pPr>
            <a:r>
              <a:t>Account Number</a:t>
            </a:r>
          </a:p>
          <a:p>
            <a:pPr lvl="1" marL="1041400" indent="-406400" algn="l">
              <a:buSzPct val="90000"/>
              <a:buChar char="•"/>
              <a:defRPr sz="2500"/>
            </a:pPr>
            <a:r>
              <a:t>Contact Name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Contact information</a:t>
            </a:r>
          </a:p>
          <a:p>
            <a:pPr lvl="1" marL="1041400" indent="-406400" algn="l">
              <a:buSzPct val="90000"/>
              <a:buChar char="•"/>
              <a:defRPr sz="2500"/>
            </a:pPr>
            <a:r>
              <a:t>Address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Street Address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City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State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Zip Code</a:t>
            </a:r>
          </a:p>
          <a:p>
            <a:pPr lvl="1" marL="1041400" indent="-406400" algn="l">
              <a:buSzPct val="90000"/>
              <a:buChar char="•"/>
              <a:defRPr sz="2500"/>
            </a:pPr>
            <a:r>
              <a:t>Sales Information</a:t>
            </a:r>
          </a:p>
          <a:p>
            <a:pPr lvl="2" marL="1676400" indent="-406400" algn="l">
              <a:buSzPct val="90000"/>
              <a:buChar char="•"/>
              <a:defRPr sz="2500"/>
            </a:pPr>
            <a:r>
              <a:t>Open Orders/Closed Orders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ate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diagram</a:t>
            </a:r>
          </a:p>
        </p:txBody>
      </p:sp>
      <p:sp>
        <p:nvSpPr>
          <p:cNvPr id="163" name="Line"/>
          <p:cNvSpPr/>
          <p:nvPr/>
        </p:nvSpPr>
        <p:spPr>
          <a:xfrm>
            <a:off x="14068286" y="44237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15100300" y="37041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5" name="List of Accounts"/>
          <p:cNvSpPr txBox="1"/>
          <p:nvPr/>
        </p:nvSpPr>
        <p:spPr>
          <a:xfrm>
            <a:off x="15386486" y="4226941"/>
            <a:ext cx="1630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List of Accounts</a:t>
            </a:r>
          </a:p>
        </p:txBody>
      </p:sp>
      <p:sp>
        <p:nvSpPr>
          <p:cNvPr id="166" name="Line"/>
          <p:cNvSpPr/>
          <p:nvPr/>
        </p:nvSpPr>
        <p:spPr>
          <a:xfrm>
            <a:off x="17357281" y="41824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18389295" y="37041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8" name="Account"/>
          <p:cNvSpPr txBox="1"/>
          <p:nvPr/>
        </p:nvSpPr>
        <p:spPr>
          <a:xfrm>
            <a:off x="19035495" y="4226941"/>
            <a:ext cx="91010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Account</a:t>
            </a:r>
          </a:p>
        </p:txBody>
      </p:sp>
      <p:sp>
        <p:nvSpPr>
          <p:cNvPr id="169" name="Line"/>
          <p:cNvSpPr/>
          <p:nvPr/>
        </p:nvSpPr>
        <p:spPr>
          <a:xfrm>
            <a:off x="19490549" y="5192322"/>
            <a:ext cx="1" cy="9775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18389295" y="62187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1" name="Account Information…"/>
          <p:cNvSpPr txBox="1"/>
          <p:nvPr/>
        </p:nvSpPr>
        <p:spPr>
          <a:xfrm>
            <a:off x="18425146" y="6303391"/>
            <a:ext cx="21308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Account Information</a:t>
            </a:r>
          </a:p>
          <a:p>
            <a:pPr>
              <a:defRPr sz="1700"/>
            </a:pPr>
            <a:r>
              <a:t>(Account Number)</a:t>
            </a:r>
          </a:p>
          <a:p>
            <a:pPr>
              <a:defRPr sz="1700"/>
            </a:pPr>
            <a:r>
              <a:t>(Address)</a:t>
            </a:r>
          </a:p>
          <a:p>
            <a:pPr>
              <a:defRPr sz="1700"/>
            </a:pPr>
            <a:r>
              <a:t>(Contact)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18964274" y="7706922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 flipH="1">
            <a:off x="17383628" y="8527107"/>
            <a:ext cx="15853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17376774" y="7193130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17357281" y="71669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6" name="patch address,…"/>
          <p:cNvSpPr txBox="1"/>
          <p:nvPr/>
        </p:nvSpPr>
        <p:spPr>
          <a:xfrm>
            <a:off x="17243598" y="8096708"/>
            <a:ext cx="18653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patch address, </a:t>
            </a:r>
          </a:p>
          <a:p>
            <a:pPr>
              <a:defRPr sz="1200"/>
            </a:pPr>
            <a:r>
              <a:t>and point of contact</a:t>
            </a:r>
          </a:p>
          <a:p>
            <a:pPr>
              <a:defRPr sz="1200"/>
            </a:pPr>
            <a:r>
              <a:t>(unsafe, non-idempotent) </a:t>
            </a:r>
          </a:p>
        </p:txBody>
      </p:sp>
      <p:sp>
        <p:nvSpPr>
          <p:cNvPr id="177" name="Line"/>
          <p:cNvSpPr/>
          <p:nvPr/>
        </p:nvSpPr>
        <p:spPr>
          <a:xfrm>
            <a:off x="19233737" y="7712341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18400798" y="9100492"/>
            <a:ext cx="2202508" cy="1439367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9" name="Sales Information…"/>
          <p:cNvSpPr txBox="1"/>
          <p:nvPr/>
        </p:nvSpPr>
        <p:spPr>
          <a:xfrm>
            <a:off x="18586591" y="9331225"/>
            <a:ext cx="183092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Sales Information</a:t>
            </a:r>
          </a:p>
          <a:p>
            <a:pPr>
              <a:defRPr sz="1700"/>
            </a:pPr>
            <a:r>
              <a:t>(Open Orders)</a:t>
            </a:r>
          </a:p>
          <a:p>
            <a:pPr>
              <a:defRPr sz="1700"/>
            </a:pPr>
            <a:r>
              <a:t>(Closed Orders)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20094574" y="10588706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 flipH="1">
            <a:off x="20063900" y="11421591"/>
            <a:ext cx="15853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21694774" y="10088730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3" name="Line"/>
          <p:cNvSpPr/>
          <p:nvPr/>
        </p:nvSpPr>
        <p:spPr>
          <a:xfrm flipH="1">
            <a:off x="20628520" y="10043591"/>
            <a:ext cx="10791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4" name="patch open &amp;…"/>
          <p:cNvSpPr txBox="1"/>
          <p:nvPr/>
        </p:nvSpPr>
        <p:spPr>
          <a:xfrm>
            <a:off x="20062190" y="10631475"/>
            <a:ext cx="1664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patch open &amp;</a:t>
            </a:r>
          </a:p>
          <a:p>
            <a:pPr>
              <a:defRPr sz="1200"/>
            </a:pPr>
            <a:r>
              <a:t>Closed orders (unsafe,</a:t>
            </a:r>
          </a:p>
          <a:p>
            <a:pPr>
              <a:defRPr sz="1200"/>
            </a:pPr>
            <a:r>
              <a:t>Non-idempotent)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20376976" y="5179907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 flipH="1">
            <a:off x="20346303" y="6012792"/>
            <a:ext cx="158531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 flipV="1">
            <a:off x="21977176" y="4679931"/>
            <a:ext cx="1" cy="13447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H="1">
            <a:off x="20617017" y="4704593"/>
            <a:ext cx="13222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9" name="Create (unsafe…"/>
          <p:cNvSpPr txBox="1"/>
          <p:nvPr/>
        </p:nvSpPr>
        <p:spPr>
          <a:xfrm>
            <a:off x="20519399" y="5413822"/>
            <a:ext cx="12973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Create (unsafe</a:t>
            </a:r>
          </a:p>
          <a:p>
            <a:pPr>
              <a:defRPr sz="1200"/>
            </a:pPr>
            <a:r>
              <a:t>Non-idempotent)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17357281" y="4704593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19767361" y="7712341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2" name="Item…"/>
          <p:cNvSpPr txBox="1"/>
          <p:nvPr/>
        </p:nvSpPr>
        <p:spPr>
          <a:xfrm>
            <a:off x="17586971" y="3928491"/>
            <a:ext cx="518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Item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193" name="Collection…"/>
          <p:cNvSpPr txBox="1"/>
          <p:nvPr/>
        </p:nvSpPr>
        <p:spPr>
          <a:xfrm>
            <a:off x="17423141" y="4450593"/>
            <a:ext cx="8458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Collection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194" name="Item…"/>
          <p:cNvSpPr txBox="1"/>
          <p:nvPr/>
        </p:nvSpPr>
        <p:spPr>
          <a:xfrm rot="5400000">
            <a:off x="18974657" y="8200771"/>
            <a:ext cx="518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Item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195" name="Collection…"/>
          <p:cNvSpPr txBox="1"/>
          <p:nvPr/>
        </p:nvSpPr>
        <p:spPr>
          <a:xfrm rot="5400000">
            <a:off x="19321639" y="8198308"/>
            <a:ext cx="8458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Collection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196" name="This is a state diagram of your CRM product…"/>
          <p:cNvSpPr txBox="1"/>
          <p:nvPr>
            <p:ph type="body" sz="half" idx="1"/>
          </p:nvPr>
        </p:nvSpPr>
        <p:spPr>
          <a:xfrm>
            <a:off x="1100672" y="2844800"/>
            <a:ext cx="12913141" cy="9448800"/>
          </a:xfrm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750"/>
            </a:pPr>
            <a:r>
              <a:t>This is a state diagram of your CRM product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Each box represents one kind of representation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A document that groups together  the descriptors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Each of the the arrows are triggered by an HTTP request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The transitions are listed as safe or unsafe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An idempotent transition is considered safe meaning you cannot make multiple entries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A non-indopetent transition is considered un-safe meaning you can make multiple changes to an entry.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oncile n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Reconcile names</a:t>
            </a:r>
          </a:p>
        </p:txBody>
      </p:sp>
      <p:sp>
        <p:nvSpPr>
          <p:cNvPr id="199" name="On step 3 we reconcile names…"/>
          <p:cNvSpPr txBox="1"/>
          <p:nvPr>
            <p:ph type="body" sz="half" idx="1"/>
          </p:nvPr>
        </p:nvSpPr>
        <p:spPr>
          <a:xfrm>
            <a:off x="1231900" y="2844800"/>
            <a:ext cx="13170893" cy="9448800"/>
          </a:xfrm>
          <a:prstGeom prst="rect">
            <a:avLst/>
          </a:prstGeom>
        </p:spPr>
        <p:txBody>
          <a:bodyPr/>
          <a:lstStyle/>
          <a:p>
            <a:pPr marL="469900" indent="-469900" defTabSz="610870">
              <a:spcBef>
                <a:spcPts val="4300"/>
              </a:spcBef>
              <a:defRPr sz="3700"/>
            </a:pPr>
            <a:r>
              <a:t>On step 3 we reconcile names</a:t>
            </a:r>
          </a:p>
          <a:p>
            <a:pPr lvl="1" marL="939800" indent="-469900" defTabSz="610870">
              <a:spcBef>
                <a:spcPts val="4300"/>
              </a:spcBef>
              <a:defRPr sz="3700"/>
            </a:pPr>
            <a:r>
              <a:t>The is done from existing profiles</a:t>
            </a:r>
          </a:p>
          <a:p>
            <a:pPr lvl="1" marL="939800" indent="-469900" defTabSz="610870">
              <a:spcBef>
                <a:spcPts val="4300"/>
              </a:spcBef>
              <a:defRPr sz="3700"/>
            </a:pPr>
            <a:r>
              <a:t>We will be using </a:t>
            </a:r>
            <a:r>
              <a:rPr u="sng">
                <a:hlinkClick r:id="rId2" invalidUrl="" action="" tgtFrame="" tooltip="" history="1" highlightClick="0" endSnd="0"/>
              </a:rPr>
              <a:t>schema.org</a:t>
            </a:r>
            <a:r>
              <a:t> for our domain specific media types.</a:t>
            </a:r>
          </a:p>
          <a:p>
            <a:pPr marL="469900" indent="-469900" defTabSz="610870">
              <a:spcBef>
                <a:spcPts val="4300"/>
              </a:spcBef>
              <a:defRPr sz="3700"/>
            </a:pPr>
            <a:r>
              <a:t>As you make notice there has been not change from safe to un-safe and un-safe to safe</a:t>
            </a:r>
          </a:p>
          <a:p>
            <a:pPr lvl="1" marL="939800" indent="-469900" defTabSz="610870">
              <a:spcBef>
                <a:spcPts val="4300"/>
              </a:spcBef>
              <a:defRPr sz="3700"/>
            </a:pPr>
            <a:r>
              <a:t>Often times when one is completing this step there is changes to the semantics</a:t>
            </a:r>
          </a:p>
          <a:p>
            <a:pPr marL="469900" indent="-469900" defTabSz="610870">
              <a:spcBef>
                <a:spcPts val="4300"/>
              </a:spcBef>
              <a:defRPr sz="3700"/>
            </a:pPr>
            <a:r>
              <a:t>We have completed steps one through three several time and have decided that we are happy with our final product</a:t>
            </a:r>
          </a:p>
        </p:txBody>
      </p:sp>
      <p:sp>
        <p:nvSpPr>
          <p:cNvPr id="200" name="Line"/>
          <p:cNvSpPr/>
          <p:nvPr/>
        </p:nvSpPr>
        <p:spPr>
          <a:xfrm>
            <a:off x="14703287" y="44237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15735300" y="37041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2" name="List of Accounts"/>
          <p:cNvSpPr txBox="1"/>
          <p:nvPr/>
        </p:nvSpPr>
        <p:spPr>
          <a:xfrm>
            <a:off x="16021486" y="4226941"/>
            <a:ext cx="1630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List of Accounts</a:t>
            </a:r>
          </a:p>
        </p:txBody>
      </p:sp>
      <p:sp>
        <p:nvSpPr>
          <p:cNvPr id="203" name="Line"/>
          <p:cNvSpPr/>
          <p:nvPr/>
        </p:nvSpPr>
        <p:spPr>
          <a:xfrm>
            <a:off x="17992281" y="41824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19024296" y="37041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5" name="Account"/>
          <p:cNvSpPr txBox="1"/>
          <p:nvPr/>
        </p:nvSpPr>
        <p:spPr>
          <a:xfrm>
            <a:off x="19670496" y="4226941"/>
            <a:ext cx="91010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Account</a:t>
            </a:r>
          </a:p>
        </p:txBody>
      </p:sp>
      <p:sp>
        <p:nvSpPr>
          <p:cNvPr id="206" name="Line"/>
          <p:cNvSpPr/>
          <p:nvPr/>
        </p:nvSpPr>
        <p:spPr>
          <a:xfrm>
            <a:off x="20125549" y="5192322"/>
            <a:ext cx="1" cy="9775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19024296" y="6218708"/>
            <a:ext cx="2202508" cy="143936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08" name="Account Information…"/>
          <p:cNvSpPr txBox="1"/>
          <p:nvPr/>
        </p:nvSpPr>
        <p:spPr>
          <a:xfrm>
            <a:off x="19060146" y="6303391"/>
            <a:ext cx="21308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Account Information</a:t>
            </a:r>
          </a:p>
          <a:p>
            <a:pPr>
              <a:defRPr sz="1700"/>
            </a:pPr>
            <a:r>
              <a:t>(Account Number)</a:t>
            </a:r>
          </a:p>
          <a:p>
            <a:pPr>
              <a:defRPr sz="1700"/>
            </a:pPr>
            <a:r>
              <a:t>(Address)</a:t>
            </a:r>
          </a:p>
          <a:p>
            <a:pPr>
              <a:defRPr sz="1700"/>
            </a:pPr>
            <a:r>
              <a:t>(Contact)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19599274" y="7706922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18018628" y="8527107"/>
            <a:ext cx="15853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1" name="Line"/>
          <p:cNvSpPr/>
          <p:nvPr/>
        </p:nvSpPr>
        <p:spPr>
          <a:xfrm flipV="1">
            <a:off x="18011774" y="7193130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7992281" y="7166991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3" name="patch address,…"/>
          <p:cNvSpPr txBox="1"/>
          <p:nvPr/>
        </p:nvSpPr>
        <p:spPr>
          <a:xfrm>
            <a:off x="17878597" y="8096708"/>
            <a:ext cx="18653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patch address, </a:t>
            </a:r>
          </a:p>
          <a:p>
            <a:pPr>
              <a:defRPr sz="1200"/>
            </a:pPr>
            <a:r>
              <a:t>contactPoints</a:t>
            </a:r>
          </a:p>
          <a:p>
            <a:pPr>
              <a:defRPr sz="1200"/>
            </a:pPr>
            <a:r>
              <a:t>(unsafe, non-idempotent) </a:t>
            </a:r>
          </a:p>
        </p:txBody>
      </p:sp>
      <p:sp>
        <p:nvSpPr>
          <p:cNvPr id="214" name="Line"/>
          <p:cNvSpPr/>
          <p:nvPr/>
        </p:nvSpPr>
        <p:spPr>
          <a:xfrm>
            <a:off x="19868737" y="7712341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5" name="Rectangle"/>
          <p:cNvSpPr/>
          <p:nvPr/>
        </p:nvSpPr>
        <p:spPr>
          <a:xfrm>
            <a:off x="19035797" y="9100492"/>
            <a:ext cx="2202509" cy="1439367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6" name="Sales Information…"/>
          <p:cNvSpPr txBox="1"/>
          <p:nvPr/>
        </p:nvSpPr>
        <p:spPr>
          <a:xfrm>
            <a:off x="19221591" y="9331225"/>
            <a:ext cx="183092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Sales Information</a:t>
            </a:r>
          </a:p>
          <a:p>
            <a:pPr>
              <a:defRPr sz="1700"/>
            </a:pPr>
            <a:r>
              <a:t>(Open Orders)</a:t>
            </a:r>
          </a:p>
          <a:p>
            <a:pPr>
              <a:defRPr sz="1700"/>
            </a:pPr>
            <a:r>
              <a:t>(Closed Orders)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20729574" y="10588706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 flipH="1">
            <a:off x="20698900" y="11421591"/>
            <a:ext cx="15853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22329774" y="10088730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>
            <a:off x="21263520" y="10043591"/>
            <a:ext cx="10791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1" name="patch Order (unsafe,…"/>
          <p:cNvSpPr txBox="1"/>
          <p:nvPr/>
        </p:nvSpPr>
        <p:spPr>
          <a:xfrm>
            <a:off x="20759445" y="10733075"/>
            <a:ext cx="15404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patch Order (unsafe,</a:t>
            </a:r>
          </a:p>
          <a:p>
            <a:pPr>
              <a:defRPr sz="1200"/>
            </a:pPr>
            <a:r>
              <a:t>Non-idempotent)</a:t>
            </a:r>
          </a:p>
        </p:txBody>
      </p:sp>
      <p:sp>
        <p:nvSpPr>
          <p:cNvPr id="222" name="Line"/>
          <p:cNvSpPr/>
          <p:nvPr/>
        </p:nvSpPr>
        <p:spPr>
          <a:xfrm flipV="1">
            <a:off x="21011975" y="5179907"/>
            <a:ext cx="1" cy="7967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 flipH="1">
            <a:off x="20981302" y="6012792"/>
            <a:ext cx="15853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V="1">
            <a:off x="22612175" y="4679931"/>
            <a:ext cx="1" cy="13447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>
            <a:off x="21252017" y="4704593"/>
            <a:ext cx="13222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6" name="post (unsafe…"/>
          <p:cNvSpPr txBox="1"/>
          <p:nvPr/>
        </p:nvSpPr>
        <p:spPr>
          <a:xfrm>
            <a:off x="21154400" y="5413822"/>
            <a:ext cx="12973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post (unsafe</a:t>
            </a:r>
          </a:p>
          <a:p>
            <a:pPr>
              <a:defRPr sz="1200"/>
            </a:pPr>
            <a:r>
              <a:t>Non-idempotent)</a:t>
            </a:r>
          </a:p>
        </p:txBody>
      </p:sp>
      <p:sp>
        <p:nvSpPr>
          <p:cNvPr id="227" name="Line"/>
          <p:cNvSpPr/>
          <p:nvPr/>
        </p:nvSpPr>
        <p:spPr>
          <a:xfrm flipH="1">
            <a:off x="17992281" y="4704593"/>
            <a:ext cx="9775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20402360" y="7712341"/>
            <a:ext cx="1" cy="13447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9" name="item…"/>
          <p:cNvSpPr txBox="1"/>
          <p:nvPr/>
        </p:nvSpPr>
        <p:spPr>
          <a:xfrm>
            <a:off x="18221971" y="3928491"/>
            <a:ext cx="518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item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230" name="collection…"/>
          <p:cNvSpPr txBox="1"/>
          <p:nvPr/>
        </p:nvSpPr>
        <p:spPr>
          <a:xfrm>
            <a:off x="18075134" y="4450593"/>
            <a:ext cx="8118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collection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231" name="Item…"/>
          <p:cNvSpPr txBox="1"/>
          <p:nvPr/>
        </p:nvSpPr>
        <p:spPr>
          <a:xfrm rot="5400000">
            <a:off x="19609657" y="8200772"/>
            <a:ext cx="518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Item</a:t>
            </a:r>
          </a:p>
          <a:p>
            <a:pPr>
              <a:defRPr sz="1200"/>
            </a:pPr>
            <a:r>
              <a:t>(safte)</a:t>
            </a:r>
          </a:p>
        </p:txBody>
      </p:sp>
      <p:sp>
        <p:nvSpPr>
          <p:cNvPr id="232" name="Collection…"/>
          <p:cNvSpPr txBox="1"/>
          <p:nvPr/>
        </p:nvSpPr>
        <p:spPr>
          <a:xfrm rot="5400000">
            <a:off x="19956639" y="8198308"/>
            <a:ext cx="8458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Collection</a:t>
            </a:r>
          </a:p>
          <a:p>
            <a:pPr>
              <a:defRPr sz="1200"/>
            </a:pPr>
            <a:r>
              <a:t>(safte)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edia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type</a:t>
            </a:r>
          </a:p>
        </p:txBody>
      </p:sp>
      <p:sp>
        <p:nvSpPr>
          <p:cNvPr id="235" name="We are at step 4 which is choosing a media 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300"/>
            </a:pPr>
            <a:r>
              <a:t>We are at step 4 which is choosing a media type</a:t>
            </a:r>
          </a:p>
          <a:p>
            <a:pPr marL="546100" indent="-546100" defTabSz="709930">
              <a:spcBef>
                <a:spcPts val="5000"/>
              </a:spcBef>
              <a:defRPr sz="4300"/>
            </a:pPr>
            <a:r>
              <a:t>To serve our customers in the best manner possible we want to use HAL</a:t>
            </a:r>
          </a:p>
          <a:p>
            <a:pPr lvl="1" marL="1092200" indent="-546100" defTabSz="709930">
              <a:spcBef>
                <a:spcPts val="5000"/>
              </a:spcBef>
              <a:defRPr sz="4300"/>
            </a:pPr>
            <a:r>
              <a:t>HAL stands for Hypertext Application Language</a:t>
            </a:r>
          </a:p>
          <a:p>
            <a:pPr lvl="1" marL="1092200" indent="-546100" defTabSz="709930">
              <a:spcBef>
                <a:spcPts val="5000"/>
              </a:spcBef>
              <a:defRPr sz="4300"/>
            </a:pPr>
            <a:r>
              <a:t>It is a retavily new format that takes the fundamental concept of HTML and prime away everything else</a:t>
            </a:r>
          </a:p>
          <a:p>
            <a:pPr lvl="1" marL="1092200" indent="-546100" defTabSz="709930">
              <a:spcBef>
                <a:spcPts val="5000"/>
              </a:spcBef>
              <a:defRPr sz="4300"/>
            </a:pPr>
            <a:r>
              <a:t>It comes it two flavors, XML and JSON</a:t>
            </a:r>
          </a:p>
          <a:p>
            <a:pPr marL="546100" indent="-546100" defTabSz="709930">
              <a:spcBef>
                <a:spcPts val="5000"/>
              </a:spcBef>
              <a:defRPr sz="4300"/>
            </a:pPr>
            <a:r>
              <a:t>As our customers have been asking for XML data passed to and from our CRM will be us HAL 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Profile</a:t>
            </a:r>
          </a:p>
        </p:txBody>
      </p:sp>
      <p:sp>
        <p:nvSpPr>
          <p:cNvPr id="238" name="Here we need to write a pro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750"/>
            </a:pPr>
            <a:r>
              <a:t>Here we need to write a profile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This should explain all of our magic strings</a:t>
            </a:r>
          </a:p>
          <a:p>
            <a:pPr lvl="2" marL="1428750" indent="-476250" defTabSz="619125">
              <a:spcBef>
                <a:spcPts val="4400"/>
              </a:spcBef>
              <a:defRPr sz="3750"/>
            </a:pPr>
            <a:r>
              <a:t>Magic strings are our semantic descriptors and link relations</a:t>
            </a:r>
          </a:p>
          <a:p>
            <a:pPr marL="476250" indent="-476250" defTabSz="619125">
              <a:spcBef>
                <a:spcPts val="4400"/>
              </a:spcBef>
              <a:defRPr sz="3750"/>
            </a:pPr>
            <a:r>
              <a:t>We will be using and ALPS document to write our profile</a:t>
            </a:r>
          </a:p>
          <a:p>
            <a:pPr lvl="1" marL="952500" indent="-476250" defTabSz="619125">
              <a:spcBef>
                <a:spcPts val="4400"/>
              </a:spcBef>
              <a:defRPr sz="3750"/>
            </a:pPr>
            <a:r>
              <a:t>We are however able to save on professional services hours at this point</a:t>
            </a:r>
          </a:p>
          <a:p>
            <a:pPr lvl="2" marL="1428750" indent="-476250" defTabSz="619125">
              <a:spcBef>
                <a:spcPts val="4400"/>
              </a:spcBef>
              <a:defRPr sz="3750"/>
            </a:pPr>
            <a:r>
              <a:t>We primarily used semantics from </a:t>
            </a:r>
            <a:r>
              <a:rPr u="sng">
                <a:hlinkClick r:id="rId2" invalidUrl="" action="" tgtFrame="" tooltip="" history="1" highlightClick="0" endSnd="0"/>
              </a:rPr>
              <a:t>schema.org</a:t>
            </a:r>
            <a:r>
              <a:t>, as such there is little work we have to do at this step</a:t>
            </a:r>
          </a:p>
          <a:p>
            <a:pPr lvl="2" marL="1428750" indent="-476250" defTabSz="619125">
              <a:spcBef>
                <a:spcPts val="4400"/>
              </a:spcBef>
              <a:defRPr sz="3750"/>
            </a:pPr>
            <a:r>
              <a:t>If we were not able to use </a:t>
            </a:r>
            <a:r>
              <a:rPr u="sng">
                <a:hlinkClick r:id="rId2" invalidUrl="" action="" tgtFrame="" tooltip="" history="1" highlightClick="0" endSnd="0"/>
              </a:rPr>
              <a:t>schema.org</a:t>
            </a:r>
            <a:r>
              <a:t> many of our semantics we would have to spend extra time at this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