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9144000"/>
  <p:notesSz cx="6858000" cy="9144000"/>
  <p:embeddedFontLst>
    <p:embeddedFont>
      <p:font typeface="Roboto Slab"/>
      <p:regular r:id="rId36"/>
      <p:bold r:id="rId37"/>
    </p:embeddedFon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6.xml"/><Relationship Id="rId41" Type="http://schemas.openxmlformats.org/officeDocument/2006/relationships/font" Target="fonts/Roboto-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Slab-bold.fntdata"/><Relationship Id="rId14" Type="http://schemas.openxmlformats.org/officeDocument/2006/relationships/slide" Target="slides/slide10.xml"/><Relationship Id="rId36" Type="http://schemas.openxmlformats.org/officeDocument/2006/relationships/font" Target="fonts/RobotoSlab-regular.fntdata"/><Relationship Id="rId17" Type="http://schemas.openxmlformats.org/officeDocument/2006/relationships/slide" Target="slides/slide13.xml"/><Relationship Id="rId39" Type="http://schemas.openxmlformats.org/officeDocument/2006/relationships/font" Target="fonts/Roboto-bold.fntdata"/><Relationship Id="rId16" Type="http://schemas.openxmlformats.org/officeDocument/2006/relationships/slide" Target="slides/slide12.xml"/><Relationship Id="rId38" Type="http://schemas.openxmlformats.org/officeDocument/2006/relationships/font" Target="fonts/Robot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atistical_classification" TargetMode="External"/><Relationship Id="rId3" Type="http://schemas.openxmlformats.org/officeDocument/2006/relationships/hyperlink" Target="https://en.wikipedia.org/wiki/Dependent_variable" TargetMode="External"/><Relationship Id="rId4" Type="http://schemas.openxmlformats.org/officeDocument/2006/relationships/hyperlink" Target="https://en.wikipedia.org/wiki/Independent_variabl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1050">
                <a:highlight>
                  <a:srgbClr val="FFFFFF"/>
                </a:highlight>
              </a:rPr>
              <a:t>RegexTokenizer is a more advanced tokenizing method that uses (regular expression) pattern recognition to parse the text and extract tokens (aka peices of the text body, in this case words). The pattern parameter in the RegexTokenizer function is to identify word characters since we want to break up the text corpuses by words.</a:t>
            </a:r>
            <a:endParaRPr/>
          </a:p>
          <a:p>
            <a:pPr indent="0" lvl="0" marL="0">
              <a:spcBef>
                <a:spcPts val="0"/>
              </a:spcBef>
              <a:spcAft>
                <a:spcPts val="0"/>
              </a:spcAft>
              <a:buNone/>
            </a:pPr>
            <a:r>
              <a:t/>
            </a:r>
            <a:endParaRPr/>
          </a:p>
          <a:p>
            <a:pPr indent="0" lvl="0" marL="0">
              <a:spcBef>
                <a:spcPts val="0"/>
              </a:spcBef>
              <a:spcAft>
                <a:spcPts val="0"/>
              </a:spcAft>
              <a:buNone/>
            </a:pPr>
            <a:r>
              <a:rPr lang="en-US"/>
              <a:t>TF IDF: </a:t>
            </a:r>
            <a:r>
              <a:rPr lang="en-US" sz="1350">
                <a:solidFill>
                  <a:srgbClr val="2B3E51"/>
                </a:solidFill>
                <a:highlight>
                  <a:srgbClr val="FFFFFF"/>
                </a:highlight>
              </a:rPr>
              <a:t>Instead of just counting frequency, TF-IDF is more advanced: penalizes words that appear frequently in most of the samples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1350">
                <a:solidFill>
                  <a:srgbClr val="2B3E51"/>
                </a:solidFill>
                <a:highlight>
                  <a:srgbClr val="FFFFFF"/>
                </a:highlight>
              </a:rPr>
              <a:t>These are common words that don’t really add anything to the categorization, such as a, able, either, else, ever and so on. So for our purposes, </a:t>
            </a:r>
            <a:r>
              <a:rPr i="1" lang="en-US" sz="1350">
                <a:solidFill>
                  <a:srgbClr val="2B3E51"/>
                </a:solidFill>
              </a:rPr>
              <a:t>The new iphone has a great screen </a:t>
            </a:r>
            <a:r>
              <a:rPr lang="en-US" sz="1350">
                <a:solidFill>
                  <a:srgbClr val="2B3E51"/>
                </a:solidFill>
                <a:highlight>
                  <a:srgbClr val="FFFFFF"/>
                </a:highlight>
              </a:rPr>
              <a:t>would be </a:t>
            </a:r>
            <a:r>
              <a:rPr i="1" lang="en-US" sz="1350">
                <a:solidFill>
                  <a:srgbClr val="2B3E51"/>
                </a:solidFill>
              </a:rPr>
              <a:t>new iphone great screen</a:t>
            </a:r>
            <a:r>
              <a:rPr lang="en-US" sz="1350">
                <a:solidFill>
                  <a:srgbClr val="2B3E51"/>
                </a:solidFill>
                <a:highlight>
                  <a:srgbClr val="FFFFFF"/>
                </a:highlight>
              </a:rPr>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1350">
                <a:solidFill>
                  <a:srgbClr val="2B3E51"/>
                </a:solidFill>
                <a:highlight>
                  <a:srgbClr val="FFFFFF"/>
                </a:highlight>
              </a:rPr>
              <a:t>Lemmatization/ stemming: This is grouping together different inflections of the same word. So election, elections, elected, and so on would be grouped together and counted as more appearances of the same word.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L1, L2 regularization</a:t>
            </a:r>
            <a:endParaRPr/>
          </a:p>
          <a:p>
            <a:pPr indent="0" lvl="0" marL="0">
              <a:spcBef>
                <a:spcPts val="0"/>
              </a:spcBef>
              <a:spcAft>
                <a:spcPts val="0"/>
              </a:spcAft>
              <a:buNone/>
            </a:pPr>
            <a:r>
              <a:rPr lang="en-US"/>
              <a:t>Memory size for L-BFGS</a:t>
            </a:r>
            <a:endParaRPr/>
          </a:p>
          <a:p>
            <a:pPr indent="0" lvl="0" marL="0">
              <a:spcBef>
                <a:spcPts val="0"/>
              </a:spcBef>
              <a:spcAft>
                <a:spcPts val="0"/>
              </a:spcAft>
              <a:buNone/>
            </a:pPr>
            <a:r>
              <a:rPr lang="en-US"/>
              <a:t>Tolerance parameter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1050">
                <a:solidFill>
                  <a:srgbClr val="222222"/>
                </a:solidFill>
                <a:highlight>
                  <a:srgbClr val="FFFFFF"/>
                </a:highlight>
              </a:rPr>
              <a:t> </a:t>
            </a:r>
            <a:r>
              <a:rPr lang="en-US" sz="1050" u="sng">
                <a:solidFill>
                  <a:srgbClr val="0B0080"/>
                </a:solidFill>
                <a:highlight>
                  <a:srgbClr val="FFFFFF"/>
                </a:highlight>
                <a:hlinkClick r:id="rId2"/>
              </a:rPr>
              <a:t>statistical classification</a:t>
            </a:r>
            <a:r>
              <a:rPr lang="en-US" sz="1050">
                <a:solidFill>
                  <a:srgbClr val="222222"/>
                </a:solidFill>
                <a:highlight>
                  <a:srgbClr val="FFFFFF"/>
                </a:highlight>
              </a:rPr>
              <a:t> problems. They all have in common a </a:t>
            </a:r>
            <a:r>
              <a:rPr lang="en-US" sz="1050" u="sng">
                <a:solidFill>
                  <a:srgbClr val="0B0080"/>
                </a:solidFill>
                <a:highlight>
                  <a:srgbClr val="FFFFFF"/>
                </a:highlight>
                <a:hlinkClick r:id="rId3"/>
              </a:rPr>
              <a:t>dependent variable</a:t>
            </a:r>
            <a:r>
              <a:rPr lang="en-US" sz="1050">
                <a:solidFill>
                  <a:srgbClr val="222222"/>
                </a:solidFill>
                <a:highlight>
                  <a:srgbClr val="FFFFFF"/>
                </a:highlight>
              </a:rPr>
              <a:t> to be predicted that comes from one of a limited set of items that cannot be meaningfully ordered, as well as a set of </a:t>
            </a:r>
            <a:r>
              <a:rPr lang="en-US" sz="1050" u="sng">
                <a:solidFill>
                  <a:srgbClr val="0B0080"/>
                </a:solidFill>
                <a:highlight>
                  <a:srgbClr val="FFFFFF"/>
                </a:highlight>
                <a:hlinkClick r:id="rId4"/>
              </a:rPr>
              <a:t>independent variables</a:t>
            </a:r>
            <a:r>
              <a:rPr lang="en-US" sz="1050">
                <a:solidFill>
                  <a:srgbClr val="222222"/>
                </a:solidFill>
                <a:highlight>
                  <a:srgbClr val="FFFFFF"/>
                </a:highlight>
              </a:rPr>
              <a:t> (also known as features, explanators, etc.), which are used to predict the dependent variable. Multinomial logistic regression is a particular solution to the classification problem that assumes that a linear combination of the observed features and some problem-specific parameters can be used to determine the probability of each particular outcome of the dependent variable.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Add top words in each category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1350"/>
              <a:t>Laplace smoothing (prevents probabilities of 0)</a:t>
            </a:r>
            <a:endParaRPr sz="1350"/>
          </a:p>
          <a:p>
            <a:pPr indent="0" lvl="0" marL="0" rtl="0">
              <a:spcBef>
                <a:spcPts val="0"/>
              </a:spcBef>
              <a:spcAft>
                <a:spcPts val="0"/>
              </a:spcAft>
              <a:buNone/>
            </a:pPr>
            <a:r>
              <a:rPr lang="en-US" sz="1350"/>
              <a:t>Find classification that is most probable (one v rest)</a:t>
            </a:r>
            <a:endParaRPr sz="1350"/>
          </a:p>
          <a:p>
            <a:pPr indent="-304800" lvl="0" marL="457200" rtl="0">
              <a:spcBef>
                <a:spcPts val="0"/>
              </a:spcBef>
              <a:spcAft>
                <a:spcPts val="0"/>
              </a:spcAft>
              <a:buSzPts val="1200"/>
              <a:buChar char="●"/>
            </a:pPr>
            <a:r>
              <a:rPr lang="en-US" sz="1200">
                <a:solidFill>
                  <a:srgbClr val="2B3E51"/>
                </a:solidFill>
                <a:highlight>
                  <a:srgbClr val="FFFFFF"/>
                </a:highlight>
              </a:rPr>
              <a:t>robabilistic classifier → calculate the probability that the news article is Sports, and the probability that it’s </a:t>
            </a:r>
            <a:r>
              <a:rPr i="1" lang="en-US" sz="1200">
                <a:solidFill>
                  <a:srgbClr val="2B3E51"/>
                </a:solidFill>
              </a:rPr>
              <a:t>Not Sports </a:t>
            </a:r>
            <a:r>
              <a:rPr lang="en-US" sz="1200">
                <a:solidFill>
                  <a:srgbClr val="2B3E51"/>
                </a:solidFill>
              </a:rPr>
              <a:t>and then run through each of the other classifications:</a:t>
            </a:r>
            <a:endParaRPr sz="1200">
              <a:solidFill>
                <a:srgbClr val="2B3E51"/>
              </a:solidFill>
            </a:endParaRPr>
          </a:p>
          <a:p>
            <a:pPr indent="-304800" lvl="1" marL="914400" rtl="0">
              <a:spcBef>
                <a:spcPts val="0"/>
              </a:spcBef>
              <a:spcAft>
                <a:spcPts val="0"/>
              </a:spcAft>
              <a:buClr>
                <a:srgbClr val="2B3E51"/>
              </a:buClr>
              <a:buSzPts val="1200"/>
              <a:buChar char="○"/>
            </a:pPr>
            <a:r>
              <a:rPr lang="en-US" sz="1200">
                <a:solidFill>
                  <a:srgbClr val="2B3E51"/>
                </a:solidFill>
              </a:rPr>
              <a:t>P(Sports | </a:t>
            </a:r>
            <a:r>
              <a:rPr i="1" lang="en-US" sz="1200">
                <a:solidFill>
                  <a:srgbClr val="2B3E51"/>
                </a:solidFill>
              </a:rPr>
              <a:t>text text text</a:t>
            </a:r>
            <a:r>
              <a:rPr lang="en-US" sz="1200">
                <a:solidFill>
                  <a:srgbClr val="2B3E51"/>
                </a:solidFill>
              </a:rPr>
              <a:t>)</a:t>
            </a:r>
            <a:endParaRPr sz="1200">
              <a:solidFill>
                <a:srgbClr val="2B3E51"/>
              </a:solidFill>
            </a:endParaRPr>
          </a:p>
          <a:p>
            <a:pPr indent="0" lvl="0" marL="0" rtl="0">
              <a:spcBef>
                <a:spcPts val="0"/>
              </a:spcBef>
              <a:spcAft>
                <a:spcPts val="0"/>
              </a:spcAft>
              <a:buNone/>
            </a:pPr>
            <a:r>
              <a:t/>
            </a:r>
            <a:endParaRPr sz="135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US" sz="1200">
                <a:solidFill>
                  <a:srgbClr val="2B3E51"/>
                </a:solidFill>
                <a:highlight>
                  <a:srgbClr val="FFFFFF"/>
                </a:highlight>
              </a:rPr>
              <a:t>probabilistic classifier → calculate the probability that the news article is Sports, and the probability that it’s </a:t>
            </a:r>
            <a:r>
              <a:rPr i="1" lang="en-US" sz="1200">
                <a:solidFill>
                  <a:srgbClr val="2B3E51"/>
                </a:solidFill>
              </a:rPr>
              <a:t>Not Sports </a:t>
            </a:r>
            <a:r>
              <a:rPr lang="en-US" sz="1200">
                <a:solidFill>
                  <a:srgbClr val="2B3E51"/>
                </a:solidFill>
              </a:rPr>
              <a:t>and then run through each of the other classifications:</a:t>
            </a:r>
            <a:endParaRPr sz="1200">
              <a:solidFill>
                <a:srgbClr val="2B3E51"/>
              </a:solidFill>
            </a:endParaRPr>
          </a:p>
          <a:p>
            <a:pPr indent="-304800" lvl="1" marL="914400" rtl="0">
              <a:spcBef>
                <a:spcPts val="0"/>
              </a:spcBef>
              <a:spcAft>
                <a:spcPts val="0"/>
              </a:spcAft>
              <a:buClr>
                <a:srgbClr val="2B3E51"/>
              </a:buClr>
              <a:buSzPts val="1200"/>
              <a:buChar char="○"/>
            </a:pPr>
            <a:r>
              <a:rPr lang="en-US" sz="1200">
                <a:solidFill>
                  <a:srgbClr val="2B3E51"/>
                </a:solidFill>
              </a:rPr>
              <a:t>P(Sports | </a:t>
            </a:r>
            <a:r>
              <a:rPr i="1" lang="en-US" sz="1200">
                <a:solidFill>
                  <a:srgbClr val="2B3E51"/>
                </a:solidFill>
              </a:rPr>
              <a:t>text text text</a:t>
            </a:r>
            <a:r>
              <a:rPr lang="en-US" sz="1200">
                <a:solidFill>
                  <a:srgbClr val="2B3E51"/>
                </a:solidFill>
              </a:rPr>
              <a:t>)</a:t>
            </a:r>
            <a:endParaRPr sz="1200">
              <a:solidFill>
                <a:srgbClr val="2B3E51"/>
              </a:solidFill>
            </a:endParaRPr>
          </a:p>
          <a:p>
            <a:pPr indent="-304800" lvl="0" marL="457200">
              <a:spcBef>
                <a:spcPts val="0"/>
              </a:spcBef>
              <a:spcAft>
                <a:spcPts val="0"/>
              </a:spcAft>
              <a:buSzPts val="1200"/>
              <a:buChar char="●"/>
            </a:pPr>
            <a:r>
              <a:rPr lang="en-US" sz="1200"/>
              <a:t>Given a class variable (sports, tech, business, etc. ) and a dependent feature vector x1 through xn:</a:t>
            </a:r>
            <a:endParaRPr sz="1200"/>
          </a:p>
          <a:p>
            <a:pPr indent="-304800" lvl="0" marL="457200">
              <a:spcBef>
                <a:spcPts val="0"/>
              </a:spcBef>
              <a:spcAft>
                <a:spcPts val="0"/>
              </a:spcAft>
              <a:buClr>
                <a:srgbClr val="1D1F22"/>
              </a:buClr>
              <a:buSzPts val="1200"/>
              <a:buChar char="●"/>
            </a:pPr>
            <a:r>
              <a:rPr lang="en-US" sz="1200">
                <a:solidFill>
                  <a:srgbClr val="1D1F22"/>
                </a:solidFill>
                <a:highlight>
                  <a:srgbClr val="FFFFFF"/>
                </a:highlight>
              </a:rPr>
              <a:t>Use maximum A Posteriori (MAP) estimation to determine former class and class frequency</a:t>
            </a:r>
            <a:endParaRPr sz="1200">
              <a:solidFill>
                <a:srgbClr val="1D1F22"/>
              </a:solidFill>
              <a:highlight>
                <a:srgbClr val="FFFFFF"/>
              </a:highlight>
            </a:endParaRPr>
          </a:p>
          <a:p>
            <a:pPr indent="-304800" lvl="0" marL="457200">
              <a:spcBef>
                <a:spcPts val="0"/>
              </a:spcBef>
              <a:spcAft>
                <a:spcPts val="0"/>
              </a:spcAft>
              <a:buClr>
                <a:srgbClr val="1D1F22"/>
              </a:buClr>
              <a:buSzPts val="1200"/>
              <a:buChar char="●"/>
            </a:pPr>
            <a:r>
              <a:rPr lang="en-US" sz="1200">
                <a:solidFill>
                  <a:srgbClr val="1D1F22"/>
                </a:solidFill>
                <a:highlight>
                  <a:srgbClr val="FFFFFF"/>
                </a:highlight>
              </a:rPr>
              <a:t>Known to work well in NLP with document classification and spam filtering</a:t>
            </a:r>
            <a:endParaRPr sz="1200">
              <a:solidFill>
                <a:srgbClr val="1D1F22"/>
              </a:solidFill>
              <a:highlight>
                <a:srgbClr val="FFFFFF"/>
              </a:highlight>
            </a:endParaRPr>
          </a:p>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3" name="Shape 36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spcBef>
                <a:spcPts val="0"/>
              </a:spcBef>
              <a:spcAft>
                <a:spcPts val="0"/>
              </a:spcAft>
              <a:buSzPts val="1000"/>
              <a:buFont typeface="Georgia"/>
              <a:buChar char="●"/>
            </a:pPr>
            <a:r>
              <a:rPr lang="en-US" sz="1000">
                <a:highlight>
                  <a:srgbClr val="FFFFFF"/>
                </a:highlight>
                <a:latin typeface="Georgia"/>
                <a:ea typeface="Georgia"/>
                <a:cs typeface="Georgia"/>
                <a:sym typeface="Georgia"/>
              </a:rPr>
              <a:t>Class Imbalance:</a:t>
            </a:r>
            <a:endParaRPr sz="1000">
              <a:highlight>
                <a:srgbClr val="FFFFFF"/>
              </a:highlight>
              <a:latin typeface="Georgia"/>
              <a:ea typeface="Georgia"/>
              <a:cs typeface="Georgia"/>
              <a:sym typeface="Georgia"/>
            </a:endParaRPr>
          </a:p>
          <a:p>
            <a:pPr indent="-292100" lvl="1" marL="914400">
              <a:spcBef>
                <a:spcPts val="0"/>
              </a:spcBef>
              <a:spcAft>
                <a:spcPts val="0"/>
              </a:spcAft>
              <a:buSzPts val="1000"/>
              <a:buFont typeface="Georgia"/>
              <a:buChar char="○"/>
            </a:pPr>
            <a:r>
              <a:rPr lang="en-US" sz="1000">
                <a:highlight>
                  <a:srgbClr val="FFFFFF"/>
                </a:highlight>
                <a:latin typeface="Georgia"/>
                <a:ea typeface="Georgia"/>
                <a:cs typeface="Georgia"/>
                <a:sym typeface="Georgia"/>
              </a:rPr>
              <a:t>a properly calibrated method may achieve a lower accuracy, but would have a substantially higher true positive rate (or recall)</a:t>
            </a:r>
            <a:endParaRPr sz="1000">
              <a:highlight>
                <a:srgbClr val="FFFFFF"/>
              </a:highlight>
              <a:latin typeface="Georgia"/>
              <a:ea typeface="Georgia"/>
              <a:cs typeface="Georgia"/>
              <a:sym typeface="Georgia"/>
            </a:endParaRPr>
          </a:p>
          <a:p>
            <a:pPr indent="-292100" lvl="1" marL="914400">
              <a:spcBef>
                <a:spcPts val="0"/>
              </a:spcBef>
              <a:spcAft>
                <a:spcPts val="0"/>
              </a:spcAft>
              <a:buSzPts val="1000"/>
              <a:buFont typeface="Georgia"/>
              <a:buChar char="○"/>
            </a:pPr>
            <a:r>
              <a:rPr lang="en-US" sz="1000">
                <a:highlight>
                  <a:srgbClr val="FFFFFF"/>
                </a:highlight>
                <a:latin typeface="Georgia"/>
                <a:ea typeface="Georgia"/>
                <a:cs typeface="Georgia"/>
                <a:sym typeface="Georgia"/>
              </a:rPr>
              <a:t>trade-off between </a:t>
            </a:r>
            <a:r>
              <a:rPr b="1" lang="en-US" sz="1000">
                <a:latin typeface="Georgia"/>
                <a:ea typeface="Georgia"/>
                <a:cs typeface="Georgia"/>
                <a:sym typeface="Georgia"/>
              </a:rPr>
              <a:t>recall</a:t>
            </a:r>
            <a:r>
              <a:rPr lang="en-US" sz="1000">
                <a:highlight>
                  <a:srgbClr val="FFFFFF"/>
                </a:highlight>
                <a:latin typeface="Georgia"/>
                <a:ea typeface="Georgia"/>
                <a:cs typeface="Georgia"/>
                <a:sym typeface="Georgia"/>
              </a:rPr>
              <a:t> (percent of truly positive instances that were classified as such) and </a:t>
            </a:r>
            <a:r>
              <a:rPr b="1" lang="en-US" sz="1000">
                <a:latin typeface="Georgia"/>
                <a:ea typeface="Georgia"/>
                <a:cs typeface="Georgia"/>
                <a:sym typeface="Georgia"/>
              </a:rPr>
              <a:t>precision</a:t>
            </a:r>
            <a:r>
              <a:rPr lang="en-US" sz="1000">
                <a:highlight>
                  <a:srgbClr val="FFFFFF"/>
                </a:highlight>
                <a:latin typeface="Georgia"/>
                <a:ea typeface="Georgia"/>
                <a:cs typeface="Georgia"/>
                <a:sym typeface="Georgia"/>
              </a:rPr>
              <a:t> (percent of positive classifications that are truly positive)</a:t>
            </a:r>
            <a:endParaRPr sz="1000">
              <a:highlight>
                <a:srgbClr val="FFFFFF"/>
              </a:highlight>
              <a:latin typeface="Georgia"/>
              <a:ea typeface="Georgia"/>
              <a:cs typeface="Georgia"/>
              <a:sym typeface="Georgia"/>
            </a:endParaRPr>
          </a:p>
          <a:p>
            <a:pPr indent="-292100" lvl="0" marL="457200" rtl="0">
              <a:spcBef>
                <a:spcPts val="0"/>
              </a:spcBef>
              <a:spcAft>
                <a:spcPts val="0"/>
              </a:spcAft>
              <a:buSzPts val="1000"/>
              <a:buFont typeface="Georgia"/>
              <a:buChar char="●"/>
            </a:pPr>
            <a:r>
              <a:rPr lang="en-US" sz="1000">
                <a:highlight>
                  <a:srgbClr val="FFFFFF"/>
                </a:highlight>
                <a:latin typeface="Georgia"/>
                <a:ea typeface="Georgia"/>
                <a:cs typeface="Georgia"/>
                <a:sym typeface="Georgia"/>
              </a:rPr>
              <a:t>Solutions: </a:t>
            </a:r>
            <a:endParaRPr sz="1000">
              <a:highlight>
                <a:srgbClr val="FFFFFF"/>
              </a:highlight>
              <a:latin typeface="Georgia"/>
              <a:ea typeface="Georgia"/>
              <a:cs typeface="Georgia"/>
              <a:sym typeface="Georgia"/>
            </a:endParaRPr>
          </a:p>
          <a:p>
            <a:pPr indent="-292100" lvl="1" marL="914400" rtl="0">
              <a:spcBef>
                <a:spcPts val="0"/>
              </a:spcBef>
              <a:spcAft>
                <a:spcPts val="0"/>
              </a:spcAft>
              <a:buSzPts val="1000"/>
              <a:buFont typeface="Georgia"/>
              <a:buChar char="○"/>
            </a:pPr>
            <a:r>
              <a:rPr lang="en-US" sz="1000">
                <a:highlight>
                  <a:srgbClr val="FFFFFF"/>
                </a:highlight>
                <a:latin typeface="Georgia"/>
                <a:ea typeface="Georgia"/>
                <a:cs typeface="Georgia"/>
                <a:sym typeface="Georgia"/>
              </a:rPr>
              <a:t>Use metrics besides accuracy, such as recall, precision, and AUROC.</a:t>
            </a:r>
            <a:endParaRPr sz="1000">
              <a:highlight>
                <a:srgbClr val="FFFFFF"/>
              </a:highlight>
              <a:latin typeface="Georgia"/>
              <a:ea typeface="Georgia"/>
              <a:cs typeface="Georgia"/>
              <a:sym typeface="Georgia"/>
            </a:endParaRPr>
          </a:p>
          <a:p>
            <a:pPr indent="-292100" lvl="1" marL="914400" rtl="0">
              <a:spcBef>
                <a:spcPts val="0"/>
              </a:spcBef>
              <a:spcAft>
                <a:spcPts val="0"/>
              </a:spcAft>
              <a:buSzPts val="1000"/>
              <a:buFont typeface="Georgia"/>
              <a:buChar char="○"/>
            </a:pPr>
            <a:r>
              <a:rPr lang="en-US" sz="1000">
                <a:highlight>
                  <a:srgbClr val="FFFFFF"/>
                </a:highlight>
                <a:latin typeface="Georgia"/>
                <a:ea typeface="Georgia"/>
                <a:cs typeface="Georgia"/>
                <a:sym typeface="Georgia"/>
              </a:rPr>
              <a:t>Cost-sensitive learning </a:t>
            </a:r>
            <a:endParaRPr sz="1000">
              <a:highlight>
                <a:srgbClr val="FFFFFF"/>
              </a:highlight>
              <a:latin typeface="Georgia"/>
              <a:ea typeface="Georgia"/>
              <a:cs typeface="Georgia"/>
              <a:sym typeface="Georgia"/>
            </a:endParaRPr>
          </a:p>
          <a:p>
            <a:pPr indent="-292100" lvl="2" marL="1371600" rtl="0">
              <a:spcBef>
                <a:spcPts val="0"/>
              </a:spcBef>
              <a:spcAft>
                <a:spcPts val="0"/>
              </a:spcAft>
              <a:buSzPts val="1000"/>
              <a:buFont typeface="Georgia"/>
              <a:buChar char="■"/>
            </a:pPr>
            <a:r>
              <a:rPr lang="en-US" sz="1000">
                <a:highlight>
                  <a:srgbClr val="FFFFFF"/>
                </a:highlight>
                <a:latin typeface="Georgia"/>
                <a:ea typeface="Georgia"/>
                <a:cs typeface="Georgia"/>
                <a:sym typeface="Georgia"/>
              </a:rPr>
              <a:t>penalize misclassifications of the minority class more heavily than we do with misclassifications of the majority class</a:t>
            </a:r>
            <a:endParaRPr sz="1000">
              <a:highlight>
                <a:srgbClr val="FFFFFF"/>
              </a:highlight>
              <a:latin typeface="Georgia"/>
              <a:ea typeface="Georgia"/>
              <a:cs typeface="Georgia"/>
              <a:sym typeface="Georgia"/>
            </a:endParaRPr>
          </a:p>
          <a:p>
            <a:pPr indent="-292100" lvl="1" marL="914400" rtl="0">
              <a:spcBef>
                <a:spcPts val="0"/>
              </a:spcBef>
              <a:spcAft>
                <a:spcPts val="0"/>
              </a:spcAft>
              <a:buSzPts val="1000"/>
              <a:buFont typeface="Georgia"/>
              <a:buChar char="○"/>
            </a:pPr>
            <a:r>
              <a:rPr lang="en-US" sz="1000">
                <a:highlight>
                  <a:srgbClr val="FFFFFF"/>
                </a:highlight>
                <a:latin typeface="Georgia"/>
                <a:ea typeface="Georgia"/>
                <a:cs typeface="Georgia"/>
                <a:sym typeface="Georgia"/>
              </a:rPr>
              <a:t>Didn’t want to leave out data since oversampling the minority can lead to model overfitting</a:t>
            </a:r>
            <a:endParaRPr sz="1000">
              <a:highlight>
                <a:srgbClr val="FFFFFF"/>
              </a:highlight>
              <a:latin typeface="Georgia"/>
              <a:ea typeface="Georgia"/>
              <a:cs typeface="Georgia"/>
              <a:sym typeface="Georgia"/>
            </a:endParaRPr>
          </a:p>
          <a:p>
            <a:pPr indent="-292100" lvl="1" marL="914400" rtl="0">
              <a:spcBef>
                <a:spcPts val="0"/>
              </a:spcBef>
              <a:spcAft>
                <a:spcPts val="0"/>
              </a:spcAft>
              <a:buSzPts val="1000"/>
              <a:buFont typeface="Georgia"/>
              <a:buChar char="○"/>
            </a:pPr>
            <a:r>
              <a:rPr lang="en-US" sz="1000">
                <a:highlight>
                  <a:srgbClr val="FFFFFF"/>
                </a:highlight>
                <a:latin typeface="Georgia"/>
                <a:ea typeface="Georgia"/>
                <a:cs typeface="Georgia"/>
                <a:sym typeface="Georgia"/>
              </a:rPr>
              <a:t>SMOTE: complex combinations of neighboring instances</a:t>
            </a:r>
            <a:endParaRPr sz="1000">
              <a:highlight>
                <a:srgbClr val="FFFFFF"/>
              </a:highlight>
              <a:latin typeface="Georgia"/>
              <a:ea typeface="Georgia"/>
              <a:cs typeface="Georgia"/>
              <a:sym typeface="Georgia"/>
            </a:endParaRPr>
          </a:p>
          <a:p>
            <a:pPr indent="-292100" lvl="1" marL="914400">
              <a:spcBef>
                <a:spcPts val="0"/>
              </a:spcBef>
              <a:spcAft>
                <a:spcPts val="0"/>
              </a:spcAft>
              <a:buSzPts val="1000"/>
              <a:buFont typeface="Georgia"/>
              <a:buChar char="○"/>
            </a:pPr>
            <a:r>
              <a:rPr lang="en-US" sz="1000">
                <a:highlight>
                  <a:srgbClr val="FFFFFF"/>
                </a:highlight>
                <a:latin typeface="Georgia"/>
                <a:ea typeface="Georgia"/>
                <a:cs typeface="Georgia"/>
                <a:sym typeface="Georgia"/>
              </a:rPr>
              <a:t>*** Since class imbalance is not that bad, we probably will not do anything to change it</a:t>
            </a:r>
            <a:endParaRPr sz="1000">
              <a:highlight>
                <a:srgbClr val="FFFFFF"/>
              </a:highlight>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1524800" y="896808"/>
            <a:ext cx="1081625" cy="1499896"/>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Shape 11"/>
          <p:cNvSpPr/>
          <p:nvPr/>
        </p:nvSpPr>
        <p:spPr>
          <a:xfrm rot="10800000">
            <a:off x="6537563" y="4457271"/>
            <a:ext cx="1081625" cy="1499896"/>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Shape 12"/>
          <p:cNvCxnSpPr/>
          <p:nvPr/>
        </p:nvCxnSpPr>
        <p:spPr>
          <a:xfrm>
            <a:off x="4359602" y="3756618"/>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Shape 13"/>
          <p:cNvSpPr txBox="1"/>
          <p:nvPr>
            <p:ph type="ctrTitle"/>
          </p:nvPr>
        </p:nvSpPr>
        <p:spPr>
          <a:xfrm>
            <a:off x="1680302" y="1585234"/>
            <a:ext cx="5783400" cy="1943100"/>
          </a:xfrm>
          <a:prstGeom prst="rect">
            <a:avLst/>
          </a:prstGeom>
        </p:spPr>
        <p:txBody>
          <a:bodyPr anchorCtr="0" anchor="b" bIns="91425" lIns="91425" spcFirstLastPara="1" rIns="91425" wrap="square" tIns="91425"/>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Shape 14"/>
          <p:cNvSpPr txBox="1"/>
          <p:nvPr>
            <p:ph idx="1" type="subTitle"/>
          </p:nvPr>
        </p:nvSpPr>
        <p:spPr>
          <a:xfrm>
            <a:off x="1680302" y="4065933"/>
            <a:ext cx="5783400" cy="12120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Shape 53"/>
          <p:cNvSpPr/>
          <p:nvPr/>
        </p:nvSpPr>
        <p:spPr>
          <a:xfrm>
            <a:off x="150" y="6769100"/>
            <a:ext cx="9143700" cy="888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txBox="1"/>
          <p:nvPr>
            <p:ph type="title"/>
          </p:nvPr>
        </p:nvSpPr>
        <p:spPr>
          <a:xfrm>
            <a:off x="387900" y="1536600"/>
            <a:ext cx="8368200" cy="2051100"/>
          </a:xfrm>
          <a:prstGeom prst="rect">
            <a:avLst/>
          </a:prstGeom>
        </p:spPr>
        <p:txBody>
          <a:bodyPr anchorCtr="0" anchor="ctr" bIns="91425" lIns="91425" spcFirstLastPara="1" rIns="91425" wrap="square" tIns="91425"/>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p:txBody>
      </p:sp>
      <p:sp>
        <p:nvSpPr>
          <p:cNvPr id="55" name="Shape 55"/>
          <p:cNvSpPr txBox="1"/>
          <p:nvPr>
            <p:ph idx="1" type="body"/>
          </p:nvPr>
        </p:nvSpPr>
        <p:spPr>
          <a:xfrm>
            <a:off x="387900" y="3892600"/>
            <a:ext cx="8368200" cy="14289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Shape 5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9" name="Shape 59"/>
        <p:cNvGrpSpPr/>
        <p:nvPr/>
      </p:nvGrpSpPr>
      <p:grpSpPr>
        <a:xfrm>
          <a:off x="0" y="0"/>
          <a:ext cx="0" cy="0"/>
          <a:chOff x="0" y="0"/>
          <a:chExt cx="0" cy="0"/>
        </a:xfrm>
      </p:grpSpPr>
      <p:sp>
        <p:nvSpPr>
          <p:cNvPr id="60" name="Shape 6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Clr>
                <a:srgbClr val="C2C2C2"/>
              </a:buClr>
              <a:buSzPts val="4400"/>
              <a:buFont typeface="Calibri"/>
              <a:buNone/>
              <a:defRPr b="0" i="0" sz="4400" u="none" cap="none" strike="noStrike">
                <a:solidFill>
                  <a:srgbClr val="C2C2C2"/>
                </a:solidFill>
                <a:latin typeface="Calibri"/>
                <a:ea typeface="Calibri"/>
                <a:cs typeface="Calibri"/>
                <a:sym typeface="Calibri"/>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p:txBody>
      </p:sp>
      <p:sp>
        <p:nvSpPr>
          <p:cNvPr id="61" name="Shape 61"/>
          <p:cNvSpPr txBox="1"/>
          <p:nvPr>
            <p:ph idx="1" type="body"/>
          </p:nvPr>
        </p:nvSpPr>
        <p:spPr>
          <a:xfrm>
            <a:off x="457200" y="1600200"/>
            <a:ext cx="8229600" cy="45261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16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1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Shape 62"/>
          <p:cNvSpPr txBox="1"/>
          <p:nvPr>
            <p:ph idx="10" type="dt"/>
          </p:nvPr>
        </p:nvSpPr>
        <p:spPr>
          <a:xfrm>
            <a:off x="457200" y="6356350"/>
            <a:ext cx="2133600" cy="365100"/>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Shape 63"/>
          <p:cNvSpPr txBox="1"/>
          <p:nvPr>
            <p:ph idx="11" type="ftr"/>
          </p:nvPr>
        </p:nvSpPr>
        <p:spPr>
          <a:xfrm>
            <a:off x="3124200" y="6356350"/>
            <a:ext cx="2895600" cy="365100"/>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Shape 6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Shape 17"/>
          <p:cNvCxnSpPr/>
          <p:nvPr/>
        </p:nvCxnSpPr>
        <p:spPr>
          <a:xfrm>
            <a:off x="4359602" y="3756618"/>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Shape 18"/>
          <p:cNvSpPr txBox="1"/>
          <p:nvPr>
            <p:ph type="title"/>
          </p:nvPr>
        </p:nvSpPr>
        <p:spPr>
          <a:xfrm>
            <a:off x="480750" y="2353267"/>
            <a:ext cx="8222100" cy="12099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Shape 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Shape 21"/>
          <p:cNvCxnSpPr/>
          <p:nvPr/>
        </p:nvCxnSpPr>
        <p:spPr>
          <a:xfrm>
            <a:off x="492563" y="1680378"/>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Shape 22"/>
          <p:cNvSpPr txBox="1"/>
          <p:nvPr>
            <p:ph type="title"/>
          </p:nvPr>
        </p:nvSpPr>
        <p:spPr>
          <a:xfrm>
            <a:off x="387900" y="610700"/>
            <a:ext cx="8368200" cy="914700"/>
          </a:xfrm>
          <a:prstGeom prst="rect">
            <a:avLst/>
          </a:prstGeom>
        </p:spPr>
        <p:txBody>
          <a:bodyPr anchorCtr="0" anchor="b" bIns="91425" lIns="91425" spcFirstLastPara="1" rIns="91425" wrap="square" tIns="91425"/>
          <a:lstStyle>
            <a:lvl1pPr lvl="0" rtl="0">
              <a:spcBef>
                <a:spcPts val="0"/>
              </a:spcBef>
              <a:spcAft>
                <a:spcPts val="0"/>
              </a:spcAft>
              <a:buClr>
                <a:srgbClr val="C2C2C2"/>
              </a:buClr>
              <a:buSzPts val="3000"/>
              <a:buNone/>
              <a:defRPr>
                <a:solidFill>
                  <a:srgbClr val="C2C2C2"/>
                </a:solidFill>
              </a:defRPr>
            </a:lvl1pPr>
            <a:lvl2pPr lvl="1" rtl="0">
              <a:spcBef>
                <a:spcPts val="0"/>
              </a:spcBef>
              <a:spcAft>
                <a:spcPts val="0"/>
              </a:spcAft>
              <a:buClr>
                <a:srgbClr val="C2C2C2"/>
              </a:buClr>
              <a:buSzPts val="3000"/>
              <a:buNone/>
              <a:defRPr>
                <a:solidFill>
                  <a:srgbClr val="C2C2C2"/>
                </a:solidFill>
              </a:defRPr>
            </a:lvl2pPr>
            <a:lvl3pPr lvl="2" rtl="0">
              <a:spcBef>
                <a:spcPts val="0"/>
              </a:spcBef>
              <a:spcAft>
                <a:spcPts val="0"/>
              </a:spcAft>
              <a:buClr>
                <a:srgbClr val="C2C2C2"/>
              </a:buClr>
              <a:buSzPts val="3000"/>
              <a:buNone/>
              <a:defRPr>
                <a:solidFill>
                  <a:srgbClr val="C2C2C2"/>
                </a:solidFill>
              </a:defRPr>
            </a:lvl3pPr>
            <a:lvl4pPr lvl="3" rtl="0">
              <a:spcBef>
                <a:spcPts val="0"/>
              </a:spcBef>
              <a:spcAft>
                <a:spcPts val="0"/>
              </a:spcAft>
              <a:buClr>
                <a:srgbClr val="C2C2C2"/>
              </a:buClr>
              <a:buSzPts val="3000"/>
              <a:buNone/>
              <a:defRPr>
                <a:solidFill>
                  <a:srgbClr val="C2C2C2"/>
                </a:solidFill>
              </a:defRPr>
            </a:lvl4pPr>
            <a:lvl5pPr lvl="4" rtl="0">
              <a:spcBef>
                <a:spcPts val="0"/>
              </a:spcBef>
              <a:spcAft>
                <a:spcPts val="0"/>
              </a:spcAft>
              <a:buClr>
                <a:srgbClr val="C2C2C2"/>
              </a:buClr>
              <a:buSzPts val="3000"/>
              <a:buNone/>
              <a:defRPr>
                <a:solidFill>
                  <a:srgbClr val="C2C2C2"/>
                </a:solidFill>
              </a:defRPr>
            </a:lvl5pPr>
            <a:lvl6pPr lvl="5" rtl="0">
              <a:spcBef>
                <a:spcPts val="0"/>
              </a:spcBef>
              <a:spcAft>
                <a:spcPts val="0"/>
              </a:spcAft>
              <a:buClr>
                <a:srgbClr val="C2C2C2"/>
              </a:buClr>
              <a:buSzPts val="3000"/>
              <a:buNone/>
              <a:defRPr>
                <a:solidFill>
                  <a:srgbClr val="C2C2C2"/>
                </a:solidFill>
              </a:defRPr>
            </a:lvl6pPr>
            <a:lvl7pPr lvl="6" rtl="0">
              <a:spcBef>
                <a:spcPts val="0"/>
              </a:spcBef>
              <a:spcAft>
                <a:spcPts val="0"/>
              </a:spcAft>
              <a:buClr>
                <a:srgbClr val="C2C2C2"/>
              </a:buClr>
              <a:buSzPts val="3000"/>
              <a:buNone/>
              <a:defRPr>
                <a:solidFill>
                  <a:srgbClr val="C2C2C2"/>
                </a:solidFill>
              </a:defRPr>
            </a:lvl7pPr>
            <a:lvl8pPr lvl="7" rtl="0">
              <a:spcBef>
                <a:spcPts val="0"/>
              </a:spcBef>
              <a:spcAft>
                <a:spcPts val="0"/>
              </a:spcAft>
              <a:buClr>
                <a:srgbClr val="C2C2C2"/>
              </a:buClr>
              <a:buSzPts val="3000"/>
              <a:buNone/>
              <a:defRPr>
                <a:solidFill>
                  <a:srgbClr val="C2C2C2"/>
                </a:solidFill>
              </a:defRPr>
            </a:lvl8pPr>
            <a:lvl9pPr lvl="8" rtl="0">
              <a:spcBef>
                <a:spcPts val="0"/>
              </a:spcBef>
              <a:spcAft>
                <a:spcPts val="0"/>
              </a:spcAft>
              <a:buClr>
                <a:srgbClr val="C2C2C2"/>
              </a:buClr>
              <a:buSzPts val="3000"/>
              <a:buNone/>
              <a:defRPr>
                <a:solidFill>
                  <a:srgbClr val="C2C2C2"/>
                </a:solidFill>
              </a:defRPr>
            </a:lvl9pPr>
          </a:lstStyle>
          <a:p/>
        </p:txBody>
      </p:sp>
      <p:sp>
        <p:nvSpPr>
          <p:cNvPr id="23" name="Shape 23"/>
          <p:cNvSpPr txBox="1"/>
          <p:nvPr>
            <p:ph idx="1" type="body"/>
          </p:nvPr>
        </p:nvSpPr>
        <p:spPr>
          <a:xfrm>
            <a:off x="387900" y="1986432"/>
            <a:ext cx="8368200" cy="41052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Shape 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Shape 26"/>
          <p:cNvCxnSpPr/>
          <p:nvPr/>
        </p:nvCxnSpPr>
        <p:spPr>
          <a:xfrm>
            <a:off x="492563" y="1680378"/>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Shape 27"/>
          <p:cNvSpPr txBox="1"/>
          <p:nvPr>
            <p:ph type="title"/>
          </p:nvPr>
        </p:nvSpPr>
        <p:spPr>
          <a:xfrm>
            <a:off x="387900" y="610700"/>
            <a:ext cx="8368200" cy="914700"/>
          </a:xfrm>
          <a:prstGeom prst="rect">
            <a:avLst/>
          </a:prstGeom>
        </p:spPr>
        <p:txBody>
          <a:bodyPr anchorCtr="0" anchor="b" bIns="91425" lIns="91425" spcFirstLastPara="1" rIns="91425" wrap="square" tIns="91425"/>
          <a:lstStyle>
            <a:lvl1pPr lvl="0" rtl="0">
              <a:spcBef>
                <a:spcPts val="0"/>
              </a:spcBef>
              <a:spcAft>
                <a:spcPts val="0"/>
              </a:spcAft>
              <a:buClr>
                <a:srgbClr val="C2C2C2"/>
              </a:buClr>
              <a:buSzPts val="3000"/>
              <a:buNone/>
              <a:defRPr>
                <a:solidFill>
                  <a:srgbClr val="C2C2C2"/>
                </a:solidFill>
              </a:defRPr>
            </a:lvl1pPr>
            <a:lvl2pPr lvl="1" rtl="0">
              <a:spcBef>
                <a:spcPts val="0"/>
              </a:spcBef>
              <a:spcAft>
                <a:spcPts val="0"/>
              </a:spcAft>
              <a:buClr>
                <a:srgbClr val="C2C2C2"/>
              </a:buClr>
              <a:buSzPts val="3000"/>
              <a:buNone/>
              <a:defRPr>
                <a:solidFill>
                  <a:srgbClr val="C2C2C2"/>
                </a:solidFill>
              </a:defRPr>
            </a:lvl2pPr>
            <a:lvl3pPr lvl="2" rtl="0">
              <a:spcBef>
                <a:spcPts val="0"/>
              </a:spcBef>
              <a:spcAft>
                <a:spcPts val="0"/>
              </a:spcAft>
              <a:buClr>
                <a:srgbClr val="C2C2C2"/>
              </a:buClr>
              <a:buSzPts val="3000"/>
              <a:buNone/>
              <a:defRPr>
                <a:solidFill>
                  <a:srgbClr val="C2C2C2"/>
                </a:solidFill>
              </a:defRPr>
            </a:lvl3pPr>
            <a:lvl4pPr lvl="3" rtl="0">
              <a:spcBef>
                <a:spcPts val="0"/>
              </a:spcBef>
              <a:spcAft>
                <a:spcPts val="0"/>
              </a:spcAft>
              <a:buClr>
                <a:srgbClr val="C2C2C2"/>
              </a:buClr>
              <a:buSzPts val="3000"/>
              <a:buNone/>
              <a:defRPr>
                <a:solidFill>
                  <a:srgbClr val="C2C2C2"/>
                </a:solidFill>
              </a:defRPr>
            </a:lvl4pPr>
            <a:lvl5pPr lvl="4" rtl="0">
              <a:spcBef>
                <a:spcPts val="0"/>
              </a:spcBef>
              <a:spcAft>
                <a:spcPts val="0"/>
              </a:spcAft>
              <a:buClr>
                <a:srgbClr val="C2C2C2"/>
              </a:buClr>
              <a:buSzPts val="3000"/>
              <a:buNone/>
              <a:defRPr>
                <a:solidFill>
                  <a:srgbClr val="C2C2C2"/>
                </a:solidFill>
              </a:defRPr>
            </a:lvl5pPr>
            <a:lvl6pPr lvl="5" rtl="0">
              <a:spcBef>
                <a:spcPts val="0"/>
              </a:spcBef>
              <a:spcAft>
                <a:spcPts val="0"/>
              </a:spcAft>
              <a:buClr>
                <a:srgbClr val="C2C2C2"/>
              </a:buClr>
              <a:buSzPts val="3000"/>
              <a:buNone/>
              <a:defRPr>
                <a:solidFill>
                  <a:srgbClr val="C2C2C2"/>
                </a:solidFill>
              </a:defRPr>
            </a:lvl6pPr>
            <a:lvl7pPr lvl="6" rtl="0">
              <a:spcBef>
                <a:spcPts val="0"/>
              </a:spcBef>
              <a:spcAft>
                <a:spcPts val="0"/>
              </a:spcAft>
              <a:buClr>
                <a:srgbClr val="C2C2C2"/>
              </a:buClr>
              <a:buSzPts val="3000"/>
              <a:buNone/>
              <a:defRPr>
                <a:solidFill>
                  <a:srgbClr val="C2C2C2"/>
                </a:solidFill>
              </a:defRPr>
            </a:lvl7pPr>
            <a:lvl8pPr lvl="7" rtl="0">
              <a:spcBef>
                <a:spcPts val="0"/>
              </a:spcBef>
              <a:spcAft>
                <a:spcPts val="0"/>
              </a:spcAft>
              <a:buClr>
                <a:srgbClr val="C2C2C2"/>
              </a:buClr>
              <a:buSzPts val="3000"/>
              <a:buNone/>
              <a:defRPr>
                <a:solidFill>
                  <a:srgbClr val="C2C2C2"/>
                </a:solidFill>
              </a:defRPr>
            </a:lvl8pPr>
            <a:lvl9pPr lvl="8" rtl="0">
              <a:spcBef>
                <a:spcPts val="0"/>
              </a:spcBef>
              <a:spcAft>
                <a:spcPts val="0"/>
              </a:spcAft>
              <a:buClr>
                <a:srgbClr val="C2C2C2"/>
              </a:buClr>
              <a:buSzPts val="3000"/>
              <a:buNone/>
              <a:defRPr>
                <a:solidFill>
                  <a:srgbClr val="C2C2C2"/>
                </a:solidFill>
              </a:defRPr>
            </a:lvl9pPr>
          </a:lstStyle>
          <a:p/>
        </p:txBody>
      </p:sp>
      <p:sp>
        <p:nvSpPr>
          <p:cNvPr id="28" name="Shape 28"/>
          <p:cNvSpPr txBox="1"/>
          <p:nvPr>
            <p:ph idx="1" type="body"/>
          </p:nvPr>
        </p:nvSpPr>
        <p:spPr>
          <a:xfrm>
            <a:off x="387900" y="1986433"/>
            <a:ext cx="3999900" cy="4105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Shape 29"/>
          <p:cNvSpPr txBox="1"/>
          <p:nvPr>
            <p:ph idx="2" type="body"/>
          </p:nvPr>
        </p:nvSpPr>
        <p:spPr>
          <a:xfrm>
            <a:off x="4756200" y="1986433"/>
            <a:ext cx="3999900" cy="41052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Shape 3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txBox="1"/>
          <p:nvPr>
            <p:ph type="title"/>
          </p:nvPr>
        </p:nvSpPr>
        <p:spPr>
          <a:xfrm>
            <a:off x="387900" y="610700"/>
            <a:ext cx="8368200" cy="914700"/>
          </a:xfrm>
          <a:prstGeom prst="rect">
            <a:avLst/>
          </a:prstGeom>
        </p:spPr>
        <p:txBody>
          <a:bodyPr anchorCtr="0" anchor="b" bIns="91425" lIns="91425" spcFirstLastPara="1" rIns="91425" wrap="square" tIns="91425"/>
          <a:lstStyle>
            <a:lvl1pPr lvl="0" rtl="0">
              <a:spcBef>
                <a:spcPts val="0"/>
              </a:spcBef>
              <a:spcAft>
                <a:spcPts val="0"/>
              </a:spcAft>
              <a:buClr>
                <a:srgbClr val="C2C2C2"/>
              </a:buClr>
              <a:buSzPts val="3000"/>
              <a:buNone/>
              <a:defRPr>
                <a:solidFill>
                  <a:srgbClr val="C2C2C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Shape 3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Shape 35"/>
          <p:cNvCxnSpPr/>
          <p:nvPr/>
        </p:nvCxnSpPr>
        <p:spPr>
          <a:xfrm>
            <a:off x="489218" y="1883036"/>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Shape 36"/>
          <p:cNvSpPr txBox="1"/>
          <p:nvPr>
            <p:ph type="title"/>
          </p:nvPr>
        </p:nvSpPr>
        <p:spPr>
          <a:xfrm>
            <a:off x="387900" y="740800"/>
            <a:ext cx="2808000" cy="1007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Shape 37"/>
          <p:cNvSpPr txBox="1"/>
          <p:nvPr>
            <p:ph idx="1" type="body"/>
          </p:nvPr>
        </p:nvSpPr>
        <p:spPr>
          <a:xfrm>
            <a:off x="387900" y="2125367"/>
            <a:ext cx="2808000" cy="3574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Shape 3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Shape 40"/>
          <p:cNvSpPr txBox="1"/>
          <p:nvPr>
            <p:ph type="title"/>
          </p:nvPr>
        </p:nvSpPr>
        <p:spPr>
          <a:xfrm>
            <a:off x="490250" y="701800"/>
            <a:ext cx="5618700" cy="54543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Shape 4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Shape 43"/>
          <p:cNvSpPr/>
          <p:nvPr/>
        </p:nvSpPr>
        <p:spPr>
          <a:xfrm>
            <a:off x="3296775" y="-100"/>
            <a:ext cx="5847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4" name="Shape 44"/>
          <p:cNvCxnSpPr/>
          <p:nvPr/>
        </p:nvCxnSpPr>
        <p:spPr>
          <a:xfrm>
            <a:off x="5029675" y="5994004"/>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Shape 45"/>
          <p:cNvSpPr txBox="1"/>
          <p:nvPr>
            <p:ph type="title"/>
          </p:nvPr>
        </p:nvSpPr>
        <p:spPr>
          <a:xfrm>
            <a:off x="265500" y="1612100"/>
            <a:ext cx="4045200" cy="20085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Shape 46"/>
          <p:cNvSpPr txBox="1"/>
          <p:nvPr>
            <p:ph idx="1" type="subTitle"/>
          </p:nvPr>
        </p:nvSpPr>
        <p:spPr>
          <a:xfrm>
            <a:off x="265500" y="3692001"/>
            <a:ext cx="4045200" cy="17940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Shape 47"/>
          <p:cNvSpPr txBox="1"/>
          <p:nvPr>
            <p:ph idx="2" type="body"/>
          </p:nvPr>
        </p:nvSpPr>
        <p:spPr>
          <a:xfrm>
            <a:off x="4939500" y="965600"/>
            <a:ext cx="3837000" cy="49269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Shape 4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Shape 50"/>
          <p:cNvSpPr txBox="1"/>
          <p:nvPr>
            <p:ph idx="1" type="body"/>
          </p:nvPr>
        </p:nvSpPr>
        <p:spPr>
          <a:xfrm>
            <a:off x="319500" y="5644967"/>
            <a:ext cx="5998800" cy="7983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610700"/>
            <a:ext cx="8368200" cy="9147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986432"/>
            <a:ext cx="8368200" cy="41052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4.png"/><Relationship Id="rId4" Type="http://schemas.openxmlformats.org/officeDocument/2006/relationships/image" Target="../media/image20.png"/><Relationship Id="rId5"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31.png"/><Relationship Id="rId5"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0" Type="http://schemas.openxmlformats.org/officeDocument/2006/relationships/image" Target="../media/image29.png"/><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9.png"/><Relationship Id="rId9" Type="http://schemas.openxmlformats.org/officeDocument/2006/relationships/image" Target="../media/image24.png"/><Relationship Id="rId5" Type="http://schemas.openxmlformats.org/officeDocument/2006/relationships/image" Target="../media/image17.png"/><Relationship Id="rId6" Type="http://schemas.openxmlformats.org/officeDocument/2006/relationships/image" Target="../media/image21.png"/><Relationship Id="rId7" Type="http://schemas.openxmlformats.org/officeDocument/2006/relationships/image" Target="../media/image23.png"/><Relationship Id="rId8"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ctrTitle"/>
          </p:nvPr>
        </p:nvSpPr>
        <p:spPr>
          <a:xfrm>
            <a:off x="1680302" y="1585234"/>
            <a:ext cx="5783400" cy="1943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Classification of News Articles</a:t>
            </a:r>
            <a:endParaRPr b="0" i="0" sz="4400" u="none" cap="none" strike="noStrike">
              <a:solidFill>
                <a:schemeClr val="dk1"/>
              </a:solidFill>
              <a:latin typeface="Calibri"/>
              <a:ea typeface="Calibri"/>
              <a:cs typeface="Calibri"/>
              <a:sym typeface="Calibri"/>
            </a:endParaRPr>
          </a:p>
        </p:txBody>
      </p:sp>
      <p:sp>
        <p:nvSpPr>
          <p:cNvPr id="70" name="Shape 70"/>
          <p:cNvSpPr txBox="1"/>
          <p:nvPr>
            <p:ph idx="1" type="subTitle"/>
          </p:nvPr>
        </p:nvSpPr>
        <p:spPr>
          <a:xfrm>
            <a:off x="1371600" y="3909475"/>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rPr lang="en-US" sz="3200">
                <a:solidFill>
                  <a:srgbClr val="C2C2C2"/>
                </a:solidFill>
                <a:latin typeface="Calibri"/>
                <a:ea typeface="Calibri"/>
                <a:cs typeface="Calibri"/>
                <a:sym typeface="Calibri"/>
              </a:rPr>
              <a:t>Xiaoxiong</a:t>
            </a:r>
            <a:r>
              <a:rPr b="0" i="0" lang="en-US" sz="3200" u="none" cap="none" strike="noStrike">
                <a:solidFill>
                  <a:srgbClr val="C2C2C2"/>
                </a:solidFill>
                <a:latin typeface="Calibri"/>
                <a:ea typeface="Calibri"/>
                <a:cs typeface="Calibri"/>
                <a:sym typeface="Calibri"/>
              </a:rPr>
              <a:t> Xu</a:t>
            </a:r>
            <a:endParaRPr b="0" i="0" sz="3200" u="none" cap="none" strike="noStrike">
              <a:solidFill>
                <a:srgbClr val="C2C2C2"/>
              </a:solidFill>
              <a:latin typeface="Calibri"/>
              <a:ea typeface="Calibri"/>
              <a:cs typeface="Calibri"/>
              <a:sym typeface="Calibri"/>
            </a:endParaRPr>
          </a:p>
          <a:p>
            <a:pPr indent="0" lvl="0" marL="0" marR="0" rtl="0" algn="ctr">
              <a:spcBef>
                <a:spcPts val="640"/>
              </a:spcBef>
              <a:spcAft>
                <a:spcPts val="0"/>
              </a:spcAft>
              <a:buClr>
                <a:srgbClr val="888888"/>
              </a:buClr>
              <a:buSzPts val="3200"/>
              <a:buFont typeface="Arial"/>
              <a:buNone/>
            </a:pPr>
            <a:r>
              <a:rPr b="0" i="0" lang="en-US" sz="3200" u="none" cap="none" strike="noStrike">
                <a:solidFill>
                  <a:srgbClr val="C2C2C2"/>
                </a:solidFill>
                <a:latin typeface="Calibri"/>
                <a:ea typeface="Calibri"/>
                <a:cs typeface="Calibri"/>
                <a:sym typeface="Calibri"/>
              </a:rPr>
              <a:t>Sharis Ochs</a:t>
            </a:r>
            <a:endParaRPr b="0" i="0" sz="3200" u="none" cap="none" strike="noStrike">
              <a:solidFill>
                <a:srgbClr val="C2C2C2"/>
              </a:solidFill>
              <a:latin typeface="Calibri"/>
              <a:ea typeface="Calibri"/>
              <a:cs typeface="Calibri"/>
              <a:sym typeface="Calibri"/>
            </a:endParaRPr>
          </a:p>
          <a:p>
            <a:pPr indent="0" lvl="0" marL="0" marR="0" rtl="0" algn="ctr">
              <a:spcBef>
                <a:spcPts val="640"/>
              </a:spcBef>
              <a:spcAft>
                <a:spcPts val="0"/>
              </a:spcAft>
              <a:buClr>
                <a:srgbClr val="888888"/>
              </a:buClr>
              <a:buSzPts val="3200"/>
              <a:buFont typeface="Arial"/>
              <a:buNone/>
            </a:pPr>
            <a:r>
              <a:rPr b="0" i="0" lang="en-US" sz="3200" u="none" cap="none" strike="noStrike">
                <a:solidFill>
                  <a:srgbClr val="C2C2C2"/>
                </a:solidFill>
                <a:latin typeface="Calibri"/>
                <a:ea typeface="Calibri"/>
                <a:cs typeface="Calibri"/>
                <a:sym typeface="Calibri"/>
              </a:rPr>
              <a:t>Andie Donovan</a:t>
            </a:r>
            <a:endParaRPr b="0" i="0" sz="3200" u="none" cap="none" strike="noStrike">
              <a:solidFill>
                <a:srgbClr val="C2C2C2"/>
              </a:solidFill>
              <a:latin typeface="Calibri"/>
              <a:ea typeface="Calibri"/>
              <a:cs typeface="Calibri"/>
              <a:sym typeface="Calibri"/>
            </a:endParaRPr>
          </a:p>
        </p:txBody>
      </p:sp>
      <p:pic>
        <p:nvPicPr>
          <p:cNvPr id="71" name="Shape 71"/>
          <p:cNvPicPr preferRelativeResize="0"/>
          <p:nvPr/>
        </p:nvPicPr>
        <p:blipFill>
          <a:blip r:embed="rId3">
            <a:alphaModFix/>
          </a:blip>
          <a:stretch>
            <a:fillRect/>
          </a:stretch>
        </p:blipFill>
        <p:spPr>
          <a:xfrm>
            <a:off x="372600" y="4779275"/>
            <a:ext cx="2742722" cy="1825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6" name="Shape 136"/>
        <p:cNvGrpSpPr/>
        <p:nvPr/>
      </p:nvGrpSpPr>
      <p:grpSpPr>
        <a:xfrm>
          <a:off x="0" y="0"/>
          <a:ext cx="0" cy="0"/>
          <a:chOff x="0" y="0"/>
          <a:chExt cx="0" cy="0"/>
        </a:xfrm>
      </p:grpSpPr>
      <p:pic>
        <p:nvPicPr>
          <p:cNvPr id="137" name="Shape 137"/>
          <p:cNvPicPr preferRelativeResize="0"/>
          <p:nvPr/>
        </p:nvPicPr>
        <p:blipFill>
          <a:blip r:embed="rId3">
            <a:alphaModFix/>
          </a:blip>
          <a:stretch>
            <a:fillRect/>
          </a:stretch>
        </p:blipFill>
        <p:spPr>
          <a:xfrm>
            <a:off x="129450" y="993013"/>
            <a:ext cx="8885100" cy="4871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1" name="Shape 141"/>
        <p:cNvGrpSpPr/>
        <p:nvPr/>
      </p:nvGrpSpPr>
      <p:grpSpPr>
        <a:xfrm>
          <a:off x="0" y="0"/>
          <a:ext cx="0" cy="0"/>
          <a:chOff x="0" y="0"/>
          <a:chExt cx="0" cy="0"/>
        </a:xfrm>
      </p:grpSpPr>
      <p:pic>
        <p:nvPicPr>
          <p:cNvPr id="142" name="Shape 142"/>
          <p:cNvPicPr preferRelativeResize="0"/>
          <p:nvPr/>
        </p:nvPicPr>
        <p:blipFill rotWithShape="1">
          <a:blip r:embed="rId3">
            <a:alphaModFix/>
          </a:blip>
          <a:srcRect b="0" l="6530" r="5688" t="0"/>
          <a:stretch/>
        </p:blipFill>
        <p:spPr>
          <a:xfrm>
            <a:off x="129425" y="660400"/>
            <a:ext cx="8828299" cy="543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6" name="Shape 146"/>
        <p:cNvGrpSpPr/>
        <p:nvPr/>
      </p:nvGrpSpPr>
      <p:grpSpPr>
        <a:xfrm>
          <a:off x="0" y="0"/>
          <a:ext cx="0" cy="0"/>
          <a:chOff x="0" y="0"/>
          <a:chExt cx="0" cy="0"/>
        </a:xfrm>
      </p:grpSpPr>
      <p:pic>
        <p:nvPicPr>
          <p:cNvPr id="147" name="Shape 147"/>
          <p:cNvPicPr preferRelativeResize="0"/>
          <p:nvPr/>
        </p:nvPicPr>
        <p:blipFill>
          <a:blip r:embed="rId3">
            <a:alphaModFix/>
          </a:blip>
          <a:stretch>
            <a:fillRect/>
          </a:stretch>
        </p:blipFill>
        <p:spPr>
          <a:xfrm>
            <a:off x="155825" y="935250"/>
            <a:ext cx="8832351" cy="498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3">
            <a:alphaModFix/>
          </a:blip>
          <a:srcRect b="0" l="6293" r="4817" t="0"/>
          <a:stretch/>
        </p:blipFill>
        <p:spPr>
          <a:xfrm>
            <a:off x="16925" y="762000"/>
            <a:ext cx="9143999" cy="55949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a:blip r:embed="rId3">
            <a:alphaModFix/>
          </a:blip>
          <a:stretch>
            <a:fillRect/>
          </a:stretch>
        </p:blipFill>
        <p:spPr>
          <a:xfrm>
            <a:off x="0" y="4212200"/>
            <a:ext cx="9144000" cy="2383876"/>
          </a:xfrm>
          <a:prstGeom prst="rect">
            <a:avLst/>
          </a:prstGeom>
          <a:noFill/>
          <a:ln>
            <a:noFill/>
          </a:ln>
        </p:spPr>
      </p:pic>
      <p:pic>
        <p:nvPicPr>
          <p:cNvPr id="158" name="Shape 158"/>
          <p:cNvPicPr preferRelativeResize="0"/>
          <p:nvPr/>
        </p:nvPicPr>
        <p:blipFill>
          <a:blip r:embed="rId4">
            <a:alphaModFix/>
          </a:blip>
          <a:stretch>
            <a:fillRect/>
          </a:stretch>
        </p:blipFill>
        <p:spPr>
          <a:xfrm>
            <a:off x="2318100" y="501625"/>
            <a:ext cx="5852925" cy="3180025"/>
          </a:xfrm>
          <a:prstGeom prst="rect">
            <a:avLst/>
          </a:prstGeom>
          <a:noFill/>
          <a:ln>
            <a:noFill/>
          </a:ln>
        </p:spPr>
      </p:pic>
      <p:pic>
        <p:nvPicPr>
          <p:cNvPr id="159" name="Shape 159"/>
          <p:cNvPicPr preferRelativeResize="0"/>
          <p:nvPr/>
        </p:nvPicPr>
        <p:blipFill>
          <a:blip r:embed="rId5">
            <a:alphaModFix/>
          </a:blip>
          <a:stretch>
            <a:fillRect/>
          </a:stretch>
        </p:blipFill>
        <p:spPr>
          <a:xfrm flipH="1" rot="1451876">
            <a:off x="1282600" y="1290874"/>
            <a:ext cx="1078798" cy="1457149"/>
          </a:xfrm>
          <a:prstGeom prst="rect">
            <a:avLst/>
          </a:prstGeom>
          <a:noFill/>
          <a:ln>
            <a:noFill/>
          </a:ln>
        </p:spPr>
      </p:pic>
      <p:cxnSp>
        <p:nvCxnSpPr>
          <p:cNvPr id="160" name="Shape 160"/>
          <p:cNvCxnSpPr/>
          <p:nvPr/>
        </p:nvCxnSpPr>
        <p:spPr>
          <a:xfrm flipH="1">
            <a:off x="1256025" y="2281200"/>
            <a:ext cx="664200" cy="1804800"/>
          </a:xfrm>
          <a:prstGeom prst="straightConnector1">
            <a:avLst/>
          </a:prstGeom>
          <a:noFill/>
          <a:ln cap="flat" cmpd="sng" w="38100">
            <a:solidFill>
              <a:srgbClr val="FFFFFF"/>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Text Processing</a:t>
            </a:r>
            <a:endParaRPr/>
          </a:p>
        </p:txBody>
      </p:sp>
      <p:sp>
        <p:nvSpPr>
          <p:cNvPr id="166" name="Shape 166"/>
          <p:cNvSpPr txBox="1"/>
          <p:nvPr>
            <p:ph idx="1" type="body"/>
          </p:nvPr>
        </p:nvSpPr>
        <p:spPr>
          <a:xfrm>
            <a:off x="533400" y="1219200"/>
            <a:ext cx="8229600" cy="4526100"/>
          </a:xfrm>
          <a:prstGeom prst="rect">
            <a:avLst/>
          </a:prstGeom>
        </p:spPr>
        <p:txBody>
          <a:bodyPr anchorCtr="0" anchor="t" bIns="91425" lIns="91425" spcFirstLastPara="1" rIns="91425" wrap="square" tIns="91425">
            <a:noAutofit/>
          </a:bodyPr>
          <a:lstStyle/>
          <a:p>
            <a:pPr indent="-355600" lvl="0" marL="457200" rtl="0">
              <a:lnSpc>
                <a:spcPct val="100000"/>
              </a:lnSpc>
              <a:spcBef>
                <a:spcPts val="1100"/>
              </a:spcBef>
              <a:spcAft>
                <a:spcPts val="0"/>
              </a:spcAft>
              <a:buClr>
                <a:srgbClr val="FFFFFF"/>
              </a:buClr>
              <a:buSzPts val="2000"/>
              <a:buFont typeface="Arial"/>
              <a:buAutoNum type="arabicPeriod"/>
            </a:pPr>
            <a:r>
              <a:rPr b="1" lang="en-US" sz="2000">
                <a:solidFill>
                  <a:srgbClr val="FFFFFF"/>
                </a:solidFill>
                <a:latin typeface="Arial"/>
                <a:ea typeface="Arial"/>
                <a:cs typeface="Arial"/>
                <a:sym typeface="Arial"/>
              </a:rPr>
              <a:t>Remove Non-Alphanumeric Characters</a:t>
            </a:r>
            <a:endParaRPr b="1" sz="2000">
              <a:solidFill>
                <a:srgbClr val="FFFFFF"/>
              </a:solidFill>
              <a:latin typeface="Arial"/>
              <a:ea typeface="Arial"/>
              <a:cs typeface="Arial"/>
              <a:sym typeface="Arial"/>
            </a:endParaRPr>
          </a:p>
          <a:p>
            <a:pPr indent="0" lvl="0" marL="0" rtl="0">
              <a:lnSpc>
                <a:spcPct val="100000"/>
              </a:lnSpc>
              <a:spcBef>
                <a:spcPts val="1100"/>
              </a:spcBef>
              <a:spcAft>
                <a:spcPts val="0"/>
              </a:spcAft>
              <a:buNone/>
            </a:pPr>
            <a:r>
              <a:t/>
            </a:r>
            <a:endParaRPr b="1" sz="2000">
              <a:solidFill>
                <a:srgbClr val="FFFFFF"/>
              </a:solidFill>
              <a:latin typeface="Arial"/>
              <a:ea typeface="Arial"/>
              <a:cs typeface="Arial"/>
              <a:sym typeface="Arial"/>
            </a:endParaRPr>
          </a:p>
          <a:p>
            <a:pPr indent="0" lvl="0" marL="0" rtl="0">
              <a:lnSpc>
                <a:spcPct val="100000"/>
              </a:lnSpc>
              <a:spcBef>
                <a:spcPts val="1100"/>
              </a:spcBef>
              <a:spcAft>
                <a:spcPts val="0"/>
              </a:spcAft>
              <a:buNone/>
            </a:pPr>
            <a:r>
              <a:t/>
            </a:r>
            <a:endParaRPr b="1" sz="2000">
              <a:solidFill>
                <a:srgbClr val="FFFFFF"/>
              </a:solidFill>
              <a:latin typeface="Arial"/>
              <a:ea typeface="Arial"/>
              <a:cs typeface="Arial"/>
              <a:sym typeface="Arial"/>
            </a:endParaRPr>
          </a:p>
          <a:p>
            <a:pPr indent="-355600" lvl="0" marL="457200" rtl="0">
              <a:lnSpc>
                <a:spcPct val="100000"/>
              </a:lnSpc>
              <a:spcBef>
                <a:spcPts val="1100"/>
              </a:spcBef>
              <a:spcAft>
                <a:spcPts val="0"/>
              </a:spcAft>
              <a:buClr>
                <a:srgbClr val="FFFFFF"/>
              </a:buClr>
              <a:buSzPts val="2000"/>
              <a:buFont typeface="Arial"/>
              <a:buAutoNum type="arabicPeriod"/>
            </a:pPr>
            <a:r>
              <a:rPr b="1" lang="en-US" sz="2000">
                <a:solidFill>
                  <a:srgbClr val="FFFFFF"/>
                </a:solidFill>
                <a:latin typeface="Arial"/>
                <a:ea typeface="Arial"/>
                <a:cs typeface="Arial"/>
                <a:sym typeface="Arial"/>
              </a:rPr>
              <a:t>Convert All Characters to Lowercase</a:t>
            </a:r>
            <a:endParaRPr b="1" sz="2000">
              <a:solidFill>
                <a:srgbClr val="FFFFFF"/>
              </a:solidFill>
              <a:latin typeface="Arial"/>
              <a:ea typeface="Arial"/>
              <a:cs typeface="Arial"/>
              <a:sym typeface="Arial"/>
            </a:endParaRPr>
          </a:p>
          <a:p>
            <a:pPr indent="0" lvl="0" marL="0" rtl="0">
              <a:lnSpc>
                <a:spcPct val="100000"/>
              </a:lnSpc>
              <a:spcBef>
                <a:spcPts val="1100"/>
              </a:spcBef>
              <a:spcAft>
                <a:spcPts val="0"/>
              </a:spcAft>
              <a:buNone/>
            </a:pPr>
            <a:r>
              <a:t/>
            </a:r>
            <a:endParaRPr b="1" sz="2000">
              <a:solidFill>
                <a:srgbClr val="FFFFFF"/>
              </a:solidFill>
              <a:latin typeface="Arial"/>
              <a:ea typeface="Arial"/>
              <a:cs typeface="Arial"/>
              <a:sym typeface="Arial"/>
            </a:endParaRPr>
          </a:p>
          <a:p>
            <a:pPr indent="0" lvl="0" marL="0" rtl="0">
              <a:lnSpc>
                <a:spcPct val="100000"/>
              </a:lnSpc>
              <a:spcBef>
                <a:spcPts val="1100"/>
              </a:spcBef>
              <a:spcAft>
                <a:spcPts val="0"/>
              </a:spcAft>
              <a:buNone/>
            </a:pPr>
            <a:r>
              <a:t/>
            </a:r>
            <a:endParaRPr b="1" sz="2000">
              <a:solidFill>
                <a:srgbClr val="FFFFFF"/>
              </a:solidFill>
              <a:latin typeface="Arial"/>
              <a:ea typeface="Arial"/>
              <a:cs typeface="Arial"/>
              <a:sym typeface="Arial"/>
            </a:endParaRPr>
          </a:p>
          <a:p>
            <a:pPr indent="-355600" lvl="0" marL="457200" rtl="0">
              <a:lnSpc>
                <a:spcPct val="100000"/>
              </a:lnSpc>
              <a:spcBef>
                <a:spcPts val="1100"/>
              </a:spcBef>
              <a:spcAft>
                <a:spcPts val="0"/>
              </a:spcAft>
              <a:buClr>
                <a:srgbClr val="FFFFFF"/>
              </a:buClr>
              <a:buSzPts val="2000"/>
              <a:buFont typeface="Arial"/>
              <a:buAutoNum type="arabicPeriod"/>
            </a:pPr>
            <a:r>
              <a:rPr b="1" lang="en-US" sz="2000">
                <a:solidFill>
                  <a:srgbClr val="FFFFFF"/>
                </a:solidFill>
                <a:latin typeface="Arial"/>
                <a:ea typeface="Arial"/>
                <a:cs typeface="Arial"/>
                <a:sym typeface="Arial"/>
              </a:rPr>
              <a:t>Tokenize Text into Words (regex and string indexer OR tf-idf)</a:t>
            </a:r>
            <a:endParaRPr b="1" sz="2000">
              <a:solidFill>
                <a:srgbClr val="FFFFFF"/>
              </a:solidFill>
              <a:latin typeface="Arial"/>
              <a:ea typeface="Arial"/>
              <a:cs typeface="Arial"/>
              <a:sym typeface="Arial"/>
            </a:endParaRPr>
          </a:p>
          <a:p>
            <a:pPr indent="0" lvl="0" marL="0">
              <a:spcBef>
                <a:spcPts val="640"/>
              </a:spcBef>
              <a:spcAft>
                <a:spcPts val="1600"/>
              </a:spcAft>
              <a:buNone/>
            </a:pPr>
            <a:r>
              <a:t/>
            </a:r>
            <a:endParaRPr/>
          </a:p>
        </p:txBody>
      </p:sp>
      <p:pic>
        <p:nvPicPr>
          <p:cNvPr id="167" name="Shape 167"/>
          <p:cNvPicPr preferRelativeResize="0"/>
          <p:nvPr/>
        </p:nvPicPr>
        <p:blipFill>
          <a:blip r:embed="rId3">
            <a:alphaModFix/>
          </a:blip>
          <a:stretch>
            <a:fillRect/>
          </a:stretch>
        </p:blipFill>
        <p:spPr>
          <a:xfrm>
            <a:off x="685275" y="4623325"/>
            <a:ext cx="7953626" cy="1586175"/>
          </a:xfrm>
          <a:prstGeom prst="rect">
            <a:avLst/>
          </a:prstGeom>
          <a:noFill/>
          <a:ln>
            <a:noFill/>
          </a:ln>
        </p:spPr>
      </p:pic>
      <p:pic>
        <p:nvPicPr>
          <p:cNvPr id="168" name="Shape 168"/>
          <p:cNvPicPr preferRelativeResize="0"/>
          <p:nvPr/>
        </p:nvPicPr>
        <p:blipFill>
          <a:blip r:embed="rId4">
            <a:alphaModFix/>
          </a:blip>
          <a:stretch>
            <a:fillRect/>
          </a:stretch>
        </p:blipFill>
        <p:spPr>
          <a:xfrm>
            <a:off x="657488" y="1943100"/>
            <a:ext cx="7981425" cy="596370"/>
          </a:xfrm>
          <a:prstGeom prst="rect">
            <a:avLst/>
          </a:prstGeom>
          <a:noFill/>
          <a:ln>
            <a:noFill/>
          </a:ln>
        </p:spPr>
      </p:pic>
      <p:pic>
        <p:nvPicPr>
          <p:cNvPr id="169" name="Shape 169"/>
          <p:cNvPicPr preferRelativeResize="0"/>
          <p:nvPr/>
        </p:nvPicPr>
        <p:blipFill>
          <a:blip r:embed="rId5">
            <a:alphaModFix/>
          </a:blip>
          <a:stretch>
            <a:fillRect/>
          </a:stretch>
        </p:blipFill>
        <p:spPr>
          <a:xfrm>
            <a:off x="677350" y="3305175"/>
            <a:ext cx="7961551" cy="55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idx="1" type="body"/>
          </p:nvPr>
        </p:nvSpPr>
        <p:spPr>
          <a:xfrm>
            <a:off x="533400" y="186275"/>
            <a:ext cx="8229600" cy="45261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lang="en-US" sz="2000">
                <a:solidFill>
                  <a:srgbClr val="FFFFFF"/>
                </a:solidFill>
                <a:latin typeface="Arial"/>
                <a:ea typeface="Arial"/>
                <a:cs typeface="Arial"/>
                <a:sym typeface="Arial"/>
              </a:rPr>
              <a:t>4. 	</a:t>
            </a:r>
            <a:r>
              <a:rPr b="1" lang="en-US" sz="2000">
                <a:solidFill>
                  <a:srgbClr val="FFFFFF"/>
                </a:solidFill>
                <a:latin typeface="Arial"/>
                <a:ea typeface="Arial"/>
                <a:cs typeface="Arial"/>
                <a:sym typeface="Arial"/>
              </a:rPr>
              <a:t>Remove Stopwords</a:t>
            </a:r>
            <a:endParaRPr b="1" sz="2000">
              <a:solidFill>
                <a:srgbClr val="FFFFFF"/>
              </a:solidFill>
              <a:latin typeface="Arial"/>
              <a:ea typeface="Arial"/>
              <a:cs typeface="Arial"/>
              <a:sym typeface="Arial"/>
            </a:endParaRPr>
          </a:p>
          <a:p>
            <a:pPr indent="0" lvl="0" marL="0">
              <a:spcBef>
                <a:spcPts val="1600"/>
              </a:spcBef>
              <a:spcAft>
                <a:spcPts val="1600"/>
              </a:spcAft>
              <a:buNone/>
            </a:pPr>
            <a:r>
              <a:t/>
            </a:r>
            <a:endParaRPr/>
          </a:p>
        </p:txBody>
      </p:sp>
      <p:pic>
        <p:nvPicPr>
          <p:cNvPr id="175" name="Shape 175"/>
          <p:cNvPicPr preferRelativeResize="0"/>
          <p:nvPr/>
        </p:nvPicPr>
        <p:blipFill>
          <a:blip r:embed="rId3">
            <a:alphaModFix/>
          </a:blip>
          <a:stretch>
            <a:fillRect/>
          </a:stretch>
        </p:blipFill>
        <p:spPr>
          <a:xfrm>
            <a:off x="989800" y="986550"/>
            <a:ext cx="7333525" cy="608025"/>
          </a:xfrm>
          <a:prstGeom prst="rect">
            <a:avLst/>
          </a:prstGeom>
          <a:noFill/>
          <a:ln>
            <a:noFill/>
          </a:ln>
        </p:spPr>
      </p:pic>
      <p:pic>
        <p:nvPicPr>
          <p:cNvPr id="176" name="Shape 176"/>
          <p:cNvPicPr preferRelativeResize="0"/>
          <p:nvPr/>
        </p:nvPicPr>
        <p:blipFill>
          <a:blip r:embed="rId4">
            <a:alphaModFix/>
          </a:blip>
          <a:stretch>
            <a:fillRect/>
          </a:stretch>
        </p:blipFill>
        <p:spPr>
          <a:xfrm>
            <a:off x="409500" y="3017525"/>
            <a:ext cx="8494125" cy="3219625"/>
          </a:xfrm>
          <a:prstGeom prst="rect">
            <a:avLst/>
          </a:prstGeom>
          <a:noFill/>
          <a:ln>
            <a:noFill/>
          </a:ln>
        </p:spPr>
      </p:pic>
      <p:cxnSp>
        <p:nvCxnSpPr>
          <p:cNvPr id="177" name="Shape 177"/>
          <p:cNvCxnSpPr/>
          <p:nvPr/>
        </p:nvCxnSpPr>
        <p:spPr>
          <a:xfrm>
            <a:off x="4645600" y="1862500"/>
            <a:ext cx="21900" cy="1039500"/>
          </a:xfrm>
          <a:prstGeom prst="straightConnector1">
            <a:avLst/>
          </a:prstGeom>
          <a:noFill/>
          <a:ln cap="flat" cmpd="sng" w="38100">
            <a:solidFill>
              <a:srgbClr val="FFFFFF"/>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idx="1" type="body"/>
          </p:nvPr>
        </p:nvSpPr>
        <p:spPr>
          <a:xfrm>
            <a:off x="457200" y="228600"/>
            <a:ext cx="8229600" cy="4526100"/>
          </a:xfrm>
          <a:prstGeom prst="rect">
            <a:avLst/>
          </a:prstGeom>
        </p:spPr>
        <p:txBody>
          <a:bodyPr anchorCtr="0" anchor="t" bIns="91425" lIns="91425" spcFirstLastPara="1" rIns="91425" wrap="square" tIns="91425">
            <a:noAutofit/>
          </a:bodyPr>
          <a:lstStyle/>
          <a:p>
            <a:pPr indent="0" lvl="0" marL="0">
              <a:spcBef>
                <a:spcPts val="640"/>
              </a:spcBef>
              <a:spcAft>
                <a:spcPts val="0"/>
              </a:spcAft>
              <a:buNone/>
            </a:pPr>
            <a:r>
              <a:rPr b="1" lang="en-US" sz="2000">
                <a:solidFill>
                  <a:srgbClr val="FFFFFF"/>
                </a:solidFill>
                <a:latin typeface="Arial"/>
                <a:ea typeface="Arial"/>
                <a:cs typeface="Arial"/>
                <a:sym typeface="Arial"/>
              </a:rPr>
              <a:t>5.</a:t>
            </a:r>
            <a:r>
              <a:rPr lang="en-US" sz="2000">
                <a:solidFill>
                  <a:srgbClr val="FFFFFF"/>
                </a:solidFill>
                <a:latin typeface="Arial"/>
                <a:ea typeface="Arial"/>
                <a:cs typeface="Arial"/>
                <a:sym typeface="Arial"/>
              </a:rPr>
              <a:t> 	</a:t>
            </a:r>
            <a:r>
              <a:rPr b="1" lang="en-US" sz="2000">
                <a:solidFill>
                  <a:srgbClr val="FFFFFF"/>
                </a:solidFill>
                <a:latin typeface="Arial"/>
                <a:ea typeface="Arial"/>
                <a:cs typeface="Arial"/>
                <a:sym typeface="Arial"/>
              </a:rPr>
              <a:t>Stemming</a:t>
            </a:r>
            <a:endParaRPr b="1" sz="2000">
              <a:solidFill>
                <a:srgbClr val="FFFFFF"/>
              </a:solidFill>
              <a:latin typeface="Arial"/>
              <a:ea typeface="Arial"/>
              <a:cs typeface="Arial"/>
              <a:sym typeface="Arial"/>
            </a:endParaRPr>
          </a:p>
          <a:p>
            <a:pPr indent="-355600" lvl="0" marL="457200">
              <a:spcBef>
                <a:spcPts val="1600"/>
              </a:spcBef>
              <a:spcAft>
                <a:spcPts val="0"/>
              </a:spcAft>
              <a:buClr>
                <a:srgbClr val="FFFFFF"/>
              </a:buClr>
              <a:buSzPts val="2000"/>
              <a:buFont typeface="Arial"/>
              <a:buChar char="•"/>
            </a:pPr>
            <a:r>
              <a:rPr lang="en-US" sz="2000">
                <a:solidFill>
                  <a:srgbClr val="FFFFFF"/>
                </a:solidFill>
                <a:latin typeface="Arial"/>
                <a:ea typeface="Arial"/>
                <a:cs typeface="Arial"/>
                <a:sym typeface="Arial"/>
              </a:rPr>
              <a:t>Normalizing method</a:t>
            </a:r>
            <a:endParaRPr sz="2000">
              <a:solidFill>
                <a:srgbClr val="FFFFFF"/>
              </a:solidFill>
              <a:latin typeface="Arial"/>
              <a:ea typeface="Arial"/>
              <a:cs typeface="Arial"/>
              <a:sym typeface="Arial"/>
            </a:endParaRPr>
          </a:p>
          <a:p>
            <a:pPr indent="-355600" lvl="0" marL="457200">
              <a:spcBef>
                <a:spcPts val="0"/>
              </a:spcBef>
              <a:spcAft>
                <a:spcPts val="0"/>
              </a:spcAft>
              <a:buClr>
                <a:srgbClr val="FFFFFF"/>
              </a:buClr>
              <a:buSzPts val="2000"/>
              <a:buFont typeface="Arial"/>
              <a:buChar char="•"/>
            </a:pPr>
            <a:r>
              <a:rPr lang="en-US" sz="2000">
                <a:solidFill>
                  <a:srgbClr val="FFFFFF"/>
                </a:solidFill>
                <a:latin typeface="Arial"/>
                <a:ea typeface="Arial"/>
                <a:cs typeface="Arial"/>
                <a:sym typeface="Arial"/>
              </a:rPr>
              <a:t>Many variations of words carry the same meaning, other than when tense is involved.</a:t>
            </a:r>
            <a:endParaRPr sz="2000">
              <a:solidFill>
                <a:srgbClr val="FFFFFF"/>
              </a:solidFill>
              <a:latin typeface="Arial"/>
              <a:ea typeface="Arial"/>
              <a:cs typeface="Arial"/>
              <a:sym typeface="Arial"/>
            </a:endParaRPr>
          </a:p>
          <a:p>
            <a:pPr indent="0" lvl="0" marL="0">
              <a:spcBef>
                <a:spcPts val="1600"/>
              </a:spcBef>
              <a:spcAft>
                <a:spcPts val="1600"/>
              </a:spcAft>
              <a:buNone/>
            </a:pPr>
            <a:r>
              <a:t/>
            </a:r>
            <a:endParaRPr b="1" sz="1800">
              <a:solidFill>
                <a:srgbClr val="FFFFFF"/>
              </a:solidFill>
              <a:latin typeface="Arial"/>
              <a:ea typeface="Arial"/>
              <a:cs typeface="Arial"/>
              <a:sym typeface="Arial"/>
            </a:endParaRPr>
          </a:p>
        </p:txBody>
      </p:sp>
      <p:pic>
        <p:nvPicPr>
          <p:cNvPr id="183" name="Shape 183"/>
          <p:cNvPicPr preferRelativeResize="0"/>
          <p:nvPr/>
        </p:nvPicPr>
        <p:blipFill>
          <a:blip r:embed="rId3">
            <a:alphaModFix/>
          </a:blip>
          <a:stretch>
            <a:fillRect/>
          </a:stretch>
        </p:blipFill>
        <p:spPr>
          <a:xfrm>
            <a:off x="0" y="2310150"/>
            <a:ext cx="9143999" cy="1165625"/>
          </a:xfrm>
          <a:prstGeom prst="rect">
            <a:avLst/>
          </a:prstGeom>
          <a:noFill/>
          <a:ln>
            <a:noFill/>
          </a:ln>
        </p:spPr>
      </p:pic>
      <p:pic>
        <p:nvPicPr>
          <p:cNvPr id="184" name="Shape 184"/>
          <p:cNvPicPr preferRelativeResize="0"/>
          <p:nvPr/>
        </p:nvPicPr>
        <p:blipFill rotWithShape="1">
          <a:blip r:embed="rId4">
            <a:alphaModFix/>
          </a:blip>
          <a:srcRect b="20318" l="0" r="0" t="0"/>
          <a:stretch/>
        </p:blipFill>
        <p:spPr>
          <a:xfrm>
            <a:off x="0" y="3765425"/>
            <a:ext cx="9144000" cy="1069088"/>
          </a:xfrm>
          <a:prstGeom prst="rect">
            <a:avLst/>
          </a:prstGeom>
          <a:noFill/>
          <a:ln>
            <a:noFill/>
          </a:ln>
        </p:spPr>
      </p:pic>
      <p:pic>
        <p:nvPicPr>
          <p:cNvPr id="185" name="Shape 185"/>
          <p:cNvPicPr preferRelativeResize="0"/>
          <p:nvPr/>
        </p:nvPicPr>
        <p:blipFill>
          <a:blip r:embed="rId5">
            <a:alphaModFix/>
          </a:blip>
          <a:stretch>
            <a:fillRect/>
          </a:stretch>
        </p:blipFill>
        <p:spPr>
          <a:xfrm>
            <a:off x="0" y="5518425"/>
            <a:ext cx="9144000" cy="1012500"/>
          </a:xfrm>
          <a:prstGeom prst="rect">
            <a:avLst/>
          </a:prstGeom>
          <a:noFill/>
          <a:ln>
            <a:noFill/>
          </a:ln>
        </p:spPr>
      </p:pic>
      <p:sp>
        <p:nvSpPr>
          <p:cNvPr id="186" name="Shape 186"/>
          <p:cNvSpPr txBox="1"/>
          <p:nvPr/>
        </p:nvSpPr>
        <p:spPr>
          <a:xfrm>
            <a:off x="3851250" y="4923875"/>
            <a:ext cx="1441500" cy="505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400">
                <a:solidFill>
                  <a:srgbClr val="FFFFFF"/>
                </a:solidFill>
              </a:rPr>
              <a:t>becomes</a:t>
            </a:r>
            <a:endParaRPr sz="24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87900" y="610700"/>
            <a:ext cx="8368200" cy="9147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US" sz="4400"/>
              <a:t>Machine Learning</a:t>
            </a:r>
            <a:endParaRPr sz="4400"/>
          </a:p>
        </p:txBody>
      </p:sp>
      <p:sp>
        <p:nvSpPr>
          <p:cNvPr id="192" name="Shape 192"/>
          <p:cNvSpPr txBox="1"/>
          <p:nvPr>
            <p:ph idx="1" type="body"/>
          </p:nvPr>
        </p:nvSpPr>
        <p:spPr>
          <a:xfrm>
            <a:off x="243950" y="1979058"/>
            <a:ext cx="3999900" cy="4105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3000"/>
              <a:t>Base Model:</a:t>
            </a:r>
            <a:endParaRPr sz="3000"/>
          </a:p>
          <a:p>
            <a:pPr indent="-381000" lvl="0" marL="457200" rtl="0">
              <a:spcBef>
                <a:spcPts val="1600"/>
              </a:spcBef>
              <a:spcAft>
                <a:spcPts val="0"/>
              </a:spcAft>
              <a:buClr>
                <a:srgbClr val="FFFFFF"/>
              </a:buClr>
              <a:buSzPts val="2400"/>
              <a:buChar char="●"/>
            </a:pPr>
            <a:r>
              <a:rPr lang="en-US" sz="2400">
                <a:solidFill>
                  <a:srgbClr val="FFFFFF"/>
                </a:solidFill>
              </a:rPr>
              <a:t>Logistic Regression</a:t>
            </a:r>
            <a:endParaRPr sz="2400">
              <a:solidFill>
                <a:srgbClr val="FFFFFF"/>
              </a:solidFill>
            </a:endParaRPr>
          </a:p>
          <a:p>
            <a:pPr indent="-381000" lvl="1" marL="914400" rtl="0">
              <a:lnSpc>
                <a:spcPct val="100000"/>
              </a:lnSpc>
              <a:spcBef>
                <a:spcPts val="0"/>
              </a:spcBef>
              <a:spcAft>
                <a:spcPts val="0"/>
              </a:spcAft>
              <a:buClr>
                <a:srgbClr val="FFFFFF"/>
              </a:buClr>
              <a:buSzPts val="2400"/>
              <a:buChar char="○"/>
            </a:pPr>
            <a:r>
              <a:rPr lang="en-US" sz="2400">
                <a:solidFill>
                  <a:srgbClr val="FFFFFF"/>
                </a:solidFill>
              </a:rPr>
              <a:t>Memory size for L-BFGS</a:t>
            </a:r>
            <a:endParaRPr sz="2400">
              <a:solidFill>
                <a:srgbClr val="FFFFFF"/>
              </a:solidFill>
            </a:endParaRPr>
          </a:p>
          <a:p>
            <a:pPr indent="0" lvl="0" marL="0">
              <a:spcBef>
                <a:spcPts val="0"/>
              </a:spcBef>
              <a:spcAft>
                <a:spcPts val="1600"/>
              </a:spcAft>
              <a:buNone/>
            </a:pPr>
            <a:r>
              <a:t/>
            </a:r>
            <a:endParaRPr sz="2400"/>
          </a:p>
        </p:txBody>
      </p:sp>
      <p:sp>
        <p:nvSpPr>
          <p:cNvPr id="193" name="Shape 193"/>
          <p:cNvSpPr txBox="1"/>
          <p:nvPr>
            <p:ph idx="2" type="body"/>
          </p:nvPr>
        </p:nvSpPr>
        <p:spPr>
          <a:xfrm>
            <a:off x="4199475" y="1910225"/>
            <a:ext cx="5013900" cy="4668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sz="3000"/>
              <a:t>Advanced Models</a:t>
            </a:r>
            <a:endParaRPr sz="3000"/>
          </a:p>
          <a:p>
            <a:pPr indent="-381000" lvl="0" marL="457200" rtl="0">
              <a:lnSpc>
                <a:spcPct val="115000"/>
              </a:lnSpc>
              <a:spcBef>
                <a:spcPts val="1600"/>
              </a:spcBef>
              <a:spcAft>
                <a:spcPts val="0"/>
              </a:spcAft>
              <a:buSzPts val="2400"/>
              <a:buChar char="●"/>
            </a:pPr>
            <a:r>
              <a:rPr lang="en-US" sz="2400"/>
              <a:t>Naive Bayes </a:t>
            </a:r>
            <a:endParaRPr sz="2400"/>
          </a:p>
          <a:p>
            <a:pPr indent="-381000" lvl="1" marL="914400" rtl="0">
              <a:lnSpc>
                <a:spcPct val="115000"/>
              </a:lnSpc>
              <a:spcBef>
                <a:spcPts val="0"/>
              </a:spcBef>
              <a:spcAft>
                <a:spcPts val="0"/>
              </a:spcAft>
              <a:buSzPts val="2400"/>
              <a:buChar char="○"/>
            </a:pPr>
            <a:r>
              <a:rPr lang="en-US" sz="2400"/>
              <a:t>Smoothing parameter: 1.0</a:t>
            </a:r>
            <a:endParaRPr sz="2400"/>
          </a:p>
          <a:p>
            <a:pPr indent="-381000" lvl="0" marL="457200" rtl="0">
              <a:lnSpc>
                <a:spcPct val="115000"/>
              </a:lnSpc>
              <a:spcBef>
                <a:spcPts val="1000"/>
              </a:spcBef>
              <a:spcAft>
                <a:spcPts val="0"/>
              </a:spcAft>
              <a:buSzPts val="2400"/>
              <a:buChar char="●"/>
            </a:pPr>
            <a:r>
              <a:rPr lang="en-US" sz="2400"/>
              <a:t>Random Forest </a:t>
            </a:r>
            <a:endParaRPr sz="2400"/>
          </a:p>
          <a:p>
            <a:pPr indent="-381000" lvl="1" marL="914400" rtl="0">
              <a:lnSpc>
                <a:spcPct val="115000"/>
              </a:lnSpc>
              <a:spcBef>
                <a:spcPts val="0"/>
              </a:spcBef>
              <a:spcAft>
                <a:spcPts val="0"/>
              </a:spcAft>
              <a:buSzPts val="2400"/>
              <a:buChar char="○"/>
            </a:pPr>
            <a:r>
              <a:rPr lang="en-US" sz="2400"/>
              <a:t>50 trees</a:t>
            </a:r>
            <a:endParaRPr sz="2400"/>
          </a:p>
          <a:p>
            <a:pPr indent="-381000" lvl="1" marL="914400" rtl="0">
              <a:lnSpc>
                <a:spcPct val="115000"/>
              </a:lnSpc>
              <a:spcBef>
                <a:spcPts val="0"/>
              </a:spcBef>
              <a:spcAft>
                <a:spcPts val="0"/>
              </a:spcAft>
              <a:buSzPts val="2400"/>
              <a:buChar char="○"/>
            </a:pPr>
            <a:r>
              <a:rPr lang="en-US" sz="2400"/>
              <a:t>Depth of 20</a:t>
            </a:r>
            <a:endParaRPr sz="2400"/>
          </a:p>
          <a:p>
            <a:pPr indent="-381000" lvl="0" marL="457200" rtl="0">
              <a:lnSpc>
                <a:spcPct val="115000"/>
              </a:lnSpc>
              <a:spcBef>
                <a:spcPts val="1000"/>
              </a:spcBef>
              <a:spcAft>
                <a:spcPts val="0"/>
              </a:spcAft>
              <a:buSzPts val="2400"/>
              <a:buChar char="●"/>
            </a:pPr>
            <a:r>
              <a:rPr lang="en-US" sz="2400"/>
              <a:t>Neural Networks (in progress)</a:t>
            </a:r>
            <a:endParaRPr sz="2400"/>
          </a:p>
          <a:p>
            <a:pPr indent="-381000" lvl="1" marL="914400" rtl="0">
              <a:lnSpc>
                <a:spcPct val="115000"/>
              </a:lnSpc>
              <a:spcBef>
                <a:spcPts val="1000"/>
              </a:spcBef>
              <a:spcAft>
                <a:spcPts val="0"/>
              </a:spcAft>
              <a:buSzPts val="2400"/>
              <a:buChar char="○"/>
            </a:pPr>
            <a:r>
              <a:rPr lang="en-US" sz="2400"/>
              <a:t>Layers</a:t>
            </a:r>
            <a:endParaRPr sz="2400"/>
          </a:p>
          <a:p>
            <a:pPr indent="-381000" lvl="1" marL="914400">
              <a:lnSpc>
                <a:spcPct val="115000"/>
              </a:lnSpc>
              <a:spcBef>
                <a:spcPts val="1000"/>
              </a:spcBef>
              <a:spcAft>
                <a:spcPts val="1000"/>
              </a:spcAft>
              <a:buSzPts val="2400"/>
              <a:buChar char="○"/>
            </a:pPr>
            <a:r>
              <a:rPr lang="en-US" sz="2400"/>
              <a:t>Block size</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87900" y="153500"/>
            <a:ext cx="8368200" cy="9147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US" sz="4000"/>
              <a:t>Logistic Regression</a:t>
            </a:r>
            <a:endParaRPr sz="4000"/>
          </a:p>
        </p:txBody>
      </p:sp>
      <p:pic>
        <p:nvPicPr>
          <p:cNvPr descr="Logistic Regression | Machine Learning, Deep Learning, and ..." id="199" name="Shape 199"/>
          <p:cNvPicPr preferRelativeResize="0"/>
          <p:nvPr/>
        </p:nvPicPr>
        <p:blipFill>
          <a:blip r:embed="rId3">
            <a:alphaModFix/>
          </a:blip>
          <a:stretch>
            <a:fillRect/>
          </a:stretch>
        </p:blipFill>
        <p:spPr>
          <a:xfrm>
            <a:off x="915650" y="1224875"/>
            <a:ext cx="7312699" cy="3930575"/>
          </a:xfrm>
          <a:prstGeom prst="rect">
            <a:avLst/>
          </a:prstGeom>
          <a:noFill/>
          <a:ln>
            <a:noFill/>
          </a:ln>
        </p:spPr>
      </p:pic>
      <p:sp>
        <p:nvSpPr>
          <p:cNvPr id="200" name="Shape 200"/>
          <p:cNvSpPr txBox="1"/>
          <p:nvPr/>
        </p:nvSpPr>
        <p:spPr>
          <a:xfrm>
            <a:off x="767250" y="5427675"/>
            <a:ext cx="7559100" cy="1146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400">
                <a:solidFill>
                  <a:srgbClr val="FFFFFF"/>
                </a:solidFill>
              </a:rPr>
              <a:t>Assumption: linear combination of the observed features and parameters used to predict the label. </a:t>
            </a:r>
            <a:r>
              <a:rPr lang="en-US">
                <a:solidFill>
                  <a:srgbClr val="FFFFFF"/>
                </a:solidFill>
              </a:rPr>
              <a:t> </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66625" y="1602625"/>
            <a:ext cx="3239100" cy="2008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US">
                <a:solidFill>
                  <a:srgbClr val="C2C2C2"/>
                </a:solidFill>
              </a:rPr>
              <a:t>Overview</a:t>
            </a:r>
            <a:endParaRPr>
              <a:solidFill>
                <a:srgbClr val="C2C2C2"/>
              </a:solidFill>
            </a:endParaRPr>
          </a:p>
        </p:txBody>
      </p:sp>
      <p:sp>
        <p:nvSpPr>
          <p:cNvPr id="77" name="Shape 77"/>
          <p:cNvSpPr txBox="1"/>
          <p:nvPr>
            <p:ph idx="2" type="body"/>
          </p:nvPr>
        </p:nvSpPr>
        <p:spPr>
          <a:xfrm>
            <a:off x="3760525" y="965550"/>
            <a:ext cx="5239200" cy="4926900"/>
          </a:xfrm>
          <a:prstGeom prst="rect">
            <a:avLst/>
          </a:prstGeom>
        </p:spPr>
        <p:txBody>
          <a:bodyPr anchorCtr="0" anchor="ctr" bIns="91425" lIns="91425" spcFirstLastPara="1" rIns="91425" wrap="square" tIns="91425">
            <a:noAutofit/>
          </a:bodyPr>
          <a:lstStyle/>
          <a:p>
            <a:pPr indent="-393700" lvl="0" marL="457200" rtl="0">
              <a:spcBef>
                <a:spcPts val="0"/>
              </a:spcBef>
              <a:spcAft>
                <a:spcPts val="0"/>
              </a:spcAft>
              <a:buSzPts val="2600"/>
              <a:buAutoNum type="arabicPeriod"/>
            </a:pPr>
            <a:r>
              <a:rPr lang="en-US" sz="2600"/>
              <a:t>Introduction</a:t>
            </a:r>
            <a:endParaRPr sz="2600"/>
          </a:p>
          <a:p>
            <a:pPr indent="-393700" lvl="0" marL="457200" rtl="0">
              <a:spcBef>
                <a:spcPts val="0"/>
              </a:spcBef>
              <a:spcAft>
                <a:spcPts val="0"/>
              </a:spcAft>
              <a:buSzPts val="2600"/>
              <a:buAutoNum type="arabicPeriod"/>
            </a:pPr>
            <a:r>
              <a:rPr lang="en-US" sz="2600"/>
              <a:t>Data </a:t>
            </a:r>
            <a:r>
              <a:rPr lang="en-US" sz="2600"/>
              <a:t>Preprocessing</a:t>
            </a:r>
            <a:endParaRPr sz="2600"/>
          </a:p>
          <a:p>
            <a:pPr indent="-393700" lvl="0" marL="457200" rtl="0">
              <a:spcBef>
                <a:spcPts val="0"/>
              </a:spcBef>
              <a:spcAft>
                <a:spcPts val="0"/>
              </a:spcAft>
              <a:buSzPts val="2600"/>
              <a:buAutoNum type="arabicPeriod"/>
            </a:pPr>
            <a:r>
              <a:rPr lang="en-US" sz="2600"/>
              <a:t>Data Structure and Contents</a:t>
            </a:r>
            <a:endParaRPr sz="2600"/>
          </a:p>
          <a:p>
            <a:pPr indent="-393700" lvl="0" marL="457200" rtl="0">
              <a:spcBef>
                <a:spcPts val="0"/>
              </a:spcBef>
              <a:spcAft>
                <a:spcPts val="0"/>
              </a:spcAft>
              <a:buSzPts val="2600"/>
              <a:buAutoNum type="arabicPeriod"/>
            </a:pPr>
            <a:r>
              <a:rPr lang="en-US" sz="2600"/>
              <a:t>Natural Language Processing</a:t>
            </a:r>
            <a:endParaRPr sz="2600"/>
          </a:p>
          <a:p>
            <a:pPr indent="-393700" lvl="0" marL="457200" rtl="0">
              <a:spcBef>
                <a:spcPts val="0"/>
              </a:spcBef>
              <a:spcAft>
                <a:spcPts val="0"/>
              </a:spcAft>
              <a:buSzPts val="2600"/>
              <a:buAutoNum type="arabicPeriod"/>
            </a:pPr>
            <a:r>
              <a:rPr lang="en-US" sz="2600"/>
              <a:t>Models</a:t>
            </a:r>
            <a:endParaRPr sz="2600"/>
          </a:p>
          <a:p>
            <a:pPr indent="-393700" lvl="0" marL="457200" rtl="0">
              <a:spcBef>
                <a:spcPts val="0"/>
              </a:spcBef>
              <a:spcAft>
                <a:spcPts val="0"/>
              </a:spcAft>
              <a:buSzPts val="2600"/>
              <a:buAutoNum type="arabicPeriod"/>
            </a:pPr>
            <a:r>
              <a:rPr lang="en-US" sz="2600"/>
              <a:t>Model Evaluation</a:t>
            </a:r>
            <a:endParaRPr sz="2600"/>
          </a:p>
          <a:p>
            <a:pPr indent="-393700" lvl="0" marL="457200" rtl="0">
              <a:spcBef>
                <a:spcPts val="0"/>
              </a:spcBef>
              <a:spcAft>
                <a:spcPts val="0"/>
              </a:spcAft>
              <a:buSzPts val="2600"/>
              <a:buAutoNum type="arabicPeriod"/>
            </a:pPr>
            <a:r>
              <a:rPr lang="en-US" sz="2600"/>
              <a:t>Challenges</a:t>
            </a:r>
            <a:endParaRPr sz="2600"/>
          </a:p>
          <a:p>
            <a:pPr indent="-393700" lvl="0" marL="457200">
              <a:spcBef>
                <a:spcPts val="0"/>
              </a:spcBef>
              <a:spcAft>
                <a:spcPts val="0"/>
              </a:spcAft>
              <a:buSzPts val="2600"/>
              <a:buAutoNum type="arabicPeriod"/>
            </a:pPr>
            <a:r>
              <a:rPr lang="en-US" sz="2600"/>
              <a:t>Next Steps</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Multinomial Logistic Regression</a:t>
            </a:r>
            <a:endParaRPr/>
          </a:p>
        </p:txBody>
      </p:sp>
      <p:pic>
        <p:nvPicPr>
          <p:cNvPr id="206" name="Shape 206"/>
          <p:cNvPicPr preferRelativeResize="0"/>
          <p:nvPr/>
        </p:nvPicPr>
        <p:blipFill>
          <a:blip r:embed="rId3">
            <a:alphaModFix/>
          </a:blip>
          <a:stretch>
            <a:fillRect/>
          </a:stretch>
        </p:blipFill>
        <p:spPr>
          <a:xfrm>
            <a:off x="152400" y="1570038"/>
            <a:ext cx="8839199" cy="40082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nvSpPr>
        <p:spPr>
          <a:xfrm>
            <a:off x="442800" y="4813925"/>
            <a:ext cx="8258400" cy="1832700"/>
          </a:xfrm>
          <a:prstGeom prst="rect">
            <a:avLst/>
          </a:prstGeom>
          <a:noFill/>
          <a:ln>
            <a:noFill/>
          </a:ln>
        </p:spPr>
        <p:txBody>
          <a:bodyPr anchorCtr="0" anchor="t" bIns="91425" lIns="91425" spcFirstLastPara="1" rIns="91425" wrap="square" tIns="91425">
            <a:noAutofit/>
          </a:bodyPr>
          <a:lstStyle/>
          <a:p>
            <a:pPr indent="0" lvl="0" marL="0">
              <a:lnSpc>
                <a:spcPct val="150000"/>
              </a:lnSpc>
              <a:spcBef>
                <a:spcPts val="0"/>
              </a:spcBef>
              <a:spcAft>
                <a:spcPts val="0"/>
              </a:spcAft>
              <a:buNone/>
            </a:pPr>
            <a:r>
              <a:rPr lang="en-US" sz="2400">
                <a:solidFill>
                  <a:srgbClr val="FFFFFF"/>
                </a:solidFill>
              </a:rPr>
              <a:t>Precision =</a:t>
            </a:r>
            <a:r>
              <a:rPr lang="en-US" sz="2400">
                <a:solidFill>
                  <a:srgbClr val="FFFFFF"/>
                </a:solidFill>
              </a:rPr>
              <a:t> tp / (tp +fp)</a:t>
            </a:r>
            <a:endParaRPr sz="2400">
              <a:solidFill>
                <a:srgbClr val="FFFFFF"/>
              </a:solidFill>
            </a:endParaRPr>
          </a:p>
          <a:p>
            <a:pPr indent="0" lvl="0" marL="0">
              <a:lnSpc>
                <a:spcPct val="150000"/>
              </a:lnSpc>
              <a:spcBef>
                <a:spcPts val="0"/>
              </a:spcBef>
              <a:spcAft>
                <a:spcPts val="0"/>
              </a:spcAft>
              <a:buNone/>
            </a:pPr>
            <a:r>
              <a:rPr lang="en-US" sz="2400">
                <a:solidFill>
                  <a:srgbClr val="FFFFFF"/>
                </a:solidFill>
              </a:rPr>
              <a:t>Recall = tp / (tp + fn)</a:t>
            </a:r>
            <a:endParaRPr sz="2400">
              <a:solidFill>
                <a:srgbClr val="FFFFFF"/>
              </a:solidFill>
            </a:endParaRPr>
          </a:p>
          <a:p>
            <a:pPr indent="0" lvl="0" marL="0">
              <a:lnSpc>
                <a:spcPct val="150000"/>
              </a:lnSpc>
              <a:spcBef>
                <a:spcPts val="0"/>
              </a:spcBef>
              <a:spcAft>
                <a:spcPts val="0"/>
              </a:spcAft>
              <a:buNone/>
            </a:pPr>
            <a:r>
              <a:rPr lang="en-US" sz="2400">
                <a:solidFill>
                  <a:srgbClr val="FFFFFF"/>
                </a:solidFill>
              </a:rPr>
              <a:t>F1 Score: harmonic average of precision and recall</a:t>
            </a:r>
            <a:endParaRPr sz="2400">
              <a:solidFill>
                <a:srgbClr val="FFFFFF"/>
              </a:solidFill>
            </a:endParaRPr>
          </a:p>
          <a:p>
            <a:pPr indent="0" lvl="0" marL="0">
              <a:spcBef>
                <a:spcPts val="0"/>
              </a:spcBef>
              <a:spcAft>
                <a:spcPts val="0"/>
              </a:spcAft>
              <a:buNone/>
            </a:pPr>
            <a:r>
              <a:t/>
            </a:r>
            <a:endParaRPr>
              <a:solidFill>
                <a:srgbClr val="FFFFFF"/>
              </a:solidFill>
            </a:endParaRPr>
          </a:p>
        </p:txBody>
      </p:sp>
      <p:pic>
        <p:nvPicPr>
          <p:cNvPr id="212" name="Shape 212"/>
          <p:cNvPicPr preferRelativeResize="0"/>
          <p:nvPr/>
        </p:nvPicPr>
        <p:blipFill>
          <a:blip r:embed="rId3">
            <a:alphaModFix/>
          </a:blip>
          <a:stretch>
            <a:fillRect/>
          </a:stretch>
        </p:blipFill>
        <p:spPr>
          <a:xfrm>
            <a:off x="442800" y="352075"/>
            <a:ext cx="7627575" cy="2027375"/>
          </a:xfrm>
          <a:prstGeom prst="rect">
            <a:avLst/>
          </a:prstGeom>
          <a:noFill/>
          <a:ln>
            <a:noFill/>
          </a:ln>
        </p:spPr>
      </p:pic>
      <p:pic>
        <p:nvPicPr>
          <p:cNvPr id="213" name="Shape 213"/>
          <p:cNvPicPr preferRelativeResize="0"/>
          <p:nvPr/>
        </p:nvPicPr>
        <p:blipFill>
          <a:blip r:embed="rId4">
            <a:alphaModFix/>
          </a:blip>
          <a:stretch>
            <a:fillRect/>
          </a:stretch>
        </p:blipFill>
        <p:spPr>
          <a:xfrm>
            <a:off x="4124325" y="2768250"/>
            <a:ext cx="4440608" cy="2197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13350"/>
            <a:ext cx="8229600" cy="2651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sz="4500">
                <a:solidFill>
                  <a:srgbClr val="C2C2C2"/>
                </a:solidFill>
              </a:rPr>
              <a:t>Random Forest</a:t>
            </a:r>
            <a:endParaRPr sz="4500">
              <a:solidFill>
                <a:srgbClr val="C2C2C2"/>
              </a:solidFill>
            </a:endParaRPr>
          </a:p>
          <a:p>
            <a:pPr indent="-387350" lvl="0" marL="457200" rtl="0" algn="l">
              <a:spcBef>
                <a:spcPts val="0"/>
              </a:spcBef>
              <a:spcAft>
                <a:spcPts val="0"/>
              </a:spcAft>
              <a:buClr>
                <a:srgbClr val="FFFFFF"/>
              </a:buClr>
              <a:buSzPts val="2500"/>
              <a:buFont typeface="Arial"/>
              <a:buChar char="●"/>
            </a:pPr>
            <a:r>
              <a:rPr lang="en-US" sz="2500">
                <a:solidFill>
                  <a:srgbClr val="FFFFFF"/>
                </a:solidFill>
                <a:latin typeface="Arial"/>
                <a:ea typeface="Arial"/>
                <a:cs typeface="Arial"/>
                <a:sym typeface="Arial"/>
              </a:rPr>
              <a:t>Top-down classification method with classification decision at terminal nodes</a:t>
            </a:r>
            <a:endParaRPr sz="2500">
              <a:solidFill>
                <a:srgbClr val="FFFFFF"/>
              </a:solidFill>
              <a:latin typeface="Arial"/>
              <a:ea typeface="Arial"/>
              <a:cs typeface="Arial"/>
              <a:sym typeface="Arial"/>
            </a:endParaRPr>
          </a:p>
          <a:p>
            <a:pPr indent="-387350" lvl="0" marL="457200" rtl="0" algn="l">
              <a:spcBef>
                <a:spcPts val="0"/>
              </a:spcBef>
              <a:spcAft>
                <a:spcPts val="0"/>
              </a:spcAft>
              <a:buClr>
                <a:srgbClr val="FFFFFF"/>
              </a:buClr>
              <a:buSzPts val="2500"/>
              <a:buFont typeface="Arial"/>
              <a:buChar char="●"/>
            </a:pPr>
            <a:r>
              <a:rPr lang="en-US" sz="2500">
                <a:solidFill>
                  <a:srgbClr val="FFFFFF"/>
                </a:solidFill>
                <a:latin typeface="Arial"/>
                <a:ea typeface="Arial"/>
                <a:cs typeface="Arial"/>
                <a:sym typeface="Arial"/>
              </a:rPr>
              <a:t>More trees and larger depth means less bias but more variance</a:t>
            </a:r>
            <a:endParaRPr sz="2500">
              <a:solidFill>
                <a:srgbClr val="FFFFFF"/>
              </a:solidFill>
              <a:latin typeface="Arial"/>
              <a:ea typeface="Arial"/>
              <a:cs typeface="Arial"/>
              <a:sym typeface="Arial"/>
            </a:endParaRPr>
          </a:p>
          <a:p>
            <a:pPr indent="0" lvl="0" marL="0">
              <a:spcBef>
                <a:spcPts val="0"/>
              </a:spcBef>
              <a:spcAft>
                <a:spcPts val="0"/>
              </a:spcAft>
              <a:buNone/>
            </a:pPr>
            <a:r>
              <a:t/>
            </a:r>
            <a:endParaRPr sz="2000">
              <a:solidFill>
                <a:srgbClr val="FFFFFF"/>
              </a:solidFill>
              <a:latin typeface="Arial"/>
              <a:ea typeface="Arial"/>
              <a:cs typeface="Arial"/>
              <a:sym typeface="Arial"/>
            </a:endParaRPr>
          </a:p>
          <a:p>
            <a:pPr indent="0" lvl="0" marL="0">
              <a:spcBef>
                <a:spcPts val="0"/>
              </a:spcBef>
              <a:spcAft>
                <a:spcPts val="0"/>
              </a:spcAft>
              <a:buNone/>
            </a:pPr>
            <a:r>
              <a:t/>
            </a:r>
            <a:endParaRPr sz="2000">
              <a:solidFill>
                <a:srgbClr val="FFFFFF"/>
              </a:solidFill>
            </a:endParaRPr>
          </a:p>
        </p:txBody>
      </p:sp>
      <p:pic>
        <p:nvPicPr>
          <p:cNvPr id="219" name="Shape 219"/>
          <p:cNvPicPr preferRelativeResize="0"/>
          <p:nvPr/>
        </p:nvPicPr>
        <p:blipFill>
          <a:blip r:embed="rId3">
            <a:alphaModFix/>
          </a:blip>
          <a:stretch>
            <a:fillRect/>
          </a:stretch>
        </p:blipFill>
        <p:spPr>
          <a:xfrm>
            <a:off x="152400" y="2408238"/>
            <a:ext cx="8839201" cy="2148172"/>
          </a:xfrm>
          <a:prstGeom prst="rect">
            <a:avLst/>
          </a:prstGeom>
          <a:noFill/>
          <a:ln>
            <a:noFill/>
          </a:ln>
        </p:spPr>
      </p:pic>
      <p:pic>
        <p:nvPicPr>
          <p:cNvPr id="220" name="Shape 220"/>
          <p:cNvPicPr preferRelativeResize="0"/>
          <p:nvPr/>
        </p:nvPicPr>
        <p:blipFill>
          <a:blip r:embed="rId4">
            <a:alphaModFix/>
          </a:blip>
          <a:stretch>
            <a:fillRect/>
          </a:stretch>
        </p:blipFill>
        <p:spPr>
          <a:xfrm>
            <a:off x="152400" y="4632335"/>
            <a:ext cx="8839201" cy="378195"/>
          </a:xfrm>
          <a:prstGeom prst="rect">
            <a:avLst/>
          </a:prstGeom>
          <a:noFill/>
          <a:ln>
            <a:noFill/>
          </a:ln>
        </p:spPr>
      </p:pic>
      <p:pic>
        <p:nvPicPr>
          <p:cNvPr id="221" name="Shape 221"/>
          <p:cNvPicPr preferRelativeResize="0"/>
          <p:nvPr/>
        </p:nvPicPr>
        <p:blipFill>
          <a:blip r:embed="rId5">
            <a:alphaModFix/>
          </a:blip>
          <a:stretch>
            <a:fillRect/>
          </a:stretch>
        </p:blipFill>
        <p:spPr>
          <a:xfrm>
            <a:off x="152400" y="5592522"/>
            <a:ext cx="8839200" cy="1192129"/>
          </a:xfrm>
          <a:prstGeom prst="rect">
            <a:avLst/>
          </a:prstGeom>
          <a:noFill/>
          <a:ln>
            <a:noFill/>
          </a:ln>
        </p:spPr>
      </p:pic>
      <p:sp>
        <p:nvSpPr>
          <p:cNvPr id="222" name="Shape 222"/>
          <p:cNvSpPr txBox="1"/>
          <p:nvPr>
            <p:ph type="title"/>
          </p:nvPr>
        </p:nvSpPr>
        <p:spPr>
          <a:xfrm>
            <a:off x="520875" y="4730013"/>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sz="3500"/>
              <a:t>Model Fitting</a:t>
            </a:r>
            <a:endParaRPr sz="3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p:nvPr/>
        </p:nvSpPr>
        <p:spPr>
          <a:xfrm>
            <a:off x="1541654" y="1701800"/>
            <a:ext cx="822000" cy="396000"/>
          </a:xfrm>
          <a:prstGeom prst="rect">
            <a:avLst/>
          </a:prstGeom>
          <a:solidFill>
            <a:srgbClr val="085631"/>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sp>
        <p:nvSpPr>
          <p:cNvPr id="228" name="Shape 228"/>
          <p:cNvSpPr/>
          <p:nvPr/>
        </p:nvSpPr>
        <p:spPr>
          <a:xfrm>
            <a:off x="638045" y="2449633"/>
            <a:ext cx="822000" cy="396000"/>
          </a:xfrm>
          <a:prstGeom prst="rect">
            <a:avLst/>
          </a:prstGeom>
          <a:solidFill>
            <a:srgbClr val="0B7743"/>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1000">
                <a:solidFill>
                  <a:srgbClr val="FFFFFF"/>
                </a:solidFill>
                <a:latin typeface="Roboto"/>
                <a:ea typeface="Roboto"/>
                <a:cs typeface="Roboto"/>
                <a:sym typeface="Roboto"/>
              </a:rPr>
              <a:t>Lorem Ipsum</a:t>
            </a:r>
            <a:endParaRPr sz="1000">
              <a:solidFill>
                <a:srgbClr val="FFFFFF"/>
              </a:solidFill>
              <a:latin typeface="Roboto"/>
              <a:ea typeface="Roboto"/>
              <a:cs typeface="Roboto"/>
              <a:sym typeface="Roboto"/>
            </a:endParaRPr>
          </a:p>
        </p:txBody>
      </p:sp>
      <p:sp>
        <p:nvSpPr>
          <p:cNvPr id="229" name="Shape 229"/>
          <p:cNvSpPr/>
          <p:nvPr/>
        </p:nvSpPr>
        <p:spPr>
          <a:xfrm>
            <a:off x="2445212" y="2449633"/>
            <a:ext cx="822000" cy="396000"/>
          </a:xfrm>
          <a:prstGeom prst="rect">
            <a:avLst/>
          </a:prstGeom>
          <a:solidFill>
            <a:srgbClr val="0B7743"/>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sp>
        <p:nvSpPr>
          <p:cNvPr id="230" name="Shape 230"/>
          <p:cNvSpPr/>
          <p:nvPr/>
        </p:nvSpPr>
        <p:spPr>
          <a:xfrm>
            <a:off x="2897022" y="3139852"/>
            <a:ext cx="822000" cy="396000"/>
          </a:xfrm>
          <a:prstGeom prst="rect">
            <a:avLst/>
          </a:prstGeom>
          <a:solidFill>
            <a:srgbClr val="0E9453"/>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sp>
        <p:nvSpPr>
          <p:cNvPr id="231" name="Shape 231"/>
          <p:cNvSpPr/>
          <p:nvPr/>
        </p:nvSpPr>
        <p:spPr>
          <a:xfrm>
            <a:off x="1993442" y="3139852"/>
            <a:ext cx="822000" cy="396000"/>
          </a:xfrm>
          <a:prstGeom prst="rect">
            <a:avLst/>
          </a:prstGeom>
          <a:solidFill>
            <a:srgbClr val="0E9453"/>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sp>
        <p:nvSpPr>
          <p:cNvPr id="232" name="Shape 232"/>
          <p:cNvSpPr/>
          <p:nvPr/>
        </p:nvSpPr>
        <p:spPr>
          <a:xfrm>
            <a:off x="1089855" y="3139852"/>
            <a:ext cx="822000" cy="396000"/>
          </a:xfrm>
          <a:prstGeom prst="rect">
            <a:avLst/>
          </a:prstGeom>
          <a:solidFill>
            <a:srgbClr val="0E9453"/>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sp>
        <p:nvSpPr>
          <p:cNvPr id="233" name="Shape 233"/>
          <p:cNvSpPr/>
          <p:nvPr/>
        </p:nvSpPr>
        <p:spPr>
          <a:xfrm>
            <a:off x="186275" y="3139852"/>
            <a:ext cx="822000" cy="396000"/>
          </a:xfrm>
          <a:prstGeom prst="rect">
            <a:avLst/>
          </a:prstGeom>
          <a:solidFill>
            <a:srgbClr val="0E9453"/>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cxnSp>
        <p:nvCxnSpPr>
          <p:cNvPr id="234" name="Shape 234"/>
          <p:cNvCxnSpPr>
            <a:stCxn id="227" idx="2"/>
            <a:endCxn id="229" idx="0"/>
          </p:cNvCxnSpPr>
          <p:nvPr/>
        </p:nvCxnSpPr>
        <p:spPr>
          <a:xfrm flipH="1" rot="-5400000">
            <a:off x="2228504" y="1821950"/>
            <a:ext cx="351900" cy="9036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235" name="Shape 235"/>
          <p:cNvCxnSpPr>
            <a:stCxn id="228" idx="0"/>
            <a:endCxn id="227" idx="2"/>
          </p:cNvCxnSpPr>
          <p:nvPr/>
        </p:nvCxnSpPr>
        <p:spPr>
          <a:xfrm rot="-5400000">
            <a:off x="1324895" y="1821883"/>
            <a:ext cx="351900" cy="9036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236" name="Shape 236"/>
          <p:cNvCxnSpPr>
            <a:stCxn id="228" idx="2"/>
            <a:endCxn id="232" idx="0"/>
          </p:cNvCxnSpPr>
          <p:nvPr/>
        </p:nvCxnSpPr>
        <p:spPr>
          <a:xfrm flipH="1" rot="-5400000">
            <a:off x="1127795" y="2766883"/>
            <a:ext cx="294300" cy="4518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237" name="Shape 237"/>
          <p:cNvCxnSpPr>
            <a:stCxn id="233" idx="0"/>
            <a:endCxn id="228" idx="2"/>
          </p:cNvCxnSpPr>
          <p:nvPr/>
        </p:nvCxnSpPr>
        <p:spPr>
          <a:xfrm rot="-5400000">
            <a:off x="676025" y="2766802"/>
            <a:ext cx="294300" cy="4518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238" name="Shape 238"/>
          <p:cNvCxnSpPr>
            <a:stCxn id="229" idx="2"/>
            <a:endCxn id="230" idx="0"/>
          </p:cNvCxnSpPr>
          <p:nvPr/>
        </p:nvCxnSpPr>
        <p:spPr>
          <a:xfrm flipH="1" rot="-5400000">
            <a:off x="2934962" y="2766883"/>
            <a:ext cx="294300" cy="4518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239" name="Shape 239"/>
          <p:cNvCxnSpPr>
            <a:stCxn id="231" idx="0"/>
            <a:endCxn id="229" idx="2"/>
          </p:cNvCxnSpPr>
          <p:nvPr/>
        </p:nvCxnSpPr>
        <p:spPr>
          <a:xfrm rot="-5400000">
            <a:off x="2483192" y="2766802"/>
            <a:ext cx="294300" cy="451800"/>
          </a:xfrm>
          <a:prstGeom prst="bentConnector3">
            <a:avLst>
              <a:gd fmla="val 50008" name="adj1"/>
            </a:avLst>
          </a:prstGeom>
          <a:noFill/>
          <a:ln cap="flat" cmpd="sng" w="9525">
            <a:solidFill>
              <a:srgbClr val="C2C2C2"/>
            </a:solidFill>
            <a:prstDash val="solid"/>
            <a:round/>
            <a:headEnd len="sm" w="sm" type="none"/>
            <a:tailEnd len="sm" w="sm" type="none"/>
          </a:ln>
        </p:spPr>
      </p:cxnSp>
      <p:sp>
        <p:nvSpPr>
          <p:cNvPr id="240" name="Shape 240"/>
          <p:cNvSpPr/>
          <p:nvPr/>
        </p:nvSpPr>
        <p:spPr>
          <a:xfrm>
            <a:off x="1541654" y="1701800"/>
            <a:ext cx="822000" cy="396000"/>
          </a:xfrm>
          <a:prstGeom prst="rect">
            <a:avLst/>
          </a:prstGeom>
          <a:solidFill>
            <a:srgbClr val="802017"/>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1000">
                <a:solidFill>
                  <a:srgbClr val="FFFFFF"/>
                </a:solidFill>
                <a:latin typeface="Roboto"/>
                <a:ea typeface="Roboto"/>
                <a:cs typeface="Roboto"/>
                <a:sym typeface="Roboto"/>
              </a:rPr>
              <a:t>ball</a:t>
            </a:r>
            <a:endParaRPr>
              <a:solidFill>
                <a:srgbClr val="FFFFFF"/>
              </a:solidFill>
            </a:endParaRPr>
          </a:p>
        </p:txBody>
      </p:sp>
      <p:sp>
        <p:nvSpPr>
          <p:cNvPr id="241" name="Shape 241"/>
          <p:cNvSpPr/>
          <p:nvPr/>
        </p:nvSpPr>
        <p:spPr>
          <a:xfrm>
            <a:off x="638045" y="2449633"/>
            <a:ext cx="822000" cy="396000"/>
          </a:xfrm>
          <a:prstGeom prst="rect">
            <a:avLst/>
          </a:prstGeom>
          <a:solidFill>
            <a:srgbClr val="B02C2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1000">
                <a:solidFill>
                  <a:srgbClr val="FFFFFF"/>
                </a:solidFill>
                <a:latin typeface="Roboto"/>
                <a:ea typeface="Roboto"/>
                <a:cs typeface="Roboto"/>
                <a:sym typeface="Roboto"/>
              </a:rPr>
              <a:t>shoots</a:t>
            </a:r>
            <a:endParaRPr sz="1000">
              <a:solidFill>
                <a:srgbClr val="FFFFFF"/>
              </a:solidFill>
              <a:latin typeface="Roboto"/>
              <a:ea typeface="Roboto"/>
              <a:cs typeface="Roboto"/>
              <a:sym typeface="Roboto"/>
            </a:endParaRPr>
          </a:p>
        </p:txBody>
      </p:sp>
      <p:sp>
        <p:nvSpPr>
          <p:cNvPr id="242" name="Shape 242"/>
          <p:cNvSpPr/>
          <p:nvPr/>
        </p:nvSpPr>
        <p:spPr>
          <a:xfrm>
            <a:off x="2445212" y="2449633"/>
            <a:ext cx="822000" cy="396000"/>
          </a:xfrm>
          <a:prstGeom prst="rect">
            <a:avLst/>
          </a:prstGeom>
          <a:solidFill>
            <a:srgbClr val="B02C20"/>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1000">
                <a:solidFill>
                  <a:srgbClr val="FFFFFF"/>
                </a:solidFill>
                <a:latin typeface="Roboto"/>
                <a:ea typeface="Roboto"/>
                <a:cs typeface="Roboto"/>
                <a:sym typeface="Roboto"/>
              </a:rPr>
              <a:t>team</a:t>
            </a:r>
            <a:endParaRPr>
              <a:solidFill>
                <a:srgbClr val="FFFFFF"/>
              </a:solidFill>
            </a:endParaRPr>
          </a:p>
        </p:txBody>
      </p:sp>
      <p:sp>
        <p:nvSpPr>
          <p:cNvPr id="243" name="Shape 243"/>
          <p:cNvSpPr/>
          <p:nvPr/>
        </p:nvSpPr>
        <p:spPr>
          <a:xfrm>
            <a:off x="2897022" y="3139852"/>
            <a:ext cx="822000" cy="396000"/>
          </a:xfrm>
          <a:prstGeom prst="rect">
            <a:avLst/>
          </a:prstGeom>
          <a:solidFill>
            <a:srgbClr val="D83829"/>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1000">
                <a:solidFill>
                  <a:srgbClr val="FFFFFF"/>
                </a:solidFill>
                <a:latin typeface="Roboto"/>
                <a:ea typeface="Roboto"/>
                <a:cs typeface="Roboto"/>
                <a:sym typeface="Roboto"/>
              </a:rPr>
              <a:t>captain</a:t>
            </a:r>
            <a:endParaRPr>
              <a:solidFill>
                <a:srgbClr val="FFFFFF"/>
              </a:solidFill>
            </a:endParaRPr>
          </a:p>
        </p:txBody>
      </p:sp>
      <p:sp>
        <p:nvSpPr>
          <p:cNvPr id="244" name="Shape 244"/>
          <p:cNvSpPr/>
          <p:nvPr/>
        </p:nvSpPr>
        <p:spPr>
          <a:xfrm>
            <a:off x="1993442" y="3139852"/>
            <a:ext cx="822000" cy="396000"/>
          </a:xfrm>
          <a:prstGeom prst="rect">
            <a:avLst/>
          </a:prstGeom>
          <a:solidFill>
            <a:srgbClr val="D83829"/>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1000">
                <a:solidFill>
                  <a:srgbClr val="FFFFFF"/>
                </a:solidFill>
                <a:latin typeface="Roboto"/>
                <a:ea typeface="Roboto"/>
                <a:cs typeface="Roboto"/>
                <a:sym typeface="Roboto"/>
              </a:rPr>
              <a:t>crowd</a:t>
            </a:r>
            <a:endParaRPr>
              <a:solidFill>
                <a:srgbClr val="FFFFFF"/>
              </a:solidFill>
            </a:endParaRPr>
          </a:p>
        </p:txBody>
      </p:sp>
      <p:sp>
        <p:nvSpPr>
          <p:cNvPr id="245" name="Shape 245"/>
          <p:cNvSpPr/>
          <p:nvPr/>
        </p:nvSpPr>
        <p:spPr>
          <a:xfrm>
            <a:off x="1089855" y="3139852"/>
            <a:ext cx="822000" cy="396000"/>
          </a:xfrm>
          <a:prstGeom prst="rect">
            <a:avLst/>
          </a:prstGeom>
          <a:solidFill>
            <a:srgbClr val="D83829"/>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1000">
                <a:solidFill>
                  <a:srgbClr val="FFFFFF"/>
                </a:solidFill>
                <a:latin typeface="Roboto"/>
                <a:ea typeface="Roboto"/>
                <a:cs typeface="Roboto"/>
                <a:sym typeface="Roboto"/>
              </a:rPr>
              <a:t>run</a:t>
            </a:r>
            <a:endParaRPr>
              <a:solidFill>
                <a:srgbClr val="FFFFFF"/>
              </a:solidFill>
            </a:endParaRPr>
          </a:p>
        </p:txBody>
      </p:sp>
      <p:sp>
        <p:nvSpPr>
          <p:cNvPr id="246" name="Shape 246"/>
          <p:cNvSpPr/>
          <p:nvPr/>
        </p:nvSpPr>
        <p:spPr>
          <a:xfrm>
            <a:off x="186275" y="3139852"/>
            <a:ext cx="822000" cy="396000"/>
          </a:xfrm>
          <a:prstGeom prst="rect">
            <a:avLst/>
          </a:prstGeom>
          <a:solidFill>
            <a:srgbClr val="D83829"/>
          </a:solid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n-US" sz="1000">
                <a:solidFill>
                  <a:srgbClr val="FFFFFF"/>
                </a:solidFill>
                <a:latin typeface="Roboto"/>
                <a:ea typeface="Roboto"/>
                <a:cs typeface="Roboto"/>
                <a:sym typeface="Roboto"/>
              </a:rPr>
              <a:t>fans</a:t>
            </a:r>
            <a:endParaRPr>
              <a:solidFill>
                <a:srgbClr val="FFFFFF"/>
              </a:solidFill>
            </a:endParaRPr>
          </a:p>
        </p:txBody>
      </p:sp>
      <p:cxnSp>
        <p:nvCxnSpPr>
          <p:cNvPr id="247" name="Shape 247"/>
          <p:cNvCxnSpPr>
            <a:stCxn id="240" idx="2"/>
            <a:endCxn id="242" idx="0"/>
          </p:cNvCxnSpPr>
          <p:nvPr/>
        </p:nvCxnSpPr>
        <p:spPr>
          <a:xfrm flipH="1" rot="-5400000">
            <a:off x="2228504" y="1821950"/>
            <a:ext cx="351900" cy="9036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248" name="Shape 248"/>
          <p:cNvCxnSpPr>
            <a:stCxn id="241" idx="0"/>
            <a:endCxn id="240" idx="2"/>
          </p:cNvCxnSpPr>
          <p:nvPr/>
        </p:nvCxnSpPr>
        <p:spPr>
          <a:xfrm rot="-5400000">
            <a:off x="1324895" y="1821883"/>
            <a:ext cx="351900" cy="903600"/>
          </a:xfrm>
          <a:prstGeom prst="bentConnector3">
            <a:avLst>
              <a:gd fmla="val 49997" name="adj1"/>
            </a:avLst>
          </a:prstGeom>
          <a:noFill/>
          <a:ln cap="flat" cmpd="sng" w="9525">
            <a:solidFill>
              <a:srgbClr val="C2C2C2"/>
            </a:solidFill>
            <a:prstDash val="solid"/>
            <a:round/>
            <a:headEnd len="sm" w="sm" type="none"/>
            <a:tailEnd len="sm" w="sm" type="none"/>
          </a:ln>
        </p:spPr>
      </p:cxnSp>
      <p:cxnSp>
        <p:nvCxnSpPr>
          <p:cNvPr id="249" name="Shape 249"/>
          <p:cNvCxnSpPr>
            <a:stCxn id="241" idx="2"/>
            <a:endCxn id="245" idx="0"/>
          </p:cNvCxnSpPr>
          <p:nvPr/>
        </p:nvCxnSpPr>
        <p:spPr>
          <a:xfrm flipH="1" rot="-5400000">
            <a:off x="1127795" y="2766883"/>
            <a:ext cx="294300" cy="4518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250" name="Shape 250"/>
          <p:cNvCxnSpPr>
            <a:stCxn id="246" idx="0"/>
            <a:endCxn id="241" idx="2"/>
          </p:cNvCxnSpPr>
          <p:nvPr/>
        </p:nvCxnSpPr>
        <p:spPr>
          <a:xfrm rot="-5400000">
            <a:off x="676025" y="2766802"/>
            <a:ext cx="294300" cy="4518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251" name="Shape 251"/>
          <p:cNvCxnSpPr>
            <a:stCxn id="242" idx="2"/>
            <a:endCxn id="243" idx="0"/>
          </p:cNvCxnSpPr>
          <p:nvPr/>
        </p:nvCxnSpPr>
        <p:spPr>
          <a:xfrm flipH="1" rot="-5400000">
            <a:off x="2934962" y="2766883"/>
            <a:ext cx="294300" cy="451800"/>
          </a:xfrm>
          <a:prstGeom prst="bentConnector3">
            <a:avLst>
              <a:gd fmla="val 50008" name="adj1"/>
            </a:avLst>
          </a:prstGeom>
          <a:noFill/>
          <a:ln cap="flat" cmpd="sng" w="9525">
            <a:solidFill>
              <a:srgbClr val="C2C2C2"/>
            </a:solidFill>
            <a:prstDash val="solid"/>
            <a:round/>
            <a:headEnd len="sm" w="sm" type="none"/>
            <a:tailEnd len="sm" w="sm" type="none"/>
          </a:ln>
        </p:spPr>
      </p:cxnSp>
      <p:cxnSp>
        <p:nvCxnSpPr>
          <p:cNvPr id="252" name="Shape 252"/>
          <p:cNvCxnSpPr>
            <a:stCxn id="244" idx="0"/>
            <a:endCxn id="242" idx="2"/>
          </p:cNvCxnSpPr>
          <p:nvPr/>
        </p:nvCxnSpPr>
        <p:spPr>
          <a:xfrm rot="-5400000">
            <a:off x="2483192" y="2766802"/>
            <a:ext cx="294300" cy="451800"/>
          </a:xfrm>
          <a:prstGeom prst="bentConnector3">
            <a:avLst>
              <a:gd fmla="val 50008" name="adj1"/>
            </a:avLst>
          </a:prstGeom>
          <a:noFill/>
          <a:ln cap="flat" cmpd="sng" w="9525">
            <a:solidFill>
              <a:srgbClr val="C2C2C2"/>
            </a:solidFill>
            <a:prstDash val="solid"/>
            <a:round/>
            <a:headEnd len="sm" w="sm" type="none"/>
            <a:tailEnd len="sm" w="sm" type="none"/>
          </a:ln>
        </p:spPr>
      </p:cxnSp>
      <p:sp>
        <p:nvSpPr>
          <p:cNvPr id="253" name="Shape 253"/>
          <p:cNvSpPr txBox="1"/>
          <p:nvPr/>
        </p:nvSpPr>
        <p:spPr>
          <a:xfrm>
            <a:off x="1000920" y="3535886"/>
            <a:ext cx="1758900" cy="606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2400">
                <a:solidFill>
                  <a:srgbClr val="FFFFFF"/>
                </a:solidFill>
              </a:rPr>
              <a:t>Sports</a:t>
            </a:r>
            <a:endParaRPr sz="2400">
              <a:solidFill>
                <a:srgbClr val="FFFFFF"/>
              </a:solidFill>
            </a:endParaRPr>
          </a:p>
        </p:txBody>
      </p:sp>
      <p:sp>
        <p:nvSpPr>
          <p:cNvPr id="254" name="Shape 254"/>
          <p:cNvSpPr txBox="1"/>
          <p:nvPr/>
        </p:nvSpPr>
        <p:spPr>
          <a:xfrm>
            <a:off x="6862176" y="3282325"/>
            <a:ext cx="15618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FFFF"/>
                </a:solidFill>
              </a:rPr>
              <a:t>Tech</a:t>
            </a:r>
            <a:endParaRPr sz="2400">
              <a:solidFill>
                <a:srgbClr val="FFFFFF"/>
              </a:solidFill>
            </a:endParaRPr>
          </a:p>
        </p:txBody>
      </p:sp>
      <p:sp>
        <p:nvSpPr>
          <p:cNvPr id="255" name="Shape 255"/>
          <p:cNvSpPr/>
          <p:nvPr/>
        </p:nvSpPr>
        <p:spPr>
          <a:xfrm>
            <a:off x="6937020" y="1413923"/>
            <a:ext cx="755100" cy="390300"/>
          </a:xfrm>
          <a:prstGeom prst="rect">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sp>
        <p:nvSpPr>
          <p:cNvPr id="256" name="Shape 256"/>
          <p:cNvSpPr/>
          <p:nvPr/>
        </p:nvSpPr>
        <p:spPr>
          <a:xfrm>
            <a:off x="6107069" y="2150772"/>
            <a:ext cx="755100" cy="3903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Lorem Ipsum</a:t>
            </a:r>
            <a:endParaRPr sz="1000">
              <a:solidFill>
                <a:srgbClr val="FFFFFF"/>
              </a:solidFill>
              <a:latin typeface="Roboto"/>
              <a:ea typeface="Roboto"/>
              <a:cs typeface="Roboto"/>
              <a:sym typeface="Roboto"/>
            </a:endParaRPr>
          </a:p>
        </p:txBody>
      </p:sp>
      <p:sp>
        <p:nvSpPr>
          <p:cNvPr id="257" name="Shape 257"/>
          <p:cNvSpPr/>
          <p:nvPr/>
        </p:nvSpPr>
        <p:spPr>
          <a:xfrm>
            <a:off x="7766925" y="2150772"/>
            <a:ext cx="755100" cy="3903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sp>
        <p:nvSpPr>
          <p:cNvPr id="258" name="Shape 258"/>
          <p:cNvSpPr/>
          <p:nvPr/>
        </p:nvSpPr>
        <p:spPr>
          <a:xfrm>
            <a:off x="8181906" y="2830853"/>
            <a:ext cx="755100" cy="390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sp>
        <p:nvSpPr>
          <p:cNvPr id="259" name="Shape 259"/>
          <p:cNvSpPr/>
          <p:nvPr/>
        </p:nvSpPr>
        <p:spPr>
          <a:xfrm>
            <a:off x="7351981" y="2830853"/>
            <a:ext cx="755100" cy="390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sp>
        <p:nvSpPr>
          <p:cNvPr id="260" name="Shape 260"/>
          <p:cNvSpPr/>
          <p:nvPr/>
        </p:nvSpPr>
        <p:spPr>
          <a:xfrm>
            <a:off x="6522050" y="2830853"/>
            <a:ext cx="755100" cy="390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sp>
        <p:nvSpPr>
          <p:cNvPr id="261" name="Shape 261"/>
          <p:cNvSpPr/>
          <p:nvPr/>
        </p:nvSpPr>
        <p:spPr>
          <a:xfrm>
            <a:off x="5692125" y="2830853"/>
            <a:ext cx="755100" cy="3903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cxnSp>
        <p:nvCxnSpPr>
          <p:cNvPr id="262" name="Shape 262"/>
          <p:cNvCxnSpPr>
            <a:stCxn id="255" idx="2"/>
            <a:endCxn id="257" idx="0"/>
          </p:cNvCxnSpPr>
          <p:nvPr/>
        </p:nvCxnSpPr>
        <p:spPr>
          <a:xfrm flipH="1" rot="-5400000">
            <a:off x="7556220" y="1562573"/>
            <a:ext cx="346500" cy="829800"/>
          </a:xfrm>
          <a:prstGeom prst="bentConnector3">
            <a:avLst>
              <a:gd fmla="val 49982" name="adj1"/>
            </a:avLst>
          </a:prstGeom>
          <a:noFill/>
          <a:ln cap="flat" cmpd="sng" w="9525">
            <a:solidFill>
              <a:srgbClr val="C2C2C2"/>
            </a:solidFill>
            <a:prstDash val="solid"/>
            <a:round/>
            <a:headEnd len="sm" w="sm" type="none"/>
            <a:tailEnd len="sm" w="sm" type="none"/>
          </a:ln>
        </p:spPr>
      </p:cxnSp>
      <p:cxnSp>
        <p:nvCxnSpPr>
          <p:cNvPr id="263" name="Shape 263"/>
          <p:cNvCxnSpPr>
            <a:stCxn id="256" idx="0"/>
            <a:endCxn id="255" idx="2"/>
          </p:cNvCxnSpPr>
          <p:nvPr/>
        </p:nvCxnSpPr>
        <p:spPr>
          <a:xfrm rot="-5400000">
            <a:off x="6726419" y="1562472"/>
            <a:ext cx="346500" cy="830100"/>
          </a:xfrm>
          <a:prstGeom prst="bentConnector3">
            <a:avLst>
              <a:gd fmla="val 49982" name="adj1"/>
            </a:avLst>
          </a:prstGeom>
          <a:noFill/>
          <a:ln cap="flat" cmpd="sng" w="9525">
            <a:solidFill>
              <a:srgbClr val="C2C2C2"/>
            </a:solidFill>
            <a:prstDash val="solid"/>
            <a:round/>
            <a:headEnd len="sm" w="sm" type="none"/>
            <a:tailEnd len="sm" w="sm" type="none"/>
          </a:ln>
        </p:spPr>
      </p:cxnSp>
      <p:cxnSp>
        <p:nvCxnSpPr>
          <p:cNvPr id="264" name="Shape 264"/>
          <p:cNvCxnSpPr>
            <a:stCxn id="256" idx="2"/>
            <a:endCxn id="260" idx="0"/>
          </p:cNvCxnSpPr>
          <p:nvPr/>
        </p:nvCxnSpPr>
        <p:spPr>
          <a:xfrm flipH="1" rot="-5400000">
            <a:off x="6547169" y="2478522"/>
            <a:ext cx="289800" cy="414900"/>
          </a:xfrm>
          <a:prstGeom prst="bentConnector3">
            <a:avLst>
              <a:gd fmla="val 49982" name="adj1"/>
            </a:avLst>
          </a:prstGeom>
          <a:noFill/>
          <a:ln cap="flat" cmpd="sng" w="9525">
            <a:solidFill>
              <a:srgbClr val="C2C2C2"/>
            </a:solidFill>
            <a:prstDash val="solid"/>
            <a:round/>
            <a:headEnd len="sm" w="sm" type="none"/>
            <a:tailEnd len="sm" w="sm" type="none"/>
          </a:ln>
        </p:spPr>
      </p:cxnSp>
      <p:cxnSp>
        <p:nvCxnSpPr>
          <p:cNvPr id="265" name="Shape 265"/>
          <p:cNvCxnSpPr>
            <a:stCxn id="261" idx="0"/>
            <a:endCxn id="256" idx="2"/>
          </p:cNvCxnSpPr>
          <p:nvPr/>
        </p:nvCxnSpPr>
        <p:spPr>
          <a:xfrm rot="-5400000">
            <a:off x="6132225" y="2478503"/>
            <a:ext cx="289800" cy="414900"/>
          </a:xfrm>
          <a:prstGeom prst="bentConnector3">
            <a:avLst>
              <a:gd fmla="val 49982" name="adj1"/>
            </a:avLst>
          </a:prstGeom>
          <a:noFill/>
          <a:ln cap="flat" cmpd="sng" w="9525">
            <a:solidFill>
              <a:srgbClr val="C2C2C2"/>
            </a:solidFill>
            <a:prstDash val="solid"/>
            <a:round/>
            <a:headEnd len="sm" w="sm" type="none"/>
            <a:tailEnd len="sm" w="sm" type="none"/>
          </a:ln>
        </p:spPr>
      </p:cxnSp>
      <p:cxnSp>
        <p:nvCxnSpPr>
          <p:cNvPr id="266" name="Shape 266"/>
          <p:cNvCxnSpPr>
            <a:stCxn id="257" idx="2"/>
            <a:endCxn id="258" idx="0"/>
          </p:cNvCxnSpPr>
          <p:nvPr/>
        </p:nvCxnSpPr>
        <p:spPr>
          <a:xfrm flipH="1" rot="-5400000">
            <a:off x="8207025" y="2478522"/>
            <a:ext cx="289800" cy="414900"/>
          </a:xfrm>
          <a:prstGeom prst="bentConnector3">
            <a:avLst>
              <a:gd fmla="val 49982" name="adj1"/>
            </a:avLst>
          </a:prstGeom>
          <a:noFill/>
          <a:ln cap="flat" cmpd="sng" w="9525">
            <a:solidFill>
              <a:srgbClr val="C2C2C2"/>
            </a:solidFill>
            <a:prstDash val="solid"/>
            <a:round/>
            <a:headEnd len="sm" w="sm" type="none"/>
            <a:tailEnd len="sm" w="sm" type="none"/>
          </a:ln>
        </p:spPr>
      </p:cxnSp>
      <p:cxnSp>
        <p:nvCxnSpPr>
          <p:cNvPr id="267" name="Shape 267"/>
          <p:cNvCxnSpPr>
            <a:stCxn id="259" idx="0"/>
            <a:endCxn id="257" idx="2"/>
          </p:cNvCxnSpPr>
          <p:nvPr/>
        </p:nvCxnSpPr>
        <p:spPr>
          <a:xfrm rot="-5400000">
            <a:off x="7792081" y="2478503"/>
            <a:ext cx="289800" cy="414900"/>
          </a:xfrm>
          <a:prstGeom prst="bentConnector3">
            <a:avLst>
              <a:gd fmla="val 49982" name="adj1"/>
            </a:avLst>
          </a:prstGeom>
          <a:noFill/>
          <a:ln cap="flat" cmpd="sng" w="9525">
            <a:solidFill>
              <a:srgbClr val="C2C2C2"/>
            </a:solidFill>
            <a:prstDash val="solid"/>
            <a:round/>
            <a:headEnd len="sm" w="sm" type="none"/>
            <a:tailEnd len="sm" w="sm" type="none"/>
          </a:ln>
        </p:spPr>
      </p:cxnSp>
      <p:sp>
        <p:nvSpPr>
          <p:cNvPr id="268" name="Shape 268"/>
          <p:cNvSpPr/>
          <p:nvPr/>
        </p:nvSpPr>
        <p:spPr>
          <a:xfrm>
            <a:off x="6937020" y="1413923"/>
            <a:ext cx="755100" cy="390300"/>
          </a:xfrm>
          <a:prstGeom prst="rect">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innovative</a:t>
            </a:r>
            <a:endParaRPr>
              <a:solidFill>
                <a:srgbClr val="FFFFFF"/>
              </a:solidFill>
            </a:endParaRPr>
          </a:p>
        </p:txBody>
      </p:sp>
      <p:sp>
        <p:nvSpPr>
          <p:cNvPr id="269" name="Shape 269"/>
          <p:cNvSpPr/>
          <p:nvPr/>
        </p:nvSpPr>
        <p:spPr>
          <a:xfrm>
            <a:off x="6107069" y="2150772"/>
            <a:ext cx="755100" cy="390300"/>
          </a:xfrm>
          <a:prstGeom prst="rect">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digit</a:t>
            </a:r>
            <a:endParaRPr sz="1000">
              <a:solidFill>
                <a:srgbClr val="FFFFFF"/>
              </a:solidFill>
              <a:latin typeface="Roboto"/>
              <a:ea typeface="Roboto"/>
              <a:cs typeface="Roboto"/>
              <a:sym typeface="Roboto"/>
            </a:endParaRPr>
          </a:p>
        </p:txBody>
      </p:sp>
      <p:sp>
        <p:nvSpPr>
          <p:cNvPr id="270" name="Shape 270"/>
          <p:cNvSpPr/>
          <p:nvPr/>
        </p:nvSpPr>
        <p:spPr>
          <a:xfrm>
            <a:off x="7766925" y="2150772"/>
            <a:ext cx="755100" cy="390300"/>
          </a:xfrm>
          <a:prstGeom prst="rect">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computer</a:t>
            </a:r>
            <a:endParaRPr>
              <a:solidFill>
                <a:srgbClr val="FFFFFF"/>
              </a:solidFill>
            </a:endParaRPr>
          </a:p>
        </p:txBody>
      </p:sp>
      <p:sp>
        <p:nvSpPr>
          <p:cNvPr id="271" name="Shape 271"/>
          <p:cNvSpPr/>
          <p:nvPr/>
        </p:nvSpPr>
        <p:spPr>
          <a:xfrm>
            <a:off x="8181906" y="2830853"/>
            <a:ext cx="755100" cy="390300"/>
          </a:xfrm>
          <a:prstGeom prst="rect">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savvy</a:t>
            </a:r>
            <a:endParaRPr>
              <a:solidFill>
                <a:srgbClr val="FFFFFF"/>
              </a:solidFill>
            </a:endParaRPr>
          </a:p>
        </p:txBody>
      </p:sp>
      <p:sp>
        <p:nvSpPr>
          <p:cNvPr id="272" name="Shape 272"/>
          <p:cNvSpPr/>
          <p:nvPr/>
        </p:nvSpPr>
        <p:spPr>
          <a:xfrm>
            <a:off x="7351981" y="2830853"/>
            <a:ext cx="755100" cy="390300"/>
          </a:xfrm>
          <a:prstGeom prst="rect">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screen</a:t>
            </a:r>
            <a:endParaRPr>
              <a:solidFill>
                <a:srgbClr val="FFFFFF"/>
              </a:solidFill>
            </a:endParaRPr>
          </a:p>
        </p:txBody>
      </p:sp>
      <p:sp>
        <p:nvSpPr>
          <p:cNvPr id="273" name="Shape 273"/>
          <p:cNvSpPr/>
          <p:nvPr/>
        </p:nvSpPr>
        <p:spPr>
          <a:xfrm>
            <a:off x="6522050" y="2830853"/>
            <a:ext cx="755100" cy="390300"/>
          </a:xfrm>
          <a:prstGeom prst="rect">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phone</a:t>
            </a:r>
            <a:endParaRPr>
              <a:solidFill>
                <a:srgbClr val="FFFFFF"/>
              </a:solidFill>
            </a:endParaRPr>
          </a:p>
        </p:txBody>
      </p:sp>
      <p:sp>
        <p:nvSpPr>
          <p:cNvPr id="274" name="Shape 274"/>
          <p:cNvSpPr/>
          <p:nvPr/>
        </p:nvSpPr>
        <p:spPr>
          <a:xfrm>
            <a:off x="5692125" y="2830853"/>
            <a:ext cx="755100" cy="390300"/>
          </a:xfrm>
          <a:prstGeom prst="rect">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latest</a:t>
            </a:r>
            <a:endParaRPr>
              <a:solidFill>
                <a:srgbClr val="FFFFFF"/>
              </a:solidFill>
            </a:endParaRPr>
          </a:p>
        </p:txBody>
      </p:sp>
      <p:cxnSp>
        <p:nvCxnSpPr>
          <p:cNvPr id="275" name="Shape 275"/>
          <p:cNvCxnSpPr>
            <a:stCxn id="268" idx="2"/>
            <a:endCxn id="270" idx="0"/>
          </p:cNvCxnSpPr>
          <p:nvPr/>
        </p:nvCxnSpPr>
        <p:spPr>
          <a:xfrm flipH="1" rot="-5400000">
            <a:off x="7556220" y="1562573"/>
            <a:ext cx="346500" cy="829800"/>
          </a:xfrm>
          <a:prstGeom prst="bentConnector3">
            <a:avLst>
              <a:gd fmla="val 49982" name="adj1"/>
            </a:avLst>
          </a:prstGeom>
          <a:noFill/>
          <a:ln cap="flat" cmpd="sng" w="9525">
            <a:solidFill>
              <a:srgbClr val="C2C2C2"/>
            </a:solidFill>
            <a:prstDash val="solid"/>
            <a:round/>
            <a:headEnd len="sm" w="sm" type="none"/>
            <a:tailEnd len="sm" w="sm" type="none"/>
          </a:ln>
        </p:spPr>
      </p:cxnSp>
      <p:cxnSp>
        <p:nvCxnSpPr>
          <p:cNvPr id="276" name="Shape 276"/>
          <p:cNvCxnSpPr>
            <a:stCxn id="269" idx="0"/>
            <a:endCxn id="268" idx="2"/>
          </p:cNvCxnSpPr>
          <p:nvPr/>
        </p:nvCxnSpPr>
        <p:spPr>
          <a:xfrm rot="-5400000">
            <a:off x="6726419" y="1562472"/>
            <a:ext cx="346500" cy="830100"/>
          </a:xfrm>
          <a:prstGeom prst="bentConnector3">
            <a:avLst>
              <a:gd fmla="val 49982" name="adj1"/>
            </a:avLst>
          </a:prstGeom>
          <a:noFill/>
          <a:ln cap="flat" cmpd="sng" w="9525">
            <a:solidFill>
              <a:srgbClr val="C2C2C2"/>
            </a:solidFill>
            <a:prstDash val="solid"/>
            <a:round/>
            <a:headEnd len="sm" w="sm" type="none"/>
            <a:tailEnd len="sm" w="sm" type="none"/>
          </a:ln>
        </p:spPr>
      </p:cxnSp>
      <p:cxnSp>
        <p:nvCxnSpPr>
          <p:cNvPr id="277" name="Shape 277"/>
          <p:cNvCxnSpPr>
            <a:stCxn id="269" idx="2"/>
            <a:endCxn id="273" idx="0"/>
          </p:cNvCxnSpPr>
          <p:nvPr/>
        </p:nvCxnSpPr>
        <p:spPr>
          <a:xfrm flipH="1" rot="-5400000">
            <a:off x="6547169" y="2478522"/>
            <a:ext cx="289800" cy="414900"/>
          </a:xfrm>
          <a:prstGeom prst="bentConnector3">
            <a:avLst>
              <a:gd fmla="val 49982" name="adj1"/>
            </a:avLst>
          </a:prstGeom>
          <a:noFill/>
          <a:ln cap="flat" cmpd="sng" w="9525">
            <a:solidFill>
              <a:srgbClr val="C2C2C2"/>
            </a:solidFill>
            <a:prstDash val="solid"/>
            <a:round/>
            <a:headEnd len="sm" w="sm" type="none"/>
            <a:tailEnd len="sm" w="sm" type="none"/>
          </a:ln>
        </p:spPr>
      </p:cxnSp>
      <p:cxnSp>
        <p:nvCxnSpPr>
          <p:cNvPr id="278" name="Shape 278"/>
          <p:cNvCxnSpPr>
            <a:stCxn id="274" idx="0"/>
            <a:endCxn id="269" idx="2"/>
          </p:cNvCxnSpPr>
          <p:nvPr/>
        </p:nvCxnSpPr>
        <p:spPr>
          <a:xfrm rot="-5400000">
            <a:off x="6132225" y="2478503"/>
            <a:ext cx="289800" cy="414900"/>
          </a:xfrm>
          <a:prstGeom prst="bentConnector3">
            <a:avLst>
              <a:gd fmla="val 49982" name="adj1"/>
            </a:avLst>
          </a:prstGeom>
          <a:noFill/>
          <a:ln cap="flat" cmpd="sng" w="9525">
            <a:solidFill>
              <a:srgbClr val="C2C2C2"/>
            </a:solidFill>
            <a:prstDash val="solid"/>
            <a:round/>
            <a:headEnd len="sm" w="sm" type="none"/>
            <a:tailEnd len="sm" w="sm" type="none"/>
          </a:ln>
        </p:spPr>
      </p:cxnSp>
      <p:cxnSp>
        <p:nvCxnSpPr>
          <p:cNvPr id="279" name="Shape 279"/>
          <p:cNvCxnSpPr>
            <a:stCxn id="270" idx="2"/>
            <a:endCxn id="271" idx="0"/>
          </p:cNvCxnSpPr>
          <p:nvPr/>
        </p:nvCxnSpPr>
        <p:spPr>
          <a:xfrm flipH="1" rot="-5400000">
            <a:off x="8207025" y="2478522"/>
            <a:ext cx="289800" cy="414900"/>
          </a:xfrm>
          <a:prstGeom prst="bentConnector3">
            <a:avLst>
              <a:gd fmla="val 49982" name="adj1"/>
            </a:avLst>
          </a:prstGeom>
          <a:noFill/>
          <a:ln cap="flat" cmpd="sng" w="9525">
            <a:solidFill>
              <a:srgbClr val="C2C2C2"/>
            </a:solidFill>
            <a:prstDash val="solid"/>
            <a:round/>
            <a:headEnd len="sm" w="sm" type="none"/>
            <a:tailEnd len="sm" w="sm" type="none"/>
          </a:ln>
        </p:spPr>
      </p:cxnSp>
      <p:cxnSp>
        <p:nvCxnSpPr>
          <p:cNvPr id="280" name="Shape 280"/>
          <p:cNvCxnSpPr>
            <a:stCxn id="272" idx="0"/>
            <a:endCxn id="270" idx="2"/>
          </p:cNvCxnSpPr>
          <p:nvPr/>
        </p:nvCxnSpPr>
        <p:spPr>
          <a:xfrm rot="-5400000">
            <a:off x="7792081" y="2478503"/>
            <a:ext cx="289800" cy="414900"/>
          </a:xfrm>
          <a:prstGeom prst="bentConnector3">
            <a:avLst>
              <a:gd fmla="val 49982" name="adj1"/>
            </a:avLst>
          </a:prstGeom>
          <a:noFill/>
          <a:ln cap="flat" cmpd="sng" w="9525">
            <a:solidFill>
              <a:srgbClr val="C2C2C2"/>
            </a:solidFill>
            <a:prstDash val="solid"/>
            <a:round/>
            <a:headEnd len="sm" w="sm" type="none"/>
            <a:tailEnd len="sm" w="sm" type="none"/>
          </a:ln>
        </p:spPr>
      </p:cxnSp>
      <p:sp>
        <p:nvSpPr>
          <p:cNvPr id="281" name="Shape 281"/>
          <p:cNvSpPr/>
          <p:nvPr/>
        </p:nvSpPr>
        <p:spPr>
          <a:xfrm>
            <a:off x="3413555" y="4012950"/>
            <a:ext cx="864900" cy="4230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Lorem Ipsum</a:t>
            </a:r>
            <a:endParaRPr sz="1000">
              <a:solidFill>
                <a:srgbClr val="FFFFFF"/>
              </a:solidFill>
              <a:latin typeface="Roboto"/>
              <a:ea typeface="Roboto"/>
              <a:cs typeface="Roboto"/>
              <a:sym typeface="Roboto"/>
            </a:endParaRPr>
          </a:p>
        </p:txBody>
      </p:sp>
      <p:sp>
        <p:nvSpPr>
          <p:cNvPr id="282" name="Shape 282"/>
          <p:cNvSpPr/>
          <p:nvPr/>
        </p:nvSpPr>
        <p:spPr>
          <a:xfrm>
            <a:off x="5314667" y="4012950"/>
            <a:ext cx="864900" cy="423000"/>
          </a:xfrm>
          <a:prstGeom prst="rect">
            <a:avLst/>
          </a:prstGeom>
          <a:solidFill>
            <a:srgbClr val="0B77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sp>
        <p:nvSpPr>
          <p:cNvPr id="283" name="Shape 283"/>
          <p:cNvSpPr/>
          <p:nvPr/>
        </p:nvSpPr>
        <p:spPr>
          <a:xfrm>
            <a:off x="5713764" y="4750170"/>
            <a:ext cx="864900" cy="423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sp>
        <p:nvSpPr>
          <p:cNvPr id="284" name="Shape 284"/>
          <p:cNvSpPr/>
          <p:nvPr/>
        </p:nvSpPr>
        <p:spPr>
          <a:xfrm>
            <a:off x="4763212" y="4750170"/>
            <a:ext cx="864900" cy="423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sp>
        <p:nvSpPr>
          <p:cNvPr id="285" name="Shape 285"/>
          <p:cNvSpPr/>
          <p:nvPr/>
        </p:nvSpPr>
        <p:spPr>
          <a:xfrm>
            <a:off x="3812653" y="4750170"/>
            <a:ext cx="864900" cy="423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sp>
        <p:nvSpPr>
          <p:cNvPr id="286" name="Shape 286"/>
          <p:cNvSpPr/>
          <p:nvPr/>
        </p:nvSpPr>
        <p:spPr>
          <a:xfrm>
            <a:off x="2862100" y="4750170"/>
            <a:ext cx="864900" cy="423000"/>
          </a:xfrm>
          <a:prstGeom prst="rect">
            <a:avLst/>
          </a:prstGeom>
          <a:solidFill>
            <a:srgbClr val="0E945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Lorem Ipsum</a:t>
            </a:r>
            <a:endParaRPr>
              <a:solidFill>
                <a:srgbClr val="FFFFFF"/>
              </a:solidFill>
            </a:endParaRPr>
          </a:p>
        </p:txBody>
      </p:sp>
      <p:cxnSp>
        <p:nvCxnSpPr>
          <p:cNvPr id="287" name="Shape 287"/>
          <p:cNvCxnSpPr>
            <a:stCxn id="288" idx="2"/>
            <a:endCxn id="282" idx="0"/>
          </p:cNvCxnSpPr>
          <p:nvPr/>
        </p:nvCxnSpPr>
        <p:spPr>
          <a:xfrm>
            <a:off x="4735517" y="3727950"/>
            <a:ext cx="1011600" cy="285000"/>
          </a:xfrm>
          <a:prstGeom prst="bentConnector2">
            <a:avLst/>
          </a:prstGeom>
          <a:noFill/>
          <a:ln cap="flat" cmpd="sng" w="9525">
            <a:solidFill>
              <a:srgbClr val="C2C2C2"/>
            </a:solidFill>
            <a:prstDash val="solid"/>
            <a:round/>
            <a:headEnd len="sm" w="sm" type="none"/>
            <a:tailEnd len="sm" w="sm" type="none"/>
          </a:ln>
        </p:spPr>
      </p:cxnSp>
      <p:cxnSp>
        <p:nvCxnSpPr>
          <p:cNvPr id="289" name="Shape 289"/>
          <p:cNvCxnSpPr>
            <a:stCxn id="281" idx="2"/>
            <a:endCxn id="285" idx="0"/>
          </p:cNvCxnSpPr>
          <p:nvPr/>
        </p:nvCxnSpPr>
        <p:spPr>
          <a:xfrm flipH="1" rot="-5400000">
            <a:off x="3888455" y="4393500"/>
            <a:ext cx="314100" cy="399000"/>
          </a:xfrm>
          <a:prstGeom prst="bentConnector3">
            <a:avLst>
              <a:gd fmla="val 50019" name="adj1"/>
            </a:avLst>
          </a:prstGeom>
          <a:noFill/>
          <a:ln cap="flat" cmpd="sng" w="9525">
            <a:solidFill>
              <a:srgbClr val="C2C2C2"/>
            </a:solidFill>
            <a:prstDash val="solid"/>
            <a:round/>
            <a:headEnd len="sm" w="sm" type="none"/>
            <a:tailEnd len="sm" w="sm" type="none"/>
          </a:ln>
        </p:spPr>
      </p:cxnSp>
      <p:cxnSp>
        <p:nvCxnSpPr>
          <p:cNvPr id="290" name="Shape 290"/>
          <p:cNvCxnSpPr>
            <a:stCxn id="286" idx="0"/>
            <a:endCxn id="281" idx="2"/>
          </p:cNvCxnSpPr>
          <p:nvPr/>
        </p:nvCxnSpPr>
        <p:spPr>
          <a:xfrm rot="-5400000">
            <a:off x="3413200" y="4317420"/>
            <a:ext cx="314100" cy="551400"/>
          </a:xfrm>
          <a:prstGeom prst="bentConnector3">
            <a:avLst>
              <a:gd fmla="val 50019" name="adj1"/>
            </a:avLst>
          </a:prstGeom>
          <a:noFill/>
          <a:ln cap="flat" cmpd="sng" w="9525">
            <a:solidFill>
              <a:srgbClr val="C2C2C2"/>
            </a:solidFill>
            <a:prstDash val="solid"/>
            <a:round/>
            <a:headEnd len="sm" w="sm" type="none"/>
            <a:tailEnd len="sm" w="sm" type="none"/>
          </a:ln>
        </p:spPr>
      </p:cxnSp>
      <p:cxnSp>
        <p:nvCxnSpPr>
          <p:cNvPr id="291" name="Shape 291"/>
          <p:cNvCxnSpPr>
            <a:stCxn id="282" idx="2"/>
            <a:endCxn id="283" idx="0"/>
          </p:cNvCxnSpPr>
          <p:nvPr/>
        </p:nvCxnSpPr>
        <p:spPr>
          <a:xfrm flipH="1" rot="-5400000">
            <a:off x="5789567" y="4393500"/>
            <a:ext cx="314100" cy="399000"/>
          </a:xfrm>
          <a:prstGeom prst="bentConnector3">
            <a:avLst>
              <a:gd fmla="val 50019" name="adj1"/>
            </a:avLst>
          </a:prstGeom>
          <a:noFill/>
          <a:ln cap="flat" cmpd="sng" w="9525">
            <a:solidFill>
              <a:srgbClr val="C2C2C2"/>
            </a:solidFill>
            <a:prstDash val="solid"/>
            <a:round/>
            <a:headEnd len="sm" w="sm" type="none"/>
            <a:tailEnd len="sm" w="sm" type="none"/>
          </a:ln>
        </p:spPr>
      </p:cxnSp>
      <p:cxnSp>
        <p:nvCxnSpPr>
          <p:cNvPr id="292" name="Shape 292"/>
          <p:cNvCxnSpPr>
            <a:stCxn id="284" idx="0"/>
            <a:endCxn id="282" idx="2"/>
          </p:cNvCxnSpPr>
          <p:nvPr/>
        </p:nvCxnSpPr>
        <p:spPr>
          <a:xfrm rot="-5400000">
            <a:off x="5314312" y="4317420"/>
            <a:ext cx="314100" cy="551400"/>
          </a:xfrm>
          <a:prstGeom prst="bentConnector3">
            <a:avLst>
              <a:gd fmla="val 50019" name="adj1"/>
            </a:avLst>
          </a:prstGeom>
          <a:noFill/>
          <a:ln cap="flat" cmpd="sng" w="9525">
            <a:solidFill>
              <a:srgbClr val="C2C2C2"/>
            </a:solidFill>
            <a:prstDash val="solid"/>
            <a:round/>
            <a:headEnd len="sm" w="sm" type="none"/>
            <a:tailEnd len="sm" w="sm" type="none"/>
          </a:ln>
        </p:spPr>
      </p:cxnSp>
      <p:sp>
        <p:nvSpPr>
          <p:cNvPr id="293" name="Shape 293"/>
          <p:cNvSpPr/>
          <p:nvPr/>
        </p:nvSpPr>
        <p:spPr>
          <a:xfrm>
            <a:off x="4317256" y="3245696"/>
            <a:ext cx="836400" cy="406200"/>
          </a:xfrm>
          <a:prstGeom prst="rect">
            <a:avLst/>
          </a:prstGeom>
          <a:solidFill>
            <a:srgbClr val="8020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foot</a:t>
            </a:r>
            <a:endParaRPr>
              <a:solidFill>
                <a:srgbClr val="FFFFFF"/>
              </a:solidFill>
            </a:endParaRPr>
          </a:p>
        </p:txBody>
      </p:sp>
      <p:sp>
        <p:nvSpPr>
          <p:cNvPr id="294" name="Shape 294"/>
          <p:cNvSpPr/>
          <p:nvPr/>
        </p:nvSpPr>
        <p:spPr>
          <a:xfrm>
            <a:off x="3413555" y="4012950"/>
            <a:ext cx="864900" cy="423000"/>
          </a:xfrm>
          <a:prstGeom prst="rect">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soccer</a:t>
            </a:r>
            <a:endParaRPr sz="1000">
              <a:solidFill>
                <a:srgbClr val="FFFFFF"/>
              </a:solidFill>
              <a:latin typeface="Roboto"/>
              <a:ea typeface="Roboto"/>
              <a:cs typeface="Roboto"/>
              <a:sym typeface="Roboto"/>
            </a:endParaRPr>
          </a:p>
        </p:txBody>
      </p:sp>
      <p:sp>
        <p:nvSpPr>
          <p:cNvPr id="295" name="Shape 295"/>
          <p:cNvSpPr/>
          <p:nvPr/>
        </p:nvSpPr>
        <p:spPr>
          <a:xfrm>
            <a:off x="5314667" y="4012950"/>
            <a:ext cx="864900" cy="423000"/>
          </a:xfrm>
          <a:prstGeom prst="rect">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win</a:t>
            </a:r>
            <a:endParaRPr>
              <a:solidFill>
                <a:srgbClr val="FFFFFF"/>
              </a:solidFill>
            </a:endParaRPr>
          </a:p>
        </p:txBody>
      </p:sp>
      <p:sp>
        <p:nvSpPr>
          <p:cNvPr id="296" name="Shape 296"/>
          <p:cNvSpPr/>
          <p:nvPr/>
        </p:nvSpPr>
        <p:spPr>
          <a:xfrm>
            <a:off x="5713764" y="4750170"/>
            <a:ext cx="864900" cy="423000"/>
          </a:xfrm>
          <a:prstGeom prst="rect">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ref</a:t>
            </a:r>
            <a:endParaRPr>
              <a:solidFill>
                <a:srgbClr val="FFFFFF"/>
              </a:solidFill>
            </a:endParaRPr>
          </a:p>
        </p:txBody>
      </p:sp>
      <p:sp>
        <p:nvSpPr>
          <p:cNvPr id="297" name="Shape 297"/>
          <p:cNvSpPr/>
          <p:nvPr/>
        </p:nvSpPr>
        <p:spPr>
          <a:xfrm>
            <a:off x="4763212" y="4750170"/>
            <a:ext cx="864900" cy="423000"/>
          </a:xfrm>
          <a:prstGeom prst="rect">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goalie</a:t>
            </a:r>
            <a:endParaRPr>
              <a:solidFill>
                <a:srgbClr val="FFFFFF"/>
              </a:solidFill>
            </a:endParaRPr>
          </a:p>
        </p:txBody>
      </p:sp>
      <p:sp>
        <p:nvSpPr>
          <p:cNvPr id="298" name="Shape 298"/>
          <p:cNvSpPr/>
          <p:nvPr/>
        </p:nvSpPr>
        <p:spPr>
          <a:xfrm>
            <a:off x="3812653" y="4750170"/>
            <a:ext cx="864900" cy="423000"/>
          </a:xfrm>
          <a:prstGeom prst="rect">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Manchester</a:t>
            </a:r>
            <a:endParaRPr>
              <a:solidFill>
                <a:srgbClr val="FFFFFF"/>
              </a:solidFill>
            </a:endParaRPr>
          </a:p>
        </p:txBody>
      </p:sp>
      <p:sp>
        <p:nvSpPr>
          <p:cNvPr id="299" name="Shape 299"/>
          <p:cNvSpPr/>
          <p:nvPr/>
        </p:nvSpPr>
        <p:spPr>
          <a:xfrm>
            <a:off x="2862100" y="4750170"/>
            <a:ext cx="864900" cy="423000"/>
          </a:xfrm>
          <a:prstGeom prst="rect">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solidFill>
                  <a:srgbClr val="FFFFFF"/>
                </a:solidFill>
                <a:latin typeface="Roboto"/>
                <a:ea typeface="Roboto"/>
                <a:cs typeface="Roboto"/>
                <a:sym typeface="Roboto"/>
              </a:rPr>
              <a:t>score</a:t>
            </a:r>
            <a:endParaRPr>
              <a:solidFill>
                <a:srgbClr val="FFFFFF"/>
              </a:solidFill>
            </a:endParaRPr>
          </a:p>
        </p:txBody>
      </p:sp>
      <p:cxnSp>
        <p:nvCxnSpPr>
          <p:cNvPr id="300" name="Shape 300"/>
          <p:cNvCxnSpPr>
            <a:stCxn id="294" idx="0"/>
            <a:endCxn id="293" idx="2"/>
          </p:cNvCxnSpPr>
          <p:nvPr/>
        </p:nvCxnSpPr>
        <p:spPr>
          <a:xfrm rot="-5400000">
            <a:off x="4110155" y="3387600"/>
            <a:ext cx="361200" cy="889500"/>
          </a:xfrm>
          <a:prstGeom prst="bentConnector3">
            <a:avLst>
              <a:gd fmla="val 49983" name="adj1"/>
            </a:avLst>
          </a:prstGeom>
          <a:noFill/>
          <a:ln cap="flat" cmpd="sng" w="9525">
            <a:solidFill>
              <a:srgbClr val="C2C2C2"/>
            </a:solidFill>
            <a:prstDash val="solid"/>
            <a:round/>
            <a:headEnd len="sm" w="sm" type="none"/>
            <a:tailEnd len="sm" w="sm" type="none"/>
          </a:ln>
        </p:spPr>
      </p:cxnSp>
      <p:cxnSp>
        <p:nvCxnSpPr>
          <p:cNvPr id="301" name="Shape 301"/>
          <p:cNvCxnSpPr>
            <a:stCxn id="294" idx="2"/>
            <a:endCxn id="298" idx="0"/>
          </p:cNvCxnSpPr>
          <p:nvPr/>
        </p:nvCxnSpPr>
        <p:spPr>
          <a:xfrm flipH="1" rot="-5400000">
            <a:off x="3888455" y="4393500"/>
            <a:ext cx="314100" cy="399000"/>
          </a:xfrm>
          <a:prstGeom prst="bentConnector3">
            <a:avLst>
              <a:gd fmla="val 50019" name="adj1"/>
            </a:avLst>
          </a:prstGeom>
          <a:noFill/>
          <a:ln cap="flat" cmpd="sng" w="9525">
            <a:solidFill>
              <a:srgbClr val="C2C2C2"/>
            </a:solidFill>
            <a:prstDash val="solid"/>
            <a:round/>
            <a:headEnd len="sm" w="sm" type="none"/>
            <a:tailEnd len="sm" w="sm" type="none"/>
          </a:ln>
        </p:spPr>
      </p:cxnSp>
      <p:cxnSp>
        <p:nvCxnSpPr>
          <p:cNvPr id="302" name="Shape 302"/>
          <p:cNvCxnSpPr>
            <a:stCxn id="299" idx="0"/>
            <a:endCxn id="294" idx="2"/>
          </p:cNvCxnSpPr>
          <p:nvPr/>
        </p:nvCxnSpPr>
        <p:spPr>
          <a:xfrm rot="-5400000">
            <a:off x="3413200" y="4317420"/>
            <a:ext cx="314100" cy="551400"/>
          </a:xfrm>
          <a:prstGeom prst="bentConnector3">
            <a:avLst>
              <a:gd fmla="val 50019" name="adj1"/>
            </a:avLst>
          </a:prstGeom>
          <a:noFill/>
          <a:ln cap="flat" cmpd="sng" w="9525">
            <a:solidFill>
              <a:srgbClr val="C2C2C2"/>
            </a:solidFill>
            <a:prstDash val="solid"/>
            <a:round/>
            <a:headEnd len="sm" w="sm" type="none"/>
            <a:tailEnd len="sm" w="sm" type="none"/>
          </a:ln>
        </p:spPr>
      </p:cxnSp>
      <p:cxnSp>
        <p:nvCxnSpPr>
          <p:cNvPr id="303" name="Shape 303"/>
          <p:cNvCxnSpPr>
            <a:stCxn id="295" idx="2"/>
            <a:endCxn id="296" idx="0"/>
          </p:cNvCxnSpPr>
          <p:nvPr/>
        </p:nvCxnSpPr>
        <p:spPr>
          <a:xfrm flipH="1" rot="-5400000">
            <a:off x="5789567" y="4393500"/>
            <a:ext cx="314100" cy="399000"/>
          </a:xfrm>
          <a:prstGeom prst="bentConnector3">
            <a:avLst>
              <a:gd fmla="val 50019" name="adj1"/>
            </a:avLst>
          </a:prstGeom>
          <a:noFill/>
          <a:ln cap="flat" cmpd="sng" w="9525">
            <a:solidFill>
              <a:srgbClr val="C2C2C2"/>
            </a:solidFill>
            <a:prstDash val="solid"/>
            <a:round/>
            <a:headEnd len="sm" w="sm" type="none"/>
            <a:tailEnd len="sm" w="sm" type="none"/>
          </a:ln>
        </p:spPr>
      </p:cxnSp>
      <p:cxnSp>
        <p:nvCxnSpPr>
          <p:cNvPr id="304" name="Shape 304"/>
          <p:cNvCxnSpPr>
            <a:stCxn id="297" idx="0"/>
            <a:endCxn id="295" idx="2"/>
          </p:cNvCxnSpPr>
          <p:nvPr/>
        </p:nvCxnSpPr>
        <p:spPr>
          <a:xfrm rot="-5400000">
            <a:off x="5314312" y="4317420"/>
            <a:ext cx="314100" cy="551400"/>
          </a:xfrm>
          <a:prstGeom prst="bentConnector3">
            <a:avLst>
              <a:gd fmla="val 50019" name="adj1"/>
            </a:avLst>
          </a:prstGeom>
          <a:noFill/>
          <a:ln cap="flat" cmpd="sng" w="9525">
            <a:solidFill>
              <a:srgbClr val="C2C2C2"/>
            </a:solidFill>
            <a:prstDash val="solid"/>
            <a:round/>
            <a:headEnd len="sm" w="sm" type="none"/>
            <a:tailEnd len="sm" w="sm" type="none"/>
          </a:ln>
        </p:spPr>
      </p:cxnSp>
      <p:sp>
        <p:nvSpPr>
          <p:cNvPr id="305" name="Shape 305"/>
          <p:cNvSpPr txBox="1"/>
          <p:nvPr/>
        </p:nvSpPr>
        <p:spPr>
          <a:xfrm>
            <a:off x="3857601" y="5156800"/>
            <a:ext cx="1789500" cy="62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FFFF"/>
                </a:solidFill>
              </a:rPr>
              <a:t>Sports</a:t>
            </a:r>
            <a:endParaRPr sz="2400">
              <a:solidFill>
                <a:srgbClr val="FFFFFF"/>
              </a:solidFill>
            </a:endParaRPr>
          </a:p>
        </p:txBody>
      </p:sp>
      <p:cxnSp>
        <p:nvCxnSpPr>
          <p:cNvPr id="306" name="Shape 306"/>
          <p:cNvCxnSpPr/>
          <p:nvPr/>
        </p:nvCxnSpPr>
        <p:spPr>
          <a:xfrm>
            <a:off x="4470400" y="897475"/>
            <a:ext cx="135600" cy="2235300"/>
          </a:xfrm>
          <a:prstGeom prst="straightConnector1">
            <a:avLst/>
          </a:prstGeom>
          <a:noFill/>
          <a:ln cap="flat" cmpd="sng" w="38100">
            <a:solidFill>
              <a:srgbClr val="FFFFFF"/>
            </a:solidFill>
            <a:prstDash val="solid"/>
            <a:round/>
            <a:headEnd len="med" w="med" type="none"/>
            <a:tailEnd len="med" w="med" type="triangle"/>
          </a:ln>
        </p:spPr>
      </p:cxnSp>
      <p:cxnSp>
        <p:nvCxnSpPr>
          <p:cNvPr id="307" name="Shape 307"/>
          <p:cNvCxnSpPr/>
          <p:nvPr/>
        </p:nvCxnSpPr>
        <p:spPr>
          <a:xfrm>
            <a:off x="4691370" y="945623"/>
            <a:ext cx="1997400" cy="375300"/>
          </a:xfrm>
          <a:prstGeom prst="straightConnector1">
            <a:avLst/>
          </a:prstGeom>
          <a:noFill/>
          <a:ln cap="flat" cmpd="sng" w="38100">
            <a:solidFill>
              <a:srgbClr val="FFFFFF"/>
            </a:solidFill>
            <a:prstDash val="solid"/>
            <a:round/>
            <a:headEnd len="med" w="med" type="none"/>
            <a:tailEnd len="med" w="med" type="triangle"/>
          </a:ln>
        </p:spPr>
      </p:cxnSp>
      <p:cxnSp>
        <p:nvCxnSpPr>
          <p:cNvPr id="308" name="Shape 308"/>
          <p:cNvCxnSpPr/>
          <p:nvPr/>
        </p:nvCxnSpPr>
        <p:spPr>
          <a:xfrm flipH="1">
            <a:off x="2387525" y="945600"/>
            <a:ext cx="1792200" cy="578400"/>
          </a:xfrm>
          <a:prstGeom prst="straightConnector1">
            <a:avLst/>
          </a:prstGeom>
          <a:noFill/>
          <a:ln cap="flat" cmpd="sng" w="38100">
            <a:solidFill>
              <a:srgbClr val="FFFFFF"/>
            </a:solidFill>
            <a:prstDash val="solid"/>
            <a:round/>
            <a:headEnd len="med" w="med" type="none"/>
            <a:tailEnd len="med" w="med" type="triangle"/>
          </a:ln>
        </p:spPr>
      </p:cxnSp>
      <p:sp>
        <p:nvSpPr>
          <p:cNvPr id="309" name="Shape 309"/>
          <p:cNvSpPr txBox="1"/>
          <p:nvPr/>
        </p:nvSpPr>
        <p:spPr>
          <a:xfrm>
            <a:off x="3158075" y="143925"/>
            <a:ext cx="2651400" cy="846600"/>
          </a:xfrm>
          <a:prstGeom prst="rect">
            <a:avLst/>
          </a:prstGeom>
          <a:solidFill>
            <a:srgbClr val="E06666"/>
          </a:solid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3000">
                <a:solidFill>
                  <a:srgbClr val="FFFFFF"/>
                </a:solidFill>
              </a:rPr>
              <a:t>News Article</a:t>
            </a:r>
            <a:endParaRPr sz="3000">
              <a:solidFill>
                <a:srgbClr val="FFFFFF"/>
              </a:solidFill>
            </a:endParaRPr>
          </a:p>
        </p:txBody>
      </p:sp>
      <p:sp>
        <p:nvSpPr>
          <p:cNvPr id="310" name="Shape 310"/>
          <p:cNvSpPr/>
          <p:nvPr/>
        </p:nvSpPr>
        <p:spPr>
          <a:xfrm>
            <a:off x="1413925" y="5257800"/>
            <a:ext cx="6400800" cy="768425"/>
          </a:xfrm>
          <a:custGeom>
            <a:pathLst>
              <a:path extrusionOk="0" h="30737" w="256032">
                <a:moveTo>
                  <a:pt x="0" y="2032"/>
                </a:moveTo>
                <a:cubicBezTo>
                  <a:pt x="0" y="15315"/>
                  <a:pt x="20584" y="23029"/>
                  <a:pt x="33867" y="23029"/>
                </a:cubicBezTo>
                <a:cubicBezTo>
                  <a:pt x="41704" y="23029"/>
                  <a:pt x="49193" y="19732"/>
                  <a:pt x="56896" y="18288"/>
                </a:cubicBezTo>
                <a:cubicBezTo>
                  <a:pt x="72436" y="15374"/>
                  <a:pt x="88674" y="14588"/>
                  <a:pt x="104310" y="16933"/>
                </a:cubicBezTo>
                <a:cubicBezTo>
                  <a:pt x="111941" y="18078"/>
                  <a:pt x="119705" y="20577"/>
                  <a:pt x="125984" y="25061"/>
                </a:cubicBezTo>
                <a:cubicBezTo>
                  <a:pt x="128634" y="26954"/>
                  <a:pt x="131023" y="31509"/>
                  <a:pt x="134112" y="30480"/>
                </a:cubicBezTo>
                <a:cubicBezTo>
                  <a:pt x="138353" y="29067"/>
                  <a:pt x="139714" y="23215"/>
                  <a:pt x="143595" y="20997"/>
                </a:cubicBezTo>
                <a:cubicBezTo>
                  <a:pt x="150091" y="17285"/>
                  <a:pt x="158466" y="18965"/>
                  <a:pt x="165947" y="18965"/>
                </a:cubicBezTo>
                <a:cubicBezTo>
                  <a:pt x="175204" y="18965"/>
                  <a:pt x="184488" y="18254"/>
                  <a:pt x="193718" y="18965"/>
                </a:cubicBezTo>
                <a:cubicBezTo>
                  <a:pt x="209715" y="20197"/>
                  <a:pt x="226175" y="24605"/>
                  <a:pt x="241808" y="20997"/>
                </a:cubicBezTo>
                <a:cubicBezTo>
                  <a:pt x="250045" y="19096"/>
                  <a:pt x="256032" y="8454"/>
                  <a:pt x="256032" y="0"/>
                </a:cubicBezTo>
              </a:path>
            </a:pathLst>
          </a:custGeom>
          <a:noFill/>
          <a:ln cap="flat" cmpd="sng" w="28575">
            <a:solidFill>
              <a:srgbClr val="FFFFFF"/>
            </a:solidFill>
            <a:prstDash val="solid"/>
            <a:round/>
            <a:headEnd len="med" w="med" type="none"/>
            <a:tailEnd len="med" w="med" type="none"/>
          </a:ln>
        </p:spPr>
      </p:sp>
      <p:sp>
        <p:nvSpPr>
          <p:cNvPr id="311" name="Shape 311"/>
          <p:cNvSpPr txBox="1"/>
          <p:nvPr/>
        </p:nvSpPr>
        <p:spPr>
          <a:xfrm>
            <a:off x="3318777" y="6135675"/>
            <a:ext cx="2591100" cy="6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rgbClr val="FFFFFF"/>
                </a:solidFill>
              </a:rPr>
              <a:t>Class: </a:t>
            </a:r>
            <a:r>
              <a:rPr lang="en-US" sz="2400">
                <a:solidFill>
                  <a:srgbClr val="FFFFFF"/>
                </a:solidFill>
              </a:rPr>
              <a:t>Sports</a:t>
            </a:r>
            <a:endParaRPr sz="24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Grid Search</a:t>
            </a:r>
            <a:endParaRPr/>
          </a:p>
        </p:txBody>
      </p:sp>
      <p:pic>
        <p:nvPicPr>
          <p:cNvPr id="317" name="Shape 317"/>
          <p:cNvPicPr preferRelativeResize="0"/>
          <p:nvPr/>
        </p:nvPicPr>
        <p:blipFill>
          <a:blip r:embed="rId3">
            <a:alphaModFix/>
          </a:blip>
          <a:stretch>
            <a:fillRect/>
          </a:stretch>
        </p:blipFill>
        <p:spPr>
          <a:xfrm>
            <a:off x="581025" y="1410550"/>
            <a:ext cx="7981950" cy="4905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pic>
        <p:nvPicPr>
          <p:cNvPr id="322" name="Shape 322"/>
          <p:cNvPicPr preferRelativeResize="0"/>
          <p:nvPr/>
        </p:nvPicPr>
        <p:blipFill>
          <a:blip r:embed="rId3">
            <a:alphaModFix/>
          </a:blip>
          <a:stretch>
            <a:fillRect/>
          </a:stretch>
        </p:blipFill>
        <p:spPr>
          <a:xfrm>
            <a:off x="557275" y="1163060"/>
            <a:ext cx="8123125" cy="2169625"/>
          </a:xfrm>
          <a:prstGeom prst="rect">
            <a:avLst/>
          </a:prstGeom>
          <a:noFill/>
          <a:ln>
            <a:noFill/>
          </a:ln>
        </p:spPr>
      </p:pic>
      <p:pic>
        <p:nvPicPr>
          <p:cNvPr id="323" name="Shape 323"/>
          <p:cNvPicPr preferRelativeResize="0"/>
          <p:nvPr/>
        </p:nvPicPr>
        <p:blipFill>
          <a:blip r:embed="rId4">
            <a:alphaModFix/>
          </a:blip>
          <a:stretch>
            <a:fillRect/>
          </a:stretch>
        </p:blipFill>
        <p:spPr>
          <a:xfrm>
            <a:off x="2841575" y="3586600"/>
            <a:ext cx="3460850" cy="2833225"/>
          </a:xfrm>
          <a:prstGeom prst="rect">
            <a:avLst/>
          </a:prstGeom>
          <a:noFill/>
          <a:ln>
            <a:noFill/>
          </a:ln>
        </p:spPr>
      </p:pic>
      <p:sp>
        <p:nvSpPr>
          <p:cNvPr id="324" name="Shape 324"/>
          <p:cNvSpPr txBox="1"/>
          <p:nvPr/>
        </p:nvSpPr>
        <p:spPr>
          <a:xfrm>
            <a:off x="2218275" y="169325"/>
            <a:ext cx="5097000" cy="7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400">
                <a:solidFill>
                  <a:srgbClr val="C2C2C2"/>
                </a:solidFill>
                <a:latin typeface="Calibri"/>
                <a:ea typeface="Calibri"/>
                <a:cs typeface="Calibri"/>
                <a:sym typeface="Calibri"/>
              </a:rPr>
              <a:t>Random Forest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Naive Bayes</a:t>
            </a:r>
            <a:endParaRPr/>
          </a:p>
        </p:txBody>
      </p:sp>
      <p:sp>
        <p:nvSpPr>
          <p:cNvPr id="330" name="Shape 330"/>
          <p:cNvSpPr txBox="1"/>
          <p:nvPr>
            <p:ph idx="1" type="body"/>
          </p:nvPr>
        </p:nvSpPr>
        <p:spPr>
          <a:xfrm>
            <a:off x="457200" y="1295400"/>
            <a:ext cx="8229600" cy="1143000"/>
          </a:xfrm>
          <a:prstGeom prst="rect">
            <a:avLst/>
          </a:prstGeom>
        </p:spPr>
        <p:txBody>
          <a:bodyPr anchorCtr="0" anchor="t" bIns="91425" lIns="91425" spcFirstLastPara="1" rIns="91425" wrap="square" tIns="91425">
            <a:noAutofit/>
          </a:bodyPr>
          <a:lstStyle/>
          <a:p>
            <a:pPr indent="-387350" lvl="0" marL="457200" rtl="0">
              <a:lnSpc>
                <a:spcPct val="100000"/>
              </a:lnSpc>
              <a:spcBef>
                <a:spcPts val="0"/>
              </a:spcBef>
              <a:spcAft>
                <a:spcPts val="0"/>
              </a:spcAft>
              <a:buClr>
                <a:srgbClr val="FFFFFF"/>
              </a:buClr>
              <a:buSzPts val="2500"/>
              <a:buChar char="●"/>
            </a:pPr>
            <a:r>
              <a:rPr lang="en-US" sz="2500">
                <a:solidFill>
                  <a:srgbClr val="FFFFFF"/>
                </a:solidFill>
                <a:latin typeface="Arial"/>
                <a:ea typeface="Arial"/>
                <a:cs typeface="Arial"/>
                <a:sym typeface="Arial"/>
              </a:rPr>
              <a:t> “naive” assumption: independence between each set of features</a:t>
            </a:r>
            <a:endParaRPr sz="2500">
              <a:solidFill>
                <a:srgbClr val="FFFFFF"/>
              </a:solidFill>
              <a:latin typeface="Arial"/>
              <a:ea typeface="Arial"/>
              <a:cs typeface="Arial"/>
              <a:sym typeface="Arial"/>
            </a:endParaRPr>
          </a:p>
          <a:p>
            <a:pPr indent="0" lvl="0" marL="0" rtl="0">
              <a:lnSpc>
                <a:spcPct val="100000"/>
              </a:lnSpc>
              <a:spcBef>
                <a:spcPts val="0"/>
              </a:spcBef>
              <a:spcAft>
                <a:spcPts val="0"/>
              </a:spcAft>
              <a:buNone/>
            </a:pPr>
            <a:r>
              <a:t/>
            </a:r>
            <a:endParaRPr sz="1800">
              <a:solidFill>
                <a:srgbClr val="FFFFFF"/>
              </a:solidFill>
              <a:latin typeface="Arial"/>
              <a:ea typeface="Arial"/>
              <a:cs typeface="Arial"/>
              <a:sym typeface="Arial"/>
            </a:endParaRPr>
          </a:p>
          <a:p>
            <a:pPr indent="0" lvl="0" marL="0">
              <a:spcBef>
                <a:spcPts val="640"/>
              </a:spcBef>
              <a:spcAft>
                <a:spcPts val="1600"/>
              </a:spcAft>
              <a:buNone/>
            </a:pPr>
            <a:r>
              <a:t/>
            </a:r>
            <a:endParaRPr/>
          </a:p>
        </p:txBody>
      </p:sp>
      <p:sp>
        <p:nvSpPr>
          <p:cNvPr id="331" name="Shape 331"/>
          <p:cNvSpPr txBox="1"/>
          <p:nvPr>
            <p:ph idx="1" type="body"/>
          </p:nvPr>
        </p:nvSpPr>
        <p:spPr>
          <a:xfrm>
            <a:off x="457200" y="3437425"/>
            <a:ext cx="8229600" cy="29949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US" sz="2000">
                <a:solidFill>
                  <a:srgbClr val="FFFFFF"/>
                </a:solidFill>
                <a:latin typeface="Arial"/>
                <a:ea typeface="Arial"/>
                <a:cs typeface="Arial"/>
                <a:sym typeface="Arial"/>
              </a:rPr>
              <a:t>                              P( wf | Sports) *  P(Sports)</a:t>
            </a:r>
            <a:endParaRPr sz="2000">
              <a:solidFill>
                <a:srgbClr val="FFFFFF"/>
              </a:solidFill>
              <a:latin typeface="Arial"/>
              <a:ea typeface="Arial"/>
              <a:cs typeface="Arial"/>
              <a:sym typeface="Arial"/>
            </a:endParaRPr>
          </a:p>
          <a:p>
            <a:pPr indent="0" lvl="0" marL="0" rtl="0">
              <a:lnSpc>
                <a:spcPct val="100000"/>
              </a:lnSpc>
              <a:spcBef>
                <a:spcPts val="0"/>
              </a:spcBef>
              <a:spcAft>
                <a:spcPts val="0"/>
              </a:spcAft>
              <a:buNone/>
            </a:pPr>
            <a:r>
              <a:rPr lang="en-US" sz="2000">
                <a:solidFill>
                  <a:srgbClr val="FFFFFF"/>
                </a:solidFill>
                <a:latin typeface="Arial"/>
                <a:ea typeface="Arial"/>
                <a:cs typeface="Arial"/>
                <a:sym typeface="Arial"/>
              </a:rPr>
              <a:t>P( Sports | wf )  =    -----------------------------</a:t>
            </a:r>
            <a:endParaRPr sz="2000">
              <a:solidFill>
                <a:srgbClr val="FFFFFF"/>
              </a:solidFill>
              <a:latin typeface="Arial"/>
              <a:ea typeface="Arial"/>
              <a:cs typeface="Arial"/>
              <a:sym typeface="Arial"/>
            </a:endParaRPr>
          </a:p>
          <a:p>
            <a:pPr indent="0" lvl="0" marL="0" rtl="0">
              <a:lnSpc>
                <a:spcPct val="100000"/>
              </a:lnSpc>
              <a:spcBef>
                <a:spcPts val="0"/>
              </a:spcBef>
              <a:spcAft>
                <a:spcPts val="0"/>
              </a:spcAft>
              <a:buNone/>
            </a:pPr>
            <a:r>
              <a:rPr lang="en-US" sz="2000">
                <a:solidFill>
                  <a:srgbClr val="FFFFFF"/>
                </a:solidFill>
                <a:latin typeface="Arial"/>
                <a:ea typeface="Arial"/>
                <a:cs typeface="Arial"/>
                <a:sym typeface="Arial"/>
              </a:rPr>
              <a:t>                                               P(wf)            </a:t>
            </a:r>
            <a:endParaRPr sz="2000">
              <a:solidFill>
                <a:srgbClr val="FFFFFF"/>
              </a:solidFill>
              <a:latin typeface="Arial"/>
              <a:ea typeface="Arial"/>
              <a:cs typeface="Arial"/>
              <a:sym typeface="Arial"/>
            </a:endParaRPr>
          </a:p>
          <a:p>
            <a:pPr indent="0" lvl="0" marL="0" rtl="0">
              <a:lnSpc>
                <a:spcPct val="100000"/>
              </a:lnSpc>
              <a:spcBef>
                <a:spcPts val="0"/>
              </a:spcBef>
              <a:spcAft>
                <a:spcPts val="0"/>
              </a:spcAft>
              <a:buNone/>
            </a:pPr>
            <a:r>
              <a:t/>
            </a:r>
            <a:endParaRPr sz="2000">
              <a:solidFill>
                <a:srgbClr val="FFFFFF"/>
              </a:solidFill>
              <a:latin typeface="Arial"/>
              <a:ea typeface="Arial"/>
              <a:cs typeface="Arial"/>
              <a:sym typeface="Arial"/>
            </a:endParaRPr>
          </a:p>
          <a:p>
            <a:pPr indent="0" lvl="0" marL="0" rtl="0">
              <a:lnSpc>
                <a:spcPct val="100000"/>
              </a:lnSpc>
              <a:spcBef>
                <a:spcPts val="0"/>
              </a:spcBef>
              <a:spcAft>
                <a:spcPts val="0"/>
              </a:spcAft>
              <a:buNone/>
            </a:pPr>
            <a:r>
              <a:t/>
            </a:r>
            <a:endParaRPr sz="2000">
              <a:solidFill>
                <a:srgbClr val="FFFFFF"/>
              </a:solidFill>
              <a:latin typeface="Arial"/>
              <a:ea typeface="Arial"/>
              <a:cs typeface="Arial"/>
              <a:sym typeface="Arial"/>
            </a:endParaRPr>
          </a:p>
          <a:p>
            <a:pPr indent="0" lvl="0" marL="0" rtl="0">
              <a:lnSpc>
                <a:spcPct val="100000"/>
              </a:lnSpc>
              <a:spcBef>
                <a:spcPts val="0"/>
              </a:spcBef>
              <a:spcAft>
                <a:spcPts val="0"/>
              </a:spcAft>
              <a:buNone/>
            </a:pPr>
            <a:r>
              <a:rPr lang="en-US" sz="2000">
                <a:solidFill>
                  <a:srgbClr val="FFFFFF"/>
                </a:solidFill>
                <a:latin typeface="Arial"/>
                <a:ea typeface="Arial"/>
                <a:cs typeface="Arial"/>
                <a:sym typeface="Arial"/>
              </a:rPr>
              <a:t>Where, for text “</a:t>
            </a:r>
            <a:r>
              <a:rPr i="1" lang="en-US" sz="2000">
                <a:solidFill>
                  <a:srgbClr val="FFFFFF"/>
                </a:solidFill>
                <a:latin typeface="Arial"/>
                <a:ea typeface="Arial"/>
                <a:cs typeface="Arial"/>
                <a:sym typeface="Arial"/>
              </a:rPr>
              <a:t>the team won the game</a:t>
            </a:r>
            <a:r>
              <a:rPr lang="en-US" sz="2000">
                <a:solidFill>
                  <a:srgbClr val="FFFFFF"/>
                </a:solidFill>
                <a:latin typeface="Arial"/>
                <a:ea typeface="Arial"/>
                <a:cs typeface="Arial"/>
                <a:sym typeface="Arial"/>
              </a:rPr>
              <a:t>”: </a:t>
            </a:r>
            <a:endParaRPr sz="2000">
              <a:solidFill>
                <a:srgbClr val="FFFFFF"/>
              </a:solidFill>
              <a:latin typeface="Arial"/>
              <a:ea typeface="Arial"/>
              <a:cs typeface="Arial"/>
              <a:sym typeface="Arial"/>
            </a:endParaRPr>
          </a:p>
          <a:p>
            <a:pPr indent="0" lvl="0" marL="0" rtl="0">
              <a:lnSpc>
                <a:spcPct val="100000"/>
              </a:lnSpc>
              <a:spcBef>
                <a:spcPts val="0"/>
              </a:spcBef>
              <a:spcAft>
                <a:spcPts val="0"/>
              </a:spcAft>
              <a:buNone/>
            </a:pPr>
            <a:r>
              <a:t/>
            </a:r>
            <a:endParaRPr sz="2000">
              <a:solidFill>
                <a:srgbClr val="FFFFFF"/>
              </a:solidFill>
              <a:latin typeface="Arial"/>
              <a:ea typeface="Arial"/>
              <a:cs typeface="Arial"/>
              <a:sym typeface="Arial"/>
            </a:endParaRPr>
          </a:p>
          <a:p>
            <a:pPr indent="0" lvl="0" marL="0" rtl="0" algn="ctr">
              <a:lnSpc>
                <a:spcPct val="100000"/>
              </a:lnSpc>
              <a:spcBef>
                <a:spcPts val="0"/>
              </a:spcBef>
              <a:spcAft>
                <a:spcPts val="0"/>
              </a:spcAft>
              <a:buNone/>
            </a:pPr>
            <a:r>
              <a:rPr lang="en-US" sz="2000">
                <a:solidFill>
                  <a:srgbClr val="FFFFFF"/>
                </a:solidFill>
                <a:latin typeface="Arial"/>
                <a:ea typeface="Arial"/>
                <a:cs typeface="Arial"/>
                <a:sym typeface="Arial"/>
              </a:rPr>
              <a:t>P(team won game) =  P(team) * P(won) * P(game)</a:t>
            </a:r>
            <a:endParaRPr sz="2000">
              <a:solidFill>
                <a:srgbClr val="FFFFFF"/>
              </a:solidFill>
              <a:latin typeface="Arial"/>
              <a:ea typeface="Arial"/>
              <a:cs typeface="Arial"/>
              <a:sym typeface="Arial"/>
            </a:endParaRPr>
          </a:p>
          <a:p>
            <a:pPr indent="0" lvl="0" marL="0" rtl="0">
              <a:spcBef>
                <a:spcPts val="640"/>
              </a:spcBef>
              <a:spcAft>
                <a:spcPts val="1600"/>
              </a:spcAft>
              <a:buNone/>
            </a:pPr>
            <a:r>
              <a:t/>
            </a:r>
            <a:endParaRPr/>
          </a:p>
        </p:txBody>
      </p:sp>
      <p:pic>
        <p:nvPicPr>
          <p:cNvPr id="332" name="Shape 332"/>
          <p:cNvPicPr preferRelativeResize="0"/>
          <p:nvPr/>
        </p:nvPicPr>
        <p:blipFill>
          <a:blip r:embed="rId3">
            <a:alphaModFix/>
          </a:blip>
          <a:stretch>
            <a:fillRect/>
          </a:stretch>
        </p:blipFill>
        <p:spPr>
          <a:xfrm>
            <a:off x="1903050" y="2342774"/>
            <a:ext cx="5337900" cy="991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Grid Search</a:t>
            </a:r>
            <a:endParaRPr/>
          </a:p>
        </p:txBody>
      </p:sp>
      <p:pic>
        <p:nvPicPr>
          <p:cNvPr id="338" name="Shape 338"/>
          <p:cNvPicPr preferRelativeResize="0"/>
          <p:nvPr/>
        </p:nvPicPr>
        <p:blipFill rotWithShape="1">
          <a:blip r:embed="rId3">
            <a:alphaModFix/>
          </a:blip>
          <a:srcRect b="42422" l="0" r="18771" t="0"/>
          <a:stretch/>
        </p:blipFill>
        <p:spPr>
          <a:xfrm>
            <a:off x="197325" y="2332050"/>
            <a:ext cx="8749349" cy="2438400"/>
          </a:xfrm>
          <a:prstGeom prst="rect">
            <a:avLst/>
          </a:prstGeom>
          <a:noFill/>
          <a:ln>
            <a:noFill/>
          </a:ln>
        </p:spPr>
      </p:pic>
      <p:pic>
        <p:nvPicPr>
          <p:cNvPr descr="y" id="339" name="Shape 339"/>
          <p:cNvPicPr preferRelativeResize="0"/>
          <p:nvPr/>
        </p:nvPicPr>
        <p:blipFill>
          <a:blip r:embed="rId4">
            <a:alphaModFix/>
          </a:blip>
          <a:stretch>
            <a:fillRect/>
          </a:stretch>
        </p:blipFill>
        <p:spPr>
          <a:xfrm rot="10800000">
            <a:off x="434579" y="122238"/>
            <a:ext cx="22622" cy="30162"/>
          </a:xfrm>
          <a:prstGeom prst="rect">
            <a:avLst/>
          </a:prstGeom>
          <a:noFill/>
          <a:ln>
            <a:noFill/>
          </a:ln>
        </p:spPr>
      </p:pic>
      <p:pic>
        <p:nvPicPr>
          <p:cNvPr descr="x_1" id="340" name="Shape 340"/>
          <p:cNvPicPr preferRelativeResize="0"/>
          <p:nvPr/>
        </p:nvPicPr>
        <p:blipFill>
          <a:blip r:embed="rId5">
            <a:alphaModFix/>
          </a:blip>
          <a:stretch>
            <a:fillRect/>
          </a:stretch>
        </p:blipFill>
        <p:spPr>
          <a:xfrm rot="10800000">
            <a:off x="264584" y="122238"/>
            <a:ext cx="40216" cy="30162"/>
          </a:xfrm>
          <a:prstGeom prst="rect">
            <a:avLst/>
          </a:prstGeom>
          <a:noFill/>
          <a:ln>
            <a:noFill/>
          </a:ln>
        </p:spPr>
      </p:pic>
      <p:pic>
        <p:nvPicPr>
          <p:cNvPr descr="x_n" id="341" name="Shape 341"/>
          <p:cNvPicPr preferRelativeResize="0"/>
          <p:nvPr/>
        </p:nvPicPr>
        <p:blipFill>
          <a:blip r:embed="rId6">
            <a:alphaModFix/>
          </a:blip>
          <a:stretch>
            <a:fillRect/>
          </a:stretch>
        </p:blipFill>
        <p:spPr>
          <a:xfrm rot="10800000">
            <a:off x="103044" y="122238"/>
            <a:ext cx="49356" cy="30162"/>
          </a:xfrm>
          <a:prstGeom prst="rect">
            <a:avLst/>
          </a:prstGeom>
          <a:noFill/>
          <a:ln>
            <a:noFill/>
          </a:ln>
        </p:spPr>
      </p:pic>
      <p:pic>
        <p:nvPicPr>
          <p:cNvPr descr="y" id="342" name="Shape 342"/>
          <p:cNvPicPr preferRelativeResize="0"/>
          <p:nvPr/>
        </p:nvPicPr>
        <p:blipFill>
          <a:blip r:embed="rId7">
            <a:alphaModFix/>
          </a:blip>
          <a:stretch>
            <a:fillRect/>
          </a:stretch>
        </p:blipFill>
        <p:spPr>
          <a:xfrm rot="10800000">
            <a:off x="891779" y="122238"/>
            <a:ext cx="22622" cy="30162"/>
          </a:xfrm>
          <a:prstGeom prst="rect">
            <a:avLst/>
          </a:prstGeom>
          <a:noFill/>
          <a:ln>
            <a:noFill/>
          </a:ln>
        </p:spPr>
      </p:pic>
      <p:pic>
        <p:nvPicPr>
          <p:cNvPr descr="x_1" id="343" name="Shape 343"/>
          <p:cNvPicPr preferRelativeResize="0"/>
          <p:nvPr/>
        </p:nvPicPr>
        <p:blipFill>
          <a:blip r:embed="rId8">
            <a:alphaModFix/>
          </a:blip>
          <a:stretch>
            <a:fillRect/>
          </a:stretch>
        </p:blipFill>
        <p:spPr>
          <a:xfrm rot="10800000">
            <a:off x="721784" y="122238"/>
            <a:ext cx="40216" cy="30162"/>
          </a:xfrm>
          <a:prstGeom prst="rect">
            <a:avLst/>
          </a:prstGeom>
          <a:noFill/>
          <a:ln>
            <a:noFill/>
          </a:ln>
        </p:spPr>
      </p:pic>
      <p:pic>
        <p:nvPicPr>
          <p:cNvPr descr="x_n" id="344" name="Shape 344"/>
          <p:cNvPicPr preferRelativeResize="0"/>
          <p:nvPr/>
        </p:nvPicPr>
        <p:blipFill>
          <a:blip r:embed="rId9">
            <a:alphaModFix/>
          </a:blip>
          <a:stretch>
            <a:fillRect/>
          </a:stretch>
        </p:blipFill>
        <p:spPr>
          <a:xfrm rot="10800000">
            <a:off x="560244" y="122238"/>
            <a:ext cx="49356" cy="30162"/>
          </a:xfrm>
          <a:prstGeom prst="rect">
            <a:avLst/>
          </a:prstGeom>
          <a:noFill/>
          <a:ln>
            <a:noFill/>
          </a:ln>
        </p:spPr>
      </p:pic>
      <p:pic>
        <p:nvPicPr>
          <p:cNvPr id="345" name="Shape 345"/>
          <p:cNvPicPr preferRelativeResize="0"/>
          <p:nvPr/>
        </p:nvPicPr>
        <p:blipFill>
          <a:blip r:embed="rId10">
            <a:alphaModFix/>
          </a:blip>
          <a:stretch>
            <a:fillRect/>
          </a:stretch>
        </p:blipFill>
        <p:spPr>
          <a:xfrm>
            <a:off x="197325" y="5661550"/>
            <a:ext cx="8749350" cy="789653"/>
          </a:xfrm>
          <a:prstGeom prst="rect">
            <a:avLst/>
          </a:prstGeom>
          <a:noFill/>
          <a:ln>
            <a:noFill/>
          </a:ln>
        </p:spPr>
      </p:pic>
      <p:sp>
        <p:nvSpPr>
          <p:cNvPr id="346" name="Shape 346"/>
          <p:cNvSpPr txBox="1"/>
          <p:nvPr>
            <p:ph type="title"/>
          </p:nvPr>
        </p:nvSpPr>
        <p:spPr>
          <a:xfrm>
            <a:off x="560250" y="456828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Model Fitting</a:t>
            </a:r>
            <a:endParaRPr/>
          </a:p>
        </p:txBody>
      </p:sp>
      <p:sp>
        <p:nvSpPr>
          <p:cNvPr id="347" name="Shape 347"/>
          <p:cNvSpPr txBox="1"/>
          <p:nvPr/>
        </p:nvSpPr>
        <p:spPr>
          <a:xfrm>
            <a:off x="375900" y="1168950"/>
            <a:ext cx="8392200" cy="1239300"/>
          </a:xfrm>
          <a:prstGeom prst="rect">
            <a:avLst/>
          </a:prstGeom>
          <a:noFill/>
          <a:ln>
            <a:noFill/>
          </a:ln>
        </p:spPr>
        <p:txBody>
          <a:bodyPr anchorCtr="0" anchor="t" bIns="91425" lIns="91425" spcFirstLastPara="1" rIns="91425" wrap="square" tIns="91425">
            <a:noAutofit/>
          </a:bodyPr>
          <a:lstStyle/>
          <a:p>
            <a:pPr indent="-387350" lvl="0" marL="457200" rtl="0">
              <a:spcBef>
                <a:spcPts val="0"/>
              </a:spcBef>
              <a:spcAft>
                <a:spcPts val="0"/>
              </a:spcAft>
              <a:buClr>
                <a:srgbClr val="FFFFFF"/>
              </a:buClr>
              <a:buSzPts val="2500"/>
              <a:buChar char="●"/>
            </a:pPr>
            <a:r>
              <a:rPr lang="en-US" sz="2500">
                <a:solidFill>
                  <a:srgbClr val="FFFFFF"/>
                </a:solidFill>
              </a:rPr>
              <a:t>Laplace Smoothing parameter for categorical data</a:t>
            </a:r>
            <a:endParaRPr sz="2500">
              <a:solidFill>
                <a:srgbClr val="FFFFFF"/>
              </a:solidFill>
            </a:endParaRPr>
          </a:p>
          <a:p>
            <a:pPr indent="-387350" lvl="0" marL="457200">
              <a:spcBef>
                <a:spcPts val="0"/>
              </a:spcBef>
              <a:spcAft>
                <a:spcPts val="0"/>
              </a:spcAft>
              <a:buClr>
                <a:srgbClr val="FFFFFF"/>
              </a:buClr>
              <a:buSzPts val="2500"/>
              <a:buChar char="●"/>
            </a:pPr>
            <a:r>
              <a:rPr lang="en-US" sz="2500">
                <a:solidFill>
                  <a:srgbClr val="FFFFFF"/>
                </a:solidFill>
              </a:rPr>
              <a:t>add-one smoothing</a:t>
            </a:r>
            <a:endParaRPr sz="25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pic>
        <p:nvPicPr>
          <p:cNvPr id="352" name="Shape 352"/>
          <p:cNvPicPr preferRelativeResize="0"/>
          <p:nvPr/>
        </p:nvPicPr>
        <p:blipFill>
          <a:blip r:embed="rId3">
            <a:alphaModFix/>
          </a:blip>
          <a:stretch>
            <a:fillRect/>
          </a:stretch>
        </p:blipFill>
        <p:spPr>
          <a:xfrm>
            <a:off x="812463" y="1417643"/>
            <a:ext cx="7519075" cy="2115833"/>
          </a:xfrm>
          <a:prstGeom prst="rect">
            <a:avLst/>
          </a:prstGeom>
          <a:noFill/>
          <a:ln>
            <a:noFill/>
          </a:ln>
        </p:spPr>
      </p:pic>
      <p:pic>
        <p:nvPicPr>
          <p:cNvPr id="353" name="Shape 353"/>
          <p:cNvPicPr preferRelativeResize="0"/>
          <p:nvPr/>
        </p:nvPicPr>
        <p:blipFill>
          <a:blip r:embed="rId4">
            <a:alphaModFix/>
          </a:blip>
          <a:stretch>
            <a:fillRect/>
          </a:stretch>
        </p:blipFill>
        <p:spPr>
          <a:xfrm>
            <a:off x="2945638" y="3739704"/>
            <a:ext cx="3252725" cy="2998000"/>
          </a:xfrm>
          <a:prstGeom prst="rect">
            <a:avLst/>
          </a:prstGeom>
          <a:noFill/>
          <a:ln>
            <a:noFill/>
          </a:ln>
        </p:spPr>
      </p:pic>
      <p:sp>
        <p:nvSpPr>
          <p:cNvPr id="354" name="Shape 354"/>
          <p:cNvSpPr txBox="1"/>
          <p:nvPr>
            <p:ph type="title"/>
          </p:nvPr>
        </p:nvSpPr>
        <p:spPr>
          <a:xfrm>
            <a:off x="457213"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Model Evaluation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Comparing Models</a:t>
            </a:r>
            <a:endParaRPr/>
          </a:p>
        </p:txBody>
      </p:sp>
      <p:pic>
        <p:nvPicPr>
          <p:cNvPr id="360" name="Shape 360"/>
          <p:cNvPicPr preferRelativeResize="0"/>
          <p:nvPr/>
        </p:nvPicPr>
        <p:blipFill>
          <a:blip r:embed="rId3">
            <a:alphaModFix/>
          </a:blip>
          <a:stretch>
            <a:fillRect/>
          </a:stretch>
        </p:blipFill>
        <p:spPr>
          <a:xfrm>
            <a:off x="192988" y="2535732"/>
            <a:ext cx="8758025" cy="2374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rgbClr val="C2C2C2"/>
                </a:solidFill>
                <a:latin typeface="Calibri"/>
                <a:ea typeface="Calibri"/>
                <a:cs typeface="Calibri"/>
                <a:sym typeface="Calibri"/>
              </a:rPr>
              <a:t>Abstract</a:t>
            </a:r>
            <a:endParaRPr b="0" i="0" sz="4400" u="none" cap="none" strike="noStrike">
              <a:solidFill>
                <a:srgbClr val="C2C2C2"/>
              </a:solidFill>
              <a:latin typeface="Calibri"/>
              <a:ea typeface="Calibri"/>
              <a:cs typeface="Calibri"/>
              <a:sym typeface="Calibri"/>
            </a:endParaRPr>
          </a:p>
        </p:txBody>
      </p:sp>
      <p:sp>
        <p:nvSpPr>
          <p:cNvPr id="83" name="Shape 8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30200" lvl="0" marL="342900" marR="0" rtl="0" algn="l">
              <a:spcBef>
                <a:spcPts val="0"/>
              </a:spcBef>
              <a:spcAft>
                <a:spcPts val="0"/>
              </a:spcAft>
              <a:buClr>
                <a:schemeClr val="dk1"/>
              </a:buClr>
              <a:buSzPts val="3000"/>
              <a:buFont typeface="Arial"/>
              <a:buChar char="•"/>
            </a:pPr>
            <a:r>
              <a:rPr lang="en-US" sz="3000"/>
              <a:t>Goal: Create a text classifier that will streamline the process of categorizing news publications</a:t>
            </a:r>
            <a:endParaRPr sz="3000"/>
          </a:p>
          <a:p>
            <a:pPr indent="0" lvl="0" marL="0" marR="0" rtl="0" algn="l">
              <a:spcBef>
                <a:spcPts val="0"/>
              </a:spcBef>
              <a:spcAft>
                <a:spcPts val="0"/>
              </a:spcAft>
              <a:buNone/>
            </a:pPr>
            <a:r>
              <a:t/>
            </a:r>
            <a:endParaRPr sz="3000"/>
          </a:p>
          <a:p>
            <a:pPr indent="-330200" lvl="0" marL="342900" marR="0" rtl="0" algn="l">
              <a:spcBef>
                <a:spcPts val="0"/>
              </a:spcBef>
              <a:spcAft>
                <a:spcPts val="0"/>
              </a:spcAft>
              <a:buClr>
                <a:schemeClr val="dk1"/>
              </a:buClr>
              <a:buSzPts val="3000"/>
              <a:buFont typeface="Arial"/>
              <a:buChar char="•"/>
            </a:pPr>
            <a:r>
              <a:rPr lang="en-US" sz="3000"/>
              <a:t>C</a:t>
            </a:r>
            <a:r>
              <a:rPr b="0" i="0" lang="en-US" sz="3000" u="none" cap="none" strike="noStrike">
                <a:solidFill>
                  <a:schemeClr val="dk1"/>
                </a:solidFill>
                <a:latin typeface="Calibri"/>
                <a:ea typeface="Calibri"/>
                <a:cs typeface="Calibri"/>
                <a:sym typeface="Calibri"/>
              </a:rPr>
              <a:t>lassify BBC news articles into five categories using natural Language Processing and Machine Learning</a:t>
            </a:r>
            <a:endParaRPr b="0" i="0" sz="3000" u="none" cap="none" strike="noStrik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000" u="none" cap="none" strike="noStrike">
              <a:solidFill>
                <a:schemeClr val="dk1"/>
              </a:solidFill>
              <a:latin typeface="Calibri"/>
              <a:ea typeface="Calibri"/>
              <a:cs typeface="Calibri"/>
              <a:sym typeface="Calibri"/>
            </a:endParaRPr>
          </a:p>
          <a:p>
            <a:pPr indent="-330200" lvl="0" marL="342900" marR="0" rtl="0" algn="l">
              <a:spcBef>
                <a:spcPts val="640"/>
              </a:spcBef>
              <a:spcAft>
                <a:spcPts val="1600"/>
              </a:spcAft>
              <a:buClr>
                <a:schemeClr val="dk1"/>
              </a:buClr>
              <a:buSzPts val="3000"/>
              <a:buFont typeface="Arial"/>
              <a:buChar char="•"/>
            </a:pPr>
            <a:r>
              <a:rPr b="0" i="0" lang="en-US" sz="3000" u="none" cap="none" strike="noStrike">
                <a:solidFill>
                  <a:schemeClr val="dk1"/>
                </a:solidFill>
                <a:latin typeface="Calibri"/>
                <a:ea typeface="Calibri"/>
                <a:cs typeface="Calibri"/>
                <a:sym typeface="Calibri"/>
              </a:rPr>
              <a:t>The five news topics are: Politics, Entertainment, Sports, Technology, and Business</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lang="en-US"/>
              <a:t>Future Work</a:t>
            </a:r>
            <a:endParaRPr b="0" i="0" sz="4400" u="none" cap="none" strike="noStrike">
              <a:solidFill>
                <a:schemeClr val="dk1"/>
              </a:solidFill>
              <a:latin typeface="Calibri"/>
              <a:ea typeface="Calibri"/>
              <a:cs typeface="Calibri"/>
              <a:sym typeface="Calibri"/>
            </a:endParaRPr>
          </a:p>
        </p:txBody>
      </p:sp>
      <p:sp>
        <p:nvSpPr>
          <p:cNvPr id="366" name="Shape 3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31800" lvl="0" marL="457200" marR="0" rtl="0" algn="l">
              <a:spcBef>
                <a:spcPts val="0"/>
              </a:spcBef>
              <a:spcAft>
                <a:spcPts val="0"/>
              </a:spcAft>
              <a:buSzPts val="3200"/>
              <a:buAutoNum type="arabicPeriod"/>
            </a:pPr>
            <a:r>
              <a:rPr lang="en-US"/>
              <a:t>Neural</a:t>
            </a:r>
            <a:r>
              <a:rPr lang="en-US"/>
              <a:t> Network</a:t>
            </a:r>
            <a:endParaRPr/>
          </a:p>
          <a:p>
            <a:pPr indent="-431800" lvl="0" marL="457200" marR="0" rtl="0" algn="l">
              <a:spcBef>
                <a:spcPts val="0"/>
              </a:spcBef>
              <a:spcAft>
                <a:spcPts val="0"/>
              </a:spcAft>
              <a:buSzPts val="3200"/>
              <a:buAutoNum type="arabicPeriod"/>
            </a:pPr>
            <a:r>
              <a:rPr lang="en-US"/>
              <a:t>Model T</a:t>
            </a:r>
            <a:r>
              <a:rPr lang="en-US"/>
              <a:t>uning: K-fold Cross Validation</a:t>
            </a:r>
            <a:endParaRPr/>
          </a:p>
          <a:p>
            <a:pPr indent="-431800" lvl="0" marL="457200" rtl="0">
              <a:spcBef>
                <a:spcPts val="0"/>
              </a:spcBef>
              <a:spcAft>
                <a:spcPts val="0"/>
              </a:spcAft>
              <a:buSzPts val="3200"/>
              <a:buAutoNum type="arabicPeriod"/>
            </a:pPr>
            <a:r>
              <a:rPr lang="en-US"/>
              <a:t>Multiclass ROC curves</a:t>
            </a:r>
            <a:endParaRPr/>
          </a:p>
          <a:p>
            <a:pPr indent="-431800" lvl="0" marL="457200" rtl="0">
              <a:spcBef>
                <a:spcPts val="0"/>
              </a:spcBef>
              <a:spcAft>
                <a:spcPts val="0"/>
              </a:spcAft>
              <a:buSzPts val="3200"/>
              <a:buAutoNum type="arabicPeriod"/>
            </a:pPr>
            <a:r>
              <a:rPr lang="en-US"/>
              <a:t>Lift Charts (Sensitivity Analysis)</a:t>
            </a:r>
            <a:endParaRPr/>
          </a:p>
          <a:p>
            <a:pPr indent="-431800" lvl="0" marL="457200" marR="0" rtl="0" algn="l">
              <a:lnSpc>
                <a:spcPct val="115000"/>
              </a:lnSpc>
              <a:spcBef>
                <a:spcPts val="0"/>
              </a:spcBef>
              <a:spcAft>
                <a:spcPts val="0"/>
              </a:spcAft>
              <a:buClr>
                <a:schemeClr val="dk1"/>
              </a:buClr>
              <a:buSzPts val="3200"/>
              <a:buFont typeface="Arial"/>
              <a:buAutoNum type="arabicPeriod"/>
            </a:pPr>
            <a:r>
              <a:rPr lang="en-US"/>
              <a:t>PCA</a:t>
            </a:r>
            <a:endParaRPr/>
          </a:p>
          <a:p>
            <a:pPr indent="-139700" lvl="0" marL="342900" marR="0" rtl="0" algn="l">
              <a:spcBef>
                <a:spcPts val="1600"/>
              </a:spcBef>
              <a:spcAft>
                <a:spcPts val="1600"/>
              </a:spcAft>
              <a:buClr>
                <a:schemeClr val="dk1"/>
              </a:buClr>
              <a:buSzPts val="3200"/>
              <a:buFont typeface="Arial"/>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Shape 371"/>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t>Challenges</a:t>
            </a:r>
            <a:endParaRPr/>
          </a:p>
        </p:txBody>
      </p:sp>
      <p:sp>
        <p:nvSpPr>
          <p:cNvPr id="372" name="Shape 372"/>
          <p:cNvSpPr txBox="1"/>
          <p:nvPr>
            <p:ph idx="1" type="body"/>
          </p:nvPr>
        </p:nvSpPr>
        <p:spPr>
          <a:xfrm>
            <a:off x="703725" y="1566575"/>
            <a:ext cx="8229600" cy="4526100"/>
          </a:xfrm>
          <a:prstGeom prst="rect">
            <a:avLst/>
          </a:prstGeom>
        </p:spPr>
        <p:txBody>
          <a:bodyPr anchorCtr="0" anchor="t" bIns="91425" lIns="91425" spcFirstLastPara="1" rIns="91425" wrap="square" tIns="91425">
            <a:noAutofit/>
          </a:bodyPr>
          <a:lstStyle/>
          <a:p>
            <a:pPr indent="-431800" lvl="0" marL="457200" rtl="0">
              <a:spcBef>
                <a:spcPts val="640"/>
              </a:spcBef>
              <a:spcAft>
                <a:spcPts val="0"/>
              </a:spcAft>
              <a:buSzPts val="3200"/>
              <a:buAutoNum type="arabicPeriod"/>
            </a:pPr>
            <a:r>
              <a:rPr lang="en-US"/>
              <a:t>Multiclass classification posed unique problems (ROC Curve, Specific Models, etc. )</a:t>
            </a:r>
            <a:endParaRPr/>
          </a:p>
          <a:p>
            <a:pPr indent="-431800" lvl="0" marL="457200" rtl="0">
              <a:spcBef>
                <a:spcPts val="0"/>
              </a:spcBef>
              <a:spcAft>
                <a:spcPts val="0"/>
              </a:spcAft>
              <a:buSzPts val="3200"/>
              <a:buAutoNum type="arabicPeriod"/>
            </a:pPr>
            <a:r>
              <a:rPr lang="en-US"/>
              <a:t>Errors with K-fold Cross Validation</a:t>
            </a:r>
            <a:endParaRPr/>
          </a:p>
          <a:p>
            <a:pPr indent="-431800" lvl="0" marL="457200" rtl="0">
              <a:spcBef>
                <a:spcPts val="0"/>
              </a:spcBef>
              <a:spcAft>
                <a:spcPts val="0"/>
              </a:spcAft>
              <a:buSzPts val="3200"/>
              <a:buAutoNum type="arabicPeriod"/>
            </a:pPr>
            <a:r>
              <a:rPr lang="en-US"/>
              <a:t>Reduction in Logistic Regression Model’s accuracy (L-BFGS)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rgbClr val="C2C2C2"/>
                </a:solidFill>
              </a:rPr>
              <a:t>Data Description</a:t>
            </a:r>
            <a:endParaRPr>
              <a:solidFill>
                <a:srgbClr val="C2C2C2"/>
              </a:solidFill>
            </a:endParaRPr>
          </a:p>
        </p:txBody>
      </p:sp>
      <p:sp>
        <p:nvSpPr>
          <p:cNvPr id="89" name="Shape 89"/>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431800" lvl="0" marL="457200" rtl="0">
              <a:spcBef>
                <a:spcPts val="640"/>
              </a:spcBef>
              <a:spcAft>
                <a:spcPts val="0"/>
              </a:spcAft>
              <a:buSzPts val="3200"/>
              <a:buChar char="•"/>
            </a:pPr>
            <a:r>
              <a:rPr lang="en-US"/>
              <a:t>Dataset </a:t>
            </a:r>
            <a:r>
              <a:rPr lang="en-US"/>
              <a:t>consists of 2225 news articles extracted from the BBC website between 2004 and 2005</a:t>
            </a:r>
            <a:endParaRPr sz="1200"/>
          </a:p>
          <a:p>
            <a:pPr indent="0" lvl="0" marL="0" rtl="0">
              <a:spcBef>
                <a:spcPts val="1600"/>
              </a:spcBef>
              <a:spcAft>
                <a:spcPts val="0"/>
              </a:spcAft>
              <a:buNone/>
            </a:pPr>
            <a:r>
              <a:t/>
            </a:r>
            <a:endParaRPr sz="1200"/>
          </a:p>
          <a:p>
            <a:pPr indent="-431800" lvl="0" marL="457200" rtl="0">
              <a:spcBef>
                <a:spcPts val="1600"/>
              </a:spcBef>
              <a:spcAft>
                <a:spcPts val="0"/>
              </a:spcAft>
              <a:buSzPts val="3200"/>
              <a:buChar char="•"/>
            </a:pPr>
            <a:r>
              <a:rPr lang="en-US"/>
              <a:t>Published open source by Insight Resources and was collected by UC Davis for research </a:t>
            </a:r>
            <a:endParaRPr sz="1200"/>
          </a:p>
          <a:p>
            <a:pPr indent="0" lvl="0" marL="0" rtl="0">
              <a:spcBef>
                <a:spcPts val="1600"/>
              </a:spcBef>
              <a:spcAft>
                <a:spcPts val="0"/>
              </a:spcAft>
              <a:buNone/>
            </a:pPr>
            <a:r>
              <a:t/>
            </a:r>
            <a:endParaRPr sz="1200">
              <a:solidFill>
                <a:srgbClr val="FFFFFF"/>
              </a:solidFill>
            </a:endParaRPr>
          </a:p>
          <a:p>
            <a:pPr indent="-431800" lvl="0" marL="457200" rtl="0">
              <a:spcBef>
                <a:spcPts val="1600"/>
              </a:spcBef>
              <a:spcAft>
                <a:spcPts val="0"/>
              </a:spcAft>
              <a:buClr>
                <a:srgbClr val="FFFFFF"/>
              </a:buClr>
              <a:buSzPts val="3200"/>
              <a:buChar char="•"/>
            </a:pPr>
            <a:r>
              <a:rPr lang="en-US">
                <a:solidFill>
                  <a:srgbClr val="FFFFFF"/>
                </a:solidFill>
              </a:rPr>
              <a:t>URL: http://mlg.ucd.ie/datasets/bbc.html</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rgbClr val="C2C2C2"/>
                </a:solidFill>
                <a:latin typeface="Calibri"/>
                <a:ea typeface="Calibri"/>
                <a:cs typeface="Calibri"/>
                <a:sym typeface="Calibri"/>
              </a:rPr>
              <a:t>Data </a:t>
            </a:r>
            <a:r>
              <a:rPr lang="en-US">
                <a:solidFill>
                  <a:srgbClr val="C2C2C2"/>
                </a:solidFill>
              </a:rPr>
              <a:t>Preprocessing</a:t>
            </a:r>
            <a:endParaRPr b="0" i="0" sz="4400" u="none" cap="none" strike="noStrike">
              <a:solidFill>
                <a:srgbClr val="C2C2C2"/>
              </a:solidFill>
              <a:latin typeface="Calibri"/>
              <a:ea typeface="Calibri"/>
              <a:cs typeface="Calibri"/>
              <a:sym typeface="Calibri"/>
            </a:endParaRPr>
          </a:p>
        </p:txBody>
      </p:sp>
      <p:sp>
        <p:nvSpPr>
          <p:cNvPr id="95" name="Shape 95"/>
          <p:cNvSpPr txBox="1"/>
          <p:nvPr>
            <p:ph idx="1" type="body"/>
          </p:nvPr>
        </p:nvSpPr>
        <p:spPr>
          <a:xfrm>
            <a:off x="677325" y="1600200"/>
            <a:ext cx="7823100" cy="4526100"/>
          </a:xfrm>
          <a:prstGeom prst="rect">
            <a:avLst/>
          </a:prstGeom>
          <a:noFill/>
          <a:ln>
            <a:noFill/>
          </a:ln>
        </p:spPr>
        <p:txBody>
          <a:bodyPr anchorCtr="0" anchor="t" bIns="45700" lIns="91425" spcFirstLastPara="1" rIns="91425" wrap="square" tIns="45700">
            <a:noAutofit/>
          </a:bodyPr>
          <a:lstStyle/>
          <a:p>
            <a:pPr indent="-356235" lvl="0" marL="342900" marR="0" rtl="0" algn="l">
              <a:lnSpc>
                <a:spcPct val="90000"/>
              </a:lnSpc>
              <a:spcBef>
                <a:spcPts val="0"/>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Combining text files into one</a:t>
            </a:r>
            <a:r>
              <a:rPr lang="en-US" sz="2800"/>
              <a:t> while </a:t>
            </a:r>
            <a:r>
              <a:rPr b="0" i="0" lang="en-US" sz="2800" u="none" cap="none" strike="noStrike">
                <a:solidFill>
                  <a:schemeClr val="dk1"/>
                </a:solidFill>
                <a:latin typeface="Calibri"/>
                <a:ea typeface="Calibri"/>
                <a:cs typeface="Calibri"/>
                <a:sym typeface="Calibri"/>
              </a:rPr>
              <a:t>preserving observation labels</a:t>
            </a:r>
            <a:endParaRPr sz="2800"/>
          </a:p>
          <a:p>
            <a:pPr indent="-356235" lvl="0" marL="342900" marR="0" rtl="0" algn="l">
              <a:lnSpc>
                <a:spcPct val="90000"/>
              </a:lnSpc>
              <a:spcBef>
                <a:spcPts val="518"/>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Dropping empty lines </a:t>
            </a:r>
            <a:r>
              <a:rPr lang="en-US" sz="2800"/>
              <a:t>from </a:t>
            </a:r>
            <a:r>
              <a:rPr b="0" i="0" lang="en-US" sz="2800" u="none" cap="none" strike="noStrike">
                <a:solidFill>
                  <a:schemeClr val="dk1"/>
                </a:solidFill>
                <a:latin typeface="Calibri"/>
                <a:ea typeface="Calibri"/>
                <a:cs typeface="Calibri"/>
                <a:sym typeface="Calibri"/>
              </a:rPr>
              <a:t>data frame</a:t>
            </a:r>
            <a:endParaRPr b="0" i="0" sz="2800" u="none" cap="none" strike="noStrike">
              <a:solidFill>
                <a:schemeClr val="dk1"/>
              </a:solidFill>
              <a:latin typeface="Calibri"/>
              <a:ea typeface="Calibri"/>
              <a:cs typeface="Calibri"/>
              <a:sym typeface="Calibri"/>
            </a:endParaRPr>
          </a:p>
          <a:p>
            <a:pPr indent="-342900" lvl="0" marL="342900" rtl="0">
              <a:lnSpc>
                <a:spcPct val="90000"/>
              </a:lnSpc>
              <a:spcBef>
                <a:spcPts val="518"/>
              </a:spcBef>
              <a:spcAft>
                <a:spcPts val="0"/>
              </a:spcAft>
              <a:buClr>
                <a:schemeClr val="dk1"/>
              </a:buClr>
              <a:buSzPts val="2800"/>
              <a:buFont typeface="Calibri"/>
              <a:buAutoNum type="arabicPeriod"/>
            </a:pPr>
            <a:r>
              <a:rPr lang="en-US" sz="2800"/>
              <a:t>Undersampling to prevent bias from data imbalance</a:t>
            </a:r>
            <a:endParaRPr sz="2800"/>
          </a:p>
          <a:p>
            <a:pPr indent="-285750" lvl="1" marL="742950" rtl="0">
              <a:lnSpc>
                <a:spcPct val="90000"/>
              </a:lnSpc>
              <a:spcBef>
                <a:spcPts val="518"/>
              </a:spcBef>
              <a:spcAft>
                <a:spcPts val="0"/>
              </a:spcAft>
              <a:buSzPts val="2800"/>
              <a:buChar char="–"/>
            </a:pPr>
            <a:r>
              <a:rPr lang="en-US"/>
              <a:t>Samples of data from each category contain 386 observations</a:t>
            </a:r>
            <a:endParaRPr sz="2800"/>
          </a:p>
          <a:p>
            <a:pPr indent="-356235" lvl="0" marL="342900" marR="0" rtl="0" algn="l">
              <a:lnSpc>
                <a:spcPct val="90000"/>
              </a:lnSpc>
              <a:spcBef>
                <a:spcPts val="518"/>
              </a:spcBef>
              <a:spcAft>
                <a:spcPts val="0"/>
              </a:spcAft>
              <a:buClr>
                <a:schemeClr val="dk1"/>
              </a:buClr>
              <a:buSzPts val="2800"/>
              <a:buFont typeface="Calibri"/>
              <a:buAutoNum type="arabicPeriod"/>
            </a:pPr>
            <a:r>
              <a:rPr b="0" i="0" lang="en-US" sz="2800" u="none" cap="none" strike="noStrike">
                <a:solidFill>
                  <a:schemeClr val="dk1"/>
                </a:solidFill>
                <a:latin typeface="Calibri"/>
                <a:ea typeface="Calibri"/>
                <a:cs typeface="Calibri"/>
                <a:sym typeface="Calibri"/>
              </a:rPr>
              <a:t>Removing all non-alphanumeric characters and symbols</a:t>
            </a:r>
            <a:endParaRPr/>
          </a:p>
          <a:p>
            <a:pPr indent="0" lvl="0" marL="0" marR="0" rtl="0" algn="l">
              <a:lnSpc>
                <a:spcPct val="90000"/>
              </a:lnSpc>
              <a:spcBef>
                <a:spcPts val="518"/>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0" lvl="0" marL="0" marR="0" rtl="0" algn="l">
              <a:lnSpc>
                <a:spcPct val="90000"/>
              </a:lnSpc>
              <a:spcBef>
                <a:spcPts val="296"/>
              </a:spcBef>
              <a:spcAft>
                <a:spcPts val="0"/>
              </a:spcAft>
              <a:buClr>
                <a:schemeClr val="dk1"/>
              </a:buClr>
              <a:buSzPts val="1480"/>
              <a:buFont typeface="Arial"/>
              <a:buNone/>
            </a:pPr>
            <a:r>
              <a:t/>
            </a:r>
            <a:endParaRPr b="0" i="0" sz="1480" u="none" cap="none" strike="noStrike">
              <a:solidFill>
                <a:schemeClr val="dk1"/>
              </a:solidFill>
              <a:latin typeface="Calibri"/>
              <a:ea typeface="Calibri"/>
              <a:cs typeface="Calibri"/>
              <a:sym typeface="Calibri"/>
            </a:endParaRPr>
          </a:p>
          <a:p>
            <a:pPr indent="0" lvl="0" marL="0" marR="0" rtl="0" algn="l">
              <a:lnSpc>
                <a:spcPct val="90000"/>
              </a:lnSpc>
              <a:spcBef>
                <a:spcPts val="296"/>
              </a:spcBef>
              <a:spcAft>
                <a:spcPts val="0"/>
              </a:spcAft>
              <a:buClr>
                <a:schemeClr val="dk1"/>
              </a:buClr>
              <a:buSzPts val="1480"/>
              <a:buFont typeface="Arial"/>
              <a:buNone/>
            </a:pPr>
            <a:r>
              <a:rPr b="0" i="0" lang="en-US" sz="1480" u="none" cap="none" strike="noStrike">
                <a:solidFill>
                  <a:schemeClr val="dk1"/>
                </a:solidFill>
                <a:latin typeface="Calibri"/>
                <a:ea typeface="Calibri"/>
                <a:cs typeface="Calibri"/>
                <a:sym typeface="Calibri"/>
              </a:rPr>
              <a:t> </a:t>
            </a:r>
            <a:endParaRPr/>
          </a:p>
          <a:p>
            <a:pPr indent="-154940" lvl="0" marL="342900" marR="0" rtl="0" algn="l">
              <a:lnSpc>
                <a:spcPct val="90000"/>
              </a:lnSpc>
              <a:spcBef>
                <a:spcPts val="592"/>
              </a:spcBef>
              <a:spcAft>
                <a:spcPts val="1600"/>
              </a:spcAft>
              <a:buClr>
                <a:schemeClr val="dk1"/>
              </a:buClr>
              <a:buSzPts val="2960"/>
              <a:buFont typeface="Arial"/>
              <a:buNone/>
            </a:pPr>
            <a:r>
              <a:t/>
            </a:r>
            <a:endParaRPr b="0" i="0" sz="296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8"/>
            <a:ext cx="8229600" cy="1143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US"/>
              <a:t>Data Structure</a:t>
            </a:r>
            <a:endParaRPr/>
          </a:p>
        </p:txBody>
      </p:sp>
      <p:pic>
        <p:nvPicPr>
          <p:cNvPr id="101" name="Shape 101"/>
          <p:cNvPicPr preferRelativeResize="0"/>
          <p:nvPr/>
        </p:nvPicPr>
        <p:blipFill>
          <a:blip r:embed="rId3">
            <a:alphaModFix/>
          </a:blip>
          <a:stretch>
            <a:fillRect/>
          </a:stretch>
        </p:blipFill>
        <p:spPr>
          <a:xfrm>
            <a:off x="879875" y="1201075"/>
            <a:ext cx="1811150" cy="906851"/>
          </a:xfrm>
          <a:prstGeom prst="rect">
            <a:avLst/>
          </a:prstGeom>
          <a:noFill/>
          <a:ln>
            <a:noFill/>
          </a:ln>
        </p:spPr>
      </p:pic>
      <p:pic>
        <p:nvPicPr>
          <p:cNvPr id="102" name="Shape 102"/>
          <p:cNvPicPr preferRelativeResize="0"/>
          <p:nvPr/>
        </p:nvPicPr>
        <p:blipFill>
          <a:blip r:embed="rId3">
            <a:alphaModFix/>
          </a:blip>
          <a:stretch>
            <a:fillRect/>
          </a:stretch>
        </p:blipFill>
        <p:spPr>
          <a:xfrm>
            <a:off x="879875" y="2393025"/>
            <a:ext cx="1811150" cy="906851"/>
          </a:xfrm>
          <a:prstGeom prst="rect">
            <a:avLst/>
          </a:prstGeom>
          <a:noFill/>
          <a:ln>
            <a:noFill/>
          </a:ln>
        </p:spPr>
      </p:pic>
      <p:pic>
        <p:nvPicPr>
          <p:cNvPr id="103" name="Shape 103"/>
          <p:cNvPicPr preferRelativeResize="0"/>
          <p:nvPr/>
        </p:nvPicPr>
        <p:blipFill>
          <a:blip r:embed="rId3">
            <a:alphaModFix/>
          </a:blip>
          <a:stretch>
            <a:fillRect/>
          </a:stretch>
        </p:blipFill>
        <p:spPr>
          <a:xfrm>
            <a:off x="879875" y="3584975"/>
            <a:ext cx="1811150" cy="906851"/>
          </a:xfrm>
          <a:prstGeom prst="rect">
            <a:avLst/>
          </a:prstGeom>
          <a:noFill/>
          <a:ln>
            <a:noFill/>
          </a:ln>
        </p:spPr>
      </p:pic>
      <p:pic>
        <p:nvPicPr>
          <p:cNvPr id="104" name="Shape 104"/>
          <p:cNvPicPr preferRelativeResize="0"/>
          <p:nvPr/>
        </p:nvPicPr>
        <p:blipFill>
          <a:blip r:embed="rId3">
            <a:alphaModFix/>
          </a:blip>
          <a:stretch>
            <a:fillRect/>
          </a:stretch>
        </p:blipFill>
        <p:spPr>
          <a:xfrm>
            <a:off x="879875" y="4776925"/>
            <a:ext cx="1811150" cy="906851"/>
          </a:xfrm>
          <a:prstGeom prst="rect">
            <a:avLst/>
          </a:prstGeom>
          <a:noFill/>
          <a:ln>
            <a:noFill/>
          </a:ln>
        </p:spPr>
      </p:pic>
      <p:pic>
        <p:nvPicPr>
          <p:cNvPr id="105" name="Shape 105"/>
          <p:cNvPicPr preferRelativeResize="0"/>
          <p:nvPr/>
        </p:nvPicPr>
        <p:blipFill>
          <a:blip r:embed="rId3">
            <a:alphaModFix/>
          </a:blip>
          <a:stretch>
            <a:fillRect/>
          </a:stretch>
        </p:blipFill>
        <p:spPr>
          <a:xfrm>
            <a:off x="879875" y="5853300"/>
            <a:ext cx="1811150" cy="906851"/>
          </a:xfrm>
          <a:prstGeom prst="rect">
            <a:avLst/>
          </a:prstGeom>
          <a:noFill/>
          <a:ln>
            <a:noFill/>
          </a:ln>
        </p:spPr>
      </p:pic>
      <p:sp>
        <p:nvSpPr>
          <p:cNvPr id="106" name="Shape 106"/>
          <p:cNvSpPr txBox="1"/>
          <p:nvPr/>
        </p:nvSpPr>
        <p:spPr>
          <a:xfrm>
            <a:off x="1049100" y="1459650"/>
            <a:ext cx="1472700" cy="38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400"/>
              <a:t>B</a:t>
            </a:r>
            <a:r>
              <a:rPr lang="en-US" sz="2400"/>
              <a:t>usiness</a:t>
            </a:r>
            <a:endParaRPr sz="2400"/>
          </a:p>
        </p:txBody>
      </p:sp>
      <p:sp>
        <p:nvSpPr>
          <p:cNvPr id="107" name="Shape 107"/>
          <p:cNvSpPr txBox="1"/>
          <p:nvPr/>
        </p:nvSpPr>
        <p:spPr>
          <a:xfrm>
            <a:off x="984950" y="2694900"/>
            <a:ext cx="1822800" cy="38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1800"/>
              <a:t>Entertainment</a:t>
            </a:r>
            <a:endParaRPr sz="1800"/>
          </a:p>
        </p:txBody>
      </p:sp>
      <p:sp>
        <p:nvSpPr>
          <p:cNvPr id="108" name="Shape 108"/>
          <p:cNvSpPr txBox="1"/>
          <p:nvPr/>
        </p:nvSpPr>
        <p:spPr>
          <a:xfrm>
            <a:off x="1049100" y="3843550"/>
            <a:ext cx="1472700" cy="38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t>Politics</a:t>
            </a:r>
            <a:endParaRPr sz="2400"/>
          </a:p>
        </p:txBody>
      </p:sp>
      <p:sp>
        <p:nvSpPr>
          <p:cNvPr id="109" name="Shape 109"/>
          <p:cNvSpPr txBox="1"/>
          <p:nvPr/>
        </p:nvSpPr>
        <p:spPr>
          <a:xfrm>
            <a:off x="1160000" y="5035500"/>
            <a:ext cx="1472700" cy="38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2400"/>
              <a:t>Sports</a:t>
            </a:r>
            <a:endParaRPr sz="2400"/>
          </a:p>
          <a:p>
            <a:pPr indent="0" lvl="0" marL="0" rtl="0">
              <a:spcBef>
                <a:spcPts val="0"/>
              </a:spcBef>
              <a:spcAft>
                <a:spcPts val="0"/>
              </a:spcAft>
              <a:buNone/>
            </a:pPr>
            <a:r>
              <a:t/>
            </a:r>
            <a:endParaRPr sz="2400"/>
          </a:p>
        </p:txBody>
      </p:sp>
      <p:sp>
        <p:nvSpPr>
          <p:cNvPr id="110" name="Shape 110"/>
          <p:cNvSpPr txBox="1"/>
          <p:nvPr/>
        </p:nvSpPr>
        <p:spPr>
          <a:xfrm>
            <a:off x="1246050" y="6111875"/>
            <a:ext cx="1078800" cy="38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US" sz="2400"/>
              <a:t>Tech</a:t>
            </a:r>
            <a:endParaRPr sz="2400"/>
          </a:p>
        </p:txBody>
      </p:sp>
      <p:pic>
        <p:nvPicPr>
          <p:cNvPr id="111" name="Shape 111"/>
          <p:cNvPicPr preferRelativeResize="0"/>
          <p:nvPr/>
        </p:nvPicPr>
        <p:blipFill>
          <a:blip r:embed="rId4">
            <a:alphaModFix/>
          </a:blip>
          <a:stretch>
            <a:fillRect/>
          </a:stretch>
        </p:blipFill>
        <p:spPr>
          <a:xfrm>
            <a:off x="2521800" y="1403224"/>
            <a:ext cx="1078799" cy="1457148"/>
          </a:xfrm>
          <a:prstGeom prst="rect">
            <a:avLst/>
          </a:prstGeom>
          <a:noFill/>
          <a:ln>
            <a:noFill/>
          </a:ln>
        </p:spPr>
      </p:pic>
      <p:cxnSp>
        <p:nvCxnSpPr>
          <p:cNvPr id="112" name="Shape 112"/>
          <p:cNvCxnSpPr/>
          <p:nvPr/>
        </p:nvCxnSpPr>
        <p:spPr>
          <a:xfrm>
            <a:off x="3427375" y="1848075"/>
            <a:ext cx="1674900" cy="14400"/>
          </a:xfrm>
          <a:prstGeom prst="bentConnector3">
            <a:avLst>
              <a:gd fmla="val 89649" name="adj1"/>
            </a:avLst>
          </a:prstGeom>
          <a:noFill/>
          <a:ln cap="flat" cmpd="sng" w="9525">
            <a:solidFill>
              <a:schemeClr val="dk2"/>
            </a:solidFill>
            <a:prstDash val="solid"/>
            <a:round/>
            <a:headEnd len="med" w="med" type="none"/>
            <a:tailEnd len="med" w="med" type="none"/>
          </a:ln>
        </p:spPr>
      </p:cxnSp>
      <p:cxnSp>
        <p:nvCxnSpPr>
          <p:cNvPr id="113" name="Shape 113"/>
          <p:cNvCxnSpPr/>
          <p:nvPr/>
        </p:nvCxnSpPr>
        <p:spPr>
          <a:xfrm>
            <a:off x="3470675" y="1804750"/>
            <a:ext cx="1718100" cy="14400"/>
          </a:xfrm>
          <a:prstGeom prst="straightConnector1">
            <a:avLst/>
          </a:prstGeom>
          <a:noFill/>
          <a:ln cap="flat" cmpd="sng" w="38100">
            <a:solidFill>
              <a:srgbClr val="FFFFFF"/>
            </a:solidFill>
            <a:prstDash val="solid"/>
            <a:round/>
            <a:headEnd len="med" w="med" type="none"/>
            <a:tailEnd len="med" w="med" type="triangle"/>
          </a:ln>
        </p:spPr>
      </p:cxnSp>
      <p:sp>
        <p:nvSpPr>
          <p:cNvPr id="114" name="Shape 114"/>
          <p:cNvSpPr txBox="1"/>
          <p:nvPr/>
        </p:nvSpPr>
        <p:spPr>
          <a:xfrm>
            <a:off x="5549725" y="1732550"/>
            <a:ext cx="2714400" cy="32340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lang="en-US" sz="2400">
                <a:solidFill>
                  <a:srgbClr val="FFFFFF"/>
                </a:solidFill>
              </a:rPr>
              <a:t>001.txt</a:t>
            </a:r>
            <a:endParaRPr sz="2400">
              <a:solidFill>
                <a:srgbClr val="FFFFFF"/>
              </a:solidFill>
            </a:endParaRPr>
          </a:p>
          <a:p>
            <a:pPr indent="0" lvl="0" marL="0">
              <a:spcBef>
                <a:spcPts val="0"/>
              </a:spcBef>
              <a:spcAft>
                <a:spcPts val="0"/>
              </a:spcAft>
              <a:buNone/>
            </a:pPr>
            <a:r>
              <a:rPr lang="en-US" sz="2400">
                <a:solidFill>
                  <a:srgbClr val="FFFFFF"/>
                </a:solidFill>
              </a:rPr>
              <a:t>002.txt</a:t>
            </a:r>
            <a:endParaRPr sz="2400">
              <a:solidFill>
                <a:srgbClr val="FFFFFF"/>
              </a:solidFill>
            </a:endParaRPr>
          </a:p>
          <a:p>
            <a:pPr indent="0" lvl="0" marL="0">
              <a:spcBef>
                <a:spcPts val="0"/>
              </a:spcBef>
              <a:spcAft>
                <a:spcPts val="0"/>
              </a:spcAft>
              <a:buNone/>
            </a:pPr>
            <a:r>
              <a:rPr lang="en-US" sz="2400">
                <a:solidFill>
                  <a:srgbClr val="FFFFFF"/>
                </a:solidFill>
              </a:rPr>
              <a:t>003.txt</a:t>
            </a:r>
            <a:endParaRPr sz="2400">
              <a:solidFill>
                <a:srgbClr val="FFFFFF"/>
              </a:solidFill>
            </a:endParaRPr>
          </a:p>
          <a:p>
            <a:pPr indent="0" lvl="0" marL="0">
              <a:spcBef>
                <a:spcPts val="0"/>
              </a:spcBef>
              <a:spcAft>
                <a:spcPts val="0"/>
              </a:spcAft>
              <a:buNone/>
            </a:pPr>
            <a:r>
              <a:rPr lang="en-US" sz="2400">
                <a:solidFill>
                  <a:srgbClr val="FFFFFF"/>
                </a:solidFill>
              </a:rPr>
              <a:t>004.txt</a:t>
            </a:r>
            <a:endParaRPr sz="2400">
              <a:solidFill>
                <a:srgbClr val="FFFFFF"/>
              </a:solidFill>
            </a:endParaRPr>
          </a:p>
          <a:p>
            <a:pPr indent="0" lvl="0" marL="0">
              <a:spcBef>
                <a:spcPts val="0"/>
              </a:spcBef>
              <a:spcAft>
                <a:spcPts val="0"/>
              </a:spcAft>
              <a:buNone/>
            </a:pPr>
            <a:r>
              <a:rPr lang="en-US" sz="2400">
                <a:solidFill>
                  <a:srgbClr val="FFFFFF"/>
                </a:solidFill>
              </a:rPr>
              <a:t>.</a:t>
            </a:r>
            <a:endParaRPr sz="2400">
              <a:solidFill>
                <a:srgbClr val="FFFFFF"/>
              </a:solidFill>
            </a:endParaRPr>
          </a:p>
          <a:p>
            <a:pPr indent="0" lvl="0" marL="0">
              <a:spcBef>
                <a:spcPts val="0"/>
              </a:spcBef>
              <a:spcAft>
                <a:spcPts val="0"/>
              </a:spcAft>
              <a:buNone/>
            </a:pPr>
            <a:r>
              <a:rPr lang="en-US" sz="2400">
                <a:solidFill>
                  <a:srgbClr val="FFFFFF"/>
                </a:solidFill>
              </a:rPr>
              <a:t>.</a:t>
            </a:r>
            <a:endParaRPr sz="2400">
              <a:solidFill>
                <a:srgbClr val="FFFFFF"/>
              </a:solidFill>
            </a:endParaRPr>
          </a:p>
          <a:p>
            <a:pPr indent="0" lvl="0" marL="0">
              <a:spcBef>
                <a:spcPts val="0"/>
              </a:spcBef>
              <a:spcAft>
                <a:spcPts val="0"/>
              </a:spcAft>
              <a:buNone/>
            </a:pPr>
            <a:r>
              <a:rPr lang="en-US" sz="2400">
                <a:solidFill>
                  <a:srgbClr val="FFFFFF"/>
                </a:solidFill>
              </a:rPr>
              <a:t>.</a:t>
            </a:r>
            <a:endParaRPr sz="2400">
              <a:solidFill>
                <a:srgbClr val="FFFFFF"/>
              </a:solidFill>
            </a:endParaRPr>
          </a:p>
          <a:p>
            <a:pPr indent="0" lvl="0" marL="0" rtl="0">
              <a:spcBef>
                <a:spcPts val="0"/>
              </a:spcBef>
              <a:spcAft>
                <a:spcPts val="0"/>
              </a:spcAft>
              <a:buNone/>
            </a:pPr>
            <a:r>
              <a:rPr lang="en-US" sz="2400">
                <a:solidFill>
                  <a:srgbClr val="FFFFFF"/>
                </a:solidFill>
              </a:rPr>
              <a:t>510.txt</a:t>
            </a:r>
            <a:endParaRPr sz="2400">
              <a:solidFill>
                <a:srgbClr val="FFFFFF"/>
              </a:solidFill>
            </a:endParaRPr>
          </a:p>
          <a:p>
            <a:pPr indent="0" lvl="0" marL="0">
              <a:spcBef>
                <a:spcPts val="0"/>
              </a:spcBef>
              <a:spcAft>
                <a:spcPts val="0"/>
              </a:spcAft>
              <a:buNone/>
            </a:pPr>
            <a:r>
              <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a:blip r:embed="rId3">
            <a:alphaModFix/>
          </a:blip>
          <a:stretch>
            <a:fillRect/>
          </a:stretch>
        </p:blipFill>
        <p:spPr>
          <a:xfrm>
            <a:off x="261475" y="2159250"/>
            <a:ext cx="8621050" cy="4178975"/>
          </a:xfrm>
          <a:prstGeom prst="rect">
            <a:avLst/>
          </a:prstGeom>
          <a:noFill/>
          <a:ln>
            <a:noFill/>
          </a:ln>
        </p:spPr>
      </p:pic>
      <p:sp>
        <p:nvSpPr>
          <p:cNvPr id="120" name="Shape 120"/>
          <p:cNvSpPr txBox="1"/>
          <p:nvPr/>
        </p:nvSpPr>
        <p:spPr>
          <a:xfrm>
            <a:off x="1973250" y="595050"/>
            <a:ext cx="5197500" cy="1038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4800">
                <a:solidFill>
                  <a:srgbClr val="C2C2C2"/>
                </a:solidFill>
              </a:rPr>
              <a:t>Example Text File</a:t>
            </a:r>
            <a:endParaRPr sz="4800">
              <a:solidFill>
                <a:srgbClr val="C2C2C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4" name="Shape 124"/>
        <p:cNvGrpSpPr/>
        <p:nvPr/>
      </p:nvGrpSpPr>
      <p:grpSpPr>
        <a:xfrm>
          <a:off x="0" y="0"/>
          <a:ext cx="0" cy="0"/>
          <a:chOff x="0" y="0"/>
          <a:chExt cx="0" cy="0"/>
        </a:xfrm>
      </p:grpSpPr>
      <p:sp>
        <p:nvSpPr>
          <p:cNvPr id="125" name="Shape 125"/>
          <p:cNvSpPr txBox="1"/>
          <p:nvPr>
            <p:ph type="title"/>
          </p:nvPr>
        </p:nvSpPr>
        <p:spPr>
          <a:xfrm>
            <a:off x="457200" y="284713"/>
            <a:ext cx="8229600" cy="1143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US">
                <a:solidFill>
                  <a:srgbClr val="0B5394"/>
                </a:solidFill>
              </a:rPr>
              <a:t>Class Distribution and Resampling</a:t>
            </a:r>
            <a:endParaRPr>
              <a:solidFill>
                <a:srgbClr val="0B5394"/>
              </a:solidFill>
            </a:endParaRPr>
          </a:p>
        </p:txBody>
      </p:sp>
      <p:pic>
        <p:nvPicPr>
          <p:cNvPr id="126" name="Shape 126"/>
          <p:cNvPicPr preferRelativeResize="0"/>
          <p:nvPr/>
        </p:nvPicPr>
        <p:blipFill>
          <a:blip r:embed="rId3">
            <a:alphaModFix/>
          </a:blip>
          <a:stretch>
            <a:fillRect/>
          </a:stretch>
        </p:blipFill>
        <p:spPr>
          <a:xfrm>
            <a:off x="708275" y="1330775"/>
            <a:ext cx="7564775" cy="5199550"/>
          </a:xfrm>
          <a:prstGeom prst="rect">
            <a:avLst/>
          </a:prstGeom>
          <a:noFill/>
          <a:ln>
            <a:noFill/>
          </a:ln>
        </p:spPr>
      </p:pic>
      <p:sp>
        <p:nvSpPr>
          <p:cNvPr id="127" name="Shape 127"/>
          <p:cNvSpPr txBox="1"/>
          <p:nvPr>
            <p:ph idx="1" type="body"/>
          </p:nvPr>
        </p:nvSpPr>
        <p:spPr>
          <a:xfrm>
            <a:off x="457200" y="1600200"/>
            <a:ext cx="8229600" cy="4526100"/>
          </a:xfrm>
          <a:prstGeom prst="rect">
            <a:avLst/>
          </a:prstGeom>
        </p:spPr>
        <p:txBody>
          <a:bodyPr anchorCtr="0" anchor="t" bIns="91425" lIns="91425" spcFirstLastPara="1" rIns="91425" wrap="square" tIns="91425">
            <a:noAutofit/>
          </a:bodyPr>
          <a:lstStyle/>
          <a:p>
            <a:pPr indent="0" lvl="0" marL="0">
              <a:spcBef>
                <a:spcPts val="64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1" name="Shape 131"/>
        <p:cNvGrpSpPr/>
        <p:nvPr/>
      </p:nvGrpSpPr>
      <p:grpSpPr>
        <a:xfrm>
          <a:off x="0" y="0"/>
          <a:ext cx="0" cy="0"/>
          <a:chOff x="0" y="0"/>
          <a:chExt cx="0" cy="0"/>
        </a:xfrm>
      </p:grpSpPr>
      <p:pic>
        <p:nvPicPr>
          <p:cNvPr id="132" name="Shape 132"/>
          <p:cNvPicPr preferRelativeResize="0"/>
          <p:nvPr/>
        </p:nvPicPr>
        <p:blipFill>
          <a:blip r:embed="rId3">
            <a:alphaModFix/>
          </a:blip>
          <a:stretch>
            <a:fillRect/>
          </a:stretch>
        </p:blipFill>
        <p:spPr>
          <a:xfrm>
            <a:off x="158013" y="949487"/>
            <a:ext cx="8827975" cy="495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