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83" r:id="rId4"/>
    <p:sldId id="259" r:id="rId5"/>
    <p:sldId id="285" r:id="rId6"/>
    <p:sldId id="284" r:id="rId7"/>
    <p:sldId id="260" r:id="rId8"/>
    <p:sldId id="286" r:id="rId9"/>
    <p:sldId id="287" r:id="rId10"/>
    <p:sldId id="261" r:id="rId11"/>
    <p:sldId id="288" r:id="rId12"/>
    <p:sldId id="262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19.03.2016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dirty="0" smtClean="0"/>
              <a:t>Команды ассемблера-1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Команда записи в стек</a:t>
            </a:r>
            <a:endParaRPr lang="ru-RU" b="1" dirty="0"/>
          </a:p>
        </p:txBody>
      </p:sp>
      <p:sp>
        <p:nvSpPr>
          <p:cNvPr id="14338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836713"/>
            <a:ext cx="8229600" cy="1800199"/>
          </a:xfrm>
        </p:spPr>
        <p:txBody>
          <a:bodyPr/>
          <a:lstStyle/>
          <a:p>
            <a:pPr marL="365760" lvl="1" indent="0" eaLnBrk="1" hangingPunct="1">
              <a:buNone/>
            </a:pPr>
            <a:r>
              <a:rPr lang="en-US" sz="2400" b="1" dirty="0" smtClean="0"/>
              <a:t>push </a:t>
            </a:r>
            <a:r>
              <a:rPr lang="en-US" sz="2400" b="1" dirty="0" err="1" smtClean="0"/>
              <a:t>mem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reg</a:t>
            </a:r>
            <a:r>
              <a:rPr lang="en-US" sz="2400" dirty="0" smtClean="0"/>
              <a:t>	- </a:t>
            </a:r>
            <a:r>
              <a:rPr lang="ru-RU" sz="2400" dirty="0" smtClean="0"/>
              <a:t>записать в стек</a:t>
            </a:r>
          </a:p>
          <a:p>
            <a:pPr lvl="1"/>
            <a:r>
              <a:rPr lang="ru-RU" sz="2000" dirty="0"/>
              <a:t>Указатель стека </a:t>
            </a:r>
            <a:r>
              <a:rPr lang="en-US" sz="2000" dirty="0"/>
              <a:t>SP </a:t>
            </a:r>
            <a:r>
              <a:rPr lang="ru-RU" sz="2000" dirty="0" smtClean="0"/>
              <a:t>по умолчанию автоматически </a:t>
            </a:r>
            <a:r>
              <a:rPr lang="ru-RU" sz="2000" dirty="0"/>
              <a:t>уменьшается на 2. </a:t>
            </a:r>
            <a:endParaRPr lang="ru-RU" sz="2000" dirty="0" smtClean="0"/>
          </a:p>
          <a:p>
            <a:pPr lvl="1"/>
            <a:r>
              <a:rPr lang="ru-RU" sz="2000" dirty="0" smtClean="0"/>
              <a:t>Слово</a:t>
            </a:r>
            <a:r>
              <a:rPr lang="ru-RU" sz="2000" dirty="0"/>
              <a:t>, адресуемое указателем стека </a:t>
            </a:r>
            <a:r>
              <a:rPr lang="en-US" sz="2000" dirty="0"/>
              <a:t>SP</a:t>
            </a:r>
            <a:r>
              <a:rPr lang="ru-RU" sz="2000" dirty="0"/>
              <a:t>, называется вершиной стека</a:t>
            </a:r>
            <a:r>
              <a:rPr lang="ru-RU" sz="2000" dirty="0" smtClean="0"/>
              <a:t>.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39552" y="2564904"/>
            <a:ext cx="7704855" cy="2860127"/>
            <a:chOff x="2355" y="3495"/>
            <a:chExt cx="7200" cy="2845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355" y="3495"/>
              <a:ext cx="7200" cy="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Rectangle 21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582"/>
              <a:ext cx="1580" cy="379"/>
            </a:xfrm>
            <a:prstGeom prst="rect">
              <a:avLst/>
            </a:prstGeom>
            <a:pattFill prst="wdUpDiag">
              <a:fgClr>
                <a:srgbClr val="BFBFB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Вершина стека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5670" y="5203"/>
              <a:ext cx="1580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5670" y="482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5670" y="444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5670" y="4062"/>
              <a:ext cx="1580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5670" y="3647"/>
              <a:ext cx="1790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Сегмент стека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329" y="5580"/>
              <a:ext cx="728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SP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039" y="4823"/>
              <a:ext cx="1719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Регистр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039" y="5582"/>
              <a:ext cx="1719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Слово в памяти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55" y="5580"/>
              <a:ext cx="728" cy="38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11"/>
            <p:cNvSpPr>
              <a:spLocks noChangeShapeType="1"/>
            </p:cNvSpPr>
            <p:nvPr/>
          </p:nvSpPr>
          <p:spPr bwMode="auto">
            <a:xfrm>
              <a:off x="4758" y="5013"/>
              <a:ext cx="912" cy="7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V="1">
              <a:off x="4758" y="5772"/>
              <a:ext cx="91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8298" y="5199"/>
              <a:ext cx="1160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SP-2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9" name="AutoShape 8"/>
            <p:cNvSpPr>
              <a:spLocks noChangeShapeType="1"/>
            </p:cNvSpPr>
            <p:nvPr/>
          </p:nvSpPr>
          <p:spPr bwMode="auto">
            <a:xfrm flipV="1">
              <a:off x="8057" y="5580"/>
              <a:ext cx="821" cy="19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AutoShape 7"/>
            <p:cNvSpPr>
              <a:spLocks noChangeShapeType="1"/>
            </p:cNvSpPr>
            <p:nvPr/>
          </p:nvSpPr>
          <p:spPr bwMode="auto">
            <a:xfrm flipH="1">
              <a:off x="7250" y="5389"/>
              <a:ext cx="1048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Rectangle 6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961"/>
              <a:ext cx="1580" cy="379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7329" y="5959"/>
              <a:ext cx="1413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Записано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9552" y="551723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Пример</a:t>
            </a:r>
            <a:r>
              <a:rPr lang="ru-RU" sz="2000" dirty="0"/>
              <a:t>.</a:t>
            </a:r>
          </a:p>
          <a:p>
            <a:r>
              <a:rPr lang="en-US" sz="2000" dirty="0"/>
              <a:t>push AX</a:t>
            </a:r>
            <a:r>
              <a:rPr lang="ru-RU" sz="2000" dirty="0"/>
              <a:t>		</a:t>
            </a:r>
            <a:r>
              <a:rPr lang="ru-RU" sz="2000" dirty="0" smtClean="0"/>
              <a:t>; </a:t>
            </a:r>
            <a:r>
              <a:rPr lang="ru-RU" sz="2000" dirty="0"/>
              <a:t>запись </a:t>
            </a:r>
            <a:r>
              <a:rPr lang="en-US" sz="2000" dirty="0"/>
              <a:t>AX</a:t>
            </a:r>
            <a:r>
              <a:rPr lang="ru-RU" sz="2000" dirty="0"/>
              <a:t> в вершину стека</a:t>
            </a:r>
          </a:p>
          <a:p>
            <a:r>
              <a:rPr lang="en-US" sz="2000" dirty="0"/>
              <a:t>push GAMMA </a:t>
            </a:r>
            <a:r>
              <a:rPr lang="ru-RU" sz="2000" dirty="0"/>
              <a:t>	</a:t>
            </a:r>
            <a:r>
              <a:rPr lang="ru-RU" sz="2000" dirty="0" smtClean="0"/>
              <a:t>; </a:t>
            </a:r>
            <a:r>
              <a:rPr lang="ru-RU" sz="2000" dirty="0"/>
              <a:t>запись слова по адресу </a:t>
            </a:r>
            <a:r>
              <a:rPr lang="en-US" sz="2000" dirty="0"/>
              <a:t>GAMMA</a:t>
            </a:r>
            <a:r>
              <a:rPr lang="ru-RU" sz="2000" dirty="0"/>
              <a:t> в вершину стека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12304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400" b="1" dirty="0" smtClean="0"/>
              <a:t>Команда извлечения из стека</a:t>
            </a:r>
            <a:endParaRPr lang="ru-RU" sz="2400" b="1" dirty="0"/>
          </a:p>
        </p:txBody>
      </p:sp>
      <p:sp>
        <p:nvSpPr>
          <p:cNvPr id="14338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836713"/>
            <a:ext cx="8229600" cy="1944215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400" b="1" dirty="0"/>
              <a:t>pop </a:t>
            </a:r>
            <a:r>
              <a:rPr lang="en-US" sz="2400" b="1" dirty="0" err="1"/>
              <a:t>mem</a:t>
            </a:r>
            <a:r>
              <a:rPr lang="ru-RU" sz="2400" b="1" dirty="0"/>
              <a:t>/</a:t>
            </a:r>
            <a:r>
              <a:rPr lang="en-US" sz="2400" b="1" dirty="0" err="1"/>
              <a:t>reg</a:t>
            </a:r>
            <a:r>
              <a:rPr lang="en-US" sz="2400" dirty="0" smtClean="0"/>
              <a:t>	- </a:t>
            </a:r>
            <a:r>
              <a:rPr lang="ru-RU" sz="2400" dirty="0"/>
              <a:t>в</a:t>
            </a:r>
            <a:r>
              <a:rPr lang="ru-RU" sz="2400" dirty="0" smtClean="0"/>
              <a:t>ытолкнуть значение из </a:t>
            </a:r>
            <a:r>
              <a:rPr lang="ru-RU" sz="2400" dirty="0"/>
              <a:t>стека и записать </a:t>
            </a:r>
            <a:r>
              <a:rPr lang="ru-RU" sz="2400" dirty="0" smtClean="0"/>
              <a:t>его в </a:t>
            </a:r>
            <a:r>
              <a:rPr lang="ru-RU" sz="2400" dirty="0"/>
              <a:t>ячейку памяти или регистр </a:t>
            </a:r>
            <a:endParaRPr lang="ru-RU" sz="2400" dirty="0" smtClean="0"/>
          </a:p>
          <a:p>
            <a:pPr lvl="1"/>
            <a:r>
              <a:rPr lang="ru-RU" sz="2000" dirty="0" smtClean="0"/>
              <a:t>Указатель </a:t>
            </a:r>
            <a:r>
              <a:rPr lang="ru-RU" sz="2000" dirty="0"/>
              <a:t>стека </a:t>
            </a:r>
            <a:r>
              <a:rPr lang="en-US" sz="2000" dirty="0"/>
              <a:t>SP </a:t>
            </a:r>
            <a:r>
              <a:rPr lang="ru-RU" sz="2000" dirty="0" smtClean="0"/>
              <a:t>по умолчанию автоматически увеличивается на </a:t>
            </a:r>
            <a:r>
              <a:rPr lang="ru-RU" sz="2000" dirty="0"/>
              <a:t>2. </a:t>
            </a:r>
            <a:endParaRPr lang="ru-RU" sz="2000" dirty="0" smtClean="0"/>
          </a:p>
          <a:p>
            <a:pPr lvl="1"/>
            <a:r>
              <a:rPr lang="ru-RU" sz="2000" dirty="0"/>
              <a:t>Вершиной стека становится освобожденная ячейка</a:t>
            </a:r>
            <a:r>
              <a:rPr lang="ru-RU" sz="2000" dirty="0" smtClean="0"/>
              <a:t>.</a:t>
            </a:r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4" name="Group 29"/>
          <p:cNvGrpSpPr>
            <a:grpSpLocks noChangeAspect="1"/>
          </p:cNvGrpSpPr>
          <p:nvPr/>
        </p:nvGrpSpPr>
        <p:grpSpPr bwMode="auto">
          <a:xfrm>
            <a:off x="647524" y="2597428"/>
            <a:ext cx="7357293" cy="2701925"/>
            <a:chOff x="2355" y="3583"/>
            <a:chExt cx="7200" cy="2845"/>
          </a:xfrm>
        </p:grpSpPr>
        <p:sp>
          <p:nvSpPr>
            <p:cNvPr id="25" name="AutoShape 47"/>
            <p:cNvSpPr>
              <a:spLocks noChangeAspect="1" noChangeArrowheads="1" noTextEdit="1"/>
            </p:cNvSpPr>
            <p:nvPr/>
          </p:nvSpPr>
          <p:spPr bwMode="auto">
            <a:xfrm>
              <a:off x="2355" y="3583"/>
              <a:ext cx="7200" cy="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46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582"/>
              <a:ext cx="1580" cy="379"/>
            </a:xfrm>
            <a:prstGeom prst="rect">
              <a:avLst/>
            </a:prstGeom>
            <a:pattFill prst="wdUpDiag">
              <a:fgClr>
                <a:srgbClr val="BFBFB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Вершина стека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5670" y="5203"/>
              <a:ext cx="1580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670" y="482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5670" y="444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5670" y="4062"/>
              <a:ext cx="1580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5670" y="3647"/>
              <a:ext cx="1776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Сегмент стека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36" name="Rectangle 40"/>
            <p:cNvSpPr>
              <a:spLocks noChangeArrowheads="1"/>
            </p:cNvSpPr>
            <p:nvPr/>
          </p:nvSpPr>
          <p:spPr bwMode="auto">
            <a:xfrm>
              <a:off x="7285" y="5203"/>
              <a:ext cx="728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SP</a:t>
              </a:r>
            </a:p>
          </p:txBody>
        </p:sp>
        <p:sp>
          <p:nvSpPr>
            <p:cNvPr id="14337" name="Rectangle 39"/>
            <p:cNvSpPr>
              <a:spLocks noChangeArrowheads="1"/>
            </p:cNvSpPr>
            <p:nvPr/>
          </p:nvSpPr>
          <p:spPr bwMode="auto">
            <a:xfrm>
              <a:off x="3039" y="4823"/>
              <a:ext cx="1719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Регистр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39" name="Rectangle 38"/>
            <p:cNvSpPr>
              <a:spLocks noChangeArrowheads="1"/>
            </p:cNvSpPr>
            <p:nvPr/>
          </p:nvSpPr>
          <p:spPr bwMode="auto">
            <a:xfrm>
              <a:off x="3039" y="5582"/>
              <a:ext cx="1719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Слово в памяти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0" name="Rectangle 37"/>
            <p:cNvSpPr>
              <a:spLocks noChangeArrowheads="1"/>
            </p:cNvSpPr>
            <p:nvPr/>
          </p:nvSpPr>
          <p:spPr bwMode="auto">
            <a:xfrm>
              <a:off x="2355" y="5580"/>
              <a:ext cx="728" cy="38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1" name="AutoShape 36"/>
            <p:cNvSpPr>
              <a:spLocks noChangeShapeType="1"/>
            </p:cNvSpPr>
            <p:nvPr/>
          </p:nvSpPr>
          <p:spPr bwMode="auto">
            <a:xfrm>
              <a:off x="4758" y="5013"/>
              <a:ext cx="912" cy="7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2" name="AutoShape 35"/>
            <p:cNvSpPr>
              <a:spLocks noChangeShapeType="1"/>
            </p:cNvSpPr>
            <p:nvPr/>
          </p:nvSpPr>
          <p:spPr bwMode="auto">
            <a:xfrm flipV="1">
              <a:off x="4758" y="5772"/>
              <a:ext cx="91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8231" y="5578"/>
              <a:ext cx="1160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</a:t>
              </a: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+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4344" name="Rectangle 33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961"/>
              <a:ext cx="1580" cy="379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5" name="Rectangle 32"/>
            <p:cNvSpPr>
              <a:spLocks noChangeArrowheads="1"/>
            </p:cNvSpPr>
            <p:nvPr/>
          </p:nvSpPr>
          <p:spPr bwMode="auto">
            <a:xfrm>
              <a:off x="7329" y="5959"/>
              <a:ext cx="1413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Записано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6" name="AutoShape 31"/>
            <p:cNvSpPr>
              <a:spLocks noChangeShapeType="1"/>
            </p:cNvSpPr>
            <p:nvPr/>
          </p:nvSpPr>
          <p:spPr bwMode="auto">
            <a:xfrm>
              <a:off x="8013" y="5393"/>
              <a:ext cx="798" cy="18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7" name="AutoShape 30"/>
            <p:cNvSpPr>
              <a:spLocks noChangeShapeType="1"/>
            </p:cNvSpPr>
            <p:nvPr/>
          </p:nvSpPr>
          <p:spPr bwMode="auto">
            <a:xfrm flipH="1">
              <a:off x="7250" y="5768"/>
              <a:ext cx="981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4348" name="TextBox 14347"/>
          <p:cNvSpPr txBox="1"/>
          <p:nvPr/>
        </p:nvSpPr>
        <p:spPr>
          <a:xfrm>
            <a:off x="323528" y="5299353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386+. Допускается использование 32-разрядных регистров и ячеек памяти.</a:t>
            </a:r>
          </a:p>
          <a:p>
            <a:r>
              <a:rPr lang="ru-RU" dirty="0"/>
              <a:t>	</a:t>
            </a:r>
            <a:r>
              <a:rPr lang="en-US" dirty="0"/>
              <a:t>push EAX</a:t>
            </a:r>
            <a:endParaRPr lang="ru-RU" dirty="0"/>
          </a:p>
          <a:p>
            <a:r>
              <a:rPr lang="en-US" dirty="0"/>
              <a:t>	pop EAX</a:t>
            </a:r>
            <a:endParaRPr lang="ru-RU" dirty="0"/>
          </a:p>
          <a:p>
            <a:r>
              <a:rPr lang="en-US" dirty="0"/>
              <a:t>	push </a:t>
            </a:r>
            <a:r>
              <a:rPr lang="en-US" dirty="0" err="1"/>
              <a:t>dword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ru-RU" dirty="0"/>
          </a:p>
          <a:p>
            <a:r>
              <a:rPr lang="en-US" dirty="0"/>
              <a:t>	pop </a:t>
            </a:r>
            <a:r>
              <a:rPr lang="en-US" dirty="0" err="1"/>
              <a:t>dword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 err="1" smtClean="0"/>
              <a:t>mem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7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3200" b="1" dirty="0"/>
              <a:t>Занесение </a:t>
            </a:r>
            <a:r>
              <a:rPr lang="ru-RU" sz="3200" b="1" dirty="0" smtClean="0"/>
              <a:t>в стек и </a:t>
            </a:r>
            <a:r>
              <a:rPr lang="ru-RU" sz="3200" b="1" dirty="0"/>
              <a:t>извлечение </a:t>
            </a:r>
            <a:r>
              <a:rPr lang="ru-RU" sz="3200" b="1" dirty="0" smtClean="0"/>
              <a:t>из стека регистра </a:t>
            </a:r>
            <a:r>
              <a:rPr lang="ru-RU" sz="3200" b="1" dirty="0"/>
              <a:t>флагов</a:t>
            </a:r>
            <a:endParaRPr lang="ru-RU" b="1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229600" cy="42497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 err="1"/>
              <a:t>pushf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Занесение в вершину стека 16-битного регистра флагов.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-2.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 err="1"/>
              <a:t>popf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Выталкивает и заносит в 16-битный регистр флагов сохраненное ране значение.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 + 2.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386+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smtClean="0"/>
              <a:t>pushfd</a:t>
            </a:r>
            <a:r>
              <a:rPr lang="ru-RU" dirty="0" smtClean="0"/>
              <a:t> </a:t>
            </a:r>
            <a:r>
              <a:rPr lang="ru-RU" dirty="0"/>
              <a:t>– сохранение в стеке 32-разрядного регистра флагов.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-4.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р</a:t>
            </a:r>
            <a:r>
              <a:rPr lang="en-US" b="1" dirty="0" err="1"/>
              <a:t>opfd</a:t>
            </a:r>
            <a:r>
              <a:rPr lang="ru-RU" dirty="0"/>
              <a:t> – извлечение из стека 32-разрядного регистра флагов.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+4.</a:t>
            </a:r>
          </a:p>
          <a:p>
            <a:pPr lvl="2" eaLnBrk="1" hangingPunct="1"/>
            <a:endParaRPr lang="ru-RU" sz="1800" dirty="0" smtClean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/>
              <a:t>Занесение в стек и извлечение из стека </a:t>
            </a:r>
            <a:r>
              <a:rPr lang="ru-RU" sz="2800" b="1" dirty="0" smtClean="0"/>
              <a:t>всех РОН</a:t>
            </a:r>
            <a:endParaRPr lang="ru-RU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1124744"/>
            <a:ext cx="8229600" cy="52565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pusha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Запись </a:t>
            </a:r>
            <a:r>
              <a:rPr lang="ru-RU" dirty="0"/>
              <a:t>в стек сразу всех 8 16-разрядных РОН в таком порядке: 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, </a:t>
            </a:r>
            <a:r>
              <a:rPr lang="en-US" dirty="0"/>
              <a:t>SP</a:t>
            </a:r>
            <a:r>
              <a:rPr lang="ru-RU" dirty="0"/>
              <a:t>, </a:t>
            </a:r>
            <a:r>
              <a:rPr lang="en-US" dirty="0"/>
              <a:t>BP</a:t>
            </a:r>
            <a:r>
              <a:rPr lang="ru-RU" dirty="0"/>
              <a:t>, </a:t>
            </a:r>
            <a:r>
              <a:rPr lang="en-US" dirty="0"/>
              <a:t>SI</a:t>
            </a:r>
            <a:r>
              <a:rPr lang="ru-RU" dirty="0"/>
              <a:t>, </a:t>
            </a:r>
            <a:r>
              <a:rPr lang="en-US" dirty="0"/>
              <a:t>DI</a:t>
            </a:r>
            <a:r>
              <a:rPr lang="ru-RU" dirty="0"/>
              <a:t>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-16.</a:t>
            </a:r>
          </a:p>
          <a:p>
            <a:pPr marL="0" indent="0">
              <a:buNone/>
            </a:pPr>
            <a:r>
              <a:rPr lang="en-US" b="1" dirty="0" err="1" smtClean="0"/>
              <a:t>popa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Извлечение </a:t>
            </a:r>
            <a:r>
              <a:rPr lang="ru-RU" dirty="0"/>
              <a:t>из стека и занесение в РОН всех 8 16-разрядных регистров. Значение регистра </a:t>
            </a:r>
            <a:r>
              <a:rPr lang="en-US" dirty="0"/>
              <a:t>SP</a:t>
            </a:r>
            <a:r>
              <a:rPr lang="ru-RU" dirty="0"/>
              <a:t>, сохраненное в стеке, командой извлекается, но отбрасывается.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+16.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386</a:t>
            </a:r>
            <a:r>
              <a:rPr lang="ru-RU" dirty="0"/>
              <a:t>+</a:t>
            </a:r>
          </a:p>
          <a:p>
            <a:pPr marL="0" indent="0">
              <a:buNone/>
            </a:pPr>
            <a:r>
              <a:rPr lang="en-US" b="1" dirty="0" err="1" smtClean="0"/>
              <a:t>pushad</a:t>
            </a:r>
            <a:r>
              <a:rPr lang="ru-RU" b="1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Запись </a:t>
            </a:r>
            <a:r>
              <a:rPr lang="ru-RU" dirty="0"/>
              <a:t>в стек сразу всех 8 32-разрядных РОН в таком порядке: </a:t>
            </a:r>
            <a:r>
              <a:rPr lang="en-US" dirty="0"/>
              <a:t>EAX</a:t>
            </a:r>
            <a:r>
              <a:rPr lang="ru-RU" dirty="0"/>
              <a:t>, </a:t>
            </a:r>
            <a:r>
              <a:rPr lang="en-US" dirty="0"/>
              <a:t>ECX</a:t>
            </a:r>
            <a:r>
              <a:rPr lang="ru-RU" dirty="0"/>
              <a:t>, </a:t>
            </a:r>
            <a:r>
              <a:rPr lang="en-US" dirty="0"/>
              <a:t>EDX</a:t>
            </a:r>
            <a:r>
              <a:rPr lang="ru-RU" dirty="0"/>
              <a:t>, </a:t>
            </a:r>
            <a:r>
              <a:rPr lang="en-US" dirty="0"/>
              <a:t>EBX</a:t>
            </a:r>
            <a:r>
              <a:rPr lang="ru-RU" dirty="0"/>
              <a:t>, </a:t>
            </a:r>
            <a:r>
              <a:rPr lang="en-US" dirty="0"/>
              <a:t>ESP</a:t>
            </a:r>
            <a:r>
              <a:rPr lang="ru-RU" dirty="0"/>
              <a:t>, </a:t>
            </a:r>
            <a:r>
              <a:rPr lang="en-US" dirty="0"/>
              <a:t>EBP</a:t>
            </a:r>
            <a:r>
              <a:rPr lang="ru-RU" dirty="0"/>
              <a:t>, </a:t>
            </a:r>
            <a:r>
              <a:rPr lang="en-US" dirty="0"/>
              <a:t>ESI</a:t>
            </a:r>
            <a:r>
              <a:rPr lang="ru-RU" dirty="0"/>
              <a:t>, </a:t>
            </a:r>
            <a:r>
              <a:rPr lang="en-US" dirty="0"/>
              <a:t>EDI</a:t>
            </a:r>
            <a:r>
              <a:rPr lang="ru-RU" dirty="0"/>
              <a:t>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-32.</a:t>
            </a:r>
          </a:p>
          <a:p>
            <a:pPr marL="0" indent="0">
              <a:buNone/>
            </a:pPr>
            <a:r>
              <a:rPr lang="en-US" b="1" dirty="0" err="1" smtClean="0"/>
              <a:t>popad</a:t>
            </a:r>
            <a:endParaRPr lang="ru-RU" dirty="0"/>
          </a:p>
          <a:p>
            <a:pPr marL="0" indent="0">
              <a:buNone/>
            </a:pPr>
            <a:r>
              <a:rPr lang="ru-RU" smtClean="0"/>
              <a:t>	Извлечение </a:t>
            </a:r>
            <a:r>
              <a:rPr lang="ru-RU" dirty="0"/>
              <a:t>из стека и занесение в РОН всех 8 16-разрядных регистров. Значение регистра </a:t>
            </a:r>
            <a:r>
              <a:rPr lang="en-US" dirty="0"/>
              <a:t>SP</a:t>
            </a:r>
            <a:r>
              <a:rPr lang="ru-RU" dirty="0"/>
              <a:t>, сохраненное в стеке, командой извлекается, но отбрасывается.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+32.</a:t>
            </a:r>
          </a:p>
          <a:p>
            <a:pPr lvl="2" eaLnBrk="1" hangingPunct="1"/>
            <a:endParaRPr lang="ru-RU" sz="1800" dirty="0" smtClean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9595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 smtClean="0"/>
              <a:t>Расширение разрядности знаковых чисел в регистрах</a:t>
            </a:r>
            <a:endParaRPr lang="ru-RU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251520" y="1124745"/>
            <a:ext cx="8446393" cy="1296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cbw</a:t>
            </a:r>
            <a:r>
              <a:rPr lang="ru-RU" b="1" dirty="0"/>
              <a:t>	 </a:t>
            </a:r>
            <a:endParaRPr lang="ru-RU" dirty="0"/>
          </a:p>
          <a:p>
            <a:r>
              <a:rPr lang="en-US" dirty="0"/>
              <a:t>AX</a:t>
            </a:r>
            <a:r>
              <a:rPr lang="ru-RU" dirty="0"/>
              <a:t> расширяется из </a:t>
            </a:r>
            <a:r>
              <a:rPr lang="en-US" dirty="0"/>
              <a:t>AL</a:t>
            </a:r>
            <a:r>
              <a:rPr lang="ru-RU" dirty="0"/>
              <a:t>. </a:t>
            </a:r>
            <a:endParaRPr lang="ru-RU" dirty="0" smtClean="0"/>
          </a:p>
          <a:p>
            <a:r>
              <a:rPr lang="en-US" dirty="0" smtClean="0"/>
              <a:t>AH </a:t>
            </a:r>
            <a:r>
              <a:rPr lang="ru-RU" dirty="0"/>
              <a:t>заполняется старшим разрядом регистра </a:t>
            </a:r>
            <a:r>
              <a:rPr lang="en-US" dirty="0"/>
              <a:t>AL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После команды </a:t>
            </a:r>
            <a:r>
              <a:rPr lang="en-US" dirty="0" smtClean="0"/>
              <a:t>AX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/>
              <a:t>AL</a:t>
            </a:r>
            <a:r>
              <a:rPr lang="ru-RU" dirty="0"/>
              <a:t> (только для знаковых чисел). </a:t>
            </a:r>
          </a:p>
          <a:p>
            <a:pPr marL="731520" lvl="2" indent="0" eaLnBrk="1" hangingPunct="1">
              <a:buNone/>
            </a:pPr>
            <a:endParaRPr lang="ru-RU" sz="1800" dirty="0" smtClean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1" y="2420888"/>
            <a:ext cx="8568953" cy="12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1" y="3861048"/>
            <a:ext cx="8568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cwd</a:t>
            </a:r>
            <a:r>
              <a:rPr lang="ru-RU" dirty="0"/>
              <a:t>	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DX </a:t>
            </a:r>
            <a:r>
              <a:rPr lang="ru-RU" dirty="0"/>
              <a:t>заполняется знаковым разрядом из </a:t>
            </a:r>
            <a:r>
              <a:rPr lang="en-US" dirty="0"/>
              <a:t>AX</a:t>
            </a:r>
            <a:r>
              <a:rPr lang="ru-RU" dirty="0"/>
              <a:t>.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После </a:t>
            </a:r>
            <a:r>
              <a:rPr lang="ru-RU" dirty="0"/>
              <a:t>заполнения пара регистров </a:t>
            </a: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 содержит 32-разрядное число, равное числу в </a:t>
            </a:r>
            <a:r>
              <a:rPr lang="en-US" dirty="0"/>
              <a:t>AX</a:t>
            </a:r>
            <a:r>
              <a:rPr lang="ru-RU" dirty="0"/>
              <a:t> (только для знаковых чисел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5" y="5061377"/>
            <a:ext cx="7924914" cy="110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717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 smtClean="0"/>
              <a:t>Расширение разрядности знаковых чисел в 32-разрядных регистрах (386+)</a:t>
            </a:r>
            <a:endParaRPr lang="ru-RU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446393" cy="3888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cwde</a:t>
            </a:r>
            <a:r>
              <a:rPr lang="ru-RU" dirty="0"/>
              <a:t>	 </a:t>
            </a:r>
          </a:p>
          <a:p>
            <a:r>
              <a:rPr lang="en-US" dirty="0"/>
              <a:t>EAX </a:t>
            </a:r>
            <a:r>
              <a:rPr lang="ru-RU" dirty="0"/>
              <a:t>заполняется знаковым разрядом из </a:t>
            </a:r>
            <a:r>
              <a:rPr lang="en-US" dirty="0"/>
              <a:t>AX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После расширения </a:t>
            </a:r>
            <a:r>
              <a:rPr lang="en-US" dirty="0" smtClean="0"/>
              <a:t>EAX</a:t>
            </a:r>
            <a:r>
              <a:rPr lang="ru-RU" dirty="0"/>
              <a:t>=</a:t>
            </a:r>
            <a:r>
              <a:rPr lang="en-US" dirty="0"/>
              <a:t>AX </a:t>
            </a:r>
            <a:r>
              <a:rPr lang="ru-RU" dirty="0"/>
              <a:t>(только для знаковых чисел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en-US" b="1" dirty="0" err="1"/>
              <a:t>cdq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EDX </a:t>
            </a:r>
            <a:r>
              <a:rPr lang="ru-RU" dirty="0"/>
              <a:t>заполняется знаковым регистром из </a:t>
            </a:r>
            <a:r>
              <a:rPr lang="en-US" dirty="0"/>
              <a:t>EAX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пара регистров </a:t>
            </a:r>
            <a:r>
              <a:rPr lang="en-US" dirty="0"/>
              <a:t>EDX</a:t>
            </a:r>
            <a:r>
              <a:rPr lang="ru-RU" dirty="0"/>
              <a:t>, </a:t>
            </a:r>
            <a:r>
              <a:rPr lang="en-US" dirty="0"/>
              <a:t>EAX </a:t>
            </a:r>
            <a:r>
              <a:rPr lang="ru-RU" dirty="0"/>
              <a:t>содержит 64-разрядное знаковое число, равное знаковому числу в </a:t>
            </a:r>
            <a:r>
              <a:rPr lang="en-US" dirty="0"/>
              <a:t>EAX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83241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Команды пересылки данных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1700213"/>
            <a:ext cx="8229600" cy="3529012"/>
          </a:xfrm>
        </p:spPr>
        <p:txBody>
          <a:bodyPr/>
          <a:lstStyle/>
          <a:p>
            <a:pPr eaLnBrk="1" hangingPunct="1"/>
            <a:r>
              <a:rPr lang="ru-RU" sz="2400" smtClean="0"/>
              <a:t>Команды пересылки данных позволяют переслать (скопировать) содержимое источника (</a:t>
            </a:r>
            <a:r>
              <a:rPr lang="en-US" sz="2400" smtClean="0"/>
              <a:t>&lt;source&gt;, &lt;src&gt;)</a:t>
            </a:r>
            <a:r>
              <a:rPr lang="ru-RU" sz="2400" smtClean="0"/>
              <a:t> в приемник (</a:t>
            </a:r>
            <a:r>
              <a:rPr lang="en-US" sz="2400" smtClean="0"/>
              <a:t>&lt;destination&gt;, &lt;dst&gt;)</a:t>
            </a:r>
            <a:r>
              <a:rPr lang="ru-RU" sz="2400" smtClean="0"/>
              <a:t>. </a:t>
            </a:r>
          </a:p>
          <a:p>
            <a:pPr eaLnBrk="1" hangingPunct="1"/>
            <a:r>
              <a:rPr lang="ru-RU" sz="2400" smtClean="0"/>
              <a:t>После выполнения операции пересылки </a:t>
            </a:r>
            <a:r>
              <a:rPr lang="en-US" sz="2400" smtClean="0"/>
              <a:t>c</a:t>
            </a:r>
            <a:r>
              <a:rPr lang="ru-RU" sz="2400" smtClean="0"/>
              <a:t>одержимое приемника безвозвратно теряется, содержимое источника не изменяется.</a:t>
            </a:r>
            <a:endParaRPr lang="en-US" sz="2400" smtClean="0"/>
          </a:p>
          <a:p>
            <a:pPr eaLnBrk="1" hangingPunct="1"/>
            <a:r>
              <a:rPr lang="ru-RU" sz="2400" smtClean="0"/>
              <a:t>При выполнении команд пересылки флаги не модифицируются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Команды пересылки данных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8229600" cy="5949280"/>
          </a:xfrm>
        </p:spPr>
        <p:txBody>
          <a:bodyPr>
            <a:noAutofit/>
          </a:bodyPr>
          <a:lstStyle/>
          <a:p>
            <a:pPr marL="365760" lvl="1" indent="0">
              <a:buNone/>
              <a:defRPr/>
            </a:pPr>
            <a:r>
              <a:rPr lang="en-US" sz="2200" b="1" dirty="0" err="1" smtClean="0"/>
              <a:t>mov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dst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src</a:t>
            </a:r>
            <a:r>
              <a:rPr lang="en-US" sz="2200" b="1" dirty="0" smtClean="0"/>
              <a:t> </a:t>
            </a:r>
            <a:r>
              <a:rPr lang="en-US" sz="2200" dirty="0" smtClean="0"/>
              <a:t>– </a:t>
            </a:r>
            <a:r>
              <a:rPr lang="ru-RU" sz="2200" dirty="0" smtClean="0"/>
              <a:t>копирование данных из </a:t>
            </a:r>
            <a:r>
              <a:rPr lang="en-US" sz="2200" dirty="0" err="1"/>
              <a:t>src</a:t>
            </a:r>
            <a:r>
              <a:rPr lang="en-US" sz="2200" dirty="0"/>
              <a:t> </a:t>
            </a:r>
            <a:r>
              <a:rPr lang="ru-RU" sz="2200" dirty="0" smtClean="0"/>
              <a:t>в </a:t>
            </a:r>
            <a:r>
              <a:rPr lang="en-US" sz="2200" dirty="0" err="1"/>
              <a:t>dst</a:t>
            </a:r>
            <a:endParaRPr lang="en-US" sz="2200" dirty="0" smtClean="0"/>
          </a:p>
          <a:p>
            <a:pPr marL="731520" lvl="2" indent="0">
              <a:buNone/>
              <a:defRPr/>
            </a:pPr>
            <a:r>
              <a:rPr lang="en-US" sz="2200" dirty="0" err="1"/>
              <a:t>dst</a:t>
            </a:r>
            <a:r>
              <a:rPr lang="ru-RU" sz="2200" dirty="0"/>
              <a:t> – </a:t>
            </a:r>
            <a:r>
              <a:rPr lang="en-US" sz="2200" dirty="0" err="1" smtClean="0"/>
              <a:t>reg</a:t>
            </a:r>
            <a:r>
              <a:rPr lang="en-US" sz="2200" dirty="0" smtClean="0"/>
              <a:t>/</a:t>
            </a:r>
            <a:r>
              <a:rPr lang="en-US" sz="2200" dirty="0" err="1" smtClean="0"/>
              <a:t>mem</a:t>
            </a:r>
            <a:r>
              <a:rPr lang="ru-RU" sz="2200" dirty="0" smtClean="0"/>
              <a:t>, </a:t>
            </a:r>
            <a:r>
              <a:rPr lang="en-US" sz="2200" dirty="0" err="1"/>
              <a:t>src</a:t>
            </a:r>
            <a:r>
              <a:rPr lang="ru-RU" sz="2200" dirty="0"/>
              <a:t> – </a:t>
            </a:r>
            <a:r>
              <a:rPr lang="en-US" sz="2200" dirty="0" err="1" smtClean="0"/>
              <a:t>reg</a:t>
            </a:r>
            <a:r>
              <a:rPr lang="en-US" sz="2200" dirty="0" smtClean="0"/>
              <a:t>/</a:t>
            </a:r>
            <a:r>
              <a:rPr lang="en-US" sz="2200" dirty="0" err="1" smtClean="0"/>
              <a:t>mem</a:t>
            </a:r>
            <a:r>
              <a:rPr lang="en-US" sz="2200" dirty="0" smtClean="0"/>
              <a:t>/const</a:t>
            </a:r>
            <a:r>
              <a:rPr lang="en-US" sz="2200" dirty="0"/>
              <a:t>.</a:t>
            </a:r>
            <a:endParaRPr lang="en-US" sz="2200" dirty="0" smtClean="0"/>
          </a:p>
          <a:p>
            <a:pPr marL="0" indent="0">
              <a:buNone/>
            </a:pPr>
            <a:r>
              <a:rPr lang="ru-RU" sz="2200" dirty="0"/>
              <a:t>	Ограничения команды:</a:t>
            </a:r>
          </a:p>
          <a:p>
            <a:r>
              <a:rPr lang="ru-RU" sz="2000" dirty="0"/>
              <a:t>Оба операнда должны иметь одинаковую длину. </a:t>
            </a:r>
          </a:p>
          <a:p>
            <a:r>
              <a:rPr lang="ru-RU" sz="2000" dirty="0"/>
              <a:t>Пересылка типа "память-память" не поддерживается. </a:t>
            </a:r>
          </a:p>
          <a:p>
            <a:r>
              <a:rPr lang="ru-RU" sz="2000" dirty="0"/>
              <a:t>В качестве получателя нельзя указывать регистры С</a:t>
            </a:r>
            <a:r>
              <a:rPr lang="en-US" sz="2000" dirty="0"/>
              <a:t>S</a:t>
            </a:r>
            <a:r>
              <a:rPr lang="ru-RU" sz="2000" dirty="0"/>
              <a:t>, и IP. </a:t>
            </a:r>
          </a:p>
          <a:p>
            <a:r>
              <a:rPr lang="ru-RU" sz="2000" dirty="0"/>
              <a:t>Нельзя переслать непосредственно заданное значение в сегментный регистр.</a:t>
            </a:r>
          </a:p>
          <a:p>
            <a:pPr marL="731520" lvl="2" indent="0" eaLnBrk="1" hangingPunct="1">
              <a:buNone/>
              <a:defRPr/>
            </a:pPr>
            <a:r>
              <a:rPr lang="ru-RU" sz="2200" dirty="0" smtClean="0"/>
              <a:t>Примеры.</a:t>
            </a:r>
            <a:endParaRPr lang="en-US" sz="2200" dirty="0" smtClean="0"/>
          </a:p>
          <a:p>
            <a:pPr marL="731520" lvl="2" indent="0" eaLnBrk="1" hangingPunct="1">
              <a:buNone/>
              <a:defRPr/>
            </a:pPr>
            <a:r>
              <a:rPr lang="en-US" sz="2200" dirty="0" err="1" smtClean="0"/>
              <a:t>mov</a:t>
            </a:r>
            <a:r>
              <a:rPr lang="en-US" sz="2200" dirty="0" smtClean="0"/>
              <a:t> AX, GAMMA</a:t>
            </a:r>
          </a:p>
          <a:p>
            <a:pPr marL="731520" lvl="2" indent="0" eaLnBrk="1" hangingPunct="1">
              <a:buNone/>
              <a:defRPr/>
            </a:pPr>
            <a:r>
              <a:rPr lang="en-US" sz="2200" dirty="0" err="1" smtClean="0"/>
              <a:t>mov</a:t>
            </a:r>
            <a:r>
              <a:rPr lang="en-US" sz="2200" dirty="0" smtClean="0"/>
              <a:t> GAMMA, 05h</a:t>
            </a:r>
          </a:p>
          <a:p>
            <a:pPr marL="731520" lvl="2" indent="0" eaLnBrk="1" hangingPunct="1">
              <a:buNone/>
              <a:defRPr/>
            </a:pPr>
            <a:r>
              <a:rPr lang="en-US" sz="2200" dirty="0" err="1" smtClean="0"/>
              <a:t>mov</a:t>
            </a:r>
            <a:r>
              <a:rPr lang="en-US" sz="2200" dirty="0" smtClean="0"/>
              <a:t> AX, [BX]</a:t>
            </a:r>
            <a:endParaRPr lang="ru-RU" sz="2200" dirty="0" smtClean="0"/>
          </a:p>
          <a:p>
            <a:pPr marL="731520" lvl="2" indent="0" eaLnBrk="1" hangingPunct="1">
              <a:buNone/>
              <a:defRPr/>
            </a:pPr>
            <a:r>
              <a:rPr lang="en-US" sz="2200" dirty="0" err="1" smtClean="0">
                <a:solidFill>
                  <a:srgbClr val="FF0000"/>
                </a:solidFill>
              </a:rPr>
              <a:t>mov</a:t>
            </a:r>
            <a:r>
              <a:rPr lang="en-US" sz="2200" dirty="0" smtClean="0">
                <a:solidFill>
                  <a:srgbClr val="FF0000"/>
                </a:solidFill>
              </a:rPr>
              <a:t> [DI], GAMMA</a:t>
            </a:r>
            <a:r>
              <a:rPr lang="ru-RU" sz="2200" dirty="0" smtClean="0">
                <a:solidFill>
                  <a:srgbClr val="FF0000"/>
                </a:solidFill>
              </a:rPr>
              <a:t> – ошибка!</a:t>
            </a:r>
          </a:p>
          <a:p>
            <a:pPr marL="731520" lvl="2" indent="0" eaLnBrk="1" hangingPunct="1">
              <a:buNone/>
              <a:defRPr/>
            </a:pP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[BX], 9</a:t>
            </a:r>
            <a:r>
              <a:rPr lang="ru-RU" sz="2200" dirty="0" smtClean="0">
                <a:solidFill>
                  <a:schemeClr val="accent1">
                    <a:lumMod val="75000"/>
                  </a:schemeClr>
                </a:solidFill>
              </a:rPr>
              <a:t> – осторожно!</a:t>
            </a:r>
          </a:p>
          <a:p>
            <a:pPr lvl="2" eaLnBrk="1" hangingPunct="1">
              <a:defRPr/>
            </a:pP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38475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Команды пересылки данных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3528391"/>
          </a:xfrm>
        </p:spPr>
        <p:txBody>
          <a:bodyPr>
            <a:normAutofit fontScale="92500" lnSpcReduction="10000"/>
          </a:bodyPr>
          <a:lstStyle/>
          <a:p>
            <a:pPr marL="365760" lvl="1" indent="0">
              <a:buNone/>
              <a:defRPr/>
            </a:pPr>
            <a:r>
              <a:rPr lang="en-US" sz="2400" b="1" dirty="0" err="1" smtClean="0"/>
              <a:t>xchg</a:t>
            </a:r>
            <a:r>
              <a:rPr lang="en-US" sz="2400" b="1" dirty="0" smtClean="0"/>
              <a:t> op1, op2</a:t>
            </a:r>
            <a:r>
              <a:rPr lang="ru-RU" sz="2400" b="1" dirty="0" smtClean="0"/>
              <a:t> </a:t>
            </a:r>
            <a:r>
              <a:rPr lang="ru-RU" sz="2400" dirty="0" smtClean="0"/>
              <a:t>– обмен содержимого </a:t>
            </a:r>
            <a:r>
              <a:rPr lang="en-US" sz="2400" dirty="0" smtClean="0"/>
              <a:t>op1</a:t>
            </a:r>
            <a:r>
              <a:rPr lang="ru-RU" sz="2400" dirty="0" smtClean="0"/>
              <a:t> и </a:t>
            </a:r>
            <a:r>
              <a:rPr lang="en-US" sz="2400" dirty="0" smtClean="0"/>
              <a:t>op2</a:t>
            </a:r>
            <a:endParaRPr lang="ru-RU" sz="2400" dirty="0" smtClean="0"/>
          </a:p>
          <a:p>
            <a:pPr marL="365760" lvl="1" indent="0">
              <a:buNone/>
              <a:defRPr/>
            </a:pPr>
            <a:r>
              <a:rPr lang="ru-RU" sz="2400" dirty="0" smtClean="0"/>
              <a:t> </a:t>
            </a:r>
          </a:p>
          <a:p>
            <a:pPr lvl="1">
              <a:defRPr/>
            </a:pPr>
            <a:r>
              <a:rPr lang="ru-RU" sz="2400" dirty="0" smtClean="0"/>
              <a:t>Операнды – </a:t>
            </a:r>
            <a:r>
              <a:rPr lang="en-US" sz="2400" dirty="0" err="1" smtClean="0"/>
              <a:t>reg</a:t>
            </a:r>
            <a:r>
              <a:rPr lang="en-US" sz="2400" dirty="0" smtClean="0"/>
              <a:t>/</a:t>
            </a:r>
            <a:r>
              <a:rPr lang="en-US" sz="2400" dirty="0" err="1" smtClean="0"/>
              <a:t>mem</a:t>
            </a:r>
            <a:r>
              <a:rPr lang="ru-RU" sz="2400" dirty="0" smtClean="0"/>
              <a:t>.</a:t>
            </a:r>
          </a:p>
          <a:p>
            <a:pPr lvl="1">
              <a:defRPr/>
            </a:pPr>
            <a:r>
              <a:rPr lang="ru-RU" sz="2400" dirty="0"/>
              <a:t>Д</a:t>
            </a:r>
            <a:r>
              <a:rPr lang="ru-RU" sz="2400" dirty="0" smtClean="0"/>
              <a:t>ействуют </a:t>
            </a:r>
            <a:r>
              <a:rPr lang="ru-RU" sz="2400" dirty="0"/>
              <a:t>такие же ограничения, как и для </a:t>
            </a:r>
            <a:r>
              <a:rPr lang="en-US" sz="2400" dirty="0" err="1"/>
              <a:t>mov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731520" lvl="2" indent="0" eaLnBrk="1" hangingPunct="1">
              <a:buNone/>
              <a:defRPr/>
            </a:pPr>
            <a:endParaRPr lang="ru-RU" sz="2400" dirty="0" smtClean="0"/>
          </a:p>
          <a:p>
            <a:pPr marL="731520" lvl="2" indent="0" eaLnBrk="1" hangingPunct="1">
              <a:buNone/>
              <a:defRPr/>
            </a:pPr>
            <a:r>
              <a:rPr lang="ru-RU" sz="2400" dirty="0" smtClean="0"/>
              <a:t>Примеры.</a:t>
            </a:r>
          </a:p>
          <a:p>
            <a:pPr marL="731520" lvl="2" indent="0" eaLnBrk="1" hangingPunct="1">
              <a:buNone/>
              <a:defRPr/>
            </a:pPr>
            <a:r>
              <a:rPr lang="en-US" sz="2400" dirty="0" err="1" smtClean="0"/>
              <a:t>xchg</a:t>
            </a:r>
            <a:r>
              <a:rPr lang="en-US" sz="2400" dirty="0" smtClean="0"/>
              <a:t> AX, [DI]</a:t>
            </a:r>
          </a:p>
          <a:p>
            <a:pPr marL="731520" lvl="2" indent="0" eaLnBrk="1" hangingPunct="1">
              <a:buNone/>
              <a:defRPr/>
            </a:pPr>
            <a:r>
              <a:rPr lang="en-US" sz="2400" dirty="0" err="1" smtClean="0"/>
              <a:t>xchg</a:t>
            </a:r>
            <a:r>
              <a:rPr lang="en-US" sz="2400" dirty="0" smtClean="0"/>
              <a:t> CX, GAMMA</a:t>
            </a:r>
          </a:p>
          <a:p>
            <a:pPr marL="731520" lvl="2" indent="0" eaLnBrk="1" hangingPunct="1">
              <a:buNone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xchg</a:t>
            </a:r>
            <a:r>
              <a:rPr lang="en-US" sz="2400" dirty="0" smtClean="0">
                <a:solidFill>
                  <a:srgbClr val="FF0000"/>
                </a:solidFill>
              </a:rPr>
              <a:t> AX, CL	- </a:t>
            </a:r>
            <a:r>
              <a:rPr lang="ru-RU" sz="2400" dirty="0" smtClean="0">
                <a:solidFill>
                  <a:srgbClr val="FF0000"/>
                </a:solidFill>
              </a:rPr>
              <a:t>ошибка!</a:t>
            </a:r>
          </a:p>
          <a:p>
            <a:pPr lvl="2" eaLnBrk="1" hangingPunct="1">
              <a:defRPr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Копирование со знаковым расширением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7544" y="836713"/>
            <a:ext cx="8229600" cy="3384376"/>
          </a:xfrm>
        </p:spPr>
        <p:txBody>
          <a:bodyPr>
            <a:normAutofit/>
          </a:bodyPr>
          <a:lstStyle/>
          <a:p>
            <a:pPr marL="365760" lvl="1" indent="0" eaLnBrk="1" hangingPunct="1">
              <a:buNone/>
              <a:defRPr/>
            </a:pPr>
            <a:r>
              <a:rPr lang="en-US" sz="2400" b="1" dirty="0" err="1" smtClean="0"/>
              <a:t>movsx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dst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копирование со знаковым расширением (</a:t>
            </a:r>
            <a:r>
              <a:rPr lang="en-US" sz="2400" dirty="0" smtClean="0"/>
              <a:t>386+)</a:t>
            </a:r>
            <a:r>
              <a:rPr lang="ru-RU" sz="2400" dirty="0" smtClean="0"/>
              <a:t>.</a:t>
            </a:r>
          </a:p>
          <a:p>
            <a:pPr lvl="1">
              <a:defRPr/>
            </a:pPr>
            <a:r>
              <a:rPr lang="en-US" sz="2000" dirty="0" smtClean="0"/>
              <a:t> </a:t>
            </a:r>
            <a:r>
              <a:rPr lang="ru-RU" sz="2000" dirty="0" smtClean="0"/>
              <a:t>Разрядность </a:t>
            </a:r>
            <a:r>
              <a:rPr lang="en-US" sz="2000" dirty="0" err="1" smtClean="0"/>
              <a:t>dst</a:t>
            </a:r>
            <a:r>
              <a:rPr lang="en-US" sz="2000" dirty="0" smtClean="0"/>
              <a:t> </a:t>
            </a:r>
            <a:r>
              <a:rPr lang="ru-RU" sz="2000" dirty="0" smtClean="0"/>
              <a:t>больше, чем разрядность </a:t>
            </a:r>
            <a:r>
              <a:rPr lang="en-US" sz="2000" dirty="0" err="1" smtClean="0"/>
              <a:t>src</a:t>
            </a:r>
            <a:r>
              <a:rPr lang="ru-RU" sz="2000" dirty="0" smtClean="0"/>
              <a:t>.</a:t>
            </a:r>
          </a:p>
          <a:p>
            <a:pPr lvl="1">
              <a:defRPr/>
            </a:pPr>
            <a:r>
              <a:rPr lang="en-US" sz="2000" dirty="0" err="1"/>
              <a:t>dst</a:t>
            </a:r>
            <a:r>
              <a:rPr lang="ru-RU" sz="2000" dirty="0"/>
              <a:t> – регистр, </a:t>
            </a:r>
            <a:r>
              <a:rPr lang="en-US" sz="2000" dirty="0" err="1"/>
              <a:t>src</a:t>
            </a:r>
            <a:r>
              <a:rPr lang="ru-RU" sz="2000" dirty="0"/>
              <a:t> –ячейка памяти.</a:t>
            </a:r>
          </a:p>
          <a:p>
            <a:pPr marL="365760" lvl="1" indent="0">
              <a:buNone/>
              <a:defRPr/>
            </a:pPr>
            <a:endParaRPr lang="en-US" sz="2400" dirty="0" smtClean="0"/>
          </a:p>
          <a:p>
            <a:pPr lvl="2" eaLnBrk="1" hangingPunct="1">
              <a:defRPr/>
            </a:pPr>
            <a:endParaRPr lang="ru-RU" sz="2400" dirty="0" smtClean="0"/>
          </a:p>
          <a:p>
            <a:pPr lvl="2" eaLnBrk="1" hangingPunct="1">
              <a:defRPr/>
            </a:pPr>
            <a:endParaRPr lang="ru-RU" sz="2400" dirty="0"/>
          </a:p>
          <a:p>
            <a:pPr marL="731520" lvl="2" indent="0" eaLnBrk="1" hangingPunct="1">
              <a:buNone/>
              <a:defRPr/>
            </a:pP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03847210"/>
              </p:ext>
            </p:extLst>
          </p:nvPr>
        </p:nvGraphicFramePr>
        <p:xfrm>
          <a:off x="1115616" y="2348880"/>
          <a:ext cx="648072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3240360"/>
                <a:gridCol w="324036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18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dst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18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src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8, 16, 32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7953264"/>
              </p:ext>
            </p:extLst>
          </p:nvPr>
        </p:nvGraphicFramePr>
        <p:xfrm>
          <a:off x="1619672" y="3573016"/>
          <a:ext cx="4824536" cy="1838169"/>
        </p:xfrm>
        <a:graphic>
          <a:graphicData uri="http://schemas.openxmlformats.org/presentationml/2006/ole">
            <p:oleObj spid="_x0000_s50194" r:id="rId3" imgW="6866667" imgH="2619048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730" y="5445224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Примеры</a:t>
            </a:r>
            <a:r>
              <a:rPr lang="ru-RU" sz="2000" dirty="0"/>
              <a:t>.</a:t>
            </a:r>
          </a:p>
          <a:p>
            <a:r>
              <a:rPr lang="en-US" sz="2000" dirty="0" err="1"/>
              <a:t>movsx</a:t>
            </a:r>
            <a:r>
              <a:rPr lang="en-US" sz="2000" dirty="0"/>
              <a:t> AX</a:t>
            </a:r>
            <a:r>
              <a:rPr lang="ru-RU" sz="2000" dirty="0"/>
              <a:t>, </a:t>
            </a:r>
            <a:r>
              <a:rPr lang="en-US" sz="2000" dirty="0"/>
              <a:t>CL</a:t>
            </a:r>
            <a:r>
              <a:rPr lang="ru-RU" sz="2000" dirty="0"/>
              <a:t>			</a:t>
            </a:r>
            <a:endParaRPr lang="ru-RU" sz="2000" dirty="0" smtClean="0"/>
          </a:p>
          <a:p>
            <a:r>
              <a:rPr lang="en-US" sz="2000" dirty="0" err="1" smtClean="0"/>
              <a:t>movsx</a:t>
            </a:r>
            <a:r>
              <a:rPr lang="en-US" sz="2000" dirty="0" smtClean="0"/>
              <a:t> 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byte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r>
              <a:rPr lang="ru-RU" sz="2000" dirty="0"/>
              <a:t>1	</a:t>
            </a:r>
          </a:p>
        </p:txBody>
      </p:sp>
    </p:spTree>
    <p:extLst>
      <p:ext uri="{BB962C8B-B14F-4D97-AF65-F5344CB8AC3E}">
        <p14:creationId xmlns:p14="http://schemas.microsoft.com/office/powerpoint/2010/main" xmlns="" val="17263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Копирование с нулевым</a:t>
            </a:r>
            <a:r>
              <a:rPr lang="en-US" b="1" dirty="0" smtClean="0"/>
              <a:t> </a:t>
            </a:r>
            <a:r>
              <a:rPr lang="ru-RU" b="1" dirty="0" smtClean="0"/>
              <a:t>расширением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8229600" cy="5760640"/>
          </a:xfrm>
        </p:spPr>
        <p:txBody>
          <a:bodyPr>
            <a:normAutofit/>
          </a:bodyPr>
          <a:lstStyle/>
          <a:p>
            <a:pPr marL="365760" lvl="1" indent="0">
              <a:buNone/>
              <a:defRPr/>
            </a:pPr>
            <a:r>
              <a:rPr lang="en-US" sz="2400" b="1" dirty="0" err="1"/>
              <a:t>movsz</a:t>
            </a:r>
            <a:r>
              <a:rPr lang="en-US" sz="2400" b="1" dirty="0"/>
              <a:t> </a:t>
            </a:r>
            <a:r>
              <a:rPr lang="en-US" sz="2400" b="1" dirty="0" err="1"/>
              <a:t>dst</a:t>
            </a:r>
            <a:r>
              <a:rPr lang="en-US" sz="2400" b="1" dirty="0"/>
              <a:t>,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копирование с </a:t>
            </a:r>
            <a:r>
              <a:rPr lang="ru-RU" sz="2400" dirty="0"/>
              <a:t>нулевым расширением (386+) </a:t>
            </a:r>
            <a:r>
              <a:rPr lang="ru-RU" sz="2400" dirty="0" smtClean="0"/>
              <a:t>.</a:t>
            </a:r>
          </a:p>
          <a:p>
            <a:pPr lvl="1">
              <a:defRPr/>
            </a:pPr>
            <a:r>
              <a:rPr lang="en-US" sz="2400" dirty="0" smtClean="0"/>
              <a:t> </a:t>
            </a:r>
            <a:r>
              <a:rPr lang="ru-RU" sz="2000" dirty="0" smtClean="0"/>
              <a:t>Разрядность </a:t>
            </a:r>
            <a:r>
              <a:rPr lang="en-US" sz="2000" dirty="0" err="1" smtClean="0"/>
              <a:t>dst</a:t>
            </a:r>
            <a:r>
              <a:rPr lang="en-US" sz="2000" dirty="0" smtClean="0"/>
              <a:t> </a:t>
            </a:r>
            <a:r>
              <a:rPr lang="ru-RU" sz="2000" dirty="0" smtClean="0"/>
              <a:t>больше, чем разрядность </a:t>
            </a:r>
            <a:r>
              <a:rPr lang="en-US" sz="2000" dirty="0" err="1" smtClean="0"/>
              <a:t>src</a:t>
            </a:r>
            <a:r>
              <a:rPr lang="ru-RU" sz="2000" dirty="0" smtClean="0"/>
              <a:t>.</a:t>
            </a:r>
          </a:p>
          <a:p>
            <a:pPr lvl="1">
              <a:defRPr/>
            </a:pPr>
            <a:r>
              <a:rPr lang="en-US" sz="2000" dirty="0" err="1"/>
              <a:t>dst</a:t>
            </a:r>
            <a:r>
              <a:rPr lang="ru-RU" sz="2000" dirty="0"/>
              <a:t> – регистр, </a:t>
            </a:r>
            <a:r>
              <a:rPr lang="en-US" sz="2000" dirty="0" err="1"/>
              <a:t>src</a:t>
            </a:r>
            <a:r>
              <a:rPr lang="ru-RU" sz="2000" dirty="0"/>
              <a:t> –ячейка памяти.</a:t>
            </a:r>
          </a:p>
          <a:p>
            <a:pPr marL="365760" lvl="1" indent="0">
              <a:buNone/>
              <a:defRPr/>
            </a:pPr>
            <a:endParaRPr lang="en-US" sz="2400" dirty="0" smtClean="0"/>
          </a:p>
          <a:p>
            <a:pPr lvl="2" eaLnBrk="1" hangingPunct="1">
              <a:defRPr/>
            </a:pPr>
            <a:endParaRPr lang="ru-RU" sz="2400" dirty="0" smtClean="0"/>
          </a:p>
          <a:p>
            <a:pPr lvl="2" eaLnBrk="1" hangingPunct="1">
              <a:defRPr/>
            </a:pPr>
            <a:endParaRPr lang="ru-RU" sz="2400" dirty="0"/>
          </a:p>
          <a:p>
            <a:pPr marL="731520" lvl="2" indent="0" eaLnBrk="1" hangingPunct="1">
              <a:buNone/>
              <a:defRPr/>
            </a:pPr>
            <a:endParaRPr lang="ru-RU" sz="3200" dirty="0"/>
          </a:p>
          <a:p>
            <a:pPr marL="731520" lvl="2" indent="0" eaLnBrk="1" hangingPunct="1">
              <a:buNone/>
              <a:defRPr/>
            </a:pP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2403522"/>
              </p:ext>
            </p:extLst>
          </p:nvPr>
        </p:nvGraphicFramePr>
        <p:xfrm>
          <a:off x="1115616" y="2564904"/>
          <a:ext cx="648072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3240360"/>
                <a:gridCol w="324036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20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dst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20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src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8, 16, 32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89040"/>
            <a:ext cx="4680520" cy="193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730" y="5722298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Примеры</a:t>
            </a:r>
            <a:r>
              <a:rPr lang="ru-RU" sz="2000" dirty="0"/>
              <a:t>.</a:t>
            </a:r>
          </a:p>
          <a:p>
            <a:r>
              <a:rPr lang="en-US" sz="2000" dirty="0" err="1" smtClean="0"/>
              <a:t>movsz</a:t>
            </a:r>
            <a:r>
              <a:rPr lang="en-US" sz="2000" dirty="0" smtClean="0"/>
              <a:t> 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CL</a:t>
            </a:r>
            <a:r>
              <a:rPr lang="ru-RU" sz="2000" dirty="0"/>
              <a:t>				</a:t>
            </a:r>
            <a:endParaRPr lang="ru-RU" sz="2000" dirty="0" smtClean="0"/>
          </a:p>
          <a:p>
            <a:r>
              <a:rPr lang="en-US" sz="2000" dirty="0" err="1" smtClean="0"/>
              <a:t>movsz</a:t>
            </a:r>
            <a:r>
              <a:rPr lang="en-US" sz="2000" dirty="0" smtClean="0"/>
              <a:t> 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byte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r>
              <a:rPr lang="ru-RU" sz="2000" dirty="0"/>
              <a:t>1	</a:t>
            </a:r>
          </a:p>
        </p:txBody>
      </p:sp>
    </p:spTree>
    <p:extLst>
      <p:ext uri="{BB962C8B-B14F-4D97-AF65-F5344CB8AC3E}">
        <p14:creationId xmlns:p14="http://schemas.microsoft.com/office/powerpoint/2010/main" xmlns="" val="26931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Команды загрузки адреса данных</a:t>
            </a:r>
            <a:endParaRPr lang="ru-RU" b="1" dirty="0"/>
          </a:p>
        </p:txBody>
      </p:sp>
      <p:sp>
        <p:nvSpPr>
          <p:cNvPr id="13314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784976" cy="5904656"/>
          </a:xfrm>
        </p:spPr>
        <p:txBody>
          <a:bodyPr>
            <a:noAutofit/>
          </a:bodyPr>
          <a:lstStyle/>
          <a:p>
            <a:pPr marL="365760" lvl="1" indent="0" eaLnBrk="1" hangingPunct="1">
              <a:buNone/>
            </a:pPr>
            <a:r>
              <a:rPr lang="en-US" sz="2400" b="1" dirty="0" smtClean="0"/>
              <a:t>lea </a:t>
            </a:r>
            <a:r>
              <a:rPr lang="en-US" sz="2400" b="1" dirty="0" err="1" smtClean="0"/>
              <a:t>reg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mem</a:t>
            </a:r>
            <a:r>
              <a:rPr lang="en-US" sz="2400" b="1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загрузка адреса данных (смещения)</a:t>
            </a:r>
            <a:endParaRPr lang="en-US" sz="2400" dirty="0" smtClean="0"/>
          </a:p>
          <a:p>
            <a:pPr marL="0" indent="0">
              <a:buNone/>
            </a:pPr>
            <a:r>
              <a:rPr lang="ru-RU" dirty="0" smtClean="0"/>
              <a:t>	Пример</a:t>
            </a:r>
            <a:r>
              <a:rPr lang="ru-RU" dirty="0"/>
              <a:t>. Две аналогичные команды. </a:t>
            </a:r>
          </a:p>
          <a:p>
            <a:pPr marL="0" indent="0">
              <a:buNone/>
            </a:pPr>
            <a:r>
              <a:rPr lang="en-US" sz="2000" dirty="0"/>
              <a:t>lea BX</a:t>
            </a:r>
            <a:r>
              <a:rPr lang="ru-RU" sz="2000" dirty="0"/>
              <a:t>, </a:t>
            </a:r>
            <a:r>
              <a:rPr lang="en-US" sz="2000" dirty="0"/>
              <a:t>GAMMA</a:t>
            </a:r>
            <a:r>
              <a:rPr lang="ru-RU" sz="2000" dirty="0"/>
              <a:t> 	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BX, offset GAMMA </a:t>
            </a:r>
            <a:endParaRPr lang="ru-RU" sz="2000" dirty="0" smtClean="0"/>
          </a:p>
          <a:p>
            <a:pPr marL="0" indent="0">
              <a:buNone/>
            </a:pPr>
            <a:r>
              <a:rPr lang="ru-RU" dirty="0" smtClean="0"/>
              <a:t>     </a:t>
            </a:r>
            <a:r>
              <a:rPr lang="en-US" b="1" dirty="0" err="1" smtClean="0"/>
              <a:t>lds</a:t>
            </a:r>
            <a:r>
              <a:rPr lang="en-US" b="1" dirty="0" smtClean="0"/>
              <a:t> </a:t>
            </a:r>
            <a:r>
              <a:rPr lang="en-US" b="1" dirty="0" err="1" smtClean="0"/>
              <a:t>reg</a:t>
            </a:r>
            <a:r>
              <a:rPr lang="en-US" b="1" dirty="0" smtClean="0"/>
              <a:t>, </a:t>
            </a:r>
            <a:r>
              <a:rPr lang="en-US" b="1" dirty="0" err="1" smtClean="0"/>
              <a:t>mem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одновременная загрузка смещения в 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ru-RU" dirty="0" smtClean="0"/>
              <a:t>и сегментного адреса в </a:t>
            </a:r>
            <a:r>
              <a:rPr lang="en-US" dirty="0" smtClean="0"/>
              <a:t>DS</a:t>
            </a:r>
            <a:r>
              <a:rPr lang="ru-RU" dirty="0" smtClean="0"/>
              <a:t>.</a:t>
            </a:r>
          </a:p>
          <a:p>
            <a:r>
              <a:rPr lang="ru-RU" sz="2000" dirty="0"/>
              <a:t>Размер </a:t>
            </a:r>
            <a:r>
              <a:rPr lang="en-US" sz="2000" dirty="0" err="1"/>
              <a:t>mem</a:t>
            </a:r>
            <a:r>
              <a:rPr lang="ru-RU" sz="2000" dirty="0"/>
              <a:t> – двойное слово (для 16-разрядных РОН) и 6 байт (48 бит) для 32-разрядных. </a:t>
            </a:r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памяти сначала находится смещение, а затем – сегментный адрес.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Пример.</a:t>
            </a:r>
          </a:p>
          <a:p>
            <a:pPr marL="0" indent="0">
              <a:buNone/>
            </a:pPr>
            <a:r>
              <a:rPr lang="en-US" sz="2000" dirty="0" err="1"/>
              <a:t>lds</a:t>
            </a:r>
            <a:r>
              <a:rPr lang="en-US" sz="2000" dirty="0"/>
              <a:t> BX, </a:t>
            </a:r>
            <a:r>
              <a:rPr lang="en-US" sz="2000" dirty="0" err="1"/>
              <a:t>mem</a:t>
            </a:r>
            <a:r>
              <a:rPr lang="en-US" sz="2000" dirty="0"/>
              <a:t>	; </a:t>
            </a:r>
            <a:r>
              <a:rPr lang="en-US" sz="2000" dirty="0" err="1"/>
              <a:t>BX</a:t>
            </a:r>
            <a:r>
              <a:rPr lang="en-US" sz="2000" dirty="0" err="1">
                <a:sym typeface="Symbol"/>
              </a:rPr>
              <a:t></a:t>
            </a:r>
            <a:r>
              <a:rPr lang="en-US" sz="2000" dirty="0" err="1"/>
              <a:t>mem</a:t>
            </a:r>
            <a:r>
              <a:rPr lang="en-US" sz="2000" dirty="0"/>
              <a:t>, DS 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mem+2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аналогична командам: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BX</a:t>
            </a:r>
            <a:r>
              <a:rPr lang="ru-RU" sz="2000" dirty="0"/>
              <a:t>, 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AX. Word </a:t>
            </a:r>
            <a:r>
              <a:rPr lang="en-US" sz="2000" dirty="0" err="1"/>
              <a:t>ptr</a:t>
            </a:r>
            <a:r>
              <a:rPr lang="en-US" sz="2000" dirty="0"/>
              <a:t> mem+2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DS, AX</a:t>
            </a:r>
            <a:endParaRPr lang="ru-RU" sz="2000" dirty="0"/>
          </a:p>
          <a:p>
            <a:pPr lvl="2" eaLnBrk="1" hangingPunct="1">
              <a:buFont typeface="Wingdings 2" pitchFamily="18" charset="2"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Команды загрузки адреса данных</a:t>
            </a:r>
            <a:endParaRPr lang="ru-RU" b="1" dirty="0"/>
          </a:p>
        </p:txBody>
      </p:sp>
      <p:sp>
        <p:nvSpPr>
          <p:cNvPr id="13314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784976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les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 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lfs</a:t>
            </a:r>
            <a:r>
              <a:rPr lang="en-US" b="1" dirty="0"/>
              <a:t>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 	(386+)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lgs</a:t>
            </a:r>
            <a:r>
              <a:rPr lang="en-US" b="1" dirty="0"/>
              <a:t>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 	(386+)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lss</a:t>
            </a:r>
            <a:r>
              <a:rPr lang="en-US" b="1" dirty="0"/>
              <a:t> </a:t>
            </a:r>
            <a:r>
              <a:rPr lang="en-US" b="1" dirty="0" err="1"/>
              <a:t>reg</a:t>
            </a:r>
            <a:r>
              <a:rPr lang="ru-RU" b="1" dirty="0"/>
              <a:t>, </a:t>
            </a:r>
            <a:r>
              <a:rPr lang="en-US" b="1" dirty="0" err="1"/>
              <a:t>mem</a:t>
            </a:r>
            <a:r>
              <a:rPr lang="ru-RU" b="1" dirty="0"/>
              <a:t>  	(386+)</a:t>
            </a: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Одновременная </a:t>
            </a:r>
            <a:r>
              <a:rPr lang="ru-RU" sz="2000" dirty="0"/>
              <a:t>загрузка из ячейки памяти смещения в </a:t>
            </a:r>
            <a:r>
              <a:rPr lang="en-US" sz="2000" dirty="0" err="1"/>
              <a:t>reg</a:t>
            </a:r>
            <a:r>
              <a:rPr lang="ru-RU" sz="2000" dirty="0"/>
              <a:t> и сегментного адреса в указанный командой сегментный регистр (</a:t>
            </a:r>
            <a:r>
              <a:rPr lang="en-US" sz="2000" dirty="0"/>
              <a:t>ES</a:t>
            </a:r>
            <a:r>
              <a:rPr lang="ru-RU" sz="2000" dirty="0"/>
              <a:t>, </a:t>
            </a:r>
            <a:r>
              <a:rPr lang="en-US" sz="2000" dirty="0"/>
              <a:t>FS</a:t>
            </a:r>
            <a:r>
              <a:rPr lang="ru-RU" sz="2000" dirty="0"/>
              <a:t>, </a:t>
            </a:r>
            <a:r>
              <a:rPr lang="en-US" sz="2000" dirty="0"/>
              <a:t>GS </a:t>
            </a:r>
            <a:r>
              <a:rPr lang="ru-RU" sz="2000" dirty="0"/>
              <a:t>или </a:t>
            </a:r>
            <a:r>
              <a:rPr lang="en-US" sz="2000" dirty="0"/>
              <a:t>SS</a:t>
            </a:r>
            <a:r>
              <a:rPr lang="ru-RU" sz="2000" dirty="0"/>
              <a:t>). Команды аналогичны </a:t>
            </a:r>
            <a:r>
              <a:rPr lang="en-US" sz="2000" dirty="0" err="1"/>
              <a:t>lds</a:t>
            </a:r>
            <a:r>
              <a:rPr lang="ru-RU" sz="2000" dirty="0"/>
              <a:t>.</a:t>
            </a:r>
          </a:p>
          <a:p>
            <a:pPr lvl="2" eaLnBrk="1" hangingPunct="1">
              <a:buFont typeface="Wingdings 2" pitchFamily="18" charset="2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9223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Команды пересылки флагов</a:t>
            </a:r>
            <a:endParaRPr lang="ru-RU" b="1" dirty="0"/>
          </a:p>
        </p:txBody>
      </p:sp>
      <p:sp>
        <p:nvSpPr>
          <p:cNvPr id="13314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784976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smtClean="0"/>
              <a:t>    LAHF </a:t>
            </a:r>
            <a:r>
              <a:rPr lang="ru-RU" dirty="0"/>
              <a:t> </a:t>
            </a:r>
            <a:r>
              <a:rPr lang="ru-RU" dirty="0" smtClean="0"/>
              <a:t>- загрузка </a:t>
            </a:r>
            <a:r>
              <a:rPr lang="ru-RU" dirty="0"/>
              <a:t>в регистр АН </a:t>
            </a:r>
            <a:r>
              <a:rPr lang="ru-RU" dirty="0" smtClean="0"/>
              <a:t>младшего байта </a:t>
            </a:r>
            <a:r>
              <a:rPr lang="ru-RU" dirty="0"/>
              <a:t>регистра флагов. </a:t>
            </a:r>
            <a:endParaRPr lang="ru-RU" dirty="0" smtClean="0"/>
          </a:p>
          <a:p>
            <a:r>
              <a:rPr lang="ru-RU" dirty="0"/>
              <a:t>В</a:t>
            </a:r>
            <a:r>
              <a:rPr lang="ru-RU" dirty="0" smtClean="0"/>
              <a:t>   АН </a:t>
            </a:r>
            <a:r>
              <a:rPr lang="ru-RU" dirty="0"/>
              <a:t>копируются </a:t>
            </a:r>
            <a:r>
              <a:rPr lang="ru-RU" dirty="0" smtClean="0"/>
              <a:t>флаги : </a:t>
            </a:r>
            <a:r>
              <a:rPr lang="ru-RU" dirty="0"/>
              <a:t>SF </a:t>
            </a:r>
            <a:r>
              <a:rPr lang="ru-RU" dirty="0" smtClean="0"/>
              <a:t>(знак), </a:t>
            </a:r>
            <a:r>
              <a:rPr lang="ru-RU" dirty="0"/>
              <a:t>ZF </a:t>
            </a:r>
            <a:r>
              <a:rPr lang="ru-RU" dirty="0" smtClean="0"/>
              <a:t>(нуль), </a:t>
            </a:r>
            <a:r>
              <a:rPr lang="ru-RU" dirty="0"/>
              <a:t>AF </a:t>
            </a:r>
            <a:r>
              <a:rPr lang="ru-RU" dirty="0" smtClean="0"/>
              <a:t>(служебный перенос), </a:t>
            </a:r>
            <a:r>
              <a:rPr lang="ru-RU" dirty="0"/>
              <a:t>PF </a:t>
            </a:r>
            <a:r>
              <a:rPr lang="ru-RU" dirty="0" smtClean="0"/>
              <a:t>(четность) </a:t>
            </a:r>
            <a:r>
              <a:rPr lang="ru-RU" dirty="0"/>
              <a:t>и CF </a:t>
            </a:r>
            <a:r>
              <a:rPr lang="ru-RU" dirty="0" smtClean="0"/>
              <a:t>(переноса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Флаги обычно сохраняется для </a:t>
            </a:r>
            <a:r>
              <a:rPr lang="ru-RU" dirty="0"/>
              <a:t>дальнейшего анализа:</a:t>
            </a:r>
          </a:p>
          <a:p>
            <a:pPr marL="0" indent="0">
              <a:buNone/>
            </a:pPr>
            <a:r>
              <a:rPr lang="ru-RU" dirty="0"/>
              <a:t> Пример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sz="2000" dirty="0"/>
              <a:t>LAHF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MOV mem1, AH </a:t>
            </a:r>
            <a:endParaRPr lang="ru-RU" sz="2000" dirty="0"/>
          </a:p>
          <a:p>
            <a:pPr marL="0" indent="0">
              <a:buNone/>
            </a:pPr>
            <a:endParaRPr lang="ru-RU" sz="800" b="1" dirty="0" smtClean="0"/>
          </a:p>
          <a:p>
            <a:pPr marL="0" indent="0">
              <a:buNone/>
            </a:pPr>
            <a:r>
              <a:rPr lang="en-US" b="1" dirty="0" smtClean="0"/>
              <a:t>SAHF</a:t>
            </a:r>
            <a:r>
              <a:rPr lang="en-US" dirty="0" smtClean="0"/>
              <a:t>  </a:t>
            </a:r>
            <a:r>
              <a:rPr lang="ru-RU" dirty="0" smtClean="0"/>
              <a:t>- загрузка из регистра </a:t>
            </a:r>
            <a:r>
              <a:rPr lang="en-US" dirty="0"/>
              <a:t>AH</a:t>
            </a:r>
            <a:r>
              <a:rPr lang="ru-RU" dirty="0"/>
              <a:t> в младший байт регистра флагов</a:t>
            </a:r>
            <a:r>
              <a:rPr lang="ru-RU" dirty="0" smtClean="0"/>
              <a:t>. </a:t>
            </a:r>
            <a:r>
              <a:rPr lang="ru-RU" dirty="0"/>
              <a:t>К</a:t>
            </a:r>
            <a:r>
              <a:rPr lang="ru-RU" dirty="0" smtClean="0"/>
              <a:t>оманда</a:t>
            </a:r>
            <a:r>
              <a:rPr lang="ru-RU" dirty="0"/>
              <a:t>, обратная </a:t>
            </a:r>
            <a:r>
              <a:rPr lang="en-US" dirty="0"/>
              <a:t>LAHF</a:t>
            </a:r>
            <a:r>
              <a:rPr lang="ru-RU" dirty="0"/>
              <a:t>, изменяющая флаги. </a:t>
            </a:r>
          </a:p>
          <a:p>
            <a:pPr marL="0" indent="0">
              <a:buNone/>
            </a:pPr>
            <a:r>
              <a:rPr lang="ru-RU" dirty="0" smtClean="0"/>
              <a:t>Пример. </a:t>
            </a:r>
            <a:r>
              <a:rPr lang="ru-RU" dirty="0"/>
              <a:t>В</a:t>
            </a:r>
            <a:r>
              <a:rPr lang="ru-RU" dirty="0" smtClean="0"/>
              <a:t>осстановить </a:t>
            </a:r>
            <a:r>
              <a:rPr lang="ru-RU" dirty="0"/>
              <a:t>сохраненное ранее в переменной значение флагов:</a:t>
            </a:r>
          </a:p>
          <a:p>
            <a:pPr marL="0" indent="0">
              <a:buNone/>
            </a:pPr>
            <a:r>
              <a:rPr lang="en-US" sz="2000" dirty="0"/>
              <a:t>MOV AH</a:t>
            </a:r>
            <a:r>
              <a:rPr lang="ru-RU" sz="2000" dirty="0"/>
              <a:t>, </a:t>
            </a:r>
            <a:r>
              <a:rPr lang="en-US" sz="2000" dirty="0" err="1"/>
              <a:t>mem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en-US" sz="2000" dirty="0"/>
              <a:t>SAHF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47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533</TotalTime>
  <Words>410</Words>
  <Application>Microsoft Office PowerPoint</Application>
  <PresentationFormat>Экран (4:3)</PresentationFormat>
  <Paragraphs>164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Эркер</vt:lpstr>
      <vt:lpstr>Команды ассемблера-1</vt:lpstr>
      <vt:lpstr>Команды пересылки данных</vt:lpstr>
      <vt:lpstr>Команды пересылки данных</vt:lpstr>
      <vt:lpstr>Команды пересылки данных</vt:lpstr>
      <vt:lpstr>Копирование со знаковым расширением</vt:lpstr>
      <vt:lpstr>Копирование с нулевым расширением</vt:lpstr>
      <vt:lpstr>Команды загрузки адреса данных</vt:lpstr>
      <vt:lpstr>Команды загрузки адреса данных</vt:lpstr>
      <vt:lpstr>Команды пересылки флагов</vt:lpstr>
      <vt:lpstr>Команда записи в стек</vt:lpstr>
      <vt:lpstr>Команда извлечения из стека</vt:lpstr>
      <vt:lpstr>Занесение в стек и извлечение из стека регистра флагов</vt:lpstr>
      <vt:lpstr>Занесение в стек и извлечение из стека всех РОН</vt:lpstr>
      <vt:lpstr>Расширение разрядности знаковых чисел в регистрах</vt:lpstr>
      <vt:lpstr>Расширение разрядности знаковых чисел в 32-разрядных регистрах (386+)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Professor</cp:lastModifiedBy>
  <cp:revision>119</cp:revision>
  <dcterms:created xsi:type="dcterms:W3CDTF">2010-03-16T12:31:48Z</dcterms:created>
  <dcterms:modified xsi:type="dcterms:W3CDTF">2016-03-19T09:34:27Z</dcterms:modified>
</cp:coreProperties>
</file>