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02.04.2016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smtClean="0"/>
              <a:t>Команды ассемблера - 2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Организация вложенных циклов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1</a:t>
            </a:r>
            <a:r>
              <a:rPr lang="ru-RU" dirty="0" smtClean="0"/>
              <a:t>. Сохранение счетчика в памяти.</a:t>
            </a:r>
          </a:p>
          <a:p>
            <a:r>
              <a:rPr lang="ru-RU" dirty="0" err="1"/>
              <a:t>data</a:t>
            </a:r>
            <a:r>
              <a:rPr lang="en-US" dirty="0" err="1"/>
              <a:t>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count</a:t>
            </a:r>
            <a:r>
              <a:rPr lang="ru-RU" dirty="0"/>
              <a:t> 	</a:t>
            </a:r>
            <a:r>
              <a:rPr lang="en-US" dirty="0" err="1"/>
              <a:t>dw</a:t>
            </a:r>
            <a:r>
              <a:rPr lang="ru-RU" dirty="0"/>
              <a:t>	?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</a:t>
            </a:r>
            <a:r>
              <a:rPr lang="ru-RU" dirty="0" smtClean="0"/>
              <a:t>:		</a:t>
            </a:r>
          </a:p>
          <a:p>
            <a:r>
              <a:rPr lang="ru-RU" dirty="0"/>
              <a:t>	</a:t>
            </a:r>
            <a:r>
              <a:rPr lang="ru-RU" dirty="0" smtClean="0"/>
              <a:t>	. . .		; Тело внешнего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count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	; Сохранить счетчик внешнего цикла </a:t>
            </a:r>
          </a:p>
          <a:p>
            <a:r>
              <a:rPr lang="ru-RU" dirty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</a:t>
            </a:r>
            <a:r>
              <a:rPr lang="ru-RU" dirty="0"/>
              <a:t>, 20	; 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</a:t>
            </a:r>
            <a:r>
              <a:rPr lang="ru-RU" dirty="0" smtClean="0"/>
              <a:t>:</a:t>
            </a:r>
          </a:p>
          <a:p>
            <a:r>
              <a:rPr lang="ru-RU" dirty="0"/>
              <a:t>		. . .		; Тело </a:t>
            </a:r>
            <a:r>
              <a:rPr lang="ru-RU" dirty="0" smtClean="0"/>
              <a:t>внутреннего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 smtClean="0"/>
              <a:t>		</a:t>
            </a:r>
            <a:r>
              <a:rPr lang="ru-RU" dirty="0" err="1" smtClean="0"/>
              <a:t>mov</a:t>
            </a:r>
            <a:r>
              <a:rPr lang="ru-RU" dirty="0" smtClean="0"/>
              <a:t> </a:t>
            </a:r>
            <a:r>
              <a:rPr lang="ru-RU" dirty="0" err="1"/>
              <a:t>cx,count</a:t>
            </a:r>
            <a:r>
              <a:rPr lang="ru-RU" dirty="0"/>
              <a:t> 	; Восстановить счетчик внешнего </a:t>
            </a:r>
            <a:r>
              <a:rPr lang="ru-RU" dirty="0" smtClean="0"/>
              <a:t>цикла</a:t>
            </a:r>
          </a:p>
          <a:p>
            <a:r>
              <a:rPr lang="ru-RU" dirty="0" smtClean="0"/>
              <a:t>		. </a:t>
            </a:r>
            <a:r>
              <a:rPr lang="ru-RU" dirty="0"/>
              <a:t>. .		; Тело внешнего цикла</a:t>
            </a:r>
          </a:p>
          <a:p>
            <a:r>
              <a:rPr lang="ru-RU" dirty="0" smtClean="0"/>
              <a:t> </a:t>
            </a:r>
            <a:r>
              <a:rPr lang="ru-RU" dirty="0"/>
              <a:t>		</a:t>
            </a:r>
            <a:r>
              <a:rPr lang="ru-RU" dirty="0" err="1" smtClean="0"/>
              <a:t>loop</a:t>
            </a:r>
            <a:r>
              <a:rPr lang="ru-RU" dirty="0" smtClean="0"/>
              <a:t> </a:t>
            </a:r>
            <a:r>
              <a:rPr lang="ru-RU" dirty="0"/>
              <a:t>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xmlns="" val="6685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Организация вложенных циклов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2</a:t>
            </a:r>
            <a:r>
              <a:rPr lang="ru-RU" dirty="0" smtClean="0"/>
              <a:t>. Сохранение счетчика в стеке.</a:t>
            </a:r>
          </a:p>
          <a:p>
            <a:r>
              <a:rPr lang="ru-RU" dirty="0" err="1"/>
              <a:t>data</a:t>
            </a:r>
            <a:r>
              <a:rPr lang="en-US" dirty="0" err="1"/>
              <a:t>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count</a:t>
            </a:r>
            <a:r>
              <a:rPr lang="ru-RU" dirty="0"/>
              <a:t> 	</a:t>
            </a:r>
            <a:r>
              <a:rPr lang="en-US" dirty="0" err="1"/>
              <a:t>dw</a:t>
            </a:r>
            <a:r>
              <a:rPr lang="ru-RU" dirty="0"/>
              <a:t>	?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</a:t>
            </a:r>
            <a:r>
              <a:rPr lang="ru-RU" dirty="0" smtClean="0"/>
              <a:t>:		</a:t>
            </a:r>
          </a:p>
          <a:p>
            <a:r>
              <a:rPr lang="ru-RU" dirty="0"/>
              <a:t>	</a:t>
            </a:r>
            <a:r>
              <a:rPr lang="ru-RU" dirty="0" smtClean="0"/>
              <a:t>	. . .		; Тело внешнего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 smtClean="0"/>
              <a:t>push cx	</a:t>
            </a:r>
            <a:r>
              <a:rPr lang="ru-RU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cx</a:t>
            </a:r>
            <a:r>
              <a:rPr lang="en-US" dirty="0" smtClean="0"/>
              <a:t>, 20	</a:t>
            </a:r>
            <a:r>
              <a:rPr lang="ru-RU" dirty="0" smtClean="0"/>
              <a:t>; </a:t>
            </a:r>
            <a:r>
              <a:rPr lang="ru-RU" dirty="0"/>
              <a:t>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</a:t>
            </a:r>
            <a:r>
              <a:rPr lang="ru-RU" dirty="0" smtClean="0"/>
              <a:t>:</a:t>
            </a:r>
          </a:p>
          <a:p>
            <a:r>
              <a:rPr lang="ru-RU" dirty="0"/>
              <a:t>		. . .		; Тело </a:t>
            </a:r>
            <a:r>
              <a:rPr lang="ru-RU" dirty="0" smtClean="0"/>
              <a:t>внутреннего цикла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 smtClean="0"/>
              <a:t>		</a:t>
            </a:r>
            <a:r>
              <a:rPr lang="en-US" dirty="0" smtClean="0"/>
              <a:t>pop cx	</a:t>
            </a:r>
            <a:r>
              <a:rPr lang="ru-RU" dirty="0"/>
              <a:t>	; Восстановить счетчик внешнего </a:t>
            </a:r>
            <a:r>
              <a:rPr lang="ru-RU" dirty="0" smtClean="0"/>
              <a:t>цикла</a:t>
            </a:r>
          </a:p>
          <a:p>
            <a:r>
              <a:rPr lang="ru-RU" dirty="0" smtClean="0"/>
              <a:t>		. </a:t>
            </a:r>
            <a:r>
              <a:rPr lang="ru-RU" dirty="0"/>
              <a:t>. .		; Тело внешнего цикла</a:t>
            </a:r>
          </a:p>
          <a:p>
            <a:r>
              <a:rPr lang="ru-RU" dirty="0" smtClean="0"/>
              <a:t> </a:t>
            </a:r>
            <a:r>
              <a:rPr lang="ru-RU" dirty="0"/>
              <a:t>		</a:t>
            </a:r>
            <a:r>
              <a:rPr lang="ru-RU" dirty="0" err="1" smtClean="0"/>
              <a:t>loop</a:t>
            </a:r>
            <a:r>
              <a:rPr lang="ru-RU" dirty="0" smtClean="0"/>
              <a:t> </a:t>
            </a:r>
            <a:r>
              <a:rPr lang="ru-RU" dirty="0"/>
              <a:t>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xmlns="" val="1655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Модификации команды </a:t>
            </a:r>
            <a:r>
              <a:rPr lang="en-US" dirty="0" smtClean="0"/>
              <a:t>loop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0962594"/>
              </p:ext>
            </p:extLst>
          </p:nvPr>
        </p:nvGraphicFramePr>
        <p:xfrm>
          <a:off x="107503" y="620688"/>
          <a:ext cx="8784977" cy="17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5"/>
                <a:gridCol w="1800200"/>
                <a:gridCol w="4968552"/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Мнемокод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Аналог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Выполняемая последовательность действий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CX = CX-1;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ru-RU" sz="1600" dirty="0" smtClean="0"/>
                        <a:t>переход,</a:t>
                      </a:r>
                      <a:r>
                        <a:rPr lang="ru-RU" sz="1600" baseline="0" dirty="0" smtClean="0"/>
                        <a:t> если (</a:t>
                      </a:r>
                      <a:r>
                        <a:rPr lang="en-US" sz="1600" baseline="0" dirty="0" smtClean="0"/>
                        <a:t>CX&lt;&gt;0 and ZF</a:t>
                      </a:r>
                      <a:r>
                        <a:rPr lang="ru-RU" sz="1600" baseline="0" dirty="0" smtClean="0"/>
                        <a:t>=1)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loopnz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loopne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CX = CX-1;</a:t>
                      </a:r>
                      <a:endParaRPr lang="ru-RU" sz="1600" dirty="0" smtClean="0"/>
                    </a:p>
                    <a:p>
                      <a:pPr algn="ctr"/>
                      <a:r>
                        <a:rPr lang="ru-RU" sz="1600" dirty="0" smtClean="0"/>
                        <a:t>переход,</a:t>
                      </a:r>
                      <a:r>
                        <a:rPr lang="ru-RU" sz="1600" baseline="0" dirty="0" smtClean="0"/>
                        <a:t> если (</a:t>
                      </a:r>
                      <a:r>
                        <a:rPr lang="en-US" sz="1600" baseline="0" dirty="0" smtClean="0"/>
                        <a:t>CX&lt;&gt;0 and ZF</a:t>
                      </a:r>
                      <a:r>
                        <a:rPr lang="ru-RU" sz="1600" baseline="0" dirty="0" smtClean="0"/>
                        <a:t>=</a:t>
                      </a:r>
                      <a:r>
                        <a:rPr lang="en-US" sz="1600" baseline="0" dirty="0" smtClean="0"/>
                        <a:t>0)</a:t>
                      </a:r>
                      <a:endParaRPr lang="ru-RU" sz="1600" dirty="0" smtClean="0"/>
                    </a:p>
                  </a:txBody>
                  <a:tcPr marL="91434" marR="91434" marT="45703" marB="45703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348880"/>
            <a:ext cx="849694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 smtClean="0"/>
              <a:t>Пример 1</a:t>
            </a:r>
            <a:r>
              <a:rPr lang="ru-RU" sz="1700" dirty="0" smtClean="0"/>
              <a:t>.</a:t>
            </a:r>
            <a:r>
              <a:rPr lang="en-US" sz="1700" dirty="0" smtClean="0"/>
              <a:t> </a:t>
            </a:r>
            <a:r>
              <a:rPr lang="ru-RU" sz="1700" dirty="0" smtClean="0"/>
              <a:t>Проверить на равенство 2 массива.</a:t>
            </a:r>
          </a:p>
          <a:p>
            <a:r>
              <a:rPr lang="en-US" sz="1700" dirty="0" err="1"/>
              <a:t>datasg</a:t>
            </a:r>
            <a:endParaRPr lang="ru-RU" sz="1700" dirty="0"/>
          </a:p>
          <a:p>
            <a:r>
              <a:rPr lang="en-US" sz="1700" dirty="0"/>
              <a:t>M</a:t>
            </a:r>
            <a:r>
              <a:rPr lang="en-US" sz="1700" dirty="0" smtClean="0"/>
              <a:t>1</a:t>
            </a:r>
            <a:r>
              <a:rPr lang="en-US" sz="1700" dirty="0"/>
              <a:t>	</a:t>
            </a:r>
            <a:r>
              <a:rPr lang="en-US" sz="1700" dirty="0" err="1" smtClean="0"/>
              <a:t>dw</a:t>
            </a:r>
            <a:r>
              <a:rPr lang="en-US" sz="1700" dirty="0" smtClean="0"/>
              <a:t> 100h,200h,300h,400h</a:t>
            </a:r>
          </a:p>
          <a:p>
            <a:r>
              <a:rPr lang="en-US" sz="1700" dirty="0" smtClean="0"/>
              <a:t>M2	</a:t>
            </a:r>
            <a:r>
              <a:rPr lang="en-US" sz="1700" dirty="0"/>
              <a:t> </a:t>
            </a:r>
            <a:r>
              <a:rPr lang="en-US" sz="1700" dirty="0" err="1"/>
              <a:t>dw</a:t>
            </a:r>
            <a:r>
              <a:rPr lang="en-US" sz="1700" dirty="0"/>
              <a:t> 100h,200h,300h,400h</a:t>
            </a:r>
            <a:endParaRPr lang="ru-RU" sz="1700" dirty="0"/>
          </a:p>
          <a:p>
            <a:r>
              <a:rPr lang="en-US" sz="1700" dirty="0" err="1" smtClean="0"/>
              <a:t>codeseg</a:t>
            </a:r>
            <a:endParaRPr lang="ru-RU" sz="1700" dirty="0"/>
          </a:p>
          <a:p>
            <a:r>
              <a:rPr lang="en-US" sz="1700" dirty="0"/>
              <a:t>	</a:t>
            </a:r>
            <a:r>
              <a:rPr lang="en-US" sz="1700" dirty="0" err="1" smtClean="0"/>
              <a:t>xor</a:t>
            </a:r>
            <a:r>
              <a:rPr lang="en-US" sz="1700" dirty="0" smtClean="0"/>
              <a:t> DI</a:t>
            </a:r>
            <a:r>
              <a:rPr lang="en-US" sz="1700" dirty="0"/>
              <a:t>, </a:t>
            </a:r>
            <a:r>
              <a:rPr lang="en-US" sz="1700" dirty="0" smtClean="0"/>
              <a:t>DI</a:t>
            </a:r>
            <a:r>
              <a:rPr lang="en-US" sz="1700" dirty="0"/>
              <a:t>	</a:t>
            </a:r>
            <a:r>
              <a:rPr lang="en-US" sz="1700" dirty="0" smtClean="0"/>
              <a:t>	; </a:t>
            </a:r>
            <a:r>
              <a:rPr lang="ru-RU" sz="1700" dirty="0" smtClean="0"/>
              <a:t>смещение эл</a:t>
            </a:r>
            <a:r>
              <a:rPr lang="en-US" sz="1700" dirty="0"/>
              <a:t>-</a:t>
            </a:r>
            <a:r>
              <a:rPr lang="ru-RU" sz="1700" dirty="0"/>
              <a:t>та массива</a:t>
            </a:r>
          </a:p>
          <a:p>
            <a:r>
              <a:rPr lang="en-US" sz="1700" dirty="0"/>
              <a:t>	</a:t>
            </a:r>
            <a:r>
              <a:rPr lang="en-US" sz="1700" dirty="0" err="1" smtClean="0"/>
              <a:t>mov</a:t>
            </a:r>
            <a:r>
              <a:rPr lang="en-US" sz="1700" dirty="0" smtClean="0"/>
              <a:t> </a:t>
            </a:r>
            <a:r>
              <a:rPr lang="en-US" sz="1700" dirty="0"/>
              <a:t>CX</a:t>
            </a:r>
            <a:r>
              <a:rPr lang="ru-RU" sz="1700" dirty="0"/>
              <a:t>, 4		</a:t>
            </a:r>
            <a:r>
              <a:rPr lang="ru-RU" sz="1700" dirty="0" smtClean="0"/>
              <a:t>; </a:t>
            </a:r>
            <a:r>
              <a:rPr lang="ru-RU" sz="1700" dirty="0"/>
              <a:t>счетчик цикла – кол-во эл-</a:t>
            </a:r>
            <a:r>
              <a:rPr lang="ru-RU" sz="1700" dirty="0" err="1"/>
              <a:t>тов</a:t>
            </a:r>
            <a:r>
              <a:rPr lang="ru-RU" sz="1700" dirty="0"/>
              <a:t> </a:t>
            </a:r>
            <a:r>
              <a:rPr lang="ru-RU" sz="1700" dirty="0" smtClean="0"/>
              <a:t>массивов</a:t>
            </a:r>
            <a:endParaRPr lang="ru-RU" sz="1700" dirty="0"/>
          </a:p>
          <a:p>
            <a:r>
              <a:rPr lang="en-US" sz="1700" dirty="0" smtClean="0"/>
              <a:t>L</a:t>
            </a:r>
            <a:r>
              <a:rPr lang="ru-RU" sz="1700" dirty="0" smtClean="0"/>
              <a:t>1:	</a:t>
            </a:r>
            <a:r>
              <a:rPr lang="en-US" sz="1700" dirty="0" err="1" smtClean="0"/>
              <a:t>mov</a:t>
            </a:r>
            <a:r>
              <a:rPr lang="en-US" sz="1700" dirty="0" smtClean="0"/>
              <a:t> AX, M1[DI]		</a:t>
            </a:r>
            <a:r>
              <a:rPr lang="ru-RU" sz="1700" dirty="0" smtClean="0"/>
              <a:t>; элемент 1-го массива в </a:t>
            </a:r>
            <a:r>
              <a:rPr lang="en-US" sz="1700" dirty="0" smtClean="0"/>
              <a:t>AX</a:t>
            </a:r>
            <a:endParaRPr lang="ru-RU" sz="1700" dirty="0" smtClean="0"/>
          </a:p>
          <a:p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B</a:t>
            </a:r>
            <a:r>
              <a:rPr lang="en-US" sz="1700" dirty="0" smtClean="0"/>
              <a:t>X</a:t>
            </a:r>
            <a:r>
              <a:rPr lang="en-US" sz="1700" dirty="0"/>
              <a:t>, </a:t>
            </a:r>
            <a:r>
              <a:rPr lang="en-US" sz="1700" dirty="0" smtClean="0"/>
              <a:t>M2[DI</a:t>
            </a:r>
            <a:r>
              <a:rPr lang="en-US" sz="1700" dirty="0"/>
              <a:t>]		</a:t>
            </a:r>
            <a:r>
              <a:rPr lang="ru-RU" sz="1700" dirty="0"/>
              <a:t>; элемент </a:t>
            </a:r>
            <a:r>
              <a:rPr lang="en-US" sz="1700" dirty="0" smtClean="0"/>
              <a:t>2</a:t>
            </a:r>
            <a:r>
              <a:rPr lang="ru-RU" sz="1700" dirty="0" smtClean="0"/>
              <a:t>-го </a:t>
            </a:r>
            <a:r>
              <a:rPr lang="ru-RU" sz="1700" dirty="0"/>
              <a:t>массива в </a:t>
            </a:r>
            <a:r>
              <a:rPr lang="en-US" sz="1700" dirty="0" smtClean="0"/>
              <a:t>BX	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 smtClean="0"/>
              <a:t>add </a:t>
            </a:r>
            <a:r>
              <a:rPr lang="en-US" sz="1700" dirty="0"/>
              <a:t>DI</a:t>
            </a:r>
            <a:r>
              <a:rPr lang="ru-RU" sz="1700" dirty="0"/>
              <a:t>, 2		</a:t>
            </a:r>
            <a:r>
              <a:rPr lang="ru-RU" sz="1700" dirty="0" smtClean="0"/>
              <a:t>	; </a:t>
            </a:r>
            <a:r>
              <a:rPr lang="ru-RU" sz="1700" dirty="0"/>
              <a:t>прибавить к </a:t>
            </a:r>
            <a:r>
              <a:rPr lang="en-US" sz="1700" dirty="0"/>
              <a:t>DI</a:t>
            </a:r>
            <a:r>
              <a:rPr lang="ru-RU" sz="1700" dirty="0"/>
              <a:t> размер эл-та </a:t>
            </a:r>
            <a:r>
              <a:rPr lang="ru-RU" sz="1700" dirty="0" smtClean="0"/>
              <a:t>массива</a:t>
            </a:r>
            <a:endParaRPr lang="en-US" sz="1700" dirty="0" smtClean="0"/>
          </a:p>
          <a:p>
            <a:r>
              <a:rPr lang="en-US" sz="1700" dirty="0"/>
              <a:t>	</a:t>
            </a:r>
            <a:r>
              <a:rPr lang="en-US" sz="1700" dirty="0" err="1" smtClean="0"/>
              <a:t>cmp</a:t>
            </a:r>
            <a:r>
              <a:rPr lang="en-US" sz="1700" dirty="0" smtClean="0"/>
              <a:t> AX, BX		; </a:t>
            </a:r>
            <a:r>
              <a:rPr lang="ru-RU" sz="1700" dirty="0" smtClean="0"/>
              <a:t>сравнение элементов массивов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 err="1" smtClean="0"/>
              <a:t>loop</a:t>
            </a:r>
            <a:r>
              <a:rPr lang="en-US" sz="1700" dirty="0" err="1"/>
              <a:t>z</a:t>
            </a:r>
            <a:r>
              <a:rPr lang="en-US" sz="1700" dirty="0" smtClean="0"/>
              <a:t> </a:t>
            </a:r>
            <a:r>
              <a:rPr lang="en-US" sz="1700" dirty="0"/>
              <a:t>L</a:t>
            </a:r>
            <a:r>
              <a:rPr lang="ru-RU" sz="1700" dirty="0"/>
              <a:t>1			; повторить цикл </a:t>
            </a:r>
            <a:r>
              <a:rPr lang="ru-RU" sz="1700" dirty="0" smtClean="0"/>
              <a:t>если элементы равны</a:t>
            </a:r>
          </a:p>
          <a:p>
            <a:r>
              <a:rPr lang="ru-RU" sz="1700" dirty="0" smtClean="0"/>
              <a:t>	</a:t>
            </a:r>
            <a:r>
              <a:rPr lang="en-US" sz="1700" dirty="0" err="1" smtClean="0"/>
              <a:t>jz</a:t>
            </a:r>
            <a:r>
              <a:rPr lang="en-US" sz="1700" dirty="0" smtClean="0"/>
              <a:t> </a:t>
            </a:r>
            <a:r>
              <a:rPr lang="en-US" sz="1700" dirty="0" err="1" smtClean="0"/>
              <a:t>ravno</a:t>
            </a:r>
            <a:endParaRPr lang="en-US" sz="1700" dirty="0" smtClean="0"/>
          </a:p>
          <a:p>
            <a:r>
              <a:rPr lang="en-US" sz="1700" dirty="0"/>
              <a:t>	</a:t>
            </a:r>
            <a:r>
              <a:rPr lang="en-US" sz="1700" dirty="0" smtClean="0"/>
              <a:t>. . . 			; </a:t>
            </a:r>
            <a:r>
              <a:rPr lang="ru-RU" sz="1700" dirty="0" smtClean="0"/>
              <a:t>обработка если массивы не равны</a:t>
            </a:r>
          </a:p>
          <a:p>
            <a:r>
              <a:rPr lang="ru-RU" sz="1700" dirty="0"/>
              <a:t>	</a:t>
            </a:r>
            <a:r>
              <a:rPr lang="en-US" sz="1700" dirty="0" err="1" smtClean="0"/>
              <a:t>jmp</a:t>
            </a:r>
            <a:r>
              <a:rPr lang="en-US" sz="1700" dirty="0" smtClean="0"/>
              <a:t> </a:t>
            </a:r>
            <a:r>
              <a:rPr lang="en-US" sz="1700" dirty="0" err="1" smtClean="0"/>
              <a:t>endcmp</a:t>
            </a:r>
            <a:endParaRPr lang="en-US" sz="1700" dirty="0" smtClean="0"/>
          </a:p>
          <a:p>
            <a:r>
              <a:rPr lang="en-US" sz="1700" dirty="0" err="1"/>
              <a:t>r</a:t>
            </a:r>
            <a:r>
              <a:rPr lang="en-US" sz="1700" dirty="0" err="1" smtClean="0"/>
              <a:t>avno</a:t>
            </a:r>
            <a:r>
              <a:rPr lang="en-US" sz="1700" dirty="0" smtClean="0"/>
              <a:t>:	. . .			; </a:t>
            </a:r>
            <a:r>
              <a:rPr lang="ru-RU" sz="1700" dirty="0" smtClean="0"/>
              <a:t>обработка если массивы равны</a:t>
            </a:r>
          </a:p>
          <a:p>
            <a:r>
              <a:rPr lang="en-US" sz="1700" dirty="0" err="1" smtClean="0"/>
              <a:t>endcmp</a:t>
            </a:r>
            <a:r>
              <a:rPr lang="en-US" sz="1700" dirty="0" smtClean="0"/>
              <a:t>: . . .			; </a:t>
            </a:r>
            <a:r>
              <a:rPr lang="ru-RU" sz="1700" dirty="0" smtClean="0"/>
              <a:t>продолжение программы</a:t>
            </a:r>
            <a:r>
              <a:rPr lang="en-US" sz="1700" dirty="0" smtClean="0"/>
              <a:t>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xmlns="" val="20283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Модификации команды </a:t>
            </a:r>
            <a:r>
              <a:rPr lang="en-US" dirty="0" smtClean="0"/>
              <a:t>loop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Проверить есть ли в массиве заданное число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 smtClean="0"/>
              <a:t>M</a:t>
            </a:r>
            <a:r>
              <a:rPr lang="en-US" dirty="0"/>
              <a:t>	</a:t>
            </a:r>
            <a:r>
              <a:rPr lang="en-US" dirty="0" err="1" smtClean="0"/>
              <a:t>dw</a:t>
            </a:r>
            <a:r>
              <a:rPr lang="en-US" dirty="0" smtClean="0"/>
              <a:t> 100h,</a:t>
            </a:r>
            <a:r>
              <a:rPr lang="ru-RU" dirty="0"/>
              <a:t>2</a:t>
            </a:r>
            <a:r>
              <a:rPr lang="en-US" dirty="0" smtClean="0"/>
              <a:t>00h,300h,</a:t>
            </a:r>
            <a:r>
              <a:rPr lang="ru-RU" dirty="0"/>
              <a:t>4</a:t>
            </a:r>
            <a:r>
              <a:rPr lang="en-US" dirty="0" smtClean="0"/>
              <a:t>00h</a:t>
            </a:r>
          </a:p>
          <a:p>
            <a:r>
              <a:rPr lang="en-US" dirty="0" smtClean="0"/>
              <a:t>N	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ru-RU" dirty="0" smtClean="0"/>
              <a:t>3</a:t>
            </a:r>
            <a:r>
              <a:rPr lang="en-US" dirty="0" smtClean="0"/>
              <a:t>00h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 smtClean="0"/>
              <a:t>xor</a:t>
            </a:r>
            <a:r>
              <a:rPr lang="en-US" dirty="0" smtClean="0"/>
              <a:t> DI</a:t>
            </a:r>
            <a:r>
              <a:rPr lang="en-US" dirty="0"/>
              <a:t>, </a:t>
            </a:r>
            <a:r>
              <a:rPr lang="en-US" dirty="0" smtClean="0"/>
              <a:t>DI</a:t>
            </a:r>
            <a:r>
              <a:rPr lang="en-US" dirty="0"/>
              <a:t>	</a:t>
            </a:r>
            <a:r>
              <a:rPr lang="en-US" dirty="0" smtClean="0"/>
              <a:t>		; </a:t>
            </a:r>
            <a:r>
              <a:rPr lang="ru-RU" dirty="0" smtClean="0"/>
              <a:t>смещение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</a:t>
            </a:r>
            <a:r>
              <a:rPr lang="ru-RU" dirty="0"/>
              <a:t>, 4		</a:t>
            </a:r>
            <a:r>
              <a:rPr lang="ru-RU" dirty="0" smtClean="0"/>
              <a:t>; </a:t>
            </a:r>
            <a:r>
              <a:rPr lang="ru-RU" dirty="0"/>
              <a:t>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</a:t>
            </a:r>
            <a:r>
              <a:rPr lang="ru-RU" dirty="0" smtClean="0"/>
              <a:t>массивов</a:t>
            </a:r>
            <a:endParaRPr lang="ru-RU" dirty="0"/>
          </a:p>
          <a:p>
            <a:r>
              <a:rPr lang="en-US" dirty="0" smtClean="0"/>
              <a:t>L</a:t>
            </a:r>
            <a:r>
              <a:rPr lang="ru-RU" dirty="0" smtClean="0"/>
              <a:t>1:	</a:t>
            </a:r>
            <a:r>
              <a:rPr lang="en-US" dirty="0" err="1" smtClean="0"/>
              <a:t>mov</a:t>
            </a:r>
            <a:r>
              <a:rPr lang="en-US" dirty="0" smtClean="0"/>
              <a:t> AX, M1[DI]		</a:t>
            </a:r>
            <a:r>
              <a:rPr lang="ru-RU" dirty="0" smtClean="0"/>
              <a:t>; элемент массива в </a:t>
            </a:r>
            <a:r>
              <a:rPr lang="en-US" dirty="0" smtClean="0"/>
              <a:t>AX	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DI</a:t>
            </a:r>
            <a:r>
              <a:rPr lang="ru-RU" dirty="0"/>
              <a:t>, 2		</a:t>
            </a:r>
            <a:r>
              <a:rPr lang="ru-RU" dirty="0" smtClean="0"/>
              <a:t>	; </a:t>
            </a:r>
            <a:r>
              <a:rPr lang="ru-RU" dirty="0"/>
              <a:t>прибавить к </a:t>
            </a:r>
            <a:r>
              <a:rPr lang="en-US" dirty="0"/>
              <a:t>DI</a:t>
            </a:r>
            <a:r>
              <a:rPr lang="ru-RU" dirty="0"/>
              <a:t> размер эл-та </a:t>
            </a:r>
            <a:r>
              <a:rPr lang="ru-RU" dirty="0" smtClean="0"/>
              <a:t>массива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cmp</a:t>
            </a:r>
            <a:r>
              <a:rPr lang="en-US" dirty="0" smtClean="0"/>
              <a:t> AX, N		; </a:t>
            </a:r>
            <a:r>
              <a:rPr lang="ru-RU" dirty="0" smtClean="0"/>
              <a:t>сравнение элемент</a:t>
            </a:r>
            <a:r>
              <a:rPr lang="ru-RU" dirty="0"/>
              <a:t>а</a:t>
            </a:r>
            <a:r>
              <a:rPr lang="ru-RU" dirty="0" smtClean="0"/>
              <a:t> массива и числа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 err="1" smtClean="0"/>
              <a:t>loopnz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ru-RU" dirty="0"/>
              <a:t>1		</a:t>
            </a:r>
            <a:r>
              <a:rPr lang="ru-RU" dirty="0" smtClean="0"/>
              <a:t>; </a:t>
            </a:r>
            <a:r>
              <a:rPr lang="ru-RU" dirty="0"/>
              <a:t>повторить цикл </a:t>
            </a:r>
            <a:r>
              <a:rPr lang="ru-RU" dirty="0" smtClean="0"/>
              <a:t>если они не  равны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jz</a:t>
            </a:r>
            <a:r>
              <a:rPr lang="en-US" dirty="0" smtClean="0"/>
              <a:t> </a:t>
            </a:r>
            <a:r>
              <a:rPr lang="en-US" dirty="0" err="1" smtClean="0"/>
              <a:t>ravno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. . . 			; </a:t>
            </a:r>
            <a:r>
              <a:rPr lang="ru-RU" dirty="0" smtClean="0"/>
              <a:t>обработка если числа нет в массиве</a:t>
            </a:r>
          </a:p>
          <a:p>
            <a:r>
              <a:rPr lang="ru-RU" dirty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endcmp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avno</a:t>
            </a:r>
            <a:r>
              <a:rPr lang="en-US" dirty="0" smtClean="0"/>
              <a:t>:	. . .			; </a:t>
            </a:r>
            <a:r>
              <a:rPr lang="ru-RU" dirty="0" smtClean="0"/>
              <a:t>обработка если число есть в массиве</a:t>
            </a:r>
          </a:p>
          <a:p>
            <a:r>
              <a:rPr lang="en-US" dirty="0" err="1" smtClean="0"/>
              <a:t>endcmp</a:t>
            </a:r>
            <a:r>
              <a:rPr lang="en-US" dirty="0" smtClean="0"/>
              <a:t>: . . .			; </a:t>
            </a:r>
            <a:r>
              <a:rPr lang="ru-RU" dirty="0" smtClean="0"/>
              <a:t>продолжение программы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45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Реализация циклов общего вида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Используются команды условных переходов.</a:t>
            </a:r>
          </a:p>
          <a:p>
            <a:endParaRPr lang="ru-RU" dirty="0"/>
          </a:p>
          <a:p>
            <a:r>
              <a:rPr lang="ru-RU" dirty="0" smtClean="0"/>
              <a:t>Пример.</a:t>
            </a:r>
          </a:p>
          <a:p>
            <a:r>
              <a:rPr lang="en-US" dirty="0" smtClean="0"/>
              <a:t>While (A!=B) {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ru-RU" dirty="0" smtClean="0"/>
              <a:t>Тело цикла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BegLoop</a:t>
            </a:r>
            <a:r>
              <a:rPr lang="en-US" dirty="0" smtClean="0"/>
              <a:t>:	</a:t>
            </a:r>
            <a:r>
              <a:rPr lang="en-US" dirty="0" err="1" smtClean="0"/>
              <a:t>cmp</a:t>
            </a:r>
            <a:r>
              <a:rPr lang="en-US" dirty="0" smtClean="0"/>
              <a:t> AX, BX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jz</a:t>
            </a:r>
            <a:r>
              <a:rPr lang="en-US" dirty="0" smtClean="0"/>
              <a:t> </a:t>
            </a:r>
            <a:r>
              <a:rPr lang="en-US" dirty="0" err="1" smtClean="0"/>
              <a:t>EndLoop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. . .		; </a:t>
            </a:r>
            <a:r>
              <a:rPr lang="ru-RU" dirty="0" smtClean="0"/>
              <a:t>Тело цикла</a:t>
            </a:r>
          </a:p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BegLoop</a:t>
            </a:r>
            <a:endParaRPr lang="en-US" dirty="0" smtClean="0"/>
          </a:p>
          <a:p>
            <a:r>
              <a:rPr lang="en-US" dirty="0" err="1" smtClean="0"/>
              <a:t>EndLoop</a:t>
            </a:r>
            <a:r>
              <a:rPr lang="en-US" dirty="0" smtClean="0"/>
              <a:t>:	</a:t>
            </a:r>
            <a:r>
              <a:rPr lang="ru-RU" dirty="0" smtClean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xmlns="" val="10990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Реализация «длинных» циклов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 «длинном цикле» переход выполняется на смещение, превышающее диапазон -128..+127 байт.</a:t>
            </a:r>
          </a:p>
          <a:p>
            <a:endParaRPr lang="ru-RU" dirty="0"/>
          </a:p>
          <a:p>
            <a:r>
              <a:rPr lang="ru-RU" dirty="0" smtClean="0"/>
              <a:t>Пример.</a:t>
            </a:r>
          </a:p>
          <a:p>
            <a:r>
              <a:rPr lang="ru-RU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CX, Count</a:t>
            </a:r>
            <a:endParaRPr lang="en-US" dirty="0"/>
          </a:p>
          <a:p>
            <a:r>
              <a:rPr lang="en-US" dirty="0" smtClean="0"/>
              <a:t>L1:		. . .			; </a:t>
            </a:r>
            <a:r>
              <a:rPr lang="ru-RU" dirty="0" smtClean="0"/>
              <a:t>Тело цикла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dec</a:t>
            </a:r>
            <a:r>
              <a:rPr lang="en-US" dirty="0" smtClean="0"/>
              <a:t> CX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jcxz</a:t>
            </a:r>
            <a:r>
              <a:rPr lang="en-US" dirty="0" smtClean="0"/>
              <a:t> L2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L1</a:t>
            </a:r>
          </a:p>
          <a:p>
            <a:r>
              <a:rPr lang="en-US" dirty="0" smtClean="0"/>
              <a:t>L2:		</a:t>
            </a:r>
            <a:r>
              <a:rPr lang="ru-RU" dirty="0" smtClean="0"/>
              <a:t>. . .</a:t>
            </a:r>
            <a:r>
              <a:rPr lang="en-US" dirty="0" smtClean="0"/>
              <a:t>			; </a:t>
            </a:r>
            <a:r>
              <a:rPr lang="ru-RU" dirty="0" smtClean="0"/>
              <a:t>Цикл завершен</a:t>
            </a:r>
          </a:p>
        </p:txBody>
      </p:sp>
    </p:spTree>
    <p:extLst>
      <p:ext uri="{BB962C8B-B14F-4D97-AF65-F5344CB8AC3E}">
        <p14:creationId xmlns:p14="http://schemas.microsoft.com/office/powerpoint/2010/main" xmlns="" val="42387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Самостоятельная работа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sz="2400" dirty="0"/>
              <a:t>Задание 1</a:t>
            </a:r>
            <a:r>
              <a:rPr lang="ru-RU" sz="2400" dirty="0" smtClean="0"/>
              <a:t>.</a:t>
            </a:r>
            <a:endParaRPr lang="ru-RU" sz="2400" dirty="0"/>
          </a:p>
          <a:p>
            <a:pPr lvl="1" eaLnBrk="1" hangingPunct="1"/>
            <a:r>
              <a:rPr lang="ru-RU" sz="2000" dirty="0"/>
              <a:t>Дано 16-разрядное битовое поле (регистр). Реверсировать порядок битов.</a:t>
            </a:r>
          </a:p>
          <a:p>
            <a:pPr eaLnBrk="1" hangingPunct="1"/>
            <a:r>
              <a:rPr lang="ru-RU" sz="2400" dirty="0" smtClean="0"/>
              <a:t>Задание </a:t>
            </a:r>
            <a:r>
              <a:rPr lang="ru-RU" sz="2400" dirty="0"/>
              <a:t>2.</a:t>
            </a:r>
          </a:p>
          <a:p>
            <a:pPr lvl="1" eaLnBrk="1" hangingPunct="1"/>
            <a:r>
              <a:rPr lang="ru-RU" sz="2000" dirty="0"/>
              <a:t>Дан массив из 10 знаковых чисел (слов). Найти минимальный и максимальный элементы массива.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383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переходов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69269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Классификация переходов: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 модифицируемым регистрам.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NEAR</a:t>
            </a:r>
            <a:r>
              <a:rPr lang="ru-RU" dirty="0"/>
              <a:t> – внутрисегментный, «ближний» (модифицируется только регистр </a:t>
            </a:r>
            <a:r>
              <a:rPr lang="en-US" dirty="0"/>
              <a:t>IP)</a:t>
            </a:r>
            <a:r>
              <a:rPr lang="ru-RU" dirty="0"/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FAR</a:t>
            </a:r>
            <a:r>
              <a:rPr lang="ru-RU" dirty="0"/>
              <a:t> – межсегментный, «дальний» (модифицируются </a:t>
            </a:r>
            <a:r>
              <a:rPr lang="en-US" dirty="0"/>
              <a:t>CS:IP)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 </a:t>
            </a:r>
            <a:r>
              <a:rPr lang="ru-RU" dirty="0"/>
              <a:t>условию выполнения </a:t>
            </a:r>
            <a:r>
              <a:rPr lang="ru-RU" dirty="0" smtClean="0"/>
              <a:t>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безусловный – переход выполняется всегда;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условный – переход выполняется в случае, если комбинация проверяемых флагов </a:t>
            </a:r>
            <a:r>
              <a:rPr lang="ru-RU" dirty="0" smtClean="0"/>
              <a:t>истинна.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 способу задания адреса 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Прямой </a:t>
            </a:r>
            <a:r>
              <a:rPr lang="ru-RU" dirty="0"/>
              <a:t>– переход на заданную в программе метку.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Косвенный </a:t>
            </a:r>
            <a:r>
              <a:rPr lang="ru-RU" dirty="0"/>
              <a:t>– переход по адресу, </a:t>
            </a:r>
            <a:r>
              <a:rPr lang="ru-RU" dirty="0" smtClean="0"/>
              <a:t>задаваемому через  </a:t>
            </a:r>
            <a:r>
              <a:rPr lang="ru-RU" dirty="0"/>
              <a:t>РОН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безусловного </a:t>
            </a:r>
            <a:r>
              <a:rPr lang="ru-RU" dirty="0" smtClean="0"/>
              <a:t>перехода:</a:t>
            </a:r>
          </a:p>
          <a:p>
            <a:r>
              <a:rPr lang="en-US" b="1" dirty="0" err="1"/>
              <a:t>jmp</a:t>
            </a:r>
            <a:r>
              <a:rPr lang="ru-RU" b="1" dirty="0"/>
              <a:t>	адрес</a:t>
            </a:r>
            <a:r>
              <a:rPr lang="ru-RU" dirty="0"/>
              <a:t>		– переход на метку/адрес</a:t>
            </a:r>
          </a:p>
          <a:p>
            <a:r>
              <a:rPr lang="ru-RU" dirty="0"/>
              <a:t>	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ru-RU" dirty="0"/>
              <a:t>.</a:t>
            </a:r>
          </a:p>
          <a:p>
            <a:r>
              <a:rPr lang="en-US" dirty="0" err="1"/>
              <a:t>jmp</a:t>
            </a:r>
            <a:r>
              <a:rPr lang="ru-RU" dirty="0"/>
              <a:t>	</a:t>
            </a:r>
            <a:r>
              <a:rPr lang="en-US" dirty="0"/>
              <a:t>Label</a:t>
            </a:r>
            <a:r>
              <a:rPr lang="ru-RU" dirty="0"/>
              <a:t>_1	 </a:t>
            </a:r>
            <a:r>
              <a:rPr lang="ru-RU" dirty="0" smtClean="0"/>
              <a:t>   ; </a:t>
            </a:r>
            <a:r>
              <a:rPr lang="ru-RU" dirty="0"/>
              <a:t>переход на инструкцию, помеченную меткой </a:t>
            </a:r>
            <a:r>
              <a:rPr lang="en-US" dirty="0"/>
              <a:t>Label</a:t>
            </a:r>
            <a:r>
              <a:rPr lang="ru-RU" dirty="0"/>
              <a:t>_1 </a:t>
            </a:r>
          </a:p>
          <a:p>
            <a:r>
              <a:rPr lang="en-US" dirty="0" err="1"/>
              <a:t>jmp</a:t>
            </a:r>
            <a:r>
              <a:rPr lang="ru-RU" dirty="0"/>
              <a:t>	[</a:t>
            </a:r>
            <a:r>
              <a:rPr lang="en-US" dirty="0"/>
              <a:t>BX</a:t>
            </a:r>
            <a:r>
              <a:rPr lang="ru-RU" dirty="0"/>
              <a:t>]	</a:t>
            </a:r>
            <a:r>
              <a:rPr lang="ru-RU" dirty="0" smtClean="0"/>
              <a:t>    ; </a:t>
            </a:r>
            <a:r>
              <a:rPr lang="ru-RU" dirty="0"/>
              <a:t>переход на адрес, находящийся в памяти по </a:t>
            </a:r>
            <a:r>
              <a:rPr lang="ru-RU" dirty="0" smtClean="0"/>
              <a:t>адресу, </a:t>
            </a:r>
          </a:p>
          <a:p>
            <a:r>
              <a:rPr lang="ru-RU" dirty="0"/>
              <a:t>	</a:t>
            </a:r>
            <a:r>
              <a:rPr lang="ru-RU" dirty="0" smtClean="0"/>
              <a:t>	    ; содержащемуся в </a:t>
            </a:r>
            <a:r>
              <a:rPr lang="en-US" dirty="0" smtClean="0"/>
              <a:t>BX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условных переходов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175816"/>
              </p:ext>
            </p:extLst>
          </p:nvPr>
        </p:nvGraphicFramePr>
        <p:xfrm>
          <a:off x="323528" y="1052736"/>
          <a:ext cx="806449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/>
                <a:gridCol w="1152071"/>
                <a:gridCol w="2808174"/>
                <a:gridCol w="2664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Мнемокод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Аналог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Проверяемые флаги</a:t>
                      </a:r>
                      <a:r>
                        <a:rPr lang="en-US" sz="1400" dirty="0" smtClean="0"/>
                        <a:t> (</a:t>
                      </a:r>
                      <a:r>
                        <a:rPr lang="ru-RU" sz="1400" dirty="0" smtClean="0"/>
                        <a:t>условие перехода)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Используется</a:t>
                      </a:r>
                      <a:r>
                        <a:rPr lang="ru-RU" sz="1400" baseline="0" dirty="0" smtClean="0"/>
                        <a:t> для организации перехода</a:t>
                      </a:r>
                      <a:r>
                        <a:rPr lang="ru-RU" sz="1400" dirty="0" smtClean="0"/>
                        <a:t>, если...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...результат=0</a:t>
                      </a:r>
                      <a:endParaRPr lang="ru-RU" sz="1400" baseline="0" dirty="0" smtClean="0"/>
                    </a:p>
                    <a:p>
                      <a:pPr algn="ctr"/>
                      <a:r>
                        <a:rPr lang="ru-RU" sz="1400" baseline="0" dirty="0" smtClean="0"/>
                        <a:t>...операнды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</a:t>
                      </a:r>
                      <a:r>
                        <a:rPr lang="en-US" sz="1400" dirty="0" smtClean="0"/>
                        <a:t>&lt;&gt;</a:t>
                      </a:r>
                      <a:r>
                        <a:rPr lang="ru-RU" sz="1400" dirty="0" smtClean="0"/>
                        <a:t>0</a:t>
                      </a:r>
                      <a:endParaRPr lang="ru-RU" sz="1400" baseline="0" dirty="0" smtClean="0"/>
                    </a:p>
                    <a:p>
                      <a:pPr algn="ctr"/>
                      <a:r>
                        <a:rPr lang="ru-RU" sz="1400" baseline="0" dirty="0" smtClean="0"/>
                        <a:t>...операнды не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 отрицательный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...результат неотрицательный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переполнение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...нет переполнения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jp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jpe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в результате четное число</a:t>
                      </a:r>
                      <a:r>
                        <a:rPr lang="ru-RU" sz="1400" baseline="0" dirty="0" smtClean="0"/>
                        <a:t> единиц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jn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jpo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в результате нечетное число единиц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jcxz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CX=0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... регистр </a:t>
                      </a:r>
                      <a:r>
                        <a:rPr lang="en-US" sz="1400" dirty="0" smtClean="0"/>
                        <a:t>CX</a:t>
                      </a:r>
                      <a:r>
                        <a:rPr lang="ru-RU" sz="1400" dirty="0" smtClean="0"/>
                        <a:t> (счетчик цикла) </a:t>
                      </a:r>
                      <a:r>
                        <a:rPr lang="en-US" sz="1400" dirty="0" smtClean="0"/>
                        <a:t>=0</a:t>
                      </a:r>
                      <a:endParaRPr lang="ru-RU" sz="1400" dirty="0"/>
                    </a:p>
                  </a:txBody>
                  <a:tcPr marL="91436" marR="9143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663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условных переходов</a:t>
            </a:r>
            <a:br>
              <a:rPr lang="ru-RU" dirty="0" smtClean="0"/>
            </a:br>
            <a:r>
              <a:rPr lang="ru-RU" dirty="0" smtClean="0"/>
              <a:t>при сравнении </a:t>
            </a:r>
            <a:r>
              <a:rPr lang="ru-RU" dirty="0" err="1" smtClean="0"/>
              <a:t>беззнаковых</a:t>
            </a:r>
            <a:r>
              <a:rPr lang="ru-RU" dirty="0" smtClean="0"/>
              <a:t> чисел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66308"/>
              </p:ext>
            </p:extLst>
          </p:nvPr>
        </p:nvGraphicFramePr>
        <p:xfrm>
          <a:off x="395536" y="1268760"/>
          <a:ext cx="806449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/>
                <a:gridCol w="1152071"/>
                <a:gridCol w="2808174"/>
                <a:gridCol w="2664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Мнемокод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Аналог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Проверяемые флаги</a:t>
                      </a:r>
                      <a:r>
                        <a:rPr lang="en-US" sz="1600" dirty="0" smtClean="0"/>
                        <a:t> (</a:t>
                      </a:r>
                      <a:r>
                        <a:rPr lang="ru-RU" sz="1600" dirty="0" smtClean="0"/>
                        <a:t>условие перехода)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Используется</a:t>
                      </a:r>
                      <a:r>
                        <a:rPr lang="ru-RU" sz="1600" baseline="0" dirty="0" smtClean="0"/>
                        <a:t> для организации перехода</a:t>
                      </a:r>
                      <a:r>
                        <a:rPr lang="ru-RU" sz="1600" dirty="0" smtClean="0"/>
                        <a:t>, если...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jnae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jc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CF=1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«ниже» второго (при вычитании был перенос)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jae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jnc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CF=0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первые операнд «выше» или равен второму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 or ZF = 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«ниже» или равен второму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CF or ZF = 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«выше» второго</a:t>
                      </a:r>
                      <a:endParaRPr lang="ru-RU" sz="1600" dirty="0"/>
                    </a:p>
                  </a:txBody>
                  <a:tcPr marL="91436" marR="9143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459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условных переходов</a:t>
            </a:r>
            <a:br>
              <a:rPr lang="ru-RU" dirty="0" smtClean="0"/>
            </a:br>
            <a:r>
              <a:rPr lang="ru-RU" dirty="0" smtClean="0"/>
              <a:t>при сравнении знаковых чисел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9881469"/>
              </p:ext>
            </p:extLst>
          </p:nvPr>
        </p:nvGraphicFramePr>
        <p:xfrm>
          <a:off x="395536" y="1412776"/>
          <a:ext cx="8064499" cy="36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/>
                <a:gridCol w="1152071"/>
                <a:gridCol w="2808174"/>
                <a:gridCol w="2664165"/>
              </a:tblGrid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Мнемокод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Аналог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Проверяемые флаги</a:t>
                      </a:r>
                      <a:r>
                        <a:rPr lang="en-US" sz="1600" dirty="0" smtClean="0"/>
                        <a:t> (</a:t>
                      </a:r>
                      <a:r>
                        <a:rPr lang="ru-RU" sz="1600" dirty="0" smtClean="0"/>
                        <a:t>условие перехода)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Используется</a:t>
                      </a:r>
                      <a:r>
                        <a:rPr lang="ru-RU" sz="1600" baseline="0" dirty="0" smtClean="0"/>
                        <a:t> для организации перехода</a:t>
                      </a:r>
                      <a:r>
                        <a:rPr lang="ru-RU" sz="1600" dirty="0" smtClean="0"/>
                        <a:t>, если...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SF </a:t>
                      </a:r>
                      <a:r>
                        <a:rPr lang="en-US" sz="1600" dirty="0" smtClean="0">
                          <a:sym typeface="Symbol"/>
                        </a:rPr>
                        <a:t> OF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меньше второго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SF </a:t>
                      </a:r>
                      <a:r>
                        <a:rPr lang="en-US" sz="1600" dirty="0" smtClean="0">
                          <a:sym typeface="Symbol"/>
                        </a:rPr>
                        <a:t> OF = 0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первые операнд больше или равен второму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(SF </a:t>
                      </a:r>
                      <a:r>
                        <a:rPr lang="en-US" sz="1600" dirty="0" smtClean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меньше или равен второму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jnle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(SF </a:t>
                      </a:r>
                      <a:r>
                        <a:rPr lang="en-US" sz="1600" dirty="0" smtClean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... первый операнд больше второго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35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1"/>
          <p:cNvSpPr>
            <a:spLocks noGrp="1"/>
          </p:cNvSpPr>
          <p:nvPr>
            <p:ph idx="1"/>
          </p:nvPr>
        </p:nvSpPr>
        <p:spPr>
          <a:xfrm>
            <a:off x="179512" y="1052736"/>
            <a:ext cx="8856662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400" dirty="0" smtClean="0"/>
              <a:t>Реализация аналогов условных операторов </a:t>
            </a:r>
            <a:r>
              <a:rPr lang="en-US" sz="2400" dirty="0" smtClean="0"/>
              <a:t>if </a:t>
            </a:r>
            <a:r>
              <a:rPr lang="ru-RU" sz="2400" dirty="0" smtClean="0"/>
              <a:t>и </a:t>
            </a:r>
            <a:r>
              <a:rPr lang="en-US" sz="2400" dirty="0" smtClean="0"/>
              <a:t>if-else </a:t>
            </a:r>
            <a:r>
              <a:rPr lang="ru-RU" sz="2400" dirty="0" smtClean="0"/>
              <a:t>языков высокого уровня в программе на ассемблере: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Команды переходов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2060575"/>
            <a:ext cx="2160588" cy="92392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6238" y="2060575"/>
            <a:ext cx="2592387" cy="20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5963" y="2060575"/>
            <a:ext cx="2592387" cy="14779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750" y="4365625"/>
            <a:ext cx="2160588" cy="147637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else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2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5963" y="4333875"/>
            <a:ext cx="2592387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Lab_2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Lab_2: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213" y="4333875"/>
            <a:ext cx="2665412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6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9388" y="1196975"/>
            <a:ext cx="8856662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400" dirty="0" smtClean="0"/>
              <a:t>Проверка нескольких условий в программе на ассемблере: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Команды переходов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2133600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133600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A&lt;=0</a:t>
            </a:r>
            <a:r>
              <a:rPr lang="ru-RU" sz="1600" b="1" i="1" dirty="0">
                <a:latin typeface="Arial" charset="0"/>
                <a:cs typeface="Arial" charset="0"/>
              </a:rPr>
              <a:t> – сразу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</a:t>
            </a:r>
            <a:r>
              <a:rPr lang="ru-RU" sz="1600" b="1" i="1" dirty="0">
                <a:latin typeface="Arial" charset="0"/>
                <a:cs typeface="Arial" charset="0"/>
              </a:rPr>
              <a:t>(</a:t>
            </a:r>
            <a:r>
              <a:rPr lang="en-US" sz="1600" b="1" i="1" dirty="0">
                <a:latin typeface="Arial" charset="0"/>
                <a:cs typeface="Arial" charset="0"/>
              </a:rPr>
              <a:t>A&gt;0)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–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4365625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or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4365625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A&gt;0</a:t>
            </a:r>
            <a:r>
              <a:rPr lang="ru-RU" sz="1600" b="1" i="1" dirty="0">
                <a:latin typeface="Arial" charset="0"/>
                <a:cs typeface="Arial" charset="0"/>
              </a:rPr>
              <a:t> - </a:t>
            </a:r>
            <a:r>
              <a:rPr lang="ru-RU" sz="1600" b="1" i="1" dirty="0" err="1">
                <a:latin typeface="Arial" charset="0"/>
                <a:cs typeface="Arial" charset="0"/>
              </a:rPr>
              <a:t>Ок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(A&lt;=0)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-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9388" y="1196974"/>
            <a:ext cx="8856662" cy="5472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Loop</a:t>
            </a:r>
            <a:r>
              <a:rPr lang="ru-RU" dirty="0" smtClean="0"/>
              <a:t> метка		; команда организации цикла</a:t>
            </a:r>
          </a:p>
          <a:p>
            <a:pPr marL="0" indent="0">
              <a:buNone/>
            </a:pPr>
            <a:endParaRPr lang="ru-RU" sz="800" dirty="0"/>
          </a:p>
          <a:p>
            <a:r>
              <a:rPr lang="ru-RU" sz="2300" dirty="0"/>
              <a:t>В качестве </a:t>
            </a:r>
            <a:r>
              <a:rPr lang="ru-RU" sz="2300" dirty="0" err="1"/>
              <a:t>беззнакового</a:t>
            </a:r>
            <a:r>
              <a:rPr lang="ru-RU" sz="2300" dirty="0"/>
              <a:t> счетчика цикла всегда используется</a:t>
            </a:r>
            <a:r>
              <a:rPr lang="en-US" sz="2300" dirty="0"/>
              <a:t> </a:t>
            </a:r>
            <a:r>
              <a:rPr lang="en-US" sz="2300" dirty="0" smtClean="0"/>
              <a:t>CX</a:t>
            </a:r>
            <a:r>
              <a:rPr lang="ru-RU" sz="2300" dirty="0" smtClean="0"/>
              <a:t>.</a:t>
            </a:r>
            <a:endParaRPr lang="en-US" sz="2300" dirty="0"/>
          </a:p>
          <a:p>
            <a:r>
              <a:rPr lang="ru-RU" sz="2300" dirty="0"/>
              <a:t>Цикл с пост-условием (условие проверяется в конце цикла, тело цикла всегда выполняется как минимум один </a:t>
            </a:r>
            <a:r>
              <a:rPr lang="ru-RU" sz="2300" dirty="0" smtClean="0"/>
              <a:t>раз.</a:t>
            </a:r>
            <a:endParaRPr lang="ru-RU" sz="2300" dirty="0"/>
          </a:p>
          <a:p>
            <a:r>
              <a:rPr lang="ru-RU" sz="2300" dirty="0"/>
              <a:t>Проверка условия выхода (команда </a:t>
            </a:r>
            <a:r>
              <a:rPr lang="en-US" sz="2300" dirty="0"/>
              <a:t>loop)</a:t>
            </a:r>
            <a:r>
              <a:rPr lang="ru-RU" sz="2300" dirty="0"/>
              <a:t> эквивалентна выполнению последовательности действий:</a:t>
            </a:r>
          </a:p>
          <a:p>
            <a:pPr marL="457200" lvl="1" indent="0">
              <a:buNone/>
            </a:pPr>
            <a:r>
              <a:rPr lang="en-US" dirty="0"/>
              <a:t>CX = CX-1</a:t>
            </a:r>
          </a:p>
          <a:p>
            <a:pPr marL="457200" lvl="1" indent="0">
              <a:buNone/>
            </a:pPr>
            <a:r>
              <a:rPr lang="en-US" dirty="0" err="1"/>
              <a:t>jnz</a:t>
            </a:r>
            <a:r>
              <a:rPr lang="en-US" dirty="0"/>
              <a:t> </a:t>
            </a:r>
            <a:r>
              <a:rPr lang="ru-RU" dirty="0"/>
              <a:t>метка		</a:t>
            </a:r>
            <a:r>
              <a:rPr lang="en-US" dirty="0"/>
              <a:t>; </a:t>
            </a:r>
            <a:r>
              <a:rPr lang="ru-RU" dirty="0"/>
              <a:t>переход на метку, если </a:t>
            </a:r>
            <a:r>
              <a:rPr lang="en-US" dirty="0"/>
              <a:t>CX&lt;&gt;0</a:t>
            </a:r>
          </a:p>
          <a:p>
            <a:r>
              <a:rPr lang="ru-RU" sz="2300" dirty="0"/>
              <a:t>Невозможно организовать вложенные циклы без дополнительных действий по сохранению счетчика </a:t>
            </a:r>
            <a:r>
              <a:rPr lang="en-US" sz="2300" dirty="0" smtClean="0"/>
              <a:t>CX</a:t>
            </a:r>
            <a:endParaRPr lang="ru-RU" sz="2300" dirty="0" smtClean="0"/>
          </a:p>
          <a:p>
            <a:r>
              <a:rPr lang="ru-RU" sz="2300" dirty="0"/>
              <a:t>Команда </a:t>
            </a:r>
            <a:r>
              <a:rPr lang="en-US" sz="2300" dirty="0"/>
              <a:t>LOOP</a:t>
            </a:r>
            <a:r>
              <a:rPr lang="ru-RU" sz="2300" dirty="0"/>
              <a:t> может передать управление метке только на </a:t>
            </a:r>
            <a:r>
              <a:rPr lang="ru-RU" sz="2300" dirty="0" smtClean="0"/>
              <a:t>«расстоянии» </a:t>
            </a:r>
            <a:r>
              <a:rPr lang="ru-RU" sz="2300" dirty="0"/>
              <a:t>-128.. 127 байт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Команды организации циклов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500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Схема организации цикла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052736"/>
            <a:ext cx="5616575" cy="147796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CX, &lt;</a:t>
            </a:r>
            <a:r>
              <a:rPr lang="ru-RU" dirty="0"/>
              <a:t>число итераций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 err="1"/>
              <a:t>Start_Loop</a:t>
            </a:r>
            <a:r>
              <a:rPr lang="en-US" dirty="0"/>
              <a:t>:	...</a:t>
            </a:r>
          </a:p>
          <a:p>
            <a:pPr>
              <a:defRPr/>
            </a:pPr>
            <a:r>
              <a:rPr lang="en-US" dirty="0"/>
              <a:t>		...</a:t>
            </a:r>
          </a:p>
          <a:p>
            <a:pPr>
              <a:defRPr/>
            </a:pPr>
            <a:r>
              <a:rPr lang="en-US" dirty="0"/>
              <a:t>		loop </a:t>
            </a:r>
            <a:r>
              <a:rPr lang="en-US" dirty="0" err="1"/>
              <a:t>Start_Loop</a:t>
            </a: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85293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Суммирование элементов массива целых чисел</a:t>
            </a:r>
            <a:r>
              <a:rPr lang="ru-RU" dirty="0" smtClean="0"/>
              <a:t>.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 err="1"/>
              <a:t>intarr</a:t>
            </a:r>
            <a:r>
              <a:rPr lang="en-US" dirty="0"/>
              <a:t>	</a:t>
            </a:r>
            <a:r>
              <a:rPr lang="en-US" dirty="0" err="1" smtClean="0"/>
              <a:t>dw</a:t>
            </a:r>
            <a:r>
              <a:rPr lang="en-US" dirty="0" smtClean="0"/>
              <a:t> </a:t>
            </a:r>
            <a:r>
              <a:rPr lang="en-US" dirty="0"/>
              <a:t>100h,200h,300h,400h</a:t>
            </a:r>
            <a:endParaRPr lang="ru-RU" dirty="0"/>
          </a:p>
          <a:p>
            <a:r>
              <a:rPr lang="en-US" dirty="0" err="1" smtClean="0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DI, offset </a:t>
            </a:r>
            <a:r>
              <a:rPr lang="en-US" dirty="0" err="1"/>
              <a:t>intarr</a:t>
            </a:r>
            <a:r>
              <a:rPr lang="en-US" dirty="0"/>
              <a:t>	; </a:t>
            </a:r>
            <a:r>
              <a:rPr lang="ru-RU" dirty="0"/>
              <a:t>адрес первого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</a:t>
            </a:r>
            <a:r>
              <a:rPr lang="ru-RU" dirty="0"/>
              <a:t>, 4		</a:t>
            </a:r>
            <a:r>
              <a:rPr lang="ru-RU" dirty="0" smtClean="0"/>
              <a:t>; </a:t>
            </a:r>
            <a:r>
              <a:rPr lang="ru-RU" dirty="0"/>
              <a:t>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массива</a:t>
            </a:r>
          </a:p>
          <a:p>
            <a:r>
              <a:rPr lang="ru-RU" dirty="0"/>
              <a:t>	</a:t>
            </a:r>
            <a:r>
              <a:rPr lang="en-US" dirty="0" err="1" smtClean="0"/>
              <a:t>xor</a:t>
            </a:r>
            <a:r>
              <a:rPr lang="en-US" dirty="0" smtClean="0"/>
              <a:t> AX</a:t>
            </a:r>
            <a:r>
              <a:rPr lang="ru-RU" dirty="0"/>
              <a:t>, </a:t>
            </a:r>
            <a:r>
              <a:rPr lang="en-US" dirty="0" smtClean="0"/>
              <a:t>AX</a:t>
            </a:r>
            <a:r>
              <a:rPr lang="ru-RU" dirty="0"/>
              <a:t>		; обнуляем сумму – </a:t>
            </a:r>
            <a:r>
              <a:rPr lang="en-US" dirty="0"/>
              <a:t>AX</a:t>
            </a:r>
            <a:endParaRPr lang="ru-RU" dirty="0"/>
          </a:p>
          <a:p>
            <a:r>
              <a:rPr lang="en-US" dirty="0"/>
              <a:t>L</a:t>
            </a:r>
            <a:r>
              <a:rPr lang="ru-RU" dirty="0"/>
              <a:t>1:</a:t>
            </a:r>
          </a:p>
          <a:p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AX</a:t>
            </a:r>
            <a:r>
              <a:rPr lang="ru-RU" dirty="0"/>
              <a:t>, [</a:t>
            </a:r>
            <a:r>
              <a:rPr lang="en-US" dirty="0"/>
              <a:t>DI</a:t>
            </a:r>
            <a:r>
              <a:rPr lang="ru-RU" dirty="0"/>
              <a:t>]		; прибавить к сумме </a:t>
            </a:r>
            <a:r>
              <a:rPr lang="ru-RU" dirty="0" err="1"/>
              <a:t>очередн</a:t>
            </a:r>
            <a:r>
              <a:rPr lang="ru-RU" dirty="0"/>
              <a:t>. Эл-т</a:t>
            </a:r>
          </a:p>
          <a:p>
            <a:r>
              <a:rPr lang="ru-RU" dirty="0"/>
              <a:t>	</a:t>
            </a:r>
            <a:r>
              <a:rPr lang="en-US" dirty="0" smtClean="0"/>
              <a:t>add </a:t>
            </a:r>
            <a:r>
              <a:rPr lang="en-US" dirty="0"/>
              <a:t>DI</a:t>
            </a:r>
            <a:r>
              <a:rPr lang="ru-RU" dirty="0"/>
              <a:t>, 2		</a:t>
            </a:r>
            <a:r>
              <a:rPr lang="ru-RU" dirty="0" smtClean="0"/>
              <a:t>; </a:t>
            </a:r>
            <a:r>
              <a:rPr lang="ru-RU" dirty="0"/>
              <a:t>прибавить к </a:t>
            </a:r>
            <a:r>
              <a:rPr lang="en-US" dirty="0"/>
              <a:t>DI</a:t>
            </a:r>
            <a:r>
              <a:rPr lang="ru-RU" dirty="0"/>
              <a:t> размер эл-та массива</a:t>
            </a:r>
          </a:p>
          <a:p>
            <a:r>
              <a:rPr lang="ru-RU" dirty="0"/>
              <a:t>	</a:t>
            </a:r>
            <a:r>
              <a:rPr lang="en-US" dirty="0" smtClean="0"/>
              <a:t>loop </a:t>
            </a:r>
            <a:r>
              <a:rPr lang="en-US" dirty="0"/>
              <a:t>L</a:t>
            </a:r>
            <a:r>
              <a:rPr lang="ru-RU" dirty="0"/>
              <a:t>1			; повторить цикл пока </a:t>
            </a:r>
            <a:r>
              <a:rPr lang="en-US" dirty="0"/>
              <a:t>CX</a:t>
            </a:r>
            <a:r>
              <a:rPr lang="ru-RU" dirty="0"/>
              <a:t> не станет </a:t>
            </a:r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750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860</TotalTime>
  <Words>634</Words>
  <Application>Microsoft Office PowerPoint</Application>
  <PresentationFormat>Экран (4:3)</PresentationFormat>
  <Paragraphs>309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Команды ассемблера - 2</vt:lpstr>
      <vt:lpstr>Команды переходов</vt:lpstr>
      <vt:lpstr>Команды условных переходов</vt:lpstr>
      <vt:lpstr>Команды условных переходов при сравнении беззнаковых чисел</vt:lpstr>
      <vt:lpstr>Команды условных переходов при сравнении знаковых чисел</vt:lpstr>
      <vt:lpstr>Команды переходов</vt:lpstr>
      <vt:lpstr>Команды переходов</vt:lpstr>
      <vt:lpstr>Команды организации циклов</vt:lpstr>
      <vt:lpstr>Схема организации цикла</vt:lpstr>
      <vt:lpstr>Организация вложенных циклов</vt:lpstr>
      <vt:lpstr>Организация вложенных циклов</vt:lpstr>
      <vt:lpstr>Модификации команды loop</vt:lpstr>
      <vt:lpstr>Модификации команды loop</vt:lpstr>
      <vt:lpstr>Реализация циклов общего вида</vt:lpstr>
      <vt:lpstr>Реализация «длинных» циклов</vt:lpstr>
      <vt:lpstr>Самостоятельная работа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Professor</cp:lastModifiedBy>
  <cp:revision>171</cp:revision>
  <dcterms:created xsi:type="dcterms:W3CDTF">2010-03-16T12:31:48Z</dcterms:created>
  <dcterms:modified xsi:type="dcterms:W3CDTF">2016-04-02T10:28:22Z</dcterms:modified>
</cp:coreProperties>
</file>