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7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smtClean="0"/>
              <a:t>Команды ассемблера - 5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codeseg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M</a:t>
            </a:r>
            <a:r>
              <a:rPr lang="ru-RU" sz="1600" dirty="0"/>
              <a:t>, </a:t>
            </a:r>
            <a:r>
              <a:rPr lang="en-US" sz="1600" dirty="0"/>
              <a:t>AX</a:t>
            </a:r>
            <a:r>
              <a:rPr lang="ru-RU" sz="1600" dirty="0"/>
              <a:t>	</a:t>
            </a:r>
            <a:r>
              <a:rPr lang="ru-RU" sz="1600" dirty="0" smtClean="0"/>
              <a:t>	; </a:t>
            </a:r>
            <a:r>
              <a:rPr lang="ru-RU" sz="1600" dirty="0"/>
              <a:t>сохраняем мл. часть 2 операнда</a:t>
            </a:r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HI</a:t>
            </a:r>
            <a:r>
              <a:rPr lang="ru-RU" sz="1600" dirty="0"/>
              <a:t>_</a:t>
            </a:r>
            <a:r>
              <a:rPr lang="en-US" sz="1600" dirty="0"/>
              <a:t>M</a:t>
            </a:r>
            <a:r>
              <a:rPr lang="ru-RU" sz="1600" dirty="0"/>
              <a:t>, </a:t>
            </a:r>
            <a:r>
              <a:rPr lang="en-US" sz="1600" dirty="0"/>
              <a:t>DX</a:t>
            </a:r>
            <a:r>
              <a:rPr lang="ru-RU" sz="1600" dirty="0"/>
              <a:t>		; сохраняем ст. часть 2 операнда</a:t>
            </a:r>
          </a:p>
          <a:p>
            <a:r>
              <a:rPr lang="en-US" sz="1600" dirty="0" err="1" smtClean="0"/>
              <a:t>mul</a:t>
            </a:r>
            <a:r>
              <a:rPr lang="en-US" sz="1600" dirty="0" smtClean="0"/>
              <a:t> </a:t>
            </a:r>
            <a:r>
              <a:rPr lang="en-US" sz="1600" dirty="0"/>
              <a:t>BX		</a:t>
            </a:r>
            <a:r>
              <a:rPr lang="ru-RU" sz="1600" dirty="0" smtClean="0"/>
              <a:t>	</a:t>
            </a:r>
            <a:r>
              <a:rPr lang="en-US" sz="1600" dirty="0" smtClean="0"/>
              <a:t>; </a:t>
            </a:r>
            <a:r>
              <a:rPr lang="en-US" sz="1600" dirty="0"/>
              <a:t>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A*B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1, </a:t>
            </a:r>
            <a:r>
              <a:rPr lang="en-US" sz="1600" dirty="0"/>
              <a:t>AX</a:t>
            </a:r>
            <a:r>
              <a:rPr lang="ru-RU" sz="1600" dirty="0"/>
              <a:t>	</a:t>
            </a:r>
            <a:r>
              <a:rPr lang="ru-RU" sz="1600" dirty="0" smtClean="0"/>
              <a:t>	; </a:t>
            </a:r>
            <a:r>
              <a:rPr lang="ru-RU" sz="1600" dirty="0"/>
              <a:t>сохраняем произведение</a:t>
            </a:r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HI_PP1, DX	</a:t>
            </a:r>
            <a:r>
              <a:rPr lang="ru-RU" sz="1600" dirty="0" smtClean="0"/>
              <a:t>	</a:t>
            </a:r>
            <a:r>
              <a:rPr lang="en-US" sz="1600" dirty="0" smtClean="0"/>
              <a:t>; </a:t>
            </a:r>
            <a:r>
              <a:rPr lang="en-US" sz="1600" dirty="0"/>
              <a:t>--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AX, HI_M		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D</a:t>
            </a:r>
            <a:endParaRPr lang="ru-RU" sz="1600" dirty="0"/>
          </a:p>
          <a:p>
            <a:r>
              <a:rPr lang="en-US" sz="1600" dirty="0" err="1" smtClean="0"/>
              <a:t>mul</a:t>
            </a:r>
            <a:r>
              <a:rPr lang="en-US" sz="1600" dirty="0" smtClean="0"/>
              <a:t> </a:t>
            </a:r>
            <a:r>
              <a:rPr lang="en-US" sz="1600" dirty="0"/>
              <a:t>BX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D*B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3, </a:t>
            </a:r>
            <a:r>
              <a:rPr lang="en-US" sz="1600" dirty="0"/>
              <a:t>AX</a:t>
            </a:r>
            <a:r>
              <a:rPr lang="ru-RU" sz="1600" dirty="0"/>
              <a:t>	</a:t>
            </a:r>
            <a:r>
              <a:rPr lang="ru-RU" sz="1600" dirty="0" smtClean="0"/>
              <a:t>	; </a:t>
            </a:r>
            <a:r>
              <a:rPr lang="ru-RU" sz="1600" dirty="0"/>
              <a:t>сохраняем произведение</a:t>
            </a:r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HI_PP3, DX	</a:t>
            </a:r>
            <a:r>
              <a:rPr lang="ru-RU" sz="1600" dirty="0" smtClean="0"/>
              <a:t>	</a:t>
            </a:r>
            <a:r>
              <a:rPr lang="en-US" sz="1600" dirty="0" smtClean="0"/>
              <a:t>; </a:t>
            </a:r>
            <a:r>
              <a:rPr lang="en-US" sz="1600" dirty="0"/>
              <a:t>--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AX, LO_M	</a:t>
            </a:r>
            <a:r>
              <a:rPr lang="ru-RU" sz="1600" dirty="0" smtClean="0"/>
              <a:t>	</a:t>
            </a:r>
            <a:r>
              <a:rPr lang="en-US" sz="1600" dirty="0" smtClean="0"/>
              <a:t>; </a:t>
            </a:r>
            <a:r>
              <a:rPr lang="en-US" sz="1600" dirty="0"/>
              <a:t>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A</a:t>
            </a:r>
            <a:endParaRPr lang="ru-RU" sz="1600" dirty="0"/>
          </a:p>
          <a:p>
            <a:r>
              <a:rPr lang="en-US" sz="1600" dirty="0" err="1" smtClean="0"/>
              <a:t>mul</a:t>
            </a:r>
            <a:r>
              <a:rPr lang="en-US" sz="1600" dirty="0" smtClean="0"/>
              <a:t> </a:t>
            </a:r>
            <a:r>
              <a:rPr lang="en-US" sz="1600" dirty="0"/>
              <a:t>CX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A*C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2, </a:t>
            </a:r>
            <a:r>
              <a:rPr lang="en-US" sz="1600" dirty="0"/>
              <a:t>AX</a:t>
            </a:r>
            <a:r>
              <a:rPr lang="ru-RU" sz="1600" dirty="0"/>
              <a:t>	</a:t>
            </a:r>
            <a:r>
              <a:rPr lang="ru-RU" sz="1600" dirty="0" smtClean="0"/>
              <a:t>	; </a:t>
            </a:r>
            <a:r>
              <a:rPr lang="ru-RU" sz="1600" dirty="0"/>
              <a:t>сохраняем произведение</a:t>
            </a:r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HI_PP2, DX	</a:t>
            </a:r>
            <a:r>
              <a:rPr lang="ru-RU" sz="1600" dirty="0" smtClean="0"/>
              <a:t>	</a:t>
            </a:r>
            <a:r>
              <a:rPr lang="en-US" sz="1600" dirty="0" smtClean="0"/>
              <a:t>; </a:t>
            </a:r>
            <a:r>
              <a:rPr lang="en-US" sz="1600" dirty="0"/>
              <a:t>--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AX, HI_M		; AX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D</a:t>
            </a:r>
            <a:endParaRPr lang="ru-RU" sz="1600" dirty="0"/>
          </a:p>
          <a:p>
            <a:r>
              <a:rPr lang="en-US" sz="1600" dirty="0" err="1" smtClean="0"/>
              <a:t>mul</a:t>
            </a:r>
            <a:r>
              <a:rPr lang="en-US" sz="1600" dirty="0" smtClean="0"/>
              <a:t> </a:t>
            </a:r>
            <a:r>
              <a:rPr lang="en-US" sz="1600" dirty="0"/>
              <a:t>CX			; DX,AX </a:t>
            </a:r>
            <a:r>
              <a:rPr lang="en-US" sz="1600" dirty="0">
                <a:sym typeface="Symbol"/>
              </a:rPr>
              <a:t></a:t>
            </a:r>
            <a:r>
              <a:rPr lang="en-US" sz="1600" dirty="0"/>
              <a:t> D*C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4, </a:t>
            </a:r>
            <a:r>
              <a:rPr lang="en-US" sz="1600" dirty="0"/>
              <a:t>AX</a:t>
            </a:r>
            <a:r>
              <a:rPr lang="ru-RU" sz="1600" dirty="0"/>
              <a:t>	</a:t>
            </a:r>
            <a:r>
              <a:rPr lang="ru-RU" sz="1600" dirty="0" smtClean="0"/>
              <a:t>	; </a:t>
            </a:r>
            <a:r>
              <a:rPr lang="ru-RU" sz="1600" dirty="0"/>
              <a:t>сохраняем произведение</a:t>
            </a:r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4, </a:t>
            </a:r>
            <a:r>
              <a:rPr lang="en-US" sz="1600" dirty="0"/>
              <a:t>DX</a:t>
            </a:r>
            <a:r>
              <a:rPr lang="ru-RU" sz="1600" dirty="0"/>
              <a:t>	</a:t>
            </a:r>
            <a:r>
              <a:rPr lang="ru-RU" sz="1600" dirty="0" smtClean="0"/>
              <a:t>	; </a:t>
            </a:r>
            <a:r>
              <a:rPr lang="ru-RU" sz="1600" dirty="0"/>
              <a:t>--</a:t>
            </a:r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AX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	</a:t>
            </a:r>
            <a:r>
              <a:rPr lang="ru-RU" sz="1600" dirty="0" smtClean="0"/>
              <a:t>	; </a:t>
            </a:r>
            <a:r>
              <a:rPr lang="ru-RU" sz="1600" dirty="0"/>
              <a:t>мл. часть результата в </a:t>
            </a:r>
            <a:r>
              <a:rPr lang="en-US" sz="1600" dirty="0"/>
              <a:t>AX</a:t>
            </a:r>
            <a:endParaRPr lang="ru-RU" sz="1600" dirty="0"/>
          </a:p>
          <a:p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/>
              <a:t>BX</a:t>
            </a:r>
            <a:r>
              <a:rPr lang="ru-RU" sz="1600" dirty="0"/>
              <a:t>, </a:t>
            </a:r>
            <a:r>
              <a:rPr lang="en-US" sz="1600" dirty="0"/>
              <a:t>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1	</a:t>
            </a:r>
            <a:r>
              <a:rPr lang="ru-RU" sz="1600" dirty="0" smtClean="0"/>
              <a:t>	; </a:t>
            </a:r>
            <a:r>
              <a:rPr lang="ru-RU" sz="1600" dirty="0"/>
              <a:t>вычисляем вторую часть результата в </a:t>
            </a:r>
            <a:r>
              <a:rPr lang="en-US" sz="1600" dirty="0"/>
              <a:t>BX</a:t>
            </a:r>
            <a:endParaRPr lang="ru-RU" sz="1600" dirty="0"/>
          </a:p>
          <a:p>
            <a:r>
              <a:rPr lang="en-US" sz="1600" dirty="0" smtClean="0"/>
              <a:t>add </a:t>
            </a:r>
            <a:r>
              <a:rPr lang="en-US" sz="1600" dirty="0"/>
              <a:t>BX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	</a:t>
            </a:r>
            <a:r>
              <a:rPr lang="ru-RU" sz="1600" dirty="0" smtClean="0"/>
              <a:t>	; </a:t>
            </a:r>
            <a:r>
              <a:rPr lang="ru-RU" sz="1600" dirty="0"/>
              <a:t>добавляем мл. часть 2 произведения</a:t>
            </a:r>
          </a:p>
          <a:p>
            <a:r>
              <a:rPr lang="en-US" sz="1600" dirty="0" err="1" smtClean="0"/>
              <a:t>adc</a:t>
            </a:r>
            <a:r>
              <a:rPr lang="en-US" sz="1600" dirty="0" smtClean="0"/>
              <a:t> </a:t>
            </a:r>
            <a:r>
              <a:rPr lang="en-US" sz="1600" dirty="0"/>
              <a:t>HI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2, 0		; добавляем перенос в ст. часть произведения 2</a:t>
            </a:r>
          </a:p>
          <a:p>
            <a:r>
              <a:rPr lang="en-US" sz="1600" dirty="0" smtClean="0"/>
              <a:t>add </a:t>
            </a:r>
            <a:r>
              <a:rPr lang="en-US" sz="1600" dirty="0"/>
              <a:t>BX</a:t>
            </a:r>
            <a:r>
              <a:rPr lang="ru-RU" sz="1600" dirty="0"/>
              <a:t>, </a:t>
            </a:r>
            <a:r>
              <a:rPr lang="en-US" sz="1600" dirty="0"/>
              <a:t>LO</a:t>
            </a:r>
            <a:r>
              <a:rPr lang="ru-RU" sz="1600" dirty="0"/>
              <a:t>_</a:t>
            </a:r>
            <a:r>
              <a:rPr lang="en-US" sz="1600" dirty="0"/>
              <a:t>PP</a:t>
            </a:r>
            <a:r>
              <a:rPr lang="ru-RU" sz="1600" dirty="0"/>
              <a:t>3	</a:t>
            </a:r>
            <a:r>
              <a:rPr lang="ru-RU" sz="1600" dirty="0" smtClean="0"/>
              <a:t>	; </a:t>
            </a:r>
            <a:r>
              <a:rPr lang="ru-RU" sz="1600" dirty="0"/>
              <a:t>добавляем мл. часть 3 произведения</a:t>
            </a:r>
          </a:p>
          <a:p>
            <a:r>
              <a:rPr lang="ru-RU" sz="1600" dirty="0"/>
              <a:t>		</a:t>
            </a:r>
            <a:r>
              <a:rPr lang="ru-RU" sz="1600" dirty="0" smtClean="0"/>
              <a:t>	; </a:t>
            </a:r>
            <a:r>
              <a:rPr lang="en-US" sz="1600" dirty="0"/>
              <a:t>BX </a:t>
            </a:r>
            <a:r>
              <a:rPr lang="ru-RU" sz="1600" dirty="0" smtClean="0"/>
              <a:t>готов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2139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adc</a:t>
            </a:r>
            <a:r>
              <a:rPr lang="en-US" dirty="0"/>
              <a:t> 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3, 0		; добавляем перенос в ст. часть произведения 3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ru-RU" dirty="0" smtClean="0"/>
              <a:t>	; </a:t>
            </a:r>
            <a:r>
              <a:rPr lang="ru-RU" dirty="0"/>
              <a:t>вычисляем третью часть произведения в </a:t>
            </a:r>
            <a:r>
              <a:rPr lang="en-US" dirty="0"/>
              <a:t>CX</a:t>
            </a:r>
            <a:endParaRPr lang="ru-RU" dirty="0"/>
          </a:p>
          <a:p>
            <a:r>
              <a:rPr lang="en-US" dirty="0" smtClean="0"/>
              <a:t>add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 smtClean="0"/>
              <a:t>3</a:t>
            </a:r>
            <a:r>
              <a:rPr lang="ru-RU" dirty="0"/>
              <a:t>	</a:t>
            </a:r>
            <a:r>
              <a:rPr lang="ru-RU" dirty="0" smtClean="0"/>
              <a:t>	 ; добавляем </a:t>
            </a:r>
            <a:r>
              <a:rPr lang="ru-RU" dirty="0"/>
              <a:t>ст. часть произв.3</a:t>
            </a:r>
          </a:p>
          <a:p>
            <a:r>
              <a:rPr lang="en-US" dirty="0" err="1" smtClean="0"/>
              <a:t>adc</a:t>
            </a:r>
            <a:r>
              <a:rPr lang="en-US" dirty="0" smtClean="0"/>
              <a:t>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4, 0;		; добавляем перенос к ст. части произв.4</a:t>
            </a:r>
          </a:p>
          <a:p>
            <a:r>
              <a:rPr lang="en-US" dirty="0" smtClean="0"/>
              <a:t>add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ru-RU" dirty="0" smtClean="0"/>
              <a:t>	; </a:t>
            </a:r>
            <a:r>
              <a:rPr lang="en-US" dirty="0"/>
              <a:t>CX </a:t>
            </a:r>
            <a:r>
              <a:rPr lang="ru-RU" dirty="0"/>
              <a:t>готов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 smtClean="0"/>
              <a:t>4	</a:t>
            </a:r>
            <a:r>
              <a:rPr lang="ru-RU" dirty="0"/>
              <a:t>	; </a:t>
            </a:r>
            <a:r>
              <a:rPr lang="en-US" dirty="0"/>
              <a:t>DX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ст. часть произв.4</a:t>
            </a:r>
          </a:p>
          <a:p>
            <a:r>
              <a:rPr lang="en-US" dirty="0" err="1" smtClean="0"/>
              <a:t>adc</a:t>
            </a:r>
            <a:r>
              <a:rPr lang="en-US" dirty="0" smtClean="0"/>
              <a:t> </a:t>
            </a:r>
            <a:r>
              <a:rPr lang="en-US" dirty="0"/>
              <a:t>DX</a:t>
            </a:r>
            <a:r>
              <a:rPr lang="ru-RU" dirty="0"/>
              <a:t>, 0		</a:t>
            </a:r>
            <a:r>
              <a:rPr lang="ru-RU" dirty="0" smtClean="0"/>
              <a:t>; </a:t>
            </a:r>
            <a:r>
              <a:rPr lang="en-US" dirty="0"/>
              <a:t>DX</a:t>
            </a:r>
            <a:r>
              <a:rPr lang="ru-RU" dirty="0"/>
              <a:t> </a:t>
            </a:r>
            <a:r>
              <a:rPr lang="ru-RU" dirty="0" smtClean="0"/>
              <a:t>готов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58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dirty="0" smtClean="0"/>
              <a:t>Двоично-десятичная арифметика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Форматы </a:t>
            </a:r>
            <a:r>
              <a:rPr lang="ru-RU" sz="2000" b="1" dirty="0"/>
              <a:t>представления </a:t>
            </a:r>
            <a:r>
              <a:rPr lang="ru-RU" sz="2000" b="1" dirty="0" smtClean="0"/>
              <a:t>двоично-десятичных чисел</a:t>
            </a:r>
            <a:r>
              <a:rPr lang="ru-RU" sz="2000" dirty="0" smtClean="0"/>
              <a:t>:</a:t>
            </a:r>
            <a:endParaRPr lang="ru-RU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Числа в формате </a:t>
            </a:r>
            <a:r>
              <a:rPr lang="en-US" sz="2000" dirty="0"/>
              <a:t>ASCII,</a:t>
            </a:r>
            <a:endParaRPr lang="ru-RU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Неупакованные двоично-десятичные числа (</a:t>
            </a:r>
            <a:r>
              <a:rPr lang="en-US" sz="2000" dirty="0"/>
              <a:t>BCD</a:t>
            </a:r>
            <a:r>
              <a:rPr lang="ru-RU" sz="2000" dirty="0"/>
              <a:t>-числа),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Упакованные двоично-десятичные числа</a:t>
            </a:r>
            <a:r>
              <a:rPr lang="ru-RU" sz="2000" dirty="0" smtClean="0"/>
              <a:t>.</a:t>
            </a:r>
          </a:p>
          <a:p>
            <a:pPr lvl="0">
              <a:spcBef>
                <a:spcPts val="600"/>
              </a:spcBef>
            </a:pPr>
            <a:r>
              <a:rPr lang="ru-RU" sz="2000" b="1" dirty="0" smtClean="0"/>
              <a:t>Формат </a:t>
            </a:r>
            <a:r>
              <a:rPr lang="en-US" sz="2000" b="1" dirty="0" smtClean="0"/>
              <a:t>ASCII</a:t>
            </a:r>
            <a:r>
              <a:rPr lang="ru-RU" sz="2000" b="1" dirty="0" smtClean="0"/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ввод чисел с консоли или вывод на какое-либо </a:t>
            </a:r>
            <a:r>
              <a:rPr lang="ru-RU" sz="2000" dirty="0" smtClean="0"/>
              <a:t>устройство (</a:t>
            </a:r>
            <a:r>
              <a:rPr lang="ru-RU" sz="2000" dirty="0"/>
              <a:t>дисплей или принтер</a:t>
            </a:r>
            <a:r>
              <a:rPr lang="ru-RU" sz="2000" dirty="0" smtClean="0"/>
              <a:t>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старший (левый) полубайт каждого байта содержит значение </a:t>
            </a:r>
            <a:r>
              <a:rPr lang="ru-RU" sz="2000" dirty="0" smtClean="0"/>
              <a:t>3h;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 smtClean="0"/>
              <a:t>младший </a:t>
            </a:r>
            <a:r>
              <a:rPr lang="ru-RU" sz="2000" dirty="0"/>
              <a:t>(правый) полубайт — значение десятичного </a:t>
            </a:r>
            <a:r>
              <a:rPr lang="ru-RU" sz="2000" dirty="0" smtClean="0"/>
              <a:t>разряда.</a:t>
            </a:r>
          </a:p>
          <a:p>
            <a:pPr lvl="0"/>
            <a:r>
              <a:rPr lang="ru-RU" sz="2000" dirty="0" smtClean="0"/>
              <a:t>Пример. </a:t>
            </a:r>
            <a:r>
              <a:rPr lang="ru-RU" sz="2000" dirty="0"/>
              <a:t>6591 </a:t>
            </a:r>
            <a:r>
              <a:rPr lang="ru-RU" sz="2000" dirty="0" smtClean="0"/>
              <a:t> - </a:t>
            </a:r>
            <a:r>
              <a:rPr lang="ru-RU" sz="2000" dirty="0"/>
              <a:t>36353931</a:t>
            </a:r>
            <a:r>
              <a:rPr lang="en-US" sz="2000" dirty="0" smtClean="0"/>
              <a:t>h</a:t>
            </a:r>
            <a:r>
              <a:rPr lang="ru-RU" sz="2000" dirty="0" smtClean="0"/>
              <a:t>.</a:t>
            </a:r>
          </a:p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ru-RU" sz="2000" b="1" dirty="0" smtClean="0"/>
              <a:t>Неупакованный двоично-десятичный формат.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левые полубайты таких чисел установлены в </a:t>
            </a:r>
            <a:r>
              <a:rPr lang="ru-RU" sz="2000" dirty="0" smtClean="0"/>
              <a:t>0;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перации выполняются </a:t>
            </a:r>
            <a:r>
              <a:rPr lang="ru-RU" sz="2000" dirty="0"/>
              <a:t>медленнее, чем над </a:t>
            </a:r>
            <a:r>
              <a:rPr lang="ru-RU" sz="2000" dirty="0" smtClean="0"/>
              <a:t>двоичными числами.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можно легко организовать </a:t>
            </a:r>
            <a:r>
              <a:rPr lang="ru-RU" sz="2000" dirty="0" smtClean="0"/>
              <a:t>обработку чисел большой разрядности.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Пример. 6591  - </a:t>
            </a:r>
            <a:r>
              <a:rPr lang="ru-RU" sz="2000" dirty="0" smtClean="0"/>
              <a:t>06050901</a:t>
            </a:r>
            <a:r>
              <a:rPr lang="en-US" sz="2000" dirty="0"/>
              <a:t>h</a:t>
            </a:r>
            <a:r>
              <a:rPr lang="ru-RU" sz="2000" dirty="0"/>
              <a:t>.</a:t>
            </a:r>
          </a:p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ru-RU" sz="2000" b="1" dirty="0"/>
              <a:t>У</a:t>
            </a:r>
            <a:r>
              <a:rPr lang="ru-RU" sz="2000" b="1" dirty="0" smtClean="0"/>
              <a:t>пакованный </a:t>
            </a:r>
            <a:r>
              <a:rPr lang="ru-RU" sz="2000" b="1" dirty="0"/>
              <a:t>двоично-десятичный </a:t>
            </a:r>
            <a:r>
              <a:rPr lang="ru-RU" sz="2000" b="1" dirty="0" smtClean="0"/>
              <a:t>формат.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000" dirty="0"/>
              <a:t>к</a:t>
            </a:r>
            <a:r>
              <a:rPr lang="ru-RU" sz="2000" dirty="0" smtClean="0"/>
              <a:t>аждый </a:t>
            </a:r>
            <a:r>
              <a:rPr lang="ru-RU" sz="2000" dirty="0"/>
              <a:t>байт </a:t>
            </a:r>
            <a:r>
              <a:rPr lang="ru-RU" sz="2000" dirty="0" smtClean="0"/>
              <a:t>содержит </a:t>
            </a:r>
            <a:r>
              <a:rPr lang="ru-RU" sz="2000" dirty="0"/>
              <a:t>две десятичные </a:t>
            </a:r>
            <a:r>
              <a:rPr lang="ru-RU" sz="2000" dirty="0" smtClean="0"/>
              <a:t>цифры по 4 бита каждая.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Пример. 6591  - </a:t>
            </a:r>
            <a:r>
              <a:rPr lang="ru-RU" sz="2000" dirty="0" smtClean="0"/>
              <a:t>6591</a:t>
            </a:r>
            <a:r>
              <a:rPr lang="en-US" sz="2000" dirty="0"/>
              <a:t>h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8154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 smtClean="0"/>
              <a:t>-чисел. Сложение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Сложение </a:t>
            </a:r>
            <a:r>
              <a:rPr lang="ru-RU" sz="2000" dirty="0"/>
              <a:t>одноразрядных </a:t>
            </a:r>
            <a:r>
              <a:rPr lang="en-US" sz="2000" dirty="0"/>
              <a:t>ASCII </a:t>
            </a:r>
            <a:r>
              <a:rPr lang="ru-RU" sz="2000" dirty="0"/>
              <a:t>чисел выполняется в 3 этапа: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Сложение командой </a:t>
            </a:r>
            <a:r>
              <a:rPr lang="en-US" sz="2000" dirty="0"/>
              <a:t>add</a:t>
            </a:r>
            <a:r>
              <a:rPr lang="ru-RU" sz="2000" dirty="0"/>
              <a:t>/</a:t>
            </a:r>
            <a:r>
              <a:rPr lang="en-US" sz="2000" dirty="0" err="1"/>
              <a:t>adc</a:t>
            </a:r>
            <a:r>
              <a:rPr lang="ru-RU" sz="2000" dirty="0"/>
              <a:t>, результат должен быть в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Коррекция регистра </a:t>
            </a:r>
            <a:r>
              <a:rPr lang="en-US" sz="2000" dirty="0"/>
              <a:t>AX</a:t>
            </a:r>
            <a:r>
              <a:rPr lang="ru-RU" sz="2000" dirty="0"/>
              <a:t> командой </a:t>
            </a:r>
            <a:r>
              <a:rPr lang="en-US" sz="2000" dirty="0" err="1"/>
              <a:t>aaa</a:t>
            </a:r>
            <a:r>
              <a:rPr lang="ru-RU" sz="2000" dirty="0"/>
              <a:t>. Результат – в </a:t>
            </a:r>
            <a:r>
              <a:rPr lang="en-US" sz="2000" dirty="0"/>
              <a:t>AX</a:t>
            </a:r>
            <a:r>
              <a:rPr lang="ru-RU" sz="2000" dirty="0"/>
              <a:t> правильное неупакованное двузначное </a:t>
            </a:r>
            <a:r>
              <a:rPr lang="en-US" sz="2000" dirty="0"/>
              <a:t>BCD</a:t>
            </a:r>
            <a:r>
              <a:rPr lang="ru-RU" sz="2000" dirty="0"/>
              <a:t>-число.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Установка значения 3 в старшие полубайты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dataseg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numl</a:t>
            </a:r>
            <a:r>
              <a:rPr lang="en-US" sz="2000" dirty="0"/>
              <a:t> 	</a:t>
            </a:r>
            <a:r>
              <a:rPr lang="en-US" sz="2000" dirty="0" err="1"/>
              <a:t>db</a:t>
            </a:r>
            <a:r>
              <a:rPr lang="en-US" sz="2000" dirty="0"/>
              <a:t> 34h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38h </a:t>
            </a:r>
            <a:endParaRPr lang="ru-RU" sz="2000" dirty="0"/>
          </a:p>
          <a:p>
            <a:r>
              <a:rPr lang="en-US" sz="2000" dirty="0" err="1"/>
              <a:t>codeseg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AL, num1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BL, num2</a:t>
            </a:r>
            <a:endParaRPr lang="ru-RU" sz="2000" dirty="0"/>
          </a:p>
          <a:p>
            <a:r>
              <a:rPr lang="en-US" sz="2000" dirty="0"/>
              <a:t>add  AL, BL	</a:t>
            </a:r>
            <a:endParaRPr lang="ru-RU" sz="2000" dirty="0"/>
          </a:p>
          <a:p>
            <a:r>
              <a:rPr lang="en-US" sz="2000" dirty="0" err="1"/>
              <a:t>aaa</a:t>
            </a:r>
            <a:r>
              <a:rPr lang="en-US" sz="2000" dirty="0"/>
              <a:t>			; AX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0102h</a:t>
            </a:r>
            <a:endParaRPr lang="ru-RU" sz="2000" dirty="0"/>
          </a:p>
          <a:p>
            <a:r>
              <a:rPr lang="en-US" sz="2000" dirty="0"/>
              <a:t>or AX</a:t>
            </a:r>
            <a:r>
              <a:rPr lang="ru-RU" sz="2000" dirty="0"/>
              <a:t>, 3030</a:t>
            </a:r>
            <a:r>
              <a:rPr lang="en-US" sz="2000" dirty="0"/>
              <a:t>h</a:t>
            </a:r>
            <a:r>
              <a:rPr lang="ru-RU" sz="2000" dirty="0"/>
              <a:t>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3132</a:t>
            </a:r>
            <a:r>
              <a:rPr lang="en-US" sz="2000" dirty="0"/>
              <a:t>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3568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 smtClean="0"/>
              <a:t>-чисел. Сложение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реализации сложения многоразрядных </a:t>
            </a:r>
            <a:r>
              <a:rPr lang="en-US" sz="2000" dirty="0"/>
              <a:t>ASCII</a:t>
            </a:r>
            <a:r>
              <a:rPr lang="ru-RU" sz="2000" dirty="0"/>
              <a:t>-чисел нужно организовать цикл, складывающий соответствующие разряды от младших к старшим с учетом переноса.</a:t>
            </a:r>
          </a:p>
          <a:p>
            <a:r>
              <a:rPr lang="en-US" sz="2000" dirty="0" err="1" smtClean="0"/>
              <a:t>dataseg</a:t>
            </a:r>
            <a:endParaRPr lang="ru-RU" sz="2000" dirty="0"/>
          </a:p>
          <a:p>
            <a:r>
              <a:rPr lang="en-US" sz="2000" dirty="0"/>
              <a:t>num1	</a:t>
            </a:r>
            <a:r>
              <a:rPr lang="en-US" sz="2000" dirty="0" err="1"/>
              <a:t>db</a:t>
            </a:r>
            <a:r>
              <a:rPr lang="en-US" sz="2000" dirty="0"/>
              <a:t> ‘0037’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‘0986’</a:t>
            </a:r>
            <a:endParaRPr lang="ru-RU" sz="2000" dirty="0"/>
          </a:p>
          <a:p>
            <a:r>
              <a:rPr lang="en-US" sz="2000" dirty="0" err="1"/>
              <a:t>len</a:t>
            </a:r>
            <a:r>
              <a:rPr lang="en-US" sz="2000" dirty="0"/>
              <a:t>		</a:t>
            </a:r>
            <a:r>
              <a:rPr lang="en-US" sz="2000" dirty="0" err="1"/>
              <a:t>dw</a:t>
            </a:r>
            <a:r>
              <a:rPr lang="en-US" sz="2000" dirty="0"/>
              <a:t> 4</a:t>
            </a:r>
            <a:endParaRPr lang="ru-RU" sz="2000" dirty="0"/>
          </a:p>
          <a:p>
            <a:r>
              <a:rPr lang="en-US" sz="2000" dirty="0"/>
              <a:t>sum		</a:t>
            </a:r>
            <a:r>
              <a:rPr lang="en-US" sz="2000" dirty="0" err="1"/>
              <a:t>db</a:t>
            </a:r>
            <a:r>
              <a:rPr lang="en-US" sz="2000" dirty="0"/>
              <a:t> 4 dup (?)</a:t>
            </a:r>
            <a:endParaRPr lang="ru-RU" sz="2000" dirty="0"/>
          </a:p>
          <a:p>
            <a:r>
              <a:rPr lang="en-US" sz="2000" dirty="0" err="1" smtClean="0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CX, </a:t>
            </a:r>
            <a:r>
              <a:rPr lang="en-US" sz="2000" dirty="0" err="1"/>
              <a:t>len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clc</a:t>
            </a:r>
            <a:r>
              <a:rPr lang="en-US" sz="2000" dirty="0"/>
              <a:t>			; </a:t>
            </a:r>
            <a:r>
              <a:rPr lang="ru-RU" sz="2000" dirty="0"/>
              <a:t>Очистка флага переноса</a:t>
            </a:r>
          </a:p>
          <a:p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BX</a:t>
            </a:r>
            <a:r>
              <a:rPr lang="ru-RU" sz="2000" dirty="0"/>
              <a:t>, </a:t>
            </a:r>
            <a:r>
              <a:rPr lang="en-US" sz="2000" dirty="0"/>
              <a:t>CX</a:t>
            </a:r>
            <a:endParaRPr lang="ru-RU" sz="2000" dirty="0"/>
          </a:p>
          <a:p>
            <a:r>
              <a:rPr lang="en-US" sz="2000" dirty="0" smtClean="0"/>
              <a:t>begin</a:t>
            </a:r>
            <a:r>
              <a:rPr lang="ru-RU" sz="2000" dirty="0" smtClean="0"/>
              <a:t>:</a:t>
            </a:r>
            <a:r>
              <a:rPr lang="ru-RU" sz="2000" dirty="0"/>
              <a:t>	</a:t>
            </a:r>
            <a:r>
              <a:rPr lang="en-US" sz="2000" dirty="0" err="1" smtClean="0"/>
              <a:t>dec</a:t>
            </a:r>
            <a:r>
              <a:rPr lang="en-US" sz="2000" dirty="0" smtClean="0"/>
              <a:t> </a:t>
            </a:r>
            <a:r>
              <a:rPr lang="en-US" sz="2000" dirty="0"/>
              <a:t>BX</a:t>
            </a:r>
            <a:r>
              <a:rPr lang="ru-RU" sz="2000" dirty="0"/>
              <a:t>		; Смещение последней складываемой цифры</a:t>
            </a:r>
          </a:p>
          <a:p>
            <a:r>
              <a:rPr lang="ru-RU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byte </a:t>
            </a:r>
            <a:r>
              <a:rPr lang="en-US" sz="2000" dirty="0" err="1"/>
              <a:t>ptr</a:t>
            </a:r>
            <a:r>
              <a:rPr lang="en-US" sz="2000" dirty="0"/>
              <a:t> num1[BX]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adc</a:t>
            </a:r>
            <a:r>
              <a:rPr lang="en-US" sz="2000" dirty="0" smtClean="0"/>
              <a:t> </a:t>
            </a:r>
            <a:r>
              <a:rPr lang="en-US" sz="2000" dirty="0"/>
              <a:t>AL, byte </a:t>
            </a:r>
            <a:r>
              <a:rPr lang="en-US" sz="2000" dirty="0" err="1"/>
              <a:t>ptr</a:t>
            </a:r>
            <a:r>
              <a:rPr lang="en-US" sz="2000" dirty="0"/>
              <a:t> num2[BX]	; </a:t>
            </a:r>
            <a:r>
              <a:rPr lang="ru-RU" sz="2000" dirty="0"/>
              <a:t>сложение двух </a:t>
            </a:r>
            <a:r>
              <a:rPr lang="en-US" sz="2000" dirty="0"/>
              <a:t>ASCII-</a:t>
            </a:r>
            <a:r>
              <a:rPr lang="ru-RU" sz="2000" dirty="0"/>
              <a:t>цифр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aaa</a:t>
            </a:r>
            <a:r>
              <a:rPr lang="ru-RU" sz="2000" dirty="0"/>
              <a:t>				</a:t>
            </a:r>
            <a:r>
              <a:rPr lang="ru-RU" sz="2000" dirty="0" smtClean="0"/>
              <a:t>; </a:t>
            </a:r>
            <a:r>
              <a:rPr lang="ru-RU" sz="2000" dirty="0"/>
              <a:t>коррекция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sum</a:t>
            </a:r>
            <a:r>
              <a:rPr lang="ru-RU" sz="2000" dirty="0"/>
              <a:t>[</a:t>
            </a:r>
            <a:r>
              <a:rPr lang="en-US" sz="2000" dirty="0"/>
              <a:t>BX</a:t>
            </a:r>
            <a:r>
              <a:rPr lang="ru-RU" sz="2000" dirty="0"/>
              <a:t>], </a:t>
            </a:r>
            <a:r>
              <a:rPr lang="en-US" sz="2000" dirty="0"/>
              <a:t>AL</a:t>
            </a:r>
            <a:r>
              <a:rPr lang="ru-RU" sz="2000" dirty="0"/>
              <a:t>	</a:t>
            </a:r>
            <a:r>
              <a:rPr lang="ru-RU" sz="2000" dirty="0" smtClean="0"/>
              <a:t>; </a:t>
            </a:r>
            <a:r>
              <a:rPr lang="ru-RU" sz="2000" dirty="0"/>
              <a:t>запись рез-та в соотв. Байт</a:t>
            </a:r>
          </a:p>
          <a:p>
            <a:r>
              <a:rPr lang="ru-RU" sz="2000" dirty="0"/>
              <a:t>	</a:t>
            </a:r>
            <a:r>
              <a:rPr lang="en-US" sz="2000" dirty="0" smtClean="0"/>
              <a:t>loop </a:t>
            </a:r>
            <a:r>
              <a:rPr lang="en-US" sz="2000" dirty="0"/>
              <a:t>begin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 smtClean="0"/>
              <a:t>or </a:t>
            </a:r>
            <a:r>
              <a:rPr lang="en-US" sz="2000" dirty="0" err="1"/>
              <a:t>dword</a:t>
            </a:r>
            <a:r>
              <a:rPr lang="en-US" sz="2000" dirty="0"/>
              <a:t> </a:t>
            </a:r>
            <a:r>
              <a:rPr lang="en-US" sz="2000" dirty="0" err="1"/>
              <a:t>ptr</a:t>
            </a:r>
            <a:r>
              <a:rPr lang="en-US" sz="2000" dirty="0"/>
              <a:t> sum</a:t>
            </a:r>
            <a:r>
              <a:rPr lang="ru-RU" sz="2000" dirty="0"/>
              <a:t>, 30303030</a:t>
            </a:r>
            <a:r>
              <a:rPr lang="en-US" sz="2000" dirty="0"/>
              <a:t>h</a:t>
            </a:r>
            <a:r>
              <a:rPr lang="ru-RU" sz="2000" dirty="0"/>
              <a:t>	; переход к </a:t>
            </a:r>
            <a:r>
              <a:rPr lang="en-US" sz="2000" dirty="0"/>
              <a:t>ASCII</a:t>
            </a:r>
            <a:r>
              <a:rPr lang="ru-RU" sz="2000" dirty="0"/>
              <a:t>-числу в </a:t>
            </a:r>
            <a:r>
              <a:rPr lang="en-US" sz="2000" dirty="0"/>
              <a:t>SUM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3731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 smtClean="0"/>
              <a:t>-чисел. Вычитание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Вычитание </a:t>
            </a:r>
            <a:r>
              <a:rPr lang="ru-RU" sz="2000" dirty="0"/>
              <a:t>одноразрядных </a:t>
            </a:r>
            <a:r>
              <a:rPr lang="en-US" sz="2000" dirty="0"/>
              <a:t>ASCII </a:t>
            </a:r>
            <a:r>
              <a:rPr lang="ru-RU" sz="2000" dirty="0"/>
              <a:t>чисел выполняется в 3 этапа: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Вычитание командой </a:t>
            </a:r>
            <a:r>
              <a:rPr lang="en-US" sz="2000" dirty="0"/>
              <a:t>sub</a:t>
            </a:r>
            <a:r>
              <a:rPr lang="ru-RU" sz="2000" dirty="0"/>
              <a:t>/</a:t>
            </a:r>
            <a:r>
              <a:rPr lang="en-US" sz="2000" dirty="0" err="1"/>
              <a:t>sbb</a:t>
            </a:r>
            <a:r>
              <a:rPr lang="ru-RU" sz="2000" dirty="0"/>
              <a:t>, результат должен быть в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Коррекция регистра </a:t>
            </a:r>
            <a:r>
              <a:rPr lang="en-US" sz="2000" dirty="0"/>
              <a:t>AX</a:t>
            </a:r>
            <a:r>
              <a:rPr lang="ru-RU" sz="2000" dirty="0"/>
              <a:t> командой </a:t>
            </a:r>
            <a:r>
              <a:rPr lang="en-US" sz="2000" dirty="0" err="1"/>
              <a:t>aas</a:t>
            </a:r>
            <a:r>
              <a:rPr lang="ru-RU" sz="2000" dirty="0"/>
              <a:t>. Результат – в </a:t>
            </a:r>
            <a:r>
              <a:rPr lang="en-US" sz="2000" dirty="0"/>
              <a:t>AX</a:t>
            </a:r>
            <a:r>
              <a:rPr lang="ru-RU" sz="2000" dirty="0"/>
              <a:t> правильное неупакованное двузначное </a:t>
            </a:r>
            <a:r>
              <a:rPr lang="en-US" sz="2000" dirty="0"/>
              <a:t>BCD</a:t>
            </a:r>
            <a:r>
              <a:rPr lang="ru-RU" sz="2000" dirty="0"/>
              <a:t>-число.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000" dirty="0"/>
              <a:t>Установка значения 3 в старшие полубайты </a:t>
            </a:r>
            <a:r>
              <a:rPr lang="en-US" sz="2000" dirty="0"/>
              <a:t>AX</a:t>
            </a:r>
            <a:r>
              <a:rPr lang="ru-RU" sz="2000" dirty="0"/>
              <a:t>.</a:t>
            </a:r>
          </a:p>
          <a:p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dataseg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numl</a:t>
            </a:r>
            <a:r>
              <a:rPr lang="en-US" sz="2000" dirty="0"/>
              <a:t> 	</a:t>
            </a:r>
            <a:r>
              <a:rPr lang="en-US" sz="2000" dirty="0" err="1"/>
              <a:t>db</a:t>
            </a:r>
            <a:r>
              <a:rPr lang="en-US" sz="2000" dirty="0"/>
              <a:t> ‘4’</a:t>
            </a:r>
            <a:endParaRPr lang="ru-RU" sz="2000" dirty="0"/>
          </a:p>
          <a:p>
            <a:r>
              <a:rPr lang="en-US" sz="2000" dirty="0"/>
              <a:t>num2	</a:t>
            </a:r>
            <a:r>
              <a:rPr lang="en-US" sz="2000" dirty="0" err="1"/>
              <a:t>db</a:t>
            </a:r>
            <a:r>
              <a:rPr lang="en-US" sz="2000" dirty="0"/>
              <a:t> ‘8’ </a:t>
            </a:r>
            <a:endParaRPr lang="ru-RU" sz="2000" dirty="0"/>
          </a:p>
          <a:p>
            <a:r>
              <a:rPr lang="en-US" sz="2000" dirty="0" err="1"/>
              <a:t>codeseg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AL, num1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BL, num2</a:t>
            </a:r>
            <a:endParaRPr lang="ru-RU" sz="2000" dirty="0"/>
          </a:p>
          <a:p>
            <a:r>
              <a:rPr lang="en-US" sz="2000" dirty="0"/>
              <a:t>sub</a:t>
            </a:r>
            <a:r>
              <a:rPr lang="ru-RU" sz="2000" dirty="0"/>
              <a:t>  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BL</a:t>
            </a:r>
            <a:r>
              <a:rPr lang="ru-RU" sz="2000" dirty="0"/>
              <a:t>	</a:t>
            </a:r>
          </a:p>
          <a:p>
            <a:r>
              <a:rPr lang="en-US" sz="2000" dirty="0" err="1"/>
              <a:t>aas</a:t>
            </a:r>
            <a:r>
              <a:rPr lang="ru-RU" sz="2000" dirty="0"/>
              <a:t>		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FF</a:t>
            </a:r>
            <a:r>
              <a:rPr lang="ru-RU" sz="2000" dirty="0"/>
              <a:t>04</a:t>
            </a:r>
            <a:r>
              <a:rPr lang="en-US" sz="2000" dirty="0"/>
              <a:t>h</a:t>
            </a:r>
            <a:r>
              <a:rPr lang="ru-RU" sz="2000" dirty="0"/>
              <a:t> – отрицательный результат</a:t>
            </a:r>
          </a:p>
          <a:p>
            <a:r>
              <a:rPr lang="en-US" sz="2000" dirty="0"/>
              <a:t>or AX</a:t>
            </a:r>
            <a:r>
              <a:rPr lang="ru-RU" sz="2000" dirty="0"/>
              <a:t>, 3030</a:t>
            </a:r>
            <a:r>
              <a:rPr lang="en-US" sz="2000" dirty="0"/>
              <a:t>h</a:t>
            </a:r>
            <a:r>
              <a:rPr lang="ru-RU" sz="2000" dirty="0"/>
              <a:t>	; </a:t>
            </a:r>
            <a:r>
              <a:rPr lang="en-US" sz="2000" dirty="0"/>
              <a:t>AX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3</a:t>
            </a:r>
            <a:r>
              <a:rPr lang="en-US" sz="2000" dirty="0"/>
              <a:t>F</a:t>
            </a:r>
            <a:r>
              <a:rPr lang="ru-RU" sz="2000" dirty="0"/>
              <a:t>34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Для реализации вычитания многоразрядных </a:t>
            </a:r>
            <a:r>
              <a:rPr lang="en-US" sz="2000" dirty="0"/>
              <a:t>ASCII</a:t>
            </a:r>
            <a:r>
              <a:rPr lang="ru-RU" sz="2000" dirty="0"/>
              <a:t>-чисел нужно организовать цикл, вычитающий соответствующие разряды от младших к старшим с учетом флага переноса (</a:t>
            </a:r>
            <a:r>
              <a:rPr lang="ru-RU" sz="2000" dirty="0" err="1"/>
              <a:t>заема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4202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 smtClean="0"/>
              <a:t>-чисел. Умножение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Умножение одноразрядных </a:t>
            </a:r>
            <a:r>
              <a:rPr lang="en-US" dirty="0"/>
              <a:t>ASCII </a:t>
            </a:r>
            <a:r>
              <a:rPr lang="ru-RU" dirty="0"/>
              <a:t>чисел выполняется в 4 этапа: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Преобразование </a:t>
            </a:r>
            <a:r>
              <a:rPr lang="en-US" dirty="0"/>
              <a:t>ASCII</a:t>
            </a:r>
            <a:r>
              <a:rPr lang="ru-RU" dirty="0"/>
              <a:t>-чисел в </a:t>
            </a:r>
            <a:r>
              <a:rPr lang="en-US" dirty="0"/>
              <a:t>BCD</a:t>
            </a:r>
            <a:r>
              <a:rPr lang="ru-RU" dirty="0"/>
              <a:t>-числа.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Умножение командой </a:t>
            </a:r>
            <a:r>
              <a:rPr lang="en-US" dirty="0" err="1"/>
              <a:t>mul</a:t>
            </a:r>
            <a:r>
              <a:rPr lang="ru-RU" dirty="0"/>
              <a:t>, результат должен быть в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Коррекция регистра </a:t>
            </a:r>
            <a:r>
              <a:rPr lang="en-US" dirty="0"/>
              <a:t>AX</a:t>
            </a:r>
            <a:r>
              <a:rPr lang="ru-RU" dirty="0"/>
              <a:t> командой </a:t>
            </a:r>
            <a:r>
              <a:rPr lang="en-US" dirty="0" err="1"/>
              <a:t>aam</a:t>
            </a:r>
            <a:r>
              <a:rPr lang="ru-RU" dirty="0"/>
              <a:t>. Результат – в </a:t>
            </a:r>
            <a:r>
              <a:rPr lang="en-US" dirty="0"/>
              <a:t>AX</a:t>
            </a:r>
            <a:r>
              <a:rPr lang="ru-RU" dirty="0"/>
              <a:t> правильное неупакованное двузначное </a:t>
            </a:r>
            <a:r>
              <a:rPr lang="en-US" dirty="0"/>
              <a:t>BCD</a:t>
            </a:r>
            <a:r>
              <a:rPr lang="ru-RU" dirty="0"/>
              <a:t>-число.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Установка значения 3 в старшие полубайты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numl</a:t>
            </a:r>
            <a:r>
              <a:rPr lang="en-US" dirty="0"/>
              <a:t> 	</a:t>
            </a:r>
            <a:r>
              <a:rPr lang="en-US" dirty="0" err="1"/>
              <a:t>db</a:t>
            </a:r>
            <a:r>
              <a:rPr lang="en-US" dirty="0"/>
              <a:t> ‘4’</a:t>
            </a:r>
            <a:endParaRPr lang="ru-RU" dirty="0"/>
          </a:p>
          <a:p>
            <a:r>
              <a:rPr lang="en-US" dirty="0"/>
              <a:t>num2	</a:t>
            </a:r>
            <a:r>
              <a:rPr lang="en-US" dirty="0" err="1"/>
              <a:t>db</a:t>
            </a:r>
            <a:r>
              <a:rPr lang="en-US" dirty="0"/>
              <a:t> ‘8’ </a:t>
            </a:r>
            <a:endParaRPr lang="ru-RU" dirty="0"/>
          </a:p>
          <a:p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AL, num1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BL, num2</a:t>
            </a:r>
            <a:endParaRPr lang="ru-RU" dirty="0"/>
          </a:p>
          <a:p>
            <a:r>
              <a:rPr lang="en-US" dirty="0"/>
              <a:t>and AL, 0Fh</a:t>
            </a:r>
            <a:endParaRPr lang="ru-RU" dirty="0"/>
          </a:p>
          <a:p>
            <a:r>
              <a:rPr lang="en-US" dirty="0"/>
              <a:t>and BL, 0Fh</a:t>
            </a:r>
            <a:endParaRPr lang="ru-RU" dirty="0"/>
          </a:p>
          <a:p>
            <a:r>
              <a:rPr lang="en-US" dirty="0" err="1"/>
              <a:t>mul</a:t>
            </a:r>
            <a:r>
              <a:rPr lang="ru-RU" dirty="0"/>
              <a:t>  </a:t>
            </a:r>
            <a:r>
              <a:rPr lang="en-US" dirty="0"/>
              <a:t>BL</a:t>
            </a:r>
            <a:r>
              <a:rPr lang="ru-RU" dirty="0"/>
              <a:t>	</a:t>
            </a:r>
          </a:p>
          <a:p>
            <a:r>
              <a:rPr lang="en-US" dirty="0" err="1"/>
              <a:t>aam</a:t>
            </a:r>
            <a:r>
              <a:rPr lang="ru-RU" dirty="0"/>
              <a:t>		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0302</a:t>
            </a:r>
            <a:r>
              <a:rPr lang="en-US" dirty="0"/>
              <a:t>h</a:t>
            </a:r>
            <a:r>
              <a:rPr lang="ru-RU" dirty="0"/>
              <a:t> – отрицательный результат</a:t>
            </a:r>
          </a:p>
          <a:p>
            <a:r>
              <a:rPr lang="en-US" dirty="0"/>
              <a:t>or AX</a:t>
            </a:r>
            <a:r>
              <a:rPr lang="ru-RU" dirty="0"/>
              <a:t>, 3030</a:t>
            </a:r>
            <a:r>
              <a:rPr lang="en-US" dirty="0"/>
              <a:t>h</a:t>
            </a:r>
            <a:r>
              <a:rPr lang="ru-RU" dirty="0"/>
              <a:t>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3332</a:t>
            </a:r>
            <a:r>
              <a:rPr lang="en-US" dirty="0"/>
              <a:t>h</a:t>
            </a:r>
            <a:endParaRPr lang="ru-RU" dirty="0"/>
          </a:p>
          <a:p>
            <a:r>
              <a:rPr lang="ru-RU" dirty="0"/>
              <a:t>	</a:t>
            </a:r>
            <a:r>
              <a:rPr lang="ru-RU" dirty="0" smtClean="0"/>
              <a:t>Для </a:t>
            </a:r>
            <a:r>
              <a:rPr lang="ru-RU" dirty="0"/>
              <a:t>реализации умножения многоразрядных </a:t>
            </a:r>
            <a:r>
              <a:rPr lang="en-US" dirty="0"/>
              <a:t>ASCII</a:t>
            </a:r>
            <a:r>
              <a:rPr lang="ru-RU" dirty="0"/>
              <a:t>-чисел нужно организовать цикл умножения «в столбик» с получением промежуточных произведений и их последующим сложением.</a:t>
            </a:r>
          </a:p>
        </p:txBody>
      </p:sp>
    </p:spTree>
    <p:extLst>
      <p:ext uri="{BB962C8B-B14F-4D97-AF65-F5344CB8AC3E}">
        <p14:creationId xmlns:p14="http://schemas.microsoft.com/office/powerpoint/2010/main" xmlns="" val="5177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en-US" dirty="0"/>
              <a:t>BCD</a:t>
            </a:r>
            <a:r>
              <a:rPr lang="ru-RU" dirty="0"/>
              <a:t> и </a:t>
            </a:r>
            <a:r>
              <a:rPr lang="en-US" dirty="0"/>
              <a:t>ASCII</a:t>
            </a:r>
            <a:r>
              <a:rPr lang="ru-RU" dirty="0" smtClean="0"/>
              <a:t>-чисел. Деление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Деление </a:t>
            </a:r>
            <a:r>
              <a:rPr lang="ru-RU" dirty="0"/>
              <a:t>одноразрядных </a:t>
            </a:r>
            <a:r>
              <a:rPr lang="en-US" dirty="0"/>
              <a:t>ASCII </a:t>
            </a:r>
            <a:r>
              <a:rPr lang="ru-RU" dirty="0"/>
              <a:t>чисел выполняется в 4 этапа: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Преобразование </a:t>
            </a:r>
            <a:r>
              <a:rPr lang="en-US" dirty="0"/>
              <a:t>ASCII</a:t>
            </a:r>
            <a:r>
              <a:rPr lang="ru-RU" dirty="0"/>
              <a:t>-чисел в </a:t>
            </a:r>
            <a:r>
              <a:rPr lang="en-US" dirty="0"/>
              <a:t>BCD</a:t>
            </a:r>
            <a:r>
              <a:rPr lang="ru-RU" dirty="0"/>
              <a:t>-числа.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Коррекция двухбайтового делимого в регистре </a:t>
            </a:r>
            <a:r>
              <a:rPr lang="en-US" dirty="0"/>
              <a:t>AX</a:t>
            </a:r>
            <a:r>
              <a:rPr lang="ru-RU" dirty="0"/>
              <a:t> командой </a:t>
            </a:r>
            <a:r>
              <a:rPr lang="en-US" dirty="0" err="1"/>
              <a:t>aad</a:t>
            </a:r>
            <a:r>
              <a:rPr lang="ru-RU" dirty="0"/>
              <a:t>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Деление командой </a:t>
            </a:r>
            <a:r>
              <a:rPr lang="en-US" dirty="0"/>
              <a:t>div</a:t>
            </a:r>
            <a:r>
              <a:rPr lang="ru-RU" dirty="0"/>
              <a:t>. Результат – в </a:t>
            </a:r>
            <a:r>
              <a:rPr lang="en-US" dirty="0"/>
              <a:t>AL</a:t>
            </a:r>
            <a:r>
              <a:rPr lang="ru-RU" dirty="0"/>
              <a:t> неупакованное двузначное </a:t>
            </a:r>
            <a:r>
              <a:rPr lang="en-US" dirty="0"/>
              <a:t>BCD</a:t>
            </a:r>
            <a:r>
              <a:rPr lang="ru-RU" dirty="0"/>
              <a:t>-число – частное, в </a:t>
            </a:r>
            <a:r>
              <a:rPr lang="en-US" dirty="0"/>
              <a:t>AH </a:t>
            </a:r>
            <a:r>
              <a:rPr lang="ru-RU" dirty="0"/>
              <a:t>неупакованное </a:t>
            </a:r>
            <a:r>
              <a:rPr lang="en-US" dirty="0"/>
              <a:t>BCD</a:t>
            </a:r>
            <a:r>
              <a:rPr lang="ru-RU" dirty="0"/>
              <a:t>-число – остаток.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Установка значения 3 в старшие полубайты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ru-RU" b="1" dirty="0"/>
              <a:t>Пример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dataseg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numl</a:t>
            </a:r>
            <a:r>
              <a:rPr lang="en-US" dirty="0"/>
              <a:t> 	</a:t>
            </a:r>
            <a:r>
              <a:rPr lang="en-US" dirty="0" err="1"/>
              <a:t>db</a:t>
            </a:r>
            <a:r>
              <a:rPr lang="en-US" dirty="0"/>
              <a:t> ‘34’</a:t>
            </a:r>
            <a:endParaRPr lang="ru-RU" dirty="0"/>
          </a:p>
          <a:p>
            <a:r>
              <a:rPr lang="en-US" dirty="0"/>
              <a:t>num2	</a:t>
            </a:r>
            <a:r>
              <a:rPr lang="en-US" dirty="0" err="1"/>
              <a:t>db</a:t>
            </a:r>
            <a:r>
              <a:rPr lang="en-US" dirty="0"/>
              <a:t> ‘8’ </a:t>
            </a:r>
            <a:endParaRPr lang="ru-RU" dirty="0"/>
          </a:p>
          <a:p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AX, num1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BL, num2</a:t>
            </a:r>
            <a:endParaRPr lang="ru-RU" dirty="0"/>
          </a:p>
          <a:p>
            <a:r>
              <a:rPr lang="en-US" dirty="0"/>
              <a:t>and AX, 0F0Fh</a:t>
            </a:r>
            <a:endParaRPr lang="ru-RU" dirty="0"/>
          </a:p>
          <a:p>
            <a:r>
              <a:rPr lang="en-US" dirty="0"/>
              <a:t>and BL, 0Fh</a:t>
            </a:r>
            <a:endParaRPr lang="ru-RU" dirty="0"/>
          </a:p>
          <a:p>
            <a:r>
              <a:rPr lang="en-US" dirty="0" err="1"/>
              <a:t>aad</a:t>
            </a:r>
            <a:endParaRPr lang="ru-RU" dirty="0"/>
          </a:p>
          <a:p>
            <a:r>
              <a:rPr lang="en-US" dirty="0"/>
              <a:t>div  BL		; AL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04h, AH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02h</a:t>
            </a:r>
            <a:endParaRPr lang="ru-RU" dirty="0"/>
          </a:p>
          <a:p>
            <a:r>
              <a:rPr lang="en-US" dirty="0"/>
              <a:t>or AX</a:t>
            </a:r>
            <a:r>
              <a:rPr lang="ru-RU" dirty="0"/>
              <a:t>, 3030</a:t>
            </a:r>
            <a:r>
              <a:rPr lang="en-US" dirty="0"/>
              <a:t>h</a:t>
            </a:r>
            <a:r>
              <a:rPr lang="ru-RU" dirty="0"/>
              <a:t>	; </a:t>
            </a:r>
            <a:r>
              <a:rPr lang="en-US" dirty="0"/>
              <a:t>AX</a:t>
            </a:r>
            <a:r>
              <a:rPr lang="en-US" dirty="0">
                <a:sym typeface="Symbol"/>
              </a:rPr>
              <a:t></a:t>
            </a:r>
            <a:r>
              <a:rPr lang="ru-RU" dirty="0"/>
              <a:t>3234</a:t>
            </a:r>
            <a:r>
              <a:rPr lang="en-US" dirty="0"/>
              <a:t>h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Деление многоразрядных чисел выполняется методом «в столбик» или последовательностью вычитаний.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12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ru-RU" dirty="0" smtClean="0"/>
              <a:t>упакованных чисел. Сложение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 </a:t>
            </a:r>
            <a:r>
              <a:rPr lang="ru-RU" sz="2000" dirty="0"/>
              <a:t>упакованными двоично-десятичными числами можно выполнять только операции сложения и вычитания, после которых необходимо выполнить коррекцию.</a:t>
            </a:r>
          </a:p>
          <a:p>
            <a:r>
              <a:rPr lang="ru-RU" sz="2000" dirty="0"/>
              <a:t>	</a:t>
            </a:r>
            <a:endParaRPr lang="ru-RU" sz="2000" dirty="0" smtClean="0"/>
          </a:p>
          <a:p>
            <a:r>
              <a:rPr lang="en-US" sz="2000" b="1" dirty="0" err="1" smtClean="0"/>
              <a:t>daa</a:t>
            </a:r>
            <a:r>
              <a:rPr lang="ru-RU" sz="2000" dirty="0" smtClean="0"/>
              <a:t> </a:t>
            </a:r>
            <a:r>
              <a:rPr lang="ru-RU" sz="2000" dirty="0"/>
              <a:t>– десятичная коррекция для сложения. Преобразует двоичный результат выполнения команд </a:t>
            </a:r>
            <a:r>
              <a:rPr lang="ru-RU" sz="2000" dirty="0" err="1"/>
              <a:t>add</a:t>
            </a:r>
            <a:r>
              <a:rPr lang="ru-RU" sz="2000" dirty="0"/>
              <a:t> и </a:t>
            </a:r>
            <a:r>
              <a:rPr lang="ru-RU" sz="2000" dirty="0" err="1"/>
              <a:t>adc</a:t>
            </a:r>
            <a:r>
              <a:rPr lang="ru-RU" sz="2000" dirty="0"/>
              <a:t> в регистре AL в упакованное десятичное число.</a:t>
            </a:r>
          </a:p>
          <a:p>
            <a:r>
              <a:rPr lang="ru-RU" sz="2000" dirty="0"/>
              <a:t>	</a:t>
            </a:r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dataseg</a:t>
            </a:r>
            <a:endParaRPr lang="ru-RU" sz="2000" dirty="0"/>
          </a:p>
          <a:p>
            <a:r>
              <a:rPr lang="en-US" sz="2000" dirty="0"/>
              <a:t>op1	</a:t>
            </a:r>
            <a:r>
              <a:rPr lang="en-US" sz="2000" dirty="0" err="1"/>
              <a:t>db</a:t>
            </a:r>
            <a:r>
              <a:rPr lang="en-US" sz="2000" dirty="0"/>
              <a:t>	32h</a:t>
            </a:r>
            <a:endParaRPr lang="ru-RU" sz="2000" dirty="0"/>
          </a:p>
          <a:p>
            <a:r>
              <a:rPr lang="en-US" sz="2000" dirty="0"/>
              <a:t>op2	</a:t>
            </a:r>
            <a:r>
              <a:rPr lang="en-US" sz="2000" dirty="0" err="1"/>
              <a:t>db</a:t>
            </a:r>
            <a:r>
              <a:rPr lang="en-US" sz="2000" dirty="0"/>
              <a:t>	59h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op1</a:t>
            </a:r>
            <a:endParaRPr lang="ru-RU" sz="2000" dirty="0"/>
          </a:p>
          <a:p>
            <a:r>
              <a:rPr lang="en-US" sz="2000" dirty="0"/>
              <a:t>	add	AL, op2	; AL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8Bh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daa</a:t>
            </a:r>
            <a:r>
              <a:rPr lang="ru-RU" sz="2000" dirty="0"/>
              <a:t>			; </a:t>
            </a:r>
            <a:r>
              <a:rPr lang="en-US" sz="2000" dirty="0"/>
              <a:t>AL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91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	</a:t>
            </a:r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/>
              <a:t>после выполнения команды </a:t>
            </a:r>
            <a:r>
              <a:rPr lang="en-US" sz="2000" dirty="0" err="1"/>
              <a:t>daa</a:t>
            </a:r>
            <a:r>
              <a:rPr lang="en-US" sz="2000" dirty="0"/>
              <a:t>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/>
              <a:t>=1, произошел перенос единицы из старшего разряда.</a:t>
            </a:r>
          </a:p>
        </p:txBody>
      </p:sp>
    </p:spTree>
    <p:extLst>
      <p:ext uri="{BB962C8B-B14F-4D97-AF65-F5344CB8AC3E}">
        <p14:creationId xmlns:p14="http://schemas.microsoft.com/office/powerpoint/2010/main" xmlns="" val="37679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Арифметика </a:t>
            </a:r>
            <a:r>
              <a:rPr lang="ru-RU" dirty="0" smtClean="0"/>
              <a:t>упакованных чисел. Вычитание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das</a:t>
            </a:r>
            <a:r>
              <a:rPr lang="en-US" sz="2000" dirty="0" smtClean="0"/>
              <a:t> </a:t>
            </a:r>
            <a:r>
              <a:rPr lang="ru-RU" sz="2000" dirty="0"/>
              <a:t>– десятичная коррекция для вычитания. Преобразует двоичный результат выполнения команд </a:t>
            </a:r>
            <a:r>
              <a:rPr lang="ru-RU" sz="2000" dirty="0" err="1"/>
              <a:t>sub</a:t>
            </a:r>
            <a:r>
              <a:rPr lang="ru-RU" sz="2000" dirty="0"/>
              <a:t> и </a:t>
            </a:r>
            <a:r>
              <a:rPr lang="ru-RU" sz="2000" dirty="0" err="1"/>
              <a:t>sbb</a:t>
            </a:r>
            <a:r>
              <a:rPr lang="ru-RU" sz="2000" dirty="0"/>
              <a:t> в регистре AL в упакованное десятичное число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	</a:t>
            </a:r>
            <a:r>
              <a:rPr lang="ru-RU" sz="2000" b="1" dirty="0"/>
              <a:t>Пример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/>
              <a:t>op1	</a:t>
            </a:r>
            <a:r>
              <a:rPr lang="en-US" sz="2000" dirty="0" err="1"/>
              <a:t>db</a:t>
            </a:r>
            <a:r>
              <a:rPr lang="en-US" sz="2000" dirty="0"/>
              <a:t>	32h</a:t>
            </a:r>
            <a:endParaRPr lang="ru-RU" sz="2000" dirty="0"/>
          </a:p>
          <a:p>
            <a:r>
              <a:rPr lang="en-US" sz="2000" dirty="0"/>
              <a:t>op2	</a:t>
            </a:r>
            <a:r>
              <a:rPr lang="en-US" sz="2000" dirty="0" err="1"/>
              <a:t>db</a:t>
            </a:r>
            <a:r>
              <a:rPr lang="en-US" sz="2000" dirty="0"/>
              <a:t>	59h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AL, op2</a:t>
            </a:r>
            <a:endParaRPr lang="ru-RU" sz="2000" dirty="0"/>
          </a:p>
          <a:p>
            <a:r>
              <a:rPr lang="en-US" sz="2000" dirty="0"/>
              <a:t>	sub	AL, op1	; AL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27h</a:t>
            </a:r>
            <a:endParaRPr lang="ru-RU" sz="2000" dirty="0"/>
          </a:p>
          <a:p>
            <a:r>
              <a:rPr lang="en-US" sz="2000" dirty="0"/>
              <a:t>	das</a:t>
            </a:r>
            <a:r>
              <a:rPr lang="ru-RU" sz="2000" dirty="0"/>
              <a:t>			; </a:t>
            </a:r>
            <a:r>
              <a:rPr lang="en-US" sz="2000" dirty="0"/>
              <a:t>AL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27</a:t>
            </a:r>
            <a:r>
              <a:rPr lang="en-US" sz="2000" dirty="0"/>
              <a:t>h</a:t>
            </a:r>
            <a:endParaRPr lang="ru-RU" sz="2000" dirty="0"/>
          </a:p>
          <a:p>
            <a:r>
              <a:rPr lang="ru-RU" sz="2000" dirty="0"/>
              <a:t>	</a:t>
            </a:r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/>
              <a:t>после выполнения команды </a:t>
            </a:r>
            <a:r>
              <a:rPr lang="en-US" sz="2000" dirty="0"/>
              <a:t>das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/>
              <a:t>=1, произошел заем единицы в старший  разряд.</a:t>
            </a:r>
          </a:p>
        </p:txBody>
      </p:sp>
    </p:spTree>
    <p:extLst>
      <p:ext uri="{BB962C8B-B14F-4D97-AF65-F5344CB8AC3E}">
        <p14:creationId xmlns:p14="http://schemas.microsoft.com/office/powerpoint/2010/main" xmlns="" val="28983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умножения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836712"/>
            <a:ext cx="8856662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ru-RU" b="1" dirty="0" smtClean="0"/>
              <a:t>множитель</a:t>
            </a:r>
            <a:r>
              <a:rPr lang="ru-RU" dirty="0" smtClean="0"/>
              <a:t>	; умножение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чисел</a:t>
            </a:r>
          </a:p>
          <a:p>
            <a:pPr marL="0" indent="0">
              <a:buNone/>
            </a:pPr>
            <a:r>
              <a:rPr lang="en-US" b="1" dirty="0" err="1" smtClean="0"/>
              <a:t>imul</a:t>
            </a:r>
            <a:r>
              <a:rPr lang="en-US" b="1" dirty="0" smtClean="0"/>
              <a:t> </a:t>
            </a:r>
            <a:r>
              <a:rPr lang="ru-RU" b="1" dirty="0"/>
              <a:t>множитель</a:t>
            </a:r>
            <a:r>
              <a:rPr lang="ru-RU" dirty="0"/>
              <a:t>	; умножение </a:t>
            </a:r>
            <a:r>
              <a:rPr lang="ru-RU" dirty="0" smtClean="0"/>
              <a:t>знаковых </a:t>
            </a:r>
            <a:r>
              <a:rPr lang="ru-RU" dirty="0"/>
              <a:t>чисел</a:t>
            </a:r>
          </a:p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длины множимого и множителя должны быть равны:</a:t>
            </a:r>
          </a:p>
          <a:p>
            <a:pPr lvl="0"/>
            <a:r>
              <a:rPr lang="ru-RU" sz="2000" dirty="0"/>
              <a:t>в команде указывается только множитель, который может быть или регистром или ячейкой памяти;</a:t>
            </a:r>
          </a:p>
          <a:p>
            <a:pPr lvl="0"/>
            <a:r>
              <a:rPr lang="ru-RU" sz="2000" dirty="0"/>
              <a:t>множимое всегда находится в аккумуляторе (</a:t>
            </a:r>
            <a:r>
              <a:rPr lang="en-US" sz="2000" dirty="0"/>
              <a:t>AX</a:t>
            </a:r>
            <a:r>
              <a:rPr lang="ru-RU" sz="2000" dirty="0"/>
              <a:t>):</a:t>
            </a:r>
          </a:p>
          <a:p>
            <a:pPr lvl="0"/>
            <a:r>
              <a:rPr lang="ru-RU" sz="2000" dirty="0"/>
              <a:t>для записи произведения (результата) используется в 2 раза больше байт, чем у множителя.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543376"/>
              </p:ext>
            </p:extLst>
          </p:nvPr>
        </p:nvGraphicFramePr>
        <p:xfrm>
          <a:off x="107504" y="4221088"/>
          <a:ext cx="8568952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Результат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Расширение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байт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 * </a:t>
                      </a: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слово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 * </a:t>
                      </a:r>
                      <a:r>
                        <a:rPr lang="ru-RU" sz="1800">
                          <a:effectLst/>
                        </a:rPr>
                        <a:t>операнд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DX, 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двойное слово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EAX 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ru-RU" sz="1800" dirty="0">
                          <a:effectLst/>
                        </a:rPr>
                        <a:t>операнд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EDX, 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EDX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dirty="0" smtClean="0"/>
              <a:t>Команды модификации флагов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56744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Изменение флага </a:t>
            </a:r>
            <a:r>
              <a:rPr lang="en-US" sz="2000" b="1" dirty="0"/>
              <a:t>CF</a:t>
            </a:r>
            <a:endParaRPr lang="ru-RU" sz="2000" dirty="0"/>
          </a:p>
          <a:p>
            <a:r>
              <a:rPr lang="en-US" sz="2000" dirty="0" smtClean="0"/>
              <a:t>CLC</a:t>
            </a:r>
            <a:r>
              <a:rPr lang="ru-RU" sz="2000" dirty="0" smtClean="0"/>
              <a:t> </a:t>
            </a:r>
            <a:r>
              <a:rPr lang="ru-RU" sz="2000" dirty="0"/>
              <a:t>– обнулить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 smtClean="0"/>
              <a:t>STC</a:t>
            </a:r>
            <a:r>
              <a:rPr lang="ru-RU" sz="2000" dirty="0" smtClean="0"/>
              <a:t> </a:t>
            </a:r>
            <a:r>
              <a:rPr lang="ru-RU" sz="2000" dirty="0"/>
              <a:t>– установить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  <a:p>
            <a:r>
              <a:rPr lang="en-US" sz="2000" dirty="0" smtClean="0"/>
              <a:t>CMC</a:t>
            </a:r>
            <a:r>
              <a:rPr lang="ru-RU" sz="2000" dirty="0" smtClean="0"/>
              <a:t> </a:t>
            </a:r>
            <a:r>
              <a:rPr lang="ru-RU" sz="2000" dirty="0"/>
              <a:t>– инвертировать флаг </a:t>
            </a:r>
            <a:r>
              <a:rPr lang="en-US" sz="2000" dirty="0"/>
              <a:t>CF</a:t>
            </a:r>
            <a:r>
              <a:rPr lang="ru-RU" sz="2000" dirty="0"/>
              <a:t>: </a:t>
            </a:r>
            <a:r>
              <a:rPr lang="en-US" sz="2000" dirty="0"/>
              <a:t>CF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CF </a:t>
            </a:r>
            <a:r>
              <a:rPr lang="en-US" sz="2000" dirty="0" err="1"/>
              <a:t>xor</a:t>
            </a:r>
            <a:r>
              <a:rPr lang="en-US" sz="2000"/>
              <a:t> </a:t>
            </a:r>
            <a:r>
              <a:rPr lang="en-US" sz="2000" smtClean="0"/>
              <a:t>1</a:t>
            </a:r>
            <a:r>
              <a:rPr lang="ru-RU" sz="2000" smtClean="0"/>
              <a:t>.</a:t>
            </a:r>
            <a:endParaRPr lang="ru-RU" sz="2000" dirty="0"/>
          </a:p>
          <a:p>
            <a:endParaRPr lang="ru-RU" sz="2000" b="1" dirty="0" smtClean="0"/>
          </a:p>
          <a:p>
            <a:r>
              <a:rPr lang="ru-RU" sz="2000" b="1" dirty="0"/>
              <a:t>	Флаг направления </a:t>
            </a:r>
            <a:r>
              <a:rPr lang="en-US" sz="2000" b="1" dirty="0"/>
              <a:t>DF</a:t>
            </a:r>
            <a:endParaRPr lang="ru-RU" sz="2000" dirty="0"/>
          </a:p>
          <a:p>
            <a:r>
              <a:rPr lang="ru-RU" sz="2000" dirty="0" smtClean="0"/>
              <a:t>Используется </a:t>
            </a:r>
            <a:r>
              <a:rPr lang="ru-RU" sz="2000" dirty="0"/>
              <a:t>при обработке строк и определяет направление обработки (0– обработка от меньших адресов к большим, 1 – наоборот).</a:t>
            </a:r>
          </a:p>
          <a:p>
            <a:r>
              <a:rPr lang="en-US" sz="2000" dirty="0" smtClean="0"/>
              <a:t>CLD</a:t>
            </a:r>
            <a:r>
              <a:rPr lang="ru-RU" sz="2000" dirty="0" smtClean="0"/>
              <a:t> </a:t>
            </a:r>
            <a:r>
              <a:rPr lang="ru-RU" sz="2000" dirty="0"/>
              <a:t>– обнулить флаг </a:t>
            </a:r>
            <a:r>
              <a:rPr lang="en-US" sz="2000" dirty="0"/>
              <a:t>DF</a:t>
            </a:r>
            <a:r>
              <a:rPr lang="ru-RU" sz="2000" dirty="0"/>
              <a:t>: </a:t>
            </a:r>
            <a:r>
              <a:rPr lang="en-US" sz="2000" dirty="0"/>
              <a:t>DF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 smtClean="0"/>
              <a:t>STD</a:t>
            </a:r>
            <a:r>
              <a:rPr lang="ru-RU" sz="2000" dirty="0" smtClean="0"/>
              <a:t> </a:t>
            </a:r>
            <a:r>
              <a:rPr lang="ru-RU" sz="2000" dirty="0"/>
              <a:t>– установить флаг </a:t>
            </a:r>
            <a:r>
              <a:rPr lang="en-US" sz="2000" dirty="0"/>
              <a:t>DF</a:t>
            </a:r>
            <a:r>
              <a:rPr lang="ru-RU" sz="2000" dirty="0"/>
              <a:t>: </a:t>
            </a:r>
            <a:r>
              <a:rPr lang="en-US" sz="2000" dirty="0"/>
              <a:t>DF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  <a:p>
            <a:endParaRPr lang="ru-RU" sz="2000" b="1" dirty="0" smtClean="0"/>
          </a:p>
          <a:p>
            <a:r>
              <a:rPr lang="ru-RU" sz="2000" b="1" dirty="0"/>
              <a:t>	Флаг прерывания </a:t>
            </a:r>
            <a:r>
              <a:rPr lang="en-US" sz="2000" b="1" dirty="0"/>
              <a:t>IF</a:t>
            </a:r>
            <a:endParaRPr lang="ru-RU" sz="2000" dirty="0"/>
          </a:p>
          <a:p>
            <a:r>
              <a:rPr lang="ru-RU" sz="2000" dirty="0" smtClean="0"/>
              <a:t>Определяет </a:t>
            </a:r>
            <a:r>
              <a:rPr lang="ru-RU" sz="2000" dirty="0"/>
              <a:t>реакцию системы на прерывания от внешних устройств (0– прерывания игнорируются, 1– процессор реагирует на прерывания).</a:t>
            </a:r>
          </a:p>
          <a:p>
            <a:r>
              <a:rPr lang="en-US" sz="2000" dirty="0" smtClean="0"/>
              <a:t>CLI</a:t>
            </a:r>
            <a:r>
              <a:rPr lang="ru-RU" sz="2000" dirty="0" smtClean="0"/>
              <a:t> </a:t>
            </a:r>
            <a:r>
              <a:rPr lang="ru-RU" sz="2000" dirty="0"/>
              <a:t>– обнулить флаг </a:t>
            </a:r>
            <a:r>
              <a:rPr lang="en-US" sz="2000" dirty="0"/>
              <a:t>IF</a:t>
            </a:r>
            <a:r>
              <a:rPr lang="ru-RU" sz="2000" dirty="0"/>
              <a:t>: </a:t>
            </a:r>
            <a:r>
              <a:rPr lang="en-US" sz="2000" dirty="0"/>
              <a:t>IF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0.</a:t>
            </a:r>
          </a:p>
          <a:p>
            <a:r>
              <a:rPr lang="en-US" sz="2000" dirty="0" smtClean="0"/>
              <a:t>STI</a:t>
            </a:r>
            <a:r>
              <a:rPr lang="ru-RU" sz="2000" dirty="0" smtClean="0"/>
              <a:t> </a:t>
            </a:r>
            <a:r>
              <a:rPr lang="ru-RU" sz="2000" dirty="0"/>
              <a:t>– установить флаг </a:t>
            </a:r>
            <a:r>
              <a:rPr lang="en-US" sz="2000" dirty="0"/>
              <a:t>IF</a:t>
            </a:r>
            <a:r>
              <a:rPr lang="ru-RU" sz="2000" dirty="0"/>
              <a:t>: </a:t>
            </a:r>
            <a:r>
              <a:rPr lang="en-US" sz="2000" dirty="0"/>
              <a:t>IF</a:t>
            </a:r>
            <a:r>
              <a:rPr lang="en-US" sz="2000" dirty="0">
                <a:sym typeface="Symbol"/>
              </a:rPr>
              <a:t></a:t>
            </a:r>
            <a:r>
              <a:rPr lang="ru-RU" sz="20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35522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827584" y="1143000"/>
            <a:ext cx="774491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двоичных чисел при вводе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двоичных чисел при выводе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ru-RU" dirty="0">
              <a:latin typeface="Lucida Sans Unicode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десятичных чисел при вводе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Lucida Sans Unicode" pitchFamily="34" charset="0"/>
              </a:rPr>
              <a:t>Преобразование десятичных чисел при выводе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endParaRPr lang="ru-RU" dirty="0">
              <a:latin typeface="Lucida Sans Unicode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539552" y="116632"/>
            <a:ext cx="7467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dirty="0" smtClean="0"/>
              <a:t>Символьная обработка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46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Содержимое 1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57626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Для переменной размером 1 байт: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8424936" cy="61448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Преобразование двоичных чисел при вводе</a:t>
            </a:r>
            <a:endParaRPr lang="ru-RU" dirty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95288" y="3789363"/>
            <a:ext cx="4321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/>
              <a:t>for</a:t>
            </a:r>
            <a:r>
              <a:rPr lang="en-US"/>
              <a:t> i:=1 </a:t>
            </a:r>
            <a:r>
              <a:rPr lang="en-US" u="sng"/>
              <a:t>to</a:t>
            </a:r>
            <a:r>
              <a:rPr lang="en-US"/>
              <a:t> 8</a:t>
            </a:r>
          </a:p>
          <a:p>
            <a:pPr eaLnBrk="1" hangingPunct="1"/>
            <a:r>
              <a:rPr lang="en-US"/>
              <a:t>	if  [</a:t>
            </a:r>
            <a:r>
              <a:rPr lang="ru-RU"/>
              <a:t>вх_буфер</a:t>
            </a:r>
            <a:r>
              <a:rPr lang="en-US"/>
              <a:t>] = ‘0’ </a:t>
            </a:r>
            <a:r>
              <a:rPr lang="en-US" u="sng"/>
              <a:t>then</a:t>
            </a:r>
            <a:r>
              <a:rPr lang="en-US"/>
              <a:t> CF=0;</a:t>
            </a:r>
          </a:p>
          <a:p>
            <a:pPr eaLnBrk="1" hangingPunct="1"/>
            <a:r>
              <a:rPr lang="en-US"/>
              <a:t>	</a:t>
            </a:r>
            <a:r>
              <a:rPr lang="en-US" u="sng"/>
              <a:t>else</a:t>
            </a:r>
            <a:r>
              <a:rPr lang="ru-RU"/>
              <a:t> </a:t>
            </a:r>
            <a:r>
              <a:rPr lang="en-US"/>
              <a:t>CF = 1;</a:t>
            </a:r>
          </a:p>
          <a:p>
            <a:pPr eaLnBrk="1" hangingPunct="1"/>
            <a:r>
              <a:rPr lang="en-US"/>
              <a:t>	rcl </a:t>
            </a:r>
            <a:r>
              <a:rPr lang="ru-RU"/>
              <a:t>результат</a:t>
            </a:r>
            <a:r>
              <a:rPr lang="en-US"/>
              <a:t>, 1;</a:t>
            </a:r>
          </a:p>
          <a:p>
            <a:pPr eaLnBrk="1" hangingPunct="1"/>
            <a:r>
              <a:rPr lang="en-US"/>
              <a:t>	</a:t>
            </a:r>
            <a:r>
              <a:rPr lang="ru-RU"/>
              <a:t>вх_буфер++</a:t>
            </a:r>
            <a:r>
              <a:rPr lang="en-US"/>
              <a:t>;</a:t>
            </a:r>
          </a:p>
          <a:p>
            <a:pPr eaLnBrk="1" hangingPunct="1"/>
            <a:r>
              <a:rPr lang="en-US" u="sng"/>
              <a:t>end for</a:t>
            </a:r>
            <a:endParaRPr lang="ru-RU" u="sng"/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219700" y="2565400"/>
            <a:ext cx="360045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AL</a:t>
            </a:r>
            <a:r>
              <a:rPr lang="ru-RU" i="1"/>
              <a:t> – регистр для ввода;</a:t>
            </a:r>
          </a:p>
          <a:p>
            <a:pPr eaLnBrk="1" hangingPunct="1"/>
            <a:r>
              <a:rPr lang="en-US" i="1"/>
              <a:t>DI</a:t>
            </a:r>
            <a:r>
              <a:rPr lang="ru-RU" i="1"/>
              <a:t> – адрес начала вх_буфера;</a:t>
            </a:r>
          </a:p>
          <a:p>
            <a:pPr eaLnBrk="1" hangingPunct="1"/>
            <a:r>
              <a:rPr lang="en-US" i="1"/>
              <a:t>CX</a:t>
            </a:r>
            <a:r>
              <a:rPr lang="ru-RU" i="1"/>
              <a:t> – счетчик;</a:t>
            </a:r>
            <a:endParaRPr lang="en-US" i="1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mov CX, 8</a:t>
            </a:r>
          </a:p>
          <a:p>
            <a:pPr eaLnBrk="1" hangingPunct="1"/>
            <a:r>
              <a:rPr lang="en-US"/>
              <a:t>st_loop:	cmp byte ptr [DI], ‘0’</a:t>
            </a:r>
          </a:p>
          <a:p>
            <a:pPr eaLnBrk="1" hangingPunct="1"/>
            <a:r>
              <a:rPr lang="en-US"/>
              <a:t>	je C1</a:t>
            </a:r>
          </a:p>
          <a:p>
            <a:pPr eaLnBrk="1" hangingPunct="1"/>
            <a:r>
              <a:rPr lang="en-US"/>
              <a:t>	stc</a:t>
            </a:r>
          </a:p>
          <a:p>
            <a:pPr eaLnBrk="1" hangingPunct="1"/>
            <a:r>
              <a:rPr lang="en-US"/>
              <a:t>	jmp e_loop</a:t>
            </a:r>
          </a:p>
          <a:p>
            <a:pPr eaLnBrk="1" hangingPunct="1"/>
            <a:r>
              <a:rPr lang="en-US"/>
              <a:t>C1:	clc</a:t>
            </a:r>
          </a:p>
          <a:p>
            <a:pPr eaLnBrk="1" hangingPunct="1"/>
            <a:r>
              <a:rPr lang="en-US"/>
              <a:t>e_loop:	rcl AL, 1</a:t>
            </a:r>
          </a:p>
          <a:p>
            <a:pPr eaLnBrk="1" hangingPunct="1"/>
            <a:r>
              <a:rPr lang="en-US"/>
              <a:t>	inc DI</a:t>
            </a:r>
          </a:p>
          <a:p>
            <a:pPr eaLnBrk="1" hangingPunct="1"/>
            <a:r>
              <a:rPr lang="en-US"/>
              <a:t>	loop st_loop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2699544" y="4509294"/>
            <a:ext cx="43926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0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Содержимое 1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576262"/>
          </a:xfrm>
        </p:spPr>
        <p:txBody>
          <a:bodyPr/>
          <a:lstStyle/>
          <a:p>
            <a:pPr eaLnBrk="1" hangingPunct="1"/>
            <a:r>
              <a:rPr lang="ru-RU" sz="2400" smtClean="0"/>
              <a:t>Для переменной размером 1 байт: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Преобразование двоичных чисел при выводе</a:t>
            </a:r>
            <a:endParaRPr lang="ru-RU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95288" y="3789363"/>
            <a:ext cx="4321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/>
              <a:t>for</a:t>
            </a:r>
            <a:r>
              <a:rPr lang="en-US"/>
              <a:t> i:=1 </a:t>
            </a:r>
            <a:r>
              <a:rPr lang="en-US" u="sng"/>
              <a:t>to</a:t>
            </a:r>
            <a:r>
              <a:rPr lang="en-US"/>
              <a:t> 8</a:t>
            </a:r>
          </a:p>
          <a:p>
            <a:pPr eaLnBrk="1" hangingPunct="1"/>
            <a:r>
              <a:rPr lang="en-US"/>
              <a:t>	</a:t>
            </a:r>
            <a:r>
              <a:rPr lang="ru-RU" u="sng"/>
              <a:t>сдвиг_влево</a:t>
            </a:r>
            <a:r>
              <a:rPr lang="ru-RU"/>
              <a:t> на 1</a:t>
            </a:r>
            <a:r>
              <a:rPr lang="en-US"/>
              <a:t>;</a:t>
            </a:r>
            <a:endParaRPr lang="ru-RU"/>
          </a:p>
          <a:p>
            <a:pPr eaLnBrk="1" hangingPunct="1"/>
            <a:r>
              <a:rPr lang="ru-RU"/>
              <a:t>	</a:t>
            </a:r>
            <a:r>
              <a:rPr lang="en-US" u="sng"/>
              <a:t>if</a:t>
            </a:r>
            <a:r>
              <a:rPr lang="en-US"/>
              <a:t> CF</a:t>
            </a:r>
            <a:r>
              <a:rPr lang="ru-RU"/>
              <a:t>=1 </a:t>
            </a:r>
            <a:r>
              <a:rPr lang="en-US" u="sng"/>
              <a:t>then</a:t>
            </a:r>
            <a:r>
              <a:rPr lang="en-US"/>
              <a:t> [</a:t>
            </a:r>
            <a:r>
              <a:rPr lang="ru-RU"/>
              <a:t>вых_буфер</a:t>
            </a:r>
            <a:r>
              <a:rPr lang="en-US"/>
              <a:t>] = ‘1’;</a:t>
            </a:r>
          </a:p>
          <a:p>
            <a:pPr eaLnBrk="1" hangingPunct="1"/>
            <a:r>
              <a:rPr lang="en-US"/>
              <a:t>	</a:t>
            </a:r>
            <a:r>
              <a:rPr lang="en-US" u="sng"/>
              <a:t>else</a:t>
            </a:r>
            <a:r>
              <a:rPr lang="ru-RU"/>
              <a:t> </a:t>
            </a:r>
            <a:r>
              <a:rPr lang="en-US"/>
              <a:t>[</a:t>
            </a:r>
            <a:r>
              <a:rPr lang="ru-RU"/>
              <a:t>вых_буфер</a:t>
            </a:r>
            <a:r>
              <a:rPr lang="en-US"/>
              <a:t>] = ‘</a:t>
            </a:r>
            <a:r>
              <a:rPr lang="ru-RU"/>
              <a:t>0</a:t>
            </a:r>
            <a:r>
              <a:rPr lang="en-US"/>
              <a:t>’;</a:t>
            </a:r>
          </a:p>
          <a:p>
            <a:pPr eaLnBrk="1" hangingPunct="1"/>
            <a:r>
              <a:rPr lang="en-US"/>
              <a:t>	</a:t>
            </a:r>
            <a:r>
              <a:rPr lang="ru-RU"/>
              <a:t>вых_буфер++</a:t>
            </a:r>
            <a:r>
              <a:rPr lang="en-US"/>
              <a:t>;</a:t>
            </a:r>
          </a:p>
          <a:p>
            <a:pPr eaLnBrk="1" hangingPunct="1"/>
            <a:r>
              <a:rPr lang="en-US" u="sng"/>
              <a:t>end for</a:t>
            </a:r>
            <a:endParaRPr lang="ru-RU" u="sng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219700" y="2565400"/>
            <a:ext cx="36004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AL</a:t>
            </a:r>
            <a:r>
              <a:rPr lang="ru-RU" i="1"/>
              <a:t> – число для вывода;</a:t>
            </a:r>
          </a:p>
          <a:p>
            <a:pPr eaLnBrk="1" hangingPunct="1"/>
            <a:r>
              <a:rPr lang="en-US" i="1"/>
              <a:t>DI</a:t>
            </a:r>
            <a:r>
              <a:rPr lang="ru-RU" i="1"/>
              <a:t> – адрес начала вых_буфера;</a:t>
            </a:r>
          </a:p>
          <a:p>
            <a:pPr eaLnBrk="1" hangingPunct="1"/>
            <a:r>
              <a:rPr lang="en-US" i="1"/>
              <a:t>CX</a:t>
            </a:r>
            <a:r>
              <a:rPr lang="ru-RU" i="1"/>
              <a:t> – счетчик;</a:t>
            </a:r>
            <a:endParaRPr lang="en-US" i="1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	mov CX, 8</a:t>
            </a:r>
          </a:p>
          <a:p>
            <a:pPr eaLnBrk="1" hangingPunct="1"/>
            <a:r>
              <a:rPr lang="en-US"/>
              <a:t>st_loop:	rol AL, 1</a:t>
            </a:r>
          </a:p>
          <a:p>
            <a:pPr eaLnBrk="1" hangingPunct="1"/>
            <a:r>
              <a:rPr lang="en-US"/>
              <a:t>	jc C1</a:t>
            </a:r>
          </a:p>
          <a:p>
            <a:pPr eaLnBrk="1" hangingPunct="1"/>
            <a:r>
              <a:rPr lang="en-US"/>
              <a:t>	mov byte ptr [DI], ‘0’</a:t>
            </a:r>
          </a:p>
          <a:p>
            <a:pPr eaLnBrk="1" hangingPunct="1"/>
            <a:r>
              <a:rPr lang="en-US"/>
              <a:t>	jmp e_loop</a:t>
            </a:r>
          </a:p>
          <a:p>
            <a:pPr eaLnBrk="1" hangingPunct="1"/>
            <a:r>
              <a:rPr lang="en-US"/>
              <a:t>C1:	mov byte ptr [DI], ‘</a:t>
            </a:r>
            <a:r>
              <a:rPr lang="ru-RU"/>
              <a:t>1</a:t>
            </a:r>
            <a:r>
              <a:rPr lang="en-US"/>
              <a:t>’</a:t>
            </a:r>
          </a:p>
          <a:p>
            <a:pPr eaLnBrk="1" hangingPunct="1"/>
            <a:r>
              <a:rPr lang="en-US"/>
              <a:t>e_loop:	inc DI</a:t>
            </a:r>
          </a:p>
          <a:p>
            <a:pPr eaLnBrk="1" hangingPunct="1"/>
            <a:r>
              <a:rPr lang="en-US"/>
              <a:t>	loop st_loop</a:t>
            </a: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6200000" flipH="1">
            <a:off x="2699544" y="4509294"/>
            <a:ext cx="4392613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9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6443663" y="1779588"/>
            <a:ext cx="270033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	mov DI, 0</a:t>
            </a:r>
          </a:p>
          <a:p>
            <a:pPr eaLnBrk="1" hangingPunct="1"/>
            <a:r>
              <a:rPr lang="en-US" sz="1200"/>
              <a:t>	cmp byte ptr [SI], ‘-’</a:t>
            </a:r>
          </a:p>
          <a:p>
            <a:pPr eaLnBrk="1" hangingPunct="1"/>
            <a:r>
              <a:rPr lang="en-US" sz="1200"/>
              <a:t>	je neg_v</a:t>
            </a:r>
          </a:p>
          <a:p>
            <a:pPr eaLnBrk="1" hangingPunct="1"/>
            <a:r>
              <a:rPr lang="en-US" sz="1200"/>
              <a:t>	cmp byte ptr [SI], ‘+’</a:t>
            </a:r>
          </a:p>
          <a:p>
            <a:pPr eaLnBrk="1" hangingPunct="1"/>
            <a:r>
              <a:rPr lang="en-US" sz="1200"/>
              <a:t>	je pos_v</a:t>
            </a:r>
          </a:p>
          <a:p>
            <a:pPr eaLnBrk="1" hangingPunct="1"/>
            <a:r>
              <a:rPr lang="en-US" sz="1200"/>
              <a:t>	jmp st_digit</a:t>
            </a:r>
          </a:p>
          <a:p>
            <a:pPr eaLnBrk="1" hangingPunct="1"/>
            <a:r>
              <a:rPr lang="en-US" sz="1200"/>
              <a:t>neg_v:	mov DI, 1</a:t>
            </a:r>
          </a:p>
          <a:p>
            <a:pPr eaLnBrk="1" hangingPunct="1"/>
            <a:r>
              <a:rPr lang="en-US" sz="1200"/>
              <a:t>	dec CX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r>
              <a:rPr lang="en-US" sz="1200"/>
              <a:t>	jmp st_digit</a:t>
            </a:r>
          </a:p>
          <a:p>
            <a:pPr eaLnBrk="1" hangingPunct="1"/>
            <a:r>
              <a:rPr lang="en-US" sz="1200"/>
              <a:t>pos_v:	mov DI, 0</a:t>
            </a:r>
          </a:p>
          <a:p>
            <a:pPr eaLnBrk="1" hangingPunct="1"/>
            <a:r>
              <a:rPr lang="en-US" sz="1200"/>
              <a:t>	dec CX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st_digit:	mov AX, 0</a:t>
            </a:r>
          </a:p>
          <a:p>
            <a:pPr eaLnBrk="1" hangingPunct="1"/>
            <a:r>
              <a:rPr lang="en-US" sz="1200"/>
              <a:t>st_loop:	</a:t>
            </a:r>
            <a:r>
              <a:rPr lang="en-US" sz="1200" b="1"/>
              <a:t>mul BX;   </a:t>
            </a:r>
            <a:r>
              <a:rPr lang="ru-RU" sz="1200" b="1"/>
              <a:t>рез=</a:t>
            </a:r>
            <a:r>
              <a:rPr lang="en-US" sz="1200" b="1"/>
              <a:t>DX:AX</a:t>
            </a:r>
          </a:p>
          <a:p>
            <a:pPr eaLnBrk="1" hangingPunct="1"/>
            <a:r>
              <a:rPr lang="en-US" sz="1200"/>
              <a:t>	mov DH, 0</a:t>
            </a:r>
          </a:p>
          <a:p>
            <a:pPr eaLnBrk="1" hangingPunct="1"/>
            <a:r>
              <a:rPr lang="en-US" sz="1200"/>
              <a:t>	mov DL, [SI]</a:t>
            </a:r>
          </a:p>
          <a:p>
            <a:pPr eaLnBrk="1" hangingPunct="1"/>
            <a:r>
              <a:rPr lang="en-US" sz="1200"/>
              <a:t>	and DL, 0Fh</a:t>
            </a:r>
          </a:p>
          <a:p>
            <a:pPr eaLnBrk="1" hangingPunct="1"/>
            <a:r>
              <a:rPr lang="en-US" sz="1200"/>
              <a:t>	add  AX, DX</a:t>
            </a:r>
          </a:p>
          <a:p>
            <a:pPr eaLnBrk="1" hangingPunct="1"/>
            <a:r>
              <a:rPr lang="en-US" sz="1200"/>
              <a:t>	inc SI</a:t>
            </a:r>
          </a:p>
          <a:p>
            <a:pPr eaLnBrk="1" hangingPunct="1"/>
            <a:r>
              <a:rPr lang="en-US" sz="1200"/>
              <a:t>	loop st_loop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200"/>
              <a:t>	cmp DI, 1</a:t>
            </a:r>
          </a:p>
          <a:p>
            <a:pPr eaLnBrk="1" hangingPunct="1"/>
            <a:r>
              <a:rPr lang="en-US" sz="1200"/>
              <a:t>	jne end_w</a:t>
            </a:r>
          </a:p>
          <a:p>
            <a:pPr eaLnBrk="1" hangingPunct="1"/>
            <a:r>
              <a:rPr lang="en-US" sz="1200"/>
              <a:t>	neg AX</a:t>
            </a:r>
          </a:p>
          <a:p>
            <a:pPr eaLnBrk="1" hangingPunct="1"/>
            <a:r>
              <a:rPr lang="en-US" sz="1200"/>
              <a:t>end_w:	...</a:t>
            </a:r>
            <a:endParaRPr lang="ru-RU" sz="120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3800" y="4292600"/>
            <a:ext cx="4032250" cy="1584325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3663" y="1773238"/>
            <a:ext cx="2520950" cy="2447925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317" name="Содержимое 1"/>
          <p:cNvSpPr>
            <a:spLocks noGrp="1"/>
          </p:cNvSpPr>
          <p:nvPr>
            <p:ph idx="1"/>
          </p:nvPr>
        </p:nvSpPr>
        <p:spPr>
          <a:xfrm>
            <a:off x="0" y="549275"/>
            <a:ext cx="9036050" cy="719138"/>
          </a:xfrm>
        </p:spPr>
        <p:txBody>
          <a:bodyPr/>
          <a:lstStyle/>
          <a:p>
            <a:pPr eaLnBrk="1" hangingPunct="1"/>
            <a:r>
              <a:rPr lang="ru-RU" sz="2000" smtClean="0"/>
              <a:t>Знаковое число от -32768 до +32767 (16 битов). Число символов = длине буфера ввода. Проверка на ошибку не выполняется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50405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/>
              <a:t>Преобразование десятичных чисел при вводе</a:t>
            </a:r>
            <a:endParaRPr lang="ru-RU" sz="2800" dirty="0"/>
          </a:p>
        </p:txBody>
      </p:sp>
      <p:sp>
        <p:nvSpPr>
          <p:cNvPr id="13319" name="TextBox 3"/>
          <p:cNvSpPr txBox="1">
            <a:spLocks noChangeArrowheads="1"/>
          </p:cNvSpPr>
          <p:nvPr/>
        </p:nvSpPr>
        <p:spPr bwMode="auto">
          <a:xfrm>
            <a:off x="107950" y="1700213"/>
            <a:ext cx="47513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400"/>
              <a:t>признак = 0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[</a:t>
            </a:r>
            <a:r>
              <a:rPr lang="ru-RU" sz="1400"/>
              <a:t>вх_буфер</a:t>
            </a:r>
            <a:r>
              <a:rPr lang="en-US" sz="1400"/>
              <a:t>]==‘-’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признак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1;</a:t>
            </a:r>
            <a:r>
              <a:rPr lang="ru-RU" sz="1400"/>
              <a:t> </a:t>
            </a:r>
            <a:endParaRPr lang="en-US" sz="1400"/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вх_буфер++; </a:t>
            </a:r>
            <a:r>
              <a:rPr lang="en-US" sz="1400"/>
              <a:t>  </a:t>
            </a:r>
            <a:r>
              <a:rPr lang="ru-RU" sz="1400"/>
              <a:t>длина_строки--</a:t>
            </a:r>
            <a:r>
              <a:rPr lang="en-US" sz="1400"/>
              <a:t>;</a:t>
            </a:r>
            <a:endParaRPr lang="ru-RU" sz="1400"/>
          </a:p>
          <a:p>
            <a:pPr eaLnBrk="1" hangingPunct="1"/>
            <a:r>
              <a:rPr lang="en-US" sz="1400" u="sng"/>
              <a:t>else</a:t>
            </a:r>
            <a:r>
              <a:rPr lang="en-US" sz="1400"/>
              <a:t> 	</a:t>
            </a:r>
            <a:r>
              <a:rPr lang="en-US" sz="1400" u="sng"/>
              <a:t>if</a:t>
            </a:r>
            <a:r>
              <a:rPr lang="en-US" sz="1400"/>
              <a:t> [</a:t>
            </a:r>
            <a:r>
              <a:rPr lang="ru-RU" sz="1400"/>
              <a:t>вх_буфер</a:t>
            </a:r>
            <a:r>
              <a:rPr lang="en-US" sz="1400"/>
              <a:t>]==‘+’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	</a:t>
            </a:r>
            <a:r>
              <a:rPr lang="ru-RU" sz="1400"/>
              <a:t>признак = </a:t>
            </a:r>
            <a:r>
              <a:rPr lang="en-US" sz="1400"/>
              <a:t>0;</a:t>
            </a:r>
          </a:p>
          <a:p>
            <a:pPr eaLnBrk="1" hangingPunct="1"/>
            <a:r>
              <a:rPr lang="en-US" sz="1400"/>
              <a:t>		</a:t>
            </a:r>
            <a:r>
              <a:rPr lang="ru-RU" sz="1400"/>
              <a:t>вх_буфер++;</a:t>
            </a:r>
            <a:r>
              <a:rPr lang="en-US" sz="1400"/>
              <a:t>   </a:t>
            </a:r>
            <a:r>
              <a:rPr lang="ru-RU" sz="1400"/>
              <a:t>длина_строки--</a:t>
            </a:r>
            <a:r>
              <a:rPr lang="en-US" sz="1400"/>
              <a:t>;</a:t>
            </a:r>
            <a:endParaRPr lang="ru-RU" sz="1400"/>
          </a:p>
          <a:p>
            <a:pPr eaLnBrk="1" hangingPunct="1"/>
            <a:r>
              <a:rPr lang="en-US" sz="1400"/>
              <a:t>	</a:t>
            </a:r>
            <a:r>
              <a:rPr lang="en-US" sz="1400" u="sng"/>
              <a:t>end if</a:t>
            </a:r>
          </a:p>
          <a:p>
            <a:pPr eaLnBrk="1" hangingPunct="1"/>
            <a:r>
              <a:rPr lang="en-US" sz="1400" u="sng"/>
              <a:t>end if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ru-RU" sz="1400"/>
              <a:t>результат</a:t>
            </a:r>
            <a:r>
              <a:rPr lang="en-US" sz="1400"/>
              <a:t> = 0;</a:t>
            </a:r>
          </a:p>
          <a:p>
            <a:pPr eaLnBrk="1" hangingPunct="1"/>
            <a:r>
              <a:rPr lang="en-US" sz="1400" u="sng"/>
              <a:t>for</a:t>
            </a:r>
            <a:r>
              <a:rPr lang="en-US" sz="1400"/>
              <a:t> i=1 </a:t>
            </a:r>
            <a:r>
              <a:rPr lang="en-US" sz="1400" u="sng"/>
              <a:t>to</a:t>
            </a:r>
            <a:r>
              <a:rPr lang="en-US" sz="1400"/>
              <a:t> </a:t>
            </a:r>
            <a:r>
              <a:rPr lang="ru-RU" sz="1400"/>
              <a:t>длина_строки</a:t>
            </a:r>
            <a:r>
              <a:rPr lang="en-US" sz="1400"/>
              <a:t>	</a:t>
            </a:r>
          </a:p>
          <a:p>
            <a:pPr eaLnBrk="1" hangingPunct="1"/>
            <a:r>
              <a:rPr lang="ru-RU" sz="1400"/>
              <a:t>	результат 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</a:t>
            </a:r>
            <a:r>
              <a:rPr lang="ru-RU" sz="1400"/>
              <a:t>результат </a:t>
            </a:r>
            <a:r>
              <a:rPr lang="en-US" sz="1400"/>
              <a:t>* 10;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результат = результат + </a:t>
            </a:r>
          </a:p>
          <a:p>
            <a:pPr eaLnBrk="1" hangingPunct="1"/>
            <a:r>
              <a:rPr lang="ru-RU" sz="1400"/>
              <a:t>		+ </a:t>
            </a:r>
            <a:r>
              <a:rPr lang="en-US" sz="1400"/>
              <a:t>ASCII_2_BIN</a:t>
            </a:r>
            <a:r>
              <a:rPr lang="ru-RU" sz="1400"/>
              <a:t>(</a:t>
            </a:r>
            <a:r>
              <a:rPr lang="en-US" sz="1400"/>
              <a:t>[</a:t>
            </a:r>
            <a:r>
              <a:rPr lang="ru-RU" sz="1400"/>
              <a:t>вх_буфер</a:t>
            </a:r>
            <a:r>
              <a:rPr lang="en-US" sz="1400"/>
              <a:t>]</a:t>
            </a:r>
            <a:r>
              <a:rPr lang="ru-RU" sz="1400"/>
              <a:t>)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вх_буфер++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for</a:t>
            </a:r>
            <a:endParaRPr lang="ru-RU" sz="1400" u="sng"/>
          </a:p>
          <a:p>
            <a:pPr eaLnBrk="1" hangingPunct="1"/>
            <a:endParaRPr lang="en-US" sz="1400" u="sng"/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</a:t>
            </a:r>
            <a:r>
              <a:rPr lang="ru-RU" sz="1400"/>
              <a:t>признак=1</a:t>
            </a:r>
            <a:r>
              <a:rPr lang="en-US" sz="1400"/>
              <a:t>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результат = - результат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if</a:t>
            </a:r>
            <a:endParaRPr lang="ru-RU" sz="1400" u="sng"/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4787900" y="1196975"/>
            <a:ext cx="39608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i="1"/>
              <a:t>AX</a:t>
            </a:r>
            <a:r>
              <a:rPr lang="ru-RU" sz="1200" i="1"/>
              <a:t> – регистр для ввода;</a:t>
            </a:r>
          </a:p>
          <a:p>
            <a:pPr eaLnBrk="1" hangingPunct="1"/>
            <a:r>
              <a:rPr lang="en-US" sz="1200" i="1"/>
              <a:t>SI</a:t>
            </a:r>
            <a:r>
              <a:rPr lang="ru-RU" sz="1200" i="1"/>
              <a:t> – адрес начала вх_буфера;</a:t>
            </a:r>
          </a:p>
          <a:p>
            <a:pPr eaLnBrk="1" hangingPunct="1"/>
            <a:r>
              <a:rPr lang="en-US" sz="1200" i="1"/>
              <a:t>CX</a:t>
            </a:r>
            <a:r>
              <a:rPr lang="ru-RU" sz="1200" i="1"/>
              <a:t> – число символов во  вх_буфере;</a:t>
            </a:r>
            <a:endParaRPr lang="en-US" sz="1200" i="1"/>
          </a:p>
          <a:p>
            <a:pPr eaLnBrk="1" hangingPunct="1"/>
            <a:r>
              <a:rPr lang="en-US" sz="1200" i="1"/>
              <a:t>BX= 10</a:t>
            </a:r>
            <a:r>
              <a:rPr lang="ru-RU" sz="1200" i="1"/>
              <a:t> – константа для умножения;</a:t>
            </a:r>
            <a:endParaRPr lang="en-US" sz="1200" i="1"/>
          </a:p>
          <a:p>
            <a:pPr eaLnBrk="1" hangingPunct="1"/>
            <a:r>
              <a:rPr lang="en-US" sz="1200"/>
              <a:t>DI</a:t>
            </a:r>
            <a:r>
              <a:rPr lang="ru-RU" sz="1200"/>
              <a:t> – признак;	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2087563" y="4086225"/>
            <a:ext cx="54721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107950" y="1700213"/>
            <a:ext cx="4535488" cy="2089150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7950" y="3860800"/>
            <a:ext cx="4535488" cy="1584325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16688" y="6021388"/>
            <a:ext cx="2519362" cy="5762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950" y="5516563"/>
            <a:ext cx="4535488" cy="7921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76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07950" y="2997200"/>
            <a:ext cx="4535488" cy="1152525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7950" y="5589588"/>
            <a:ext cx="4535488" cy="7921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7950" y="4221163"/>
            <a:ext cx="4535488" cy="1295400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950" y="1700213"/>
            <a:ext cx="4535488" cy="12239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03800" y="4365625"/>
            <a:ext cx="4032250" cy="1511300"/>
          </a:xfrm>
          <a:prstGeom prst="roundRect">
            <a:avLst>
              <a:gd name="adj" fmla="val 9452"/>
            </a:avLst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3663" y="1773238"/>
            <a:ext cx="2520950" cy="14398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344" name="TextBox 5"/>
          <p:cNvSpPr txBox="1">
            <a:spLocks noChangeArrowheads="1"/>
          </p:cNvSpPr>
          <p:nvPr/>
        </p:nvSpPr>
        <p:spPr bwMode="auto">
          <a:xfrm>
            <a:off x="6443663" y="1779588"/>
            <a:ext cx="270033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dirty="0"/>
              <a:t>	</a:t>
            </a:r>
            <a:endParaRPr lang="ru-RU" sz="1200" dirty="0" smtClean="0"/>
          </a:p>
          <a:p>
            <a:pPr eaLnBrk="1" hangingPunct="1"/>
            <a:endParaRPr lang="ru-RU" sz="1200" dirty="0"/>
          </a:p>
          <a:p>
            <a:pPr eaLnBrk="1" hangingPunct="1"/>
            <a:r>
              <a:rPr lang="en-US" sz="1200" dirty="0" err="1" smtClean="0"/>
              <a:t>mov</a:t>
            </a:r>
            <a:r>
              <a:rPr lang="en-US" sz="1200" dirty="0" smtClean="0"/>
              <a:t> </a:t>
            </a:r>
            <a:r>
              <a:rPr lang="en-US" sz="1200" dirty="0"/>
              <a:t>CX, 6</a:t>
            </a:r>
          </a:p>
          <a:p>
            <a:pPr eaLnBrk="1" hangingPunct="1"/>
            <a:r>
              <a:rPr lang="en-US" sz="1200" dirty="0" err="1"/>
              <a:t>cl_field</a:t>
            </a:r>
            <a:r>
              <a:rPr lang="en-US" sz="1200" dirty="0"/>
              <a:t>:	</a:t>
            </a:r>
            <a:r>
              <a:rPr lang="en-US" sz="1200" dirty="0" err="1"/>
              <a:t>mov</a:t>
            </a:r>
            <a:r>
              <a:rPr lang="en-US" sz="1200" dirty="0"/>
              <a:t> byte </a:t>
            </a:r>
            <a:r>
              <a:rPr lang="en-US" sz="1200" dirty="0" err="1"/>
              <a:t>ptr</a:t>
            </a:r>
            <a:r>
              <a:rPr lang="en-US" sz="1200" dirty="0"/>
              <a:t> [SI], ‘ ‘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inc</a:t>
            </a:r>
            <a:r>
              <a:rPr lang="en-US" sz="1200" dirty="0"/>
              <a:t> SI</a:t>
            </a:r>
          </a:p>
          <a:p>
            <a:pPr eaLnBrk="1" hangingPunct="1"/>
            <a:r>
              <a:rPr lang="en-US" sz="1200" dirty="0"/>
              <a:t>	loop </a:t>
            </a:r>
            <a:r>
              <a:rPr lang="en-US" sz="1200" dirty="0" err="1"/>
              <a:t>cl_field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dec</a:t>
            </a:r>
            <a:r>
              <a:rPr lang="en-US" sz="1200" dirty="0"/>
              <a:t> SI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DI,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cmp</a:t>
            </a:r>
            <a:r>
              <a:rPr lang="en-US" sz="1200" dirty="0"/>
              <a:t> AX,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jg</a:t>
            </a:r>
            <a:r>
              <a:rPr lang="en-US" sz="1200" dirty="0"/>
              <a:t> </a:t>
            </a:r>
            <a:r>
              <a:rPr lang="en-US" sz="1200" dirty="0" err="1"/>
              <a:t>st_loop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DI, 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neg</a:t>
            </a:r>
            <a:r>
              <a:rPr lang="en-US" sz="1200" dirty="0"/>
              <a:t> AX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st_loop</a:t>
            </a:r>
            <a:r>
              <a:rPr lang="en-US" sz="1200" dirty="0"/>
              <a:t>:	</a:t>
            </a:r>
            <a:r>
              <a:rPr lang="en-US" sz="1200" dirty="0" err="1"/>
              <a:t>xor</a:t>
            </a:r>
            <a:r>
              <a:rPr lang="en-US" sz="1200" dirty="0"/>
              <a:t> DX, DX</a:t>
            </a:r>
          </a:p>
          <a:p>
            <a:pPr eaLnBrk="1" hangingPunct="1"/>
            <a:r>
              <a:rPr lang="en-US" sz="1200" b="1" dirty="0"/>
              <a:t>	div BX;   </a:t>
            </a:r>
            <a:r>
              <a:rPr lang="ru-RU" sz="1200" b="1" dirty="0"/>
              <a:t>рез=</a:t>
            </a:r>
            <a:r>
              <a:rPr lang="en-US" sz="1200" b="1" dirty="0"/>
              <a:t>DX,AX</a:t>
            </a:r>
          </a:p>
          <a:p>
            <a:pPr eaLnBrk="1" hangingPunct="1"/>
            <a:r>
              <a:rPr lang="en-US" sz="1200" dirty="0"/>
              <a:t>	add DL, ‘0’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[SI], DL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dec</a:t>
            </a:r>
            <a:r>
              <a:rPr lang="en-US" sz="1200" dirty="0"/>
              <a:t> SI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cmp</a:t>
            </a:r>
            <a:r>
              <a:rPr lang="en-US" sz="1200" dirty="0"/>
              <a:t> AX, 0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jz</a:t>
            </a:r>
            <a:r>
              <a:rPr lang="en-US" sz="1200" dirty="0"/>
              <a:t> </a:t>
            </a:r>
            <a:r>
              <a:rPr lang="en-US" sz="1200" dirty="0" err="1"/>
              <a:t>end_w</a:t>
            </a:r>
            <a:endParaRPr lang="en-US" sz="1200" dirty="0"/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jmp</a:t>
            </a:r>
            <a:r>
              <a:rPr lang="en-US" sz="1200" dirty="0"/>
              <a:t> </a:t>
            </a:r>
            <a:r>
              <a:rPr lang="en-US" sz="1200" dirty="0" err="1"/>
              <a:t>st_loop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1200" dirty="0" err="1"/>
              <a:t>end_w</a:t>
            </a:r>
            <a:r>
              <a:rPr lang="en-US" sz="1200" dirty="0"/>
              <a:t>:	</a:t>
            </a:r>
            <a:r>
              <a:rPr lang="en-US" sz="1200" dirty="0" err="1"/>
              <a:t>cmp</a:t>
            </a:r>
            <a:r>
              <a:rPr lang="en-US" sz="1200" dirty="0"/>
              <a:t> DI, 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jne</a:t>
            </a:r>
            <a:r>
              <a:rPr lang="en-US" sz="1200" dirty="0"/>
              <a:t> end_w1</a:t>
            </a:r>
          </a:p>
          <a:p>
            <a:pPr eaLnBrk="1" hangingPunct="1"/>
            <a:r>
              <a:rPr lang="en-US" sz="1200" dirty="0"/>
              <a:t>	</a:t>
            </a:r>
            <a:r>
              <a:rPr lang="en-US" sz="1200" dirty="0" err="1"/>
              <a:t>mov</a:t>
            </a:r>
            <a:r>
              <a:rPr lang="en-US" sz="1200" dirty="0"/>
              <a:t> byte </a:t>
            </a:r>
            <a:r>
              <a:rPr lang="en-US" sz="1200" dirty="0" err="1"/>
              <a:t>ptr</a:t>
            </a:r>
            <a:r>
              <a:rPr lang="en-US" sz="1200" dirty="0"/>
              <a:t> [SI], ‘-’</a:t>
            </a:r>
          </a:p>
          <a:p>
            <a:pPr eaLnBrk="1" hangingPunct="1"/>
            <a:r>
              <a:rPr lang="en-US" sz="1200" dirty="0"/>
              <a:t>end_w1:	...</a:t>
            </a:r>
            <a:endParaRPr lang="ru-RU" sz="1200" dirty="0"/>
          </a:p>
        </p:txBody>
      </p:sp>
      <p:sp>
        <p:nvSpPr>
          <p:cNvPr id="14345" name="Содержимое 1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719138"/>
          </a:xfrm>
        </p:spPr>
        <p:txBody>
          <a:bodyPr/>
          <a:lstStyle/>
          <a:p>
            <a:pPr eaLnBrk="1" hangingPunct="1"/>
            <a:r>
              <a:rPr lang="ru-RU" sz="2000" smtClean="0"/>
              <a:t>Знаковое число от -32768 до +32767 (16 битов). Число знакомест  = 6 (с учетом возможного знака). Ведущие нули не выводятся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16632"/>
            <a:ext cx="8964488" cy="50405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 smtClean="0"/>
              <a:t>Преобразование десятичных чисел при выводе</a:t>
            </a:r>
            <a:endParaRPr lang="ru-RU" sz="2800" dirty="0"/>
          </a:p>
        </p:txBody>
      </p:sp>
      <p:sp>
        <p:nvSpPr>
          <p:cNvPr id="14347" name="TextBox 3"/>
          <p:cNvSpPr txBox="1">
            <a:spLocks noChangeArrowheads="1"/>
          </p:cNvSpPr>
          <p:nvPr/>
        </p:nvSpPr>
        <p:spPr bwMode="auto">
          <a:xfrm>
            <a:off x="107950" y="1700213"/>
            <a:ext cx="439261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u="sng"/>
              <a:t>for</a:t>
            </a:r>
            <a:r>
              <a:rPr lang="en-US" sz="1400"/>
              <a:t> i=1 </a:t>
            </a:r>
            <a:r>
              <a:rPr lang="en-US" sz="1400" u="sng"/>
              <a:t>to</a:t>
            </a:r>
            <a:r>
              <a:rPr lang="en-US" sz="1400"/>
              <a:t> 6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 ‘ ‘;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вых_буфер</a:t>
            </a:r>
            <a:r>
              <a:rPr lang="en-US" sz="1400"/>
              <a:t>++;</a:t>
            </a:r>
          </a:p>
          <a:p>
            <a:pPr eaLnBrk="1" hangingPunct="1"/>
            <a:r>
              <a:rPr lang="en-US" sz="1400" u="sng"/>
              <a:t>end for</a:t>
            </a:r>
          </a:p>
          <a:p>
            <a:pPr eaLnBrk="1" hangingPunct="1"/>
            <a:r>
              <a:rPr lang="ru-RU" sz="1400"/>
              <a:t>вых_буфер--</a:t>
            </a:r>
            <a:r>
              <a:rPr lang="en-US" sz="1400"/>
              <a:t>;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ru-RU" sz="1400"/>
              <a:t>признак = 0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 </a:t>
            </a:r>
            <a:r>
              <a:rPr lang="ru-RU" sz="1400"/>
              <a:t>число</a:t>
            </a:r>
            <a:r>
              <a:rPr lang="en-US" sz="1400"/>
              <a:t>&lt;0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признак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1;</a:t>
            </a:r>
            <a:r>
              <a:rPr lang="ru-RU" sz="1400"/>
              <a:t> </a:t>
            </a:r>
            <a:endParaRPr lang="en-US" sz="1400"/>
          </a:p>
          <a:p>
            <a:pPr eaLnBrk="1" hangingPunct="1"/>
            <a:r>
              <a:rPr lang="en-US" sz="1400"/>
              <a:t>	</a:t>
            </a:r>
            <a:r>
              <a:rPr lang="ru-RU" sz="1400"/>
              <a:t>число = -число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end if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 sz="1400" u="sng"/>
              <a:t>do</a:t>
            </a:r>
            <a:endParaRPr lang="en-US" sz="1400"/>
          </a:p>
          <a:p>
            <a:pPr eaLnBrk="1" hangingPunct="1"/>
            <a:r>
              <a:rPr lang="ru-RU" sz="1400"/>
              <a:t>	</a:t>
            </a:r>
            <a:r>
              <a:rPr lang="en-US" sz="1400"/>
              <a:t>(</a:t>
            </a:r>
            <a:r>
              <a:rPr lang="ru-RU" sz="1400"/>
              <a:t>число, остаток)</a:t>
            </a:r>
            <a:r>
              <a:rPr lang="en-US" sz="1400"/>
              <a:t> </a:t>
            </a:r>
            <a:r>
              <a:rPr lang="ru-RU" sz="1400"/>
              <a:t>=</a:t>
            </a:r>
            <a:r>
              <a:rPr lang="en-US" sz="1400"/>
              <a:t> </a:t>
            </a:r>
            <a:r>
              <a:rPr lang="ru-RU" sz="1400"/>
              <a:t>число </a:t>
            </a:r>
            <a:r>
              <a:rPr lang="en-US" sz="1400"/>
              <a:t>/10;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</a:t>
            </a:r>
            <a:r>
              <a:rPr lang="ru-RU" sz="1400"/>
              <a:t> </a:t>
            </a:r>
            <a:r>
              <a:rPr lang="en-US" sz="1400"/>
              <a:t>BIN_2_ASCII</a:t>
            </a:r>
            <a:r>
              <a:rPr lang="ru-RU" sz="1400"/>
              <a:t>(остаток)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/>
              <a:t>	</a:t>
            </a:r>
            <a:r>
              <a:rPr lang="ru-RU" sz="1400"/>
              <a:t>вых_буфер--</a:t>
            </a:r>
            <a:r>
              <a:rPr lang="en-US" sz="1400"/>
              <a:t>;</a:t>
            </a:r>
          </a:p>
          <a:p>
            <a:pPr eaLnBrk="1" hangingPunct="1"/>
            <a:r>
              <a:rPr lang="en-US" sz="1400" u="sng"/>
              <a:t>while (</a:t>
            </a:r>
            <a:r>
              <a:rPr lang="ru-RU" sz="1400" u="sng"/>
              <a:t>число</a:t>
            </a:r>
            <a:r>
              <a:rPr lang="en-US" sz="1400" u="sng"/>
              <a:t>&lt;&gt;0);</a:t>
            </a:r>
            <a:endParaRPr lang="ru-RU" sz="1400" u="sng"/>
          </a:p>
          <a:p>
            <a:pPr eaLnBrk="1" hangingPunct="1"/>
            <a:endParaRPr lang="en-US" sz="1400" u="sng"/>
          </a:p>
          <a:p>
            <a:pPr eaLnBrk="1" hangingPunct="1"/>
            <a:r>
              <a:rPr lang="en-US" sz="1400" u="sng"/>
              <a:t>if</a:t>
            </a:r>
            <a:r>
              <a:rPr lang="en-US" sz="1400"/>
              <a:t> </a:t>
            </a:r>
            <a:r>
              <a:rPr lang="ru-RU" sz="1400"/>
              <a:t>признак=1</a:t>
            </a:r>
            <a:r>
              <a:rPr lang="en-US" sz="1400"/>
              <a:t> </a:t>
            </a:r>
            <a:r>
              <a:rPr lang="en-US" sz="1400" u="sng"/>
              <a:t>then</a:t>
            </a:r>
          </a:p>
          <a:p>
            <a:pPr eaLnBrk="1" hangingPunct="1"/>
            <a:r>
              <a:rPr lang="en-US" sz="1400"/>
              <a:t>	[</a:t>
            </a:r>
            <a:r>
              <a:rPr lang="ru-RU" sz="1400"/>
              <a:t>вых_буфер</a:t>
            </a:r>
            <a:r>
              <a:rPr lang="en-US" sz="1400"/>
              <a:t>] = ‘-’;</a:t>
            </a:r>
          </a:p>
          <a:p>
            <a:pPr eaLnBrk="1" hangingPunct="1"/>
            <a:r>
              <a:rPr lang="en-US" sz="1400" u="sng"/>
              <a:t>end if</a:t>
            </a:r>
            <a:endParaRPr lang="ru-RU" sz="1400" u="sng"/>
          </a:p>
        </p:txBody>
      </p:sp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4787900" y="1196975"/>
            <a:ext cx="3960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i="1" dirty="0"/>
              <a:t>AX</a:t>
            </a:r>
            <a:r>
              <a:rPr lang="ru-RU" sz="1200" i="1" dirty="0"/>
              <a:t> – число для </a:t>
            </a:r>
            <a:r>
              <a:rPr lang="ru-RU" sz="1200" i="1" dirty="0" smtClean="0"/>
              <a:t>вывода</a:t>
            </a:r>
            <a:r>
              <a:rPr lang="ru-RU" sz="1200" i="1" dirty="0"/>
              <a:t>;</a:t>
            </a:r>
          </a:p>
          <a:p>
            <a:pPr eaLnBrk="1" hangingPunct="1"/>
            <a:r>
              <a:rPr lang="en-US" sz="1200" i="1" dirty="0"/>
              <a:t>SI</a:t>
            </a:r>
            <a:r>
              <a:rPr lang="ru-RU" sz="1200" i="1" dirty="0"/>
              <a:t> – адрес начала </a:t>
            </a:r>
            <a:r>
              <a:rPr lang="ru-RU" sz="1200" i="1" dirty="0" err="1"/>
              <a:t>вых_буфера</a:t>
            </a:r>
            <a:r>
              <a:rPr lang="ru-RU" sz="1200" i="1" dirty="0"/>
              <a:t>;</a:t>
            </a:r>
          </a:p>
          <a:p>
            <a:pPr eaLnBrk="1" hangingPunct="1"/>
            <a:r>
              <a:rPr lang="en-US" sz="1200" i="1" dirty="0"/>
              <a:t>BX= 10</a:t>
            </a:r>
            <a:r>
              <a:rPr lang="ru-RU" sz="1200" i="1" dirty="0"/>
              <a:t> – константа для деления;</a:t>
            </a:r>
            <a:endParaRPr lang="en-US" sz="1200" i="1" dirty="0"/>
          </a:p>
          <a:p>
            <a:pPr eaLnBrk="1" hangingPunct="1"/>
            <a:r>
              <a:rPr lang="en-US" sz="1200" dirty="0"/>
              <a:t>DI</a:t>
            </a:r>
            <a:r>
              <a:rPr lang="ru-RU" sz="1200" dirty="0"/>
              <a:t> – признак;	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2087563" y="4086225"/>
            <a:ext cx="547211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6516688" y="5949950"/>
            <a:ext cx="2519362" cy="908050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43663" y="3284538"/>
            <a:ext cx="2520950" cy="1008062"/>
          </a:xfrm>
          <a:prstGeom prst="roundRect">
            <a:avLst>
              <a:gd name="adj" fmla="val 9452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96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умножения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548680"/>
            <a:ext cx="8856662" cy="6309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После </a:t>
            </a:r>
            <a:r>
              <a:rPr lang="en-US" sz="2000" dirty="0" smtClean="0"/>
              <a:t>MUL</a:t>
            </a:r>
            <a:r>
              <a:rPr lang="ru-RU" sz="2000" dirty="0" smtClean="0"/>
              <a:t> </a:t>
            </a:r>
            <a:r>
              <a:rPr lang="ru-RU" sz="2000" dirty="0"/>
              <a:t>флаги </a:t>
            </a:r>
            <a:r>
              <a:rPr lang="en-US" sz="2000" dirty="0"/>
              <a:t>CF </a:t>
            </a:r>
            <a:r>
              <a:rPr lang="ru-RU" sz="2000" dirty="0"/>
              <a:t>и </a:t>
            </a:r>
            <a:r>
              <a:rPr lang="en-US" sz="2000" dirty="0"/>
              <a:t>OF </a:t>
            </a:r>
            <a:r>
              <a:rPr lang="ru-RU" sz="2000" dirty="0"/>
              <a:t>равны нулю, если старшая половина произведения равна 0, в противном случае оба флага равны 1.  </a:t>
            </a:r>
            <a:endParaRPr lang="ru-RU" sz="2000" dirty="0" smtClean="0"/>
          </a:p>
          <a:p>
            <a:pPr lvl="0"/>
            <a:r>
              <a:rPr lang="ru-RU" sz="2000" dirty="0" smtClean="0"/>
              <a:t>После </a:t>
            </a:r>
            <a:r>
              <a:rPr lang="en-US" sz="2000" dirty="0"/>
              <a:t>IMUL </a:t>
            </a:r>
            <a:r>
              <a:rPr lang="ru-RU" sz="2000" dirty="0"/>
              <a:t>флаги </a:t>
            </a:r>
            <a:r>
              <a:rPr lang="en-US" sz="2000" dirty="0"/>
              <a:t>CF </a:t>
            </a:r>
            <a:r>
              <a:rPr lang="ru-RU" sz="2000" dirty="0"/>
              <a:t>и </a:t>
            </a:r>
            <a:r>
              <a:rPr lang="en-US" sz="2000" dirty="0"/>
              <a:t>OF </a:t>
            </a:r>
            <a:r>
              <a:rPr lang="ru-RU" sz="2000" dirty="0"/>
              <a:t>равны нулю, если старшая половина содержит только расширение знака, в противном случае оба флага равны 1. </a:t>
            </a:r>
            <a:endParaRPr lang="ru-RU" sz="2000" dirty="0" smtClean="0"/>
          </a:p>
          <a:p>
            <a:pPr lvl="0"/>
            <a:r>
              <a:rPr lang="ru-RU" sz="2000" dirty="0" smtClean="0"/>
              <a:t>Остальные </a:t>
            </a:r>
            <a:r>
              <a:rPr lang="ru-RU" sz="2000" dirty="0"/>
              <a:t>флаги после этих команд неопределенны.</a:t>
            </a:r>
            <a:endParaRPr lang="ru-RU" dirty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ru-RU" sz="2000" b="1" dirty="0" smtClean="0"/>
              <a:t>Ограничения</a:t>
            </a:r>
            <a:r>
              <a:rPr lang="ru-RU" sz="2000" dirty="0"/>
              <a:t>.</a:t>
            </a:r>
          </a:p>
          <a:p>
            <a:pPr lvl="0"/>
            <a:r>
              <a:rPr lang="ru-RU" sz="2000" dirty="0"/>
              <a:t>В командах нельзя указывать непосредственный операнд – его нужно предварительно загрузить в регистр или ячейку памяти.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bx</a:t>
            </a:r>
            <a:r>
              <a:rPr lang="en-US" sz="2000" dirty="0"/>
              <a:t>, 10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bx</a:t>
            </a:r>
            <a:endParaRPr lang="ru-RU" sz="2000" dirty="0"/>
          </a:p>
          <a:p>
            <a:pPr lvl="0"/>
            <a:r>
              <a:rPr lang="ru-RU" sz="2000" dirty="0"/>
              <a:t>Длина операндов при умножении должна быть равной. При умножении операндов разной длины меньший нужно расширить до длины большего. При </a:t>
            </a:r>
            <a:r>
              <a:rPr lang="ru-RU" sz="2000" dirty="0" err="1"/>
              <a:t>беззнаковом</a:t>
            </a:r>
            <a:r>
              <a:rPr lang="ru-RU" sz="2000" dirty="0"/>
              <a:t> умножении нулями, при знаковом – командами знакового расширения или </a:t>
            </a:r>
            <a:r>
              <a:rPr lang="en-US" sz="2000" dirty="0" err="1"/>
              <a:t>movsx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bb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cbw</a:t>
            </a:r>
            <a:r>
              <a:rPr lang="en-US" sz="2000" dirty="0"/>
              <a:t>			; </a:t>
            </a:r>
            <a:r>
              <a:rPr lang="ru-RU" sz="2000" dirty="0"/>
              <a:t>или </a:t>
            </a:r>
            <a:r>
              <a:rPr lang="en-US" sz="2000" dirty="0"/>
              <a:t>sub AH, AH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 smtClean="0"/>
              <a:t>mul</a:t>
            </a:r>
            <a:r>
              <a:rPr lang="en-US" sz="2000" dirty="0" smtClean="0"/>
              <a:t> </a:t>
            </a:r>
            <a:r>
              <a:rPr lang="en-US" sz="2000" dirty="0" err="1"/>
              <a:t>ww</a:t>
            </a:r>
            <a:r>
              <a:rPr lang="en-US" sz="2000" dirty="0"/>
              <a:t>		; </a:t>
            </a:r>
            <a:r>
              <a:rPr lang="en-US" sz="2000" dirty="0" err="1"/>
              <a:t>mul</a:t>
            </a:r>
            <a:r>
              <a:rPr lang="en-US" sz="2000" dirty="0"/>
              <a:t> </a:t>
            </a:r>
            <a:r>
              <a:rPr lang="en-US" sz="2000" dirty="0" err="1"/>
              <a:t>ww</a:t>
            </a:r>
            <a:endParaRPr lang="ru-RU" sz="2000" dirty="0"/>
          </a:p>
          <a:p>
            <a:pPr lvl="0"/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500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умножения. Примеры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836712"/>
            <a:ext cx="885666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marL="0" indent="0">
              <a:buNone/>
            </a:pPr>
            <a:r>
              <a:rPr lang="ru-RU" sz="2000" b="1" dirty="0" smtClean="0"/>
              <a:t>Пример 1</a:t>
            </a:r>
            <a:r>
              <a:rPr lang="en-US" sz="2000" b="1" dirty="0" smtClean="0"/>
              <a:t>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AL, 37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BL, 5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imul</a:t>
            </a:r>
            <a:r>
              <a:rPr lang="en-US" sz="2000" dirty="0"/>
              <a:t> BL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АХ будет содержать 00</a:t>
            </a:r>
            <a:r>
              <a:rPr lang="en-US" sz="2000" dirty="0"/>
              <a:t>B</a:t>
            </a:r>
            <a:r>
              <a:rPr lang="ru-RU" sz="2000" dirty="0"/>
              <a:t>9</a:t>
            </a:r>
            <a:r>
              <a:rPr lang="en-US" sz="2000" dirty="0"/>
              <a:t>h</a:t>
            </a:r>
            <a:r>
              <a:rPr lang="ru-RU" sz="2000" dirty="0"/>
              <a:t> (+185), при этом </a:t>
            </a:r>
            <a:r>
              <a:rPr lang="en-US" sz="2000" dirty="0"/>
              <a:t>CF</a:t>
            </a:r>
            <a:r>
              <a:rPr lang="ru-RU" sz="2000" dirty="0"/>
              <a:t> = 1 и </a:t>
            </a:r>
            <a:r>
              <a:rPr lang="en-US" sz="2000" dirty="0"/>
              <a:t>OF</a:t>
            </a:r>
            <a:r>
              <a:rPr lang="ru-RU" sz="2000" dirty="0"/>
              <a:t> = 1, т.к.  регистр АН содержит значение (все нули). </a:t>
            </a:r>
            <a:endParaRPr lang="ru-RU" sz="2000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 smtClean="0"/>
              <a:t>Пример 2</a:t>
            </a:r>
            <a:r>
              <a:rPr lang="en-US" sz="2000" b="1" dirty="0" smtClean="0"/>
              <a:t>.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/>
              <a:t>AL, -37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BL, 5 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imul</a:t>
            </a:r>
            <a:r>
              <a:rPr lang="en-US" sz="2000" dirty="0"/>
              <a:t> BL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После выполнения операции умножения регистр АХ содержит 0</a:t>
            </a:r>
            <a:r>
              <a:rPr lang="en-US" sz="2000" dirty="0"/>
              <a:t>FF</a:t>
            </a:r>
            <a:r>
              <a:rPr lang="ru-RU" sz="2000" dirty="0"/>
              <a:t>47</a:t>
            </a:r>
            <a:r>
              <a:rPr lang="en-US" sz="2000" dirty="0"/>
              <a:t>h</a:t>
            </a:r>
            <a:r>
              <a:rPr lang="ru-RU" sz="2000" dirty="0"/>
              <a:t> (-1</a:t>
            </a:r>
            <a:r>
              <a:rPr lang="en-US" sz="2000" dirty="0"/>
              <a:t>S</a:t>
            </a:r>
            <a:r>
              <a:rPr lang="ru-RU" sz="2000" dirty="0"/>
              <a:t>5). Поскольку в регистре АН содержится расширение знака регистра </a:t>
            </a:r>
            <a:r>
              <a:rPr lang="en-US" sz="2000" dirty="0"/>
              <a:t>AL</a:t>
            </a:r>
            <a:r>
              <a:rPr lang="ru-RU" sz="2000" dirty="0"/>
              <a:t> (</a:t>
            </a:r>
            <a:r>
              <a:rPr lang="en-US" sz="2000" dirty="0" err="1"/>
              <a:t>OFFh</a:t>
            </a:r>
            <a:r>
              <a:rPr lang="ru-RU" sz="2000" dirty="0"/>
              <a:t>), то флаги имеют нулевые значения: </a:t>
            </a:r>
            <a:r>
              <a:rPr lang="en-US" sz="2000" dirty="0"/>
              <a:t>CF</a:t>
            </a:r>
            <a:r>
              <a:rPr lang="ru-RU" sz="2000" dirty="0"/>
              <a:t> = О, </a:t>
            </a:r>
            <a:r>
              <a:rPr lang="en-US" sz="2000" dirty="0"/>
              <a:t>OF</a:t>
            </a:r>
            <a:r>
              <a:rPr lang="ru-RU" sz="2000" dirty="0"/>
              <a:t> = 0.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94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деления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div </a:t>
            </a:r>
            <a:r>
              <a:rPr lang="ru-RU" b="1" dirty="0" smtClean="0"/>
              <a:t>делитель</a:t>
            </a:r>
            <a:r>
              <a:rPr lang="ru-RU" dirty="0" smtClean="0"/>
              <a:t>	; деление </a:t>
            </a:r>
            <a:r>
              <a:rPr lang="ru-RU" dirty="0" err="1" smtClean="0"/>
              <a:t>беззнаковых</a:t>
            </a:r>
            <a:r>
              <a:rPr lang="ru-RU" dirty="0" smtClean="0"/>
              <a:t> чисел</a:t>
            </a:r>
          </a:p>
          <a:p>
            <a:pPr marL="0" indent="0"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ru-RU" b="1" dirty="0" smtClean="0"/>
              <a:t>делитель</a:t>
            </a:r>
            <a:r>
              <a:rPr lang="ru-RU" dirty="0"/>
              <a:t>	; </a:t>
            </a:r>
            <a:r>
              <a:rPr lang="ru-RU" dirty="0" smtClean="0"/>
              <a:t>деление знаковых </a:t>
            </a:r>
            <a:r>
              <a:rPr lang="ru-RU" dirty="0"/>
              <a:t>чисел</a:t>
            </a:r>
          </a:p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Делимое всегда находится в аккумуляторе или аккумуляторе с расширением;</a:t>
            </a:r>
          </a:p>
          <a:p>
            <a:pPr lvl="0"/>
            <a:r>
              <a:rPr lang="ru-RU" sz="2000" dirty="0"/>
              <a:t>Делитель задается операндом команды, размер которого в 2 раза меньше размера </a:t>
            </a:r>
            <a:r>
              <a:rPr lang="ru-RU" sz="2000" dirty="0" smtClean="0"/>
              <a:t>делимого </a:t>
            </a:r>
            <a:r>
              <a:rPr lang="ru-RU" sz="2000" dirty="0"/>
              <a:t>(в байтах);</a:t>
            </a:r>
          </a:p>
          <a:p>
            <a:pPr lvl="0"/>
            <a:r>
              <a:rPr lang="ru-RU" sz="2000" dirty="0"/>
              <a:t>Частное от деления помещается в младшую часть </a:t>
            </a:r>
            <a:r>
              <a:rPr lang="ru-RU" sz="2000" dirty="0" smtClean="0"/>
              <a:t>делимого;</a:t>
            </a:r>
          </a:p>
          <a:p>
            <a:pPr lvl="0"/>
            <a:r>
              <a:rPr lang="ru-RU" sz="2000" dirty="0" smtClean="0"/>
              <a:t> Остаток от деления помещается  </a:t>
            </a:r>
            <a:r>
              <a:rPr lang="ru-RU" sz="2000" dirty="0"/>
              <a:t>в старшую часть </a:t>
            </a:r>
            <a:r>
              <a:rPr lang="ru-RU" sz="2000" dirty="0" smtClean="0"/>
              <a:t>делимого.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0236600"/>
              </p:ext>
            </p:extLst>
          </p:nvPr>
        </p:nvGraphicFramePr>
        <p:xfrm>
          <a:off x="251520" y="4005064"/>
          <a:ext cx="8208910" cy="26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782"/>
                <a:gridCol w="1641782"/>
                <a:gridCol w="1252940"/>
                <a:gridCol w="1224136"/>
                <a:gridCol w="2448270"/>
              </a:tblGrid>
              <a:tr h="592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Операнд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Делимое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Частное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Остаток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Диапазон частного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 байт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AH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 – 0..255</a:t>
                      </a:r>
                      <a:endParaRPr lang="ru-RU" sz="18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idiv – -128..127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8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</a:t>
                      </a:r>
                      <a:r>
                        <a:rPr lang="ru-RU" sz="1800">
                          <a:effectLst/>
                        </a:rPr>
                        <a:t>байта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DX:AX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div – 0</a:t>
                      </a:r>
                      <a:r>
                        <a:rPr lang="en-US" sz="1800" dirty="0" smtClean="0">
                          <a:effectLst/>
                        </a:rPr>
                        <a:t>..</a:t>
                      </a:r>
                      <a:r>
                        <a:rPr lang="ru-RU" sz="1800" dirty="0" smtClean="0">
                          <a:effectLst/>
                        </a:rPr>
                        <a:t>65535</a:t>
                      </a:r>
                      <a:endParaRPr lang="ru-RU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idiv</a:t>
                      </a:r>
                      <a:r>
                        <a:rPr lang="en-US" sz="1800" dirty="0">
                          <a:effectLst/>
                        </a:rPr>
                        <a:t> – </a:t>
                      </a:r>
                      <a:r>
                        <a:rPr lang="en-US" sz="1800" dirty="0" smtClean="0">
                          <a:effectLst/>
                        </a:rPr>
                        <a:t>-</a:t>
                      </a:r>
                      <a:r>
                        <a:rPr lang="ru-RU" sz="1800" dirty="0" smtClean="0">
                          <a:effectLst/>
                        </a:rPr>
                        <a:t>32768</a:t>
                      </a:r>
                      <a:r>
                        <a:rPr lang="en-US" sz="1800" dirty="0" smtClean="0">
                          <a:effectLst/>
                        </a:rPr>
                        <a:t>..</a:t>
                      </a:r>
                      <a:r>
                        <a:rPr lang="ru-RU" sz="1800" dirty="0" smtClean="0">
                          <a:effectLst/>
                        </a:rPr>
                        <a:t>32767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</a:t>
                      </a:r>
                      <a:r>
                        <a:rPr lang="ru-RU" sz="1800">
                          <a:effectLst/>
                        </a:rPr>
                        <a:t>байта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EDX:EAX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EAX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EDX</a:t>
                      </a:r>
                      <a:endParaRPr lang="ru-RU" sz="1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59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деления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3600400"/>
          </a:xfrm>
        </p:spPr>
        <p:txBody>
          <a:bodyPr>
            <a:normAutofit/>
          </a:bodyPr>
          <a:lstStyle/>
          <a:p>
            <a:r>
              <a:rPr lang="ru-RU" dirty="0"/>
              <a:t>Состояние флагов после выполнения деления неопределенно.</a:t>
            </a:r>
          </a:p>
          <a:p>
            <a:r>
              <a:rPr lang="ru-RU" dirty="0"/>
              <a:t>При использовании команд </a:t>
            </a:r>
            <a:r>
              <a:rPr lang="ru-RU" dirty="0" err="1"/>
              <a:t>div</a:t>
            </a:r>
            <a:r>
              <a:rPr lang="ru-RU" dirty="0"/>
              <a:t> и </a:t>
            </a:r>
            <a:r>
              <a:rPr lang="ru-RU" dirty="0" err="1"/>
              <a:t>idiv</a:t>
            </a:r>
            <a:r>
              <a:rPr lang="ru-RU" dirty="0"/>
              <a:t> может возникнуть переполнение, что вызывает прерывание </a:t>
            </a:r>
            <a:r>
              <a:rPr lang="ru-RU" dirty="0" smtClean="0"/>
              <a:t>(деление </a:t>
            </a:r>
            <a:r>
              <a:rPr lang="ru-RU" dirty="0"/>
              <a:t>на </a:t>
            </a:r>
            <a:r>
              <a:rPr lang="ru-RU" dirty="0" smtClean="0"/>
              <a:t>ноль, слишком большое частное). </a:t>
            </a:r>
          </a:p>
          <a:p>
            <a:r>
              <a:rPr lang="ru-RU" dirty="0" smtClean="0"/>
              <a:t>Чтобы </a:t>
            </a:r>
            <a:r>
              <a:rPr lang="ru-RU" dirty="0"/>
              <a:t>избежать переполнения, нужно следовать таким правилу: модуль делителя должен быть меньше модуля старшей части </a:t>
            </a:r>
            <a:r>
              <a:rPr lang="ru-RU" dirty="0" smtClean="0"/>
              <a:t>делимого. </a:t>
            </a:r>
            <a:r>
              <a:rPr lang="ru-RU" dirty="0"/>
              <a:t>Эту проверку нужно выполнять перед командой деления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946538"/>
              </p:ext>
            </p:extLst>
          </p:nvPr>
        </p:nvGraphicFramePr>
        <p:xfrm>
          <a:off x="179512" y="4365104"/>
          <a:ext cx="8280920" cy="205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64807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Операция деления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Делимое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Делитель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Частное</a:t>
                      </a:r>
                      <a:endParaRPr lang="ru-RU" sz="20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Слово на байт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0123</a:t>
                      </a:r>
                      <a:r>
                        <a:rPr lang="en-US" sz="2000" dirty="0" smtClean="0"/>
                        <a:t>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(1) 23h</a:t>
                      </a:r>
                      <a:endParaRPr lang="ru-RU" sz="20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Двойное</a:t>
                      </a:r>
                      <a:r>
                        <a:rPr lang="ru-RU" sz="2000" baseline="0" dirty="0" smtClean="0"/>
                        <a:t> слово на слово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 4926h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(1) 4026h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07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</a:t>
            </a:r>
            <a:r>
              <a:rPr lang="ru-RU" dirty="0" smtClean="0"/>
              <a:t>деления. </a:t>
            </a:r>
            <a:r>
              <a:rPr lang="ru-RU" dirty="0"/>
              <a:t>П</a:t>
            </a:r>
            <a:r>
              <a:rPr lang="ru-RU" dirty="0" smtClean="0"/>
              <a:t>роверка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04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Деление </a:t>
            </a:r>
            <a:r>
              <a:rPr lang="ru-RU" dirty="0" err="1"/>
              <a:t>беззнаковых</a:t>
            </a:r>
            <a:r>
              <a:rPr lang="ru-RU" dirty="0"/>
              <a:t> чисел.</a:t>
            </a:r>
          </a:p>
          <a:p>
            <a:pPr marL="0" indent="0">
              <a:buNone/>
            </a:pPr>
            <a:r>
              <a:rPr lang="en-US" dirty="0" err="1" smtClean="0"/>
              <a:t>dataseg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DIVISOR DB ?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AH, DIVISOR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jb</a:t>
            </a:r>
            <a:r>
              <a:rPr lang="en-US" dirty="0"/>
              <a:t> overflow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div DIVISOR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overflow: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&lt; обработчик переполнения&gt;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команды </a:t>
            </a:r>
            <a:r>
              <a:rPr lang="ru-RU" dirty="0" err="1"/>
              <a:t>idiv</a:t>
            </a:r>
            <a:r>
              <a:rPr lang="ru-RU" dirty="0"/>
              <a:t> необходимо учитывать, что либо делимое, либо делитель может быть отрицательным, а так как сравниваются абсолютные значения, нужно использовать команду </a:t>
            </a:r>
            <a:r>
              <a:rPr lang="ru-RU" dirty="0" err="1"/>
              <a:t>neg</a:t>
            </a:r>
            <a:r>
              <a:rPr lang="ru-RU" dirty="0"/>
              <a:t> для временного преобразования отрицательного значения в положительное.</a:t>
            </a:r>
          </a:p>
          <a:p>
            <a:pPr marL="0" indent="0">
              <a:buNone/>
            </a:pPr>
            <a:r>
              <a:rPr lang="ru-RU" dirty="0"/>
              <a:t>Если при этом отрицательное делимое занимает 2 регистра, преобразование знака нужно выполнять вручную: сначала инвертировать биты, а затем прибавить 1 к полученному числу.</a:t>
            </a:r>
          </a:p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Преобразование знака делимого в </a:t>
            </a:r>
            <a:r>
              <a:rPr lang="en-US" dirty="0"/>
              <a:t>DX</a:t>
            </a:r>
            <a:r>
              <a:rPr lang="ru-RU" dirty="0"/>
              <a:t>: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not DX </a:t>
            </a:r>
            <a:r>
              <a:rPr lang="ru-RU" dirty="0"/>
              <a:t>		; инвертирование битов в DX </a:t>
            </a:r>
          </a:p>
          <a:p>
            <a:pPr marL="0" indent="0">
              <a:buNone/>
            </a:pPr>
            <a:r>
              <a:rPr lang="en-US" dirty="0"/>
              <a:t>not AX</a:t>
            </a:r>
            <a:r>
              <a:rPr lang="ru-RU" dirty="0"/>
              <a:t> 		; инвертирование битов в АХ</a:t>
            </a:r>
          </a:p>
          <a:p>
            <a:pPr marL="0" indent="0">
              <a:buNone/>
            </a:pPr>
            <a:r>
              <a:rPr lang="en-US" dirty="0"/>
              <a:t>add AX</a:t>
            </a:r>
            <a:r>
              <a:rPr lang="ru-RU" dirty="0"/>
              <a:t>, </a:t>
            </a:r>
            <a:r>
              <a:rPr lang="en-US" dirty="0"/>
              <a:t>l</a:t>
            </a:r>
            <a:r>
              <a:rPr lang="ru-RU" dirty="0"/>
              <a:t> 		; прибавление 1 к АХ</a:t>
            </a:r>
          </a:p>
          <a:p>
            <a:pPr marL="0" indent="0">
              <a:buNone/>
            </a:pPr>
            <a:r>
              <a:rPr lang="ru-RU" dirty="0" err="1"/>
              <a:t>adc</a:t>
            </a:r>
            <a:r>
              <a:rPr lang="ru-RU" dirty="0"/>
              <a:t> DX, 0 		; прибавление переноса к DX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2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Умножение многоразрядных чисел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158417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Умножение чисел большой разрядности может привести к появлению результата, разрядность которого не может поместиться в пару регистров </a:t>
            </a:r>
            <a:r>
              <a:rPr lang="en-US" dirty="0"/>
              <a:t>EDX</a:t>
            </a:r>
            <a:r>
              <a:rPr lang="ru-RU" dirty="0"/>
              <a:t>:</a:t>
            </a:r>
            <a:r>
              <a:rPr lang="en-US" dirty="0"/>
              <a:t>EAX</a:t>
            </a:r>
            <a:r>
              <a:rPr lang="ru-RU" dirty="0"/>
              <a:t> (</a:t>
            </a:r>
            <a:r>
              <a:rPr lang="en-US" dirty="0"/>
              <a:t>RDX</a:t>
            </a:r>
            <a:r>
              <a:rPr lang="ru-RU" dirty="0"/>
              <a:t>:</a:t>
            </a:r>
            <a:r>
              <a:rPr lang="en-US" dirty="0"/>
              <a:t>RAX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таких случаях умножение может быть реализовано по принципу умножения в столбик по следующей схеме: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682307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53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Умножение многоразрядных чисел. Пример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17281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Пример</a:t>
            </a:r>
            <a:r>
              <a:rPr lang="ru-RU" dirty="0"/>
              <a:t>. Умножение двух двойных слов с получением 64-разрядного результата с использованием 16-разрядных регистров.</a:t>
            </a:r>
          </a:p>
          <a:p>
            <a:pPr marL="0" indent="0">
              <a:buNone/>
            </a:pPr>
            <a:r>
              <a:rPr lang="ru-RU" dirty="0"/>
              <a:t>	Исходные операнды:</a:t>
            </a:r>
          </a:p>
          <a:p>
            <a:pPr marL="0" indent="0">
              <a:buNone/>
            </a:pP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 – первый множитель,</a:t>
            </a:r>
          </a:p>
          <a:p>
            <a:pPr marL="0" indent="0">
              <a:buNone/>
            </a:pP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 – второй множитель.</a:t>
            </a:r>
          </a:p>
          <a:p>
            <a:pPr marL="0" indent="0">
              <a:buNone/>
            </a:pPr>
            <a:r>
              <a:rPr lang="ru-RU" dirty="0"/>
              <a:t>	Результат записывается в 4 регистра: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9512" y="256490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dataseg</a:t>
            </a:r>
            <a:endParaRPr lang="ru-RU" dirty="0"/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M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	?		; для сохранения ст. части операнда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M</a:t>
            </a:r>
            <a:r>
              <a:rPr lang="ru-RU" dirty="0"/>
              <a:t>	</a:t>
            </a:r>
            <a:r>
              <a:rPr lang="en-US" dirty="0" err="1"/>
              <a:t>dw</a:t>
            </a:r>
            <a:r>
              <a:rPr lang="ru-RU" dirty="0"/>
              <a:t> 	?		; для сохранения мл. части операнда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1	</a:t>
            </a:r>
            <a:r>
              <a:rPr lang="en-US" dirty="0" err="1"/>
              <a:t>dw</a:t>
            </a:r>
            <a:r>
              <a:rPr lang="ru-RU" dirty="0"/>
              <a:t>	?		; ст. часть 1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1	</a:t>
            </a:r>
            <a:r>
              <a:rPr lang="en-US" dirty="0" err="1"/>
              <a:t>dw</a:t>
            </a:r>
            <a:r>
              <a:rPr lang="ru-RU" dirty="0"/>
              <a:t>	?		; мл. часть 1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en-US" dirty="0" err="1"/>
              <a:t>dw</a:t>
            </a:r>
            <a:r>
              <a:rPr lang="ru-RU" dirty="0"/>
              <a:t>	?		; ст. часть 2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2	</a:t>
            </a:r>
            <a:r>
              <a:rPr lang="en-US" dirty="0" err="1"/>
              <a:t>dw</a:t>
            </a:r>
            <a:r>
              <a:rPr lang="ru-RU" dirty="0"/>
              <a:t>	?		; мл. часть 2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</a:t>
            </a:r>
            <a:r>
              <a:rPr lang="en-US" dirty="0" err="1"/>
              <a:t>dw</a:t>
            </a:r>
            <a:r>
              <a:rPr lang="ru-RU" dirty="0"/>
              <a:t>	?		; ст. часть 3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3	</a:t>
            </a:r>
            <a:r>
              <a:rPr lang="en-US" dirty="0" err="1"/>
              <a:t>dw</a:t>
            </a:r>
            <a:r>
              <a:rPr lang="ru-RU" dirty="0"/>
              <a:t>	?		; мл. часть 3 промеж. произведения</a:t>
            </a:r>
          </a:p>
          <a:p>
            <a:r>
              <a:rPr lang="en-US" dirty="0"/>
              <a:t>HI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en-US" dirty="0" err="1"/>
              <a:t>dw</a:t>
            </a:r>
            <a:r>
              <a:rPr lang="ru-RU" dirty="0"/>
              <a:t>	?		; ст. часть 4 промеж. произведения</a:t>
            </a:r>
          </a:p>
          <a:p>
            <a:r>
              <a:rPr lang="en-US" dirty="0"/>
              <a:t>LO</a:t>
            </a:r>
            <a:r>
              <a:rPr lang="ru-RU" dirty="0"/>
              <a:t>_</a:t>
            </a:r>
            <a:r>
              <a:rPr lang="en-US" dirty="0"/>
              <a:t>PP</a:t>
            </a:r>
            <a:r>
              <a:rPr lang="ru-RU" dirty="0"/>
              <a:t>4	</a:t>
            </a:r>
            <a:r>
              <a:rPr lang="en-US" dirty="0" err="1"/>
              <a:t>dw</a:t>
            </a:r>
            <a:r>
              <a:rPr lang="ru-RU" dirty="0"/>
              <a:t>	?		; мл. часть 4 промеж. произведения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63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1167</TotalTime>
  <Words>1189</Words>
  <Application>Microsoft Office PowerPoint</Application>
  <PresentationFormat>Экран (4:3)</PresentationFormat>
  <Paragraphs>511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Эркер</vt:lpstr>
      <vt:lpstr>Команды ассемблера - 5</vt:lpstr>
      <vt:lpstr>Команды умножения</vt:lpstr>
      <vt:lpstr>Команды умножения</vt:lpstr>
      <vt:lpstr>Команды умножения. Примеры</vt:lpstr>
      <vt:lpstr>Команды деления</vt:lpstr>
      <vt:lpstr>Команды деления</vt:lpstr>
      <vt:lpstr>Команды деления. Проверка</vt:lpstr>
      <vt:lpstr>Умножение многоразрядных чисел</vt:lpstr>
      <vt:lpstr>Умножение многоразрядных чисел. Пример</vt:lpstr>
      <vt:lpstr>Умножение многоразрядных чисел. Пример</vt:lpstr>
      <vt:lpstr>Умножение многоразрядных чисел. Пример</vt:lpstr>
      <vt:lpstr>Двоично-десятичная арифметика</vt:lpstr>
      <vt:lpstr>Арифметика BCD и ASCII-чисел. Сложение</vt:lpstr>
      <vt:lpstr>Арифметика BCD и ASCII-чисел. Сложение</vt:lpstr>
      <vt:lpstr>Арифметика BCD и ASCII-чисел. Вычитание</vt:lpstr>
      <vt:lpstr>Арифметика BCD и ASCII-чисел. Умножение</vt:lpstr>
      <vt:lpstr>Арифметика BCD и ASCII-чисел. Деление</vt:lpstr>
      <vt:lpstr>Арифметика упакованных чисел. Сложение</vt:lpstr>
      <vt:lpstr>Арифметика упакованных чисел. Вычитание</vt:lpstr>
      <vt:lpstr>Команды модификации флагов</vt:lpstr>
      <vt:lpstr>Слайд 21</vt:lpstr>
      <vt:lpstr>Преобразование двоичных чисел при вводе</vt:lpstr>
      <vt:lpstr>Преобразование двоичных чисел при выводе</vt:lpstr>
      <vt:lpstr>Преобразование десятичных чисел при вводе</vt:lpstr>
      <vt:lpstr>Преобразование десятичных чисел при выводе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Professor</cp:lastModifiedBy>
  <cp:revision>193</cp:revision>
  <dcterms:created xsi:type="dcterms:W3CDTF">2010-03-16T12:31:48Z</dcterms:created>
  <dcterms:modified xsi:type="dcterms:W3CDTF">2016-05-07T10:19:19Z</dcterms:modified>
</cp:coreProperties>
</file>