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83" r:id="rId8"/>
    <p:sldId id="285" r:id="rId9"/>
    <p:sldId id="261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40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44824"/>
            <a:ext cx="7488832" cy="108550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Математический</a:t>
            </a:r>
            <a:br>
              <a:rPr lang="ru-RU" sz="4400" dirty="0" smtClean="0"/>
            </a:br>
            <a:r>
              <a:rPr lang="ru-RU" sz="4400" dirty="0" smtClean="0"/>
              <a:t> сопроцессор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АРХИТЕКТУРА СОПРОЦЕССОРА</a:t>
            </a:r>
            <a:endParaRPr lang="ru-RU" b="1" dirty="0"/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597666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000" b="1" dirty="0" smtClean="0"/>
              <a:t>Стек регистров сопроцессора. </a:t>
            </a:r>
            <a:r>
              <a:rPr lang="ru-RU" sz="2000" dirty="0" smtClean="0"/>
              <a:t>Регистры </a:t>
            </a:r>
            <a:r>
              <a:rPr lang="en-US" sz="2000" dirty="0"/>
              <a:t>R</a:t>
            </a:r>
            <a:r>
              <a:rPr lang="ru-RU" sz="2000" dirty="0"/>
              <a:t>0..</a:t>
            </a:r>
            <a:r>
              <a:rPr lang="en-US" sz="2000" dirty="0"/>
              <a:t>R</a:t>
            </a:r>
            <a:r>
              <a:rPr lang="ru-RU" sz="2000" dirty="0"/>
              <a:t>7 – предназначены для хранения вещественных </a:t>
            </a:r>
            <a:r>
              <a:rPr lang="ru-RU" sz="2000" dirty="0" smtClean="0"/>
              <a:t>операндов. </a:t>
            </a:r>
            <a:r>
              <a:rPr lang="ru-RU" sz="2000" dirty="0"/>
              <a:t>Каждый регистр содержит 80 бит (0-63 – мантисса, 64-78 – порядок, 79 – знак числа). О</a:t>
            </a:r>
            <a:r>
              <a:rPr lang="ru-RU" sz="2000" dirty="0" smtClean="0"/>
              <a:t>птимизированы </a:t>
            </a:r>
            <a:r>
              <a:rPr lang="ru-RU" sz="2000" dirty="0"/>
              <a:t>на реализацию вычислений с использованием обратной польской записи.</a:t>
            </a:r>
          </a:p>
          <a:p>
            <a:pPr lvl="0"/>
            <a:r>
              <a:rPr lang="ru-RU" sz="2000" b="1" dirty="0" smtClean="0"/>
              <a:t>Служебные регистры </a:t>
            </a:r>
            <a:r>
              <a:rPr lang="en-US" sz="2000" b="1" dirty="0"/>
              <a:t>SWR</a:t>
            </a:r>
            <a:r>
              <a:rPr lang="ru-RU" sz="2000" b="1" dirty="0"/>
              <a:t>, </a:t>
            </a:r>
            <a:r>
              <a:rPr lang="en-US" sz="2000" b="1" dirty="0"/>
              <a:t>CWR </a:t>
            </a:r>
            <a:r>
              <a:rPr lang="ru-RU" sz="2000" b="1" dirty="0"/>
              <a:t>и </a:t>
            </a:r>
            <a:r>
              <a:rPr lang="en-US" sz="2000" b="1" dirty="0"/>
              <a:t>TWR</a:t>
            </a:r>
            <a:r>
              <a:rPr lang="ru-RU" sz="2000" b="1" dirty="0"/>
              <a:t> </a:t>
            </a:r>
            <a:r>
              <a:rPr lang="ru-RU" sz="2000" dirty="0"/>
              <a:t>длиной 16 бит каждый.</a:t>
            </a:r>
          </a:p>
          <a:p>
            <a:pPr lvl="1"/>
            <a:r>
              <a:rPr lang="en-US" sz="1700" dirty="0"/>
              <a:t>SWR</a:t>
            </a:r>
            <a:r>
              <a:rPr lang="ru-RU" sz="1700" dirty="0"/>
              <a:t> – регистр состояния сопроцессора. Содержит информацию о текущем состоянии сопроцессора, указывает, какой из регистров </a:t>
            </a:r>
            <a:r>
              <a:rPr lang="en-US" sz="1700" dirty="0"/>
              <a:t>R</a:t>
            </a:r>
            <a:r>
              <a:rPr lang="ru-RU" sz="1700" dirty="0"/>
              <a:t>0..</a:t>
            </a:r>
            <a:r>
              <a:rPr lang="en-US" sz="1700" dirty="0"/>
              <a:t>R</a:t>
            </a:r>
            <a:r>
              <a:rPr lang="ru-RU" sz="1700" dirty="0"/>
              <a:t>7 является вершиной стека сопроцессора, какие исключения возникли после выполнения последней команды и каковы особенности ее выполнения. </a:t>
            </a:r>
            <a:r>
              <a:rPr lang="ru-RU" sz="1700" dirty="0" smtClean="0"/>
              <a:t>Аналог </a:t>
            </a:r>
            <a:r>
              <a:rPr lang="ru-RU" sz="1700" dirty="0"/>
              <a:t>регистра флагов центрального процессора.</a:t>
            </a:r>
          </a:p>
          <a:p>
            <a:pPr lvl="1"/>
            <a:r>
              <a:rPr lang="en-US" sz="1700" dirty="0"/>
              <a:t>CWR </a:t>
            </a:r>
            <a:r>
              <a:rPr lang="ru-RU" sz="1700" dirty="0"/>
              <a:t>– управляющий регистр сопроцессора. С помощью его полей  можно регулировать точность выполнения вычислений, управлять округлением, маскировать исключения.</a:t>
            </a:r>
          </a:p>
          <a:p>
            <a:pPr lvl="1"/>
            <a:r>
              <a:rPr lang="en-US" sz="1700" dirty="0"/>
              <a:t>TWR</a:t>
            </a:r>
            <a:r>
              <a:rPr lang="ru-RU" sz="1700" dirty="0"/>
              <a:t> – регистр слова тегов. Используется для контроля за состоянием каждого из регистров </a:t>
            </a:r>
            <a:r>
              <a:rPr lang="en-US" sz="1700" dirty="0"/>
              <a:t>R</a:t>
            </a:r>
            <a:r>
              <a:rPr lang="ru-RU" sz="1700" dirty="0"/>
              <a:t>0..</a:t>
            </a:r>
            <a:r>
              <a:rPr lang="en-US" sz="1700" dirty="0"/>
              <a:t>R</a:t>
            </a:r>
            <a:r>
              <a:rPr lang="ru-RU" sz="1700" dirty="0"/>
              <a:t>7. К</a:t>
            </a:r>
            <a:r>
              <a:rPr lang="ru-RU" sz="1700" dirty="0" smtClean="0"/>
              <a:t>аждому </a:t>
            </a:r>
            <a:r>
              <a:rPr lang="ru-RU" sz="1700" dirty="0"/>
              <a:t>из регистров стека сопроцессора в регистре </a:t>
            </a:r>
            <a:r>
              <a:rPr lang="en-US" sz="1700" dirty="0"/>
              <a:t>TWR</a:t>
            </a:r>
            <a:r>
              <a:rPr lang="ru-RU" sz="1700" dirty="0"/>
              <a:t> отведено по 2 бита: 0, 1 – </a:t>
            </a:r>
            <a:r>
              <a:rPr lang="en-US" sz="1700" dirty="0"/>
              <a:t>R</a:t>
            </a:r>
            <a:r>
              <a:rPr lang="ru-RU" sz="1700" dirty="0"/>
              <a:t>0; 2, 3 – </a:t>
            </a:r>
            <a:r>
              <a:rPr lang="en-US" sz="1700" dirty="0"/>
              <a:t>R</a:t>
            </a:r>
            <a:r>
              <a:rPr lang="ru-RU" sz="1700" dirty="0"/>
              <a:t>1 и т.д.</a:t>
            </a:r>
          </a:p>
          <a:p>
            <a:pPr lvl="0"/>
            <a:r>
              <a:rPr lang="ru-RU" sz="2000" b="1" dirty="0" smtClean="0"/>
              <a:t>Регистры </a:t>
            </a:r>
            <a:r>
              <a:rPr lang="ru-RU" sz="2000" b="1" dirty="0"/>
              <a:t>указателей </a:t>
            </a:r>
            <a:r>
              <a:rPr lang="en-US" sz="2000" b="1" dirty="0"/>
              <a:t>DPR </a:t>
            </a:r>
            <a:r>
              <a:rPr lang="ru-RU" sz="2000" b="1" dirty="0"/>
              <a:t>и </a:t>
            </a:r>
            <a:r>
              <a:rPr lang="en-US" sz="2000" b="1" dirty="0" smtClean="0"/>
              <a:t>IPR</a:t>
            </a:r>
            <a:r>
              <a:rPr lang="ru-RU" sz="2000" dirty="0" smtClean="0"/>
              <a:t> длиной по 48 бит каждый. </a:t>
            </a:r>
          </a:p>
          <a:p>
            <a:pPr lvl="1"/>
            <a:r>
              <a:rPr lang="ru-RU" sz="1700" dirty="0" smtClean="0"/>
              <a:t>Используются </a:t>
            </a:r>
            <a:r>
              <a:rPr lang="ru-RU" sz="1700" dirty="0"/>
              <a:t>при обработке исключительных ситуаций.</a:t>
            </a:r>
          </a:p>
          <a:p>
            <a:pPr lvl="1"/>
            <a:r>
              <a:rPr lang="en-US" sz="1700" dirty="0"/>
              <a:t>DPR</a:t>
            </a:r>
            <a:r>
              <a:rPr lang="ru-RU" sz="1700" dirty="0"/>
              <a:t> – регистр указателя данных. </a:t>
            </a:r>
            <a:r>
              <a:rPr lang="ru-RU" sz="1700" dirty="0" smtClean="0"/>
              <a:t>Хранит адрес </a:t>
            </a:r>
            <a:r>
              <a:rPr lang="ru-RU" sz="1700" dirty="0"/>
              <a:t>операнда команды, вызвавшей исключение.</a:t>
            </a:r>
          </a:p>
          <a:p>
            <a:pPr lvl="1"/>
            <a:r>
              <a:rPr lang="en-US" sz="1700" dirty="0"/>
              <a:t>IPR</a:t>
            </a:r>
            <a:r>
              <a:rPr lang="ru-RU" sz="1700" dirty="0"/>
              <a:t> – регистр указателя команды. </a:t>
            </a:r>
            <a:r>
              <a:rPr lang="ru-RU" sz="1700" dirty="0" smtClean="0"/>
              <a:t>Хранит адрес команды, </a:t>
            </a:r>
            <a:r>
              <a:rPr lang="ru-RU" sz="1700" dirty="0"/>
              <a:t>вызвавшей </a:t>
            </a:r>
            <a:r>
              <a:rPr lang="ru-RU" sz="1700" dirty="0" smtClean="0"/>
              <a:t>исключение.</a:t>
            </a:r>
            <a:endParaRPr lang="ru-RU" sz="1700" dirty="0"/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5712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АРХИТЕКТУРА СОПРОЦЕССОРА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31000"/>
            <a:ext cx="8410178" cy="557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48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СТЕК СОПРОЦЕССОРА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836712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Физические регистры </a:t>
            </a:r>
            <a:r>
              <a:rPr lang="en-US" dirty="0" smtClean="0"/>
              <a:t>R0..R7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Размерность регистра – 80 бит.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Тип данных – расширенный вещественный формат.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Организован по принципу кольца.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Вершина </a:t>
            </a:r>
            <a:r>
              <a:rPr lang="ru-RU" dirty="0"/>
              <a:t>стека является плавающей и перемещается после записи операнда в </a:t>
            </a:r>
            <a:r>
              <a:rPr lang="ru-RU" dirty="0" smtClean="0"/>
              <a:t>вершину.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Команды сопроцессора оперируют логическими номерами регистров, относительно вершины: </a:t>
            </a:r>
            <a:r>
              <a:rPr lang="en-US" dirty="0"/>
              <a:t>ST</a:t>
            </a:r>
            <a:r>
              <a:rPr lang="ru-RU" dirty="0"/>
              <a:t>(0), </a:t>
            </a:r>
            <a:r>
              <a:rPr lang="en-US" dirty="0"/>
              <a:t>ST</a:t>
            </a:r>
            <a:r>
              <a:rPr lang="ru-RU" dirty="0"/>
              <a:t>(1)...</a:t>
            </a:r>
            <a:r>
              <a:rPr lang="en-US" dirty="0"/>
              <a:t>ST</a:t>
            </a:r>
            <a:r>
              <a:rPr lang="ru-RU" dirty="0"/>
              <a:t>(7</a:t>
            </a:r>
            <a:r>
              <a:rPr lang="ru-RU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</a:t>
            </a:r>
            <a:r>
              <a:rPr lang="ru-RU" dirty="0"/>
              <a:t>(0</a:t>
            </a:r>
            <a:r>
              <a:rPr lang="ru-RU" dirty="0" smtClean="0"/>
              <a:t>)- вершина стека.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57301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Каждому регистру </a:t>
            </a:r>
            <a:r>
              <a:rPr lang="en-US" dirty="0"/>
              <a:t>R0..</a:t>
            </a:r>
            <a:r>
              <a:rPr lang="en-US" dirty="0" smtClean="0"/>
              <a:t>R7</a:t>
            </a:r>
            <a:r>
              <a:rPr lang="ru-RU" dirty="0" smtClean="0"/>
              <a:t> соответствуют 2 бита регистра тегов </a:t>
            </a:r>
            <a:r>
              <a:rPr lang="en-US" dirty="0" smtClean="0"/>
              <a:t>TWR</a:t>
            </a:r>
            <a:r>
              <a:rPr lang="ru-RU" dirty="0" smtClean="0"/>
              <a:t>, характеризующие его состояние: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00 – регистр занят допустимым ненулевым значением,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01 – регистр содержит ноль,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10 – регистр содержит одно из специальных значений, кроме нуля,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11 – регистр пуст и в него можно записать число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27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РЕГИСТР СОСТОЯНИЯ </a:t>
            </a:r>
            <a:r>
              <a:rPr lang="en-US" b="1" dirty="0" smtClean="0"/>
              <a:t>SWR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2" y="836712"/>
            <a:ext cx="791279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25799"/>
              </p:ext>
            </p:extLst>
          </p:nvPr>
        </p:nvGraphicFramePr>
        <p:xfrm>
          <a:off x="279494" y="1667860"/>
          <a:ext cx="8208912" cy="4965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146"/>
                <a:gridCol w="1224136"/>
                <a:gridCol w="5932630"/>
              </a:tblGrid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Обозначение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Недействительная операция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Денормализованный операнд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209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деления на нуль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475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переполнения – выход порядка за максимально допустимый диапазон значений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антипереполнения (результат слишком маленький)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418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 точности – округление числа при выходе за пределы разрядной сетки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65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SF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 работы стека сопроцессора. 1 – возникла одна из исключительных ситуаций </a:t>
                      </a:r>
                      <a:r>
                        <a:rPr lang="en-US" sz="1400" dirty="0">
                          <a:effectLst/>
                        </a:rPr>
                        <a:t>PE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UE </a:t>
                      </a:r>
                      <a:r>
                        <a:rPr lang="ru-RU" sz="1400" dirty="0">
                          <a:effectLst/>
                        </a:rPr>
                        <a:t>или </a:t>
                      </a:r>
                      <a:r>
                        <a:rPr lang="en-US" sz="1400" dirty="0">
                          <a:effectLst/>
                        </a:rPr>
                        <a:t>IE</a:t>
                      </a:r>
                      <a:r>
                        <a:rPr lang="ru-RU" sz="1400" dirty="0">
                          <a:effectLst/>
                        </a:rPr>
                        <a:t>, выполнена попытка записи в заполненный стек или чтения из пустого стека. 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443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Суммарная ошибка работы сопроцессора. 1 – возникла любая из шести исключительных ситуаций (биты 0-5).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44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11-13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TOP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Номер физического регистра </a:t>
                      </a: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ru-RU" sz="1400">
                          <a:effectLst/>
                        </a:rPr>
                        <a:t>0..</a:t>
                      </a: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ru-RU" sz="1400">
                          <a:effectLst/>
                        </a:rPr>
                        <a:t>7, который является текущей вершиной стека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104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Код условия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  <a:tr h="530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Бит занятости. 1 – сопроцессор выполняет команду или происходит прерывание от основного процессора. 0 – сопроцессор свободен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974" marR="279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3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РЕГИСТР УПРАВЛЕНИЯ </a:t>
            </a:r>
            <a:r>
              <a:rPr lang="en-US" b="1" dirty="0" smtClean="0"/>
              <a:t>CWR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6" y="692696"/>
            <a:ext cx="83529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22580"/>
              </p:ext>
            </p:extLst>
          </p:nvPr>
        </p:nvGraphicFramePr>
        <p:xfrm>
          <a:off x="323528" y="1484783"/>
          <a:ext cx="8244705" cy="4965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1800200"/>
                <a:gridCol w="5580409"/>
              </a:tblGrid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Обозначение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Назначение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Маски исключений. Предназначены для маскирования исключительных ситуаций, возникновение которых фиксируется битами 0-5 регистра SWR. 1 – соответст-вующее исключение обрабатывается самим сопроцессором. 0 – при возникновении исключения возбуждается прерывание 10</a:t>
                      </a:r>
                      <a:r>
                        <a:rPr lang="en-US" sz="1400">
                          <a:effectLst/>
                        </a:rPr>
                        <a:t>h</a:t>
                      </a:r>
                      <a:r>
                        <a:rPr lang="ru-RU" sz="1400">
                          <a:effectLst/>
                        </a:rPr>
                        <a:t>, обработчик которого должен быть написан программистом.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Зарезервировано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  <a:tr h="748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IEM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Маска разрешения прерываний. 1 – даже при возникновении незамаскированного исключения (бит 0 -5 равен 0) прерывание не возбуждается.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  <a:tr h="854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8-9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управления точностью: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00 –мантисса занимает 24 бита,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– мантисса занимает 53 бита,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 – мантисса занимает 64 бита.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  <a:tr h="13519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10-11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RC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 управления округлением: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00 – округление по обычным правилам,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01 – округление в меньшую сторону,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 – округление в большую сторону,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 – отбрасывание дробной части результата (используется в операциях целочисленной арифметики).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  <a:tr h="10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13-15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Зарезервировано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556" marR="285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2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ВЗАИМОДЕЙСТВИЕ ЦП И СОПРОЦЕССОРА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3624" y="1196752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ЦП и сопроцессор работают параллельно.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Очередная команда поступает одновременно и в ЦП и в сопроцессор.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Если команда требует данных, ЦП извлекает их и выставляет на шину.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Далее ЦП начинает декодировать следующую команду.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команда требует данных</a:t>
            </a:r>
            <a:r>
              <a:rPr lang="ru-RU" sz="2000" dirty="0" smtClean="0"/>
              <a:t>, сопроцессор обращается к шине, получает данные и начинает выполнять команду.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Необходима синхронизация ЦП и сопроцессора, т.к. ЦП быстрее обрабатывает команды сопроцессора.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До процессоров 486 синхронизация выполнялась вручную программистом командами </a:t>
            </a:r>
            <a:r>
              <a:rPr lang="en-US" sz="2000" dirty="0" smtClean="0"/>
              <a:t>WAIT/FWAIT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Начиная с модели 486 команда </a:t>
            </a:r>
            <a:r>
              <a:rPr lang="en-US" sz="2000" dirty="0" smtClean="0"/>
              <a:t>WAIT/FWAIT</a:t>
            </a:r>
            <a:r>
              <a:rPr lang="ru-RU" sz="2000" dirty="0" smtClean="0"/>
              <a:t> введена в большинство команд сопроцессора, что обеспечивает его синхронизацию с ЦП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842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ПОСТРОЕНИЕ ОБРАТНОЙ ПОЛЬСКОЙ ЗАПИСИ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1441" y="980728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Рассматриваем поочередно каждый символ:</a:t>
            </a:r>
            <a:br>
              <a:rPr lang="ru-RU" sz="1600" dirty="0"/>
            </a:br>
            <a:r>
              <a:rPr lang="ru-RU" sz="1600" dirty="0"/>
              <a:t>1. Если этот символ - </a:t>
            </a:r>
            <a:r>
              <a:rPr lang="ru-RU" sz="1600" dirty="0" smtClean="0"/>
              <a:t>операнд, </a:t>
            </a:r>
            <a:r>
              <a:rPr lang="ru-RU" sz="1600" dirty="0"/>
              <a:t>то </a:t>
            </a:r>
            <a:r>
              <a:rPr lang="ru-RU" sz="1600" dirty="0" smtClean="0"/>
              <a:t>помещаем </a:t>
            </a:r>
            <a:r>
              <a:rPr lang="ru-RU" sz="1600" dirty="0"/>
              <a:t>его в выходную строку.</a:t>
            </a:r>
            <a:br>
              <a:rPr lang="ru-RU" sz="1600" dirty="0"/>
            </a:br>
            <a:r>
              <a:rPr lang="ru-RU" sz="1600" dirty="0"/>
              <a:t>2. Если символ - знак операции (+, -, *, / ), то проверяем приоритет данной операции. Операции умножения и деления имеют наивысший </a:t>
            </a:r>
            <a:r>
              <a:rPr lang="ru-RU" sz="1600" dirty="0" smtClean="0"/>
              <a:t>приоритет. </a:t>
            </a:r>
            <a:r>
              <a:rPr lang="ru-RU" sz="1600" dirty="0"/>
              <a:t>Операции сложения и вычитания имеют меньший </a:t>
            </a:r>
            <a:r>
              <a:rPr lang="ru-RU" sz="1600" dirty="0" smtClean="0"/>
              <a:t>приоритет. </a:t>
            </a:r>
            <a:r>
              <a:rPr lang="ru-RU" sz="1600" dirty="0"/>
              <a:t>Наименьший приоритет </a:t>
            </a:r>
            <a:r>
              <a:rPr lang="ru-RU" sz="1600" dirty="0" smtClean="0"/>
              <a:t>имеет </a:t>
            </a:r>
            <a:r>
              <a:rPr lang="ru-RU" sz="1600" dirty="0"/>
              <a:t>открывающая скобка.</a:t>
            </a:r>
            <a:br>
              <a:rPr lang="ru-RU" sz="1600" dirty="0"/>
            </a:br>
            <a:r>
              <a:rPr lang="ru-RU" sz="1600" dirty="0"/>
              <a:t>Получив один из этих символов, мы должны проверить стек: 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а) Если стек </a:t>
            </a:r>
            <a:r>
              <a:rPr lang="ru-RU" sz="1600" dirty="0" smtClean="0"/>
              <a:t>пуст</a:t>
            </a:r>
            <a:r>
              <a:rPr lang="ru-RU" sz="1600" dirty="0"/>
              <a:t>, или находящиеся в нем символы </a:t>
            </a:r>
            <a:r>
              <a:rPr lang="ru-RU" sz="1600" dirty="0" smtClean="0"/>
              <a:t>имеют </a:t>
            </a:r>
            <a:r>
              <a:rPr lang="ru-RU" sz="1600" dirty="0"/>
              <a:t>меньший приоритет, чем приоритет текущего символа, то помещаем текущий символ в стек.</a:t>
            </a:r>
            <a:br>
              <a:rPr lang="ru-RU" sz="1600" dirty="0"/>
            </a:br>
            <a:r>
              <a:rPr lang="ru-RU" sz="1600" dirty="0"/>
              <a:t>б) Если символ, находящийся на вершине стека имеет приоритет, больший или равный приоритету текущего символа, то извлекаем символы из стека в выходную строку до тех пор, пока выполняется это условие; затем переходим к пункту а).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3. Если текущий символ - открывающая скобка, то помещаем ее в стек.</a:t>
            </a:r>
            <a:br>
              <a:rPr lang="ru-RU" sz="1600" dirty="0"/>
            </a:br>
            <a:r>
              <a:rPr lang="ru-RU" sz="1600" dirty="0"/>
              <a:t>4. Если текущий символ - закрывающая скобка, то извлекаем символы из стека в выходную строку до тех пор, пока не встретим в стеке </a:t>
            </a:r>
            <a:r>
              <a:rPr lang="ru-RU" sz="1600" dirty="0" smtClean="0"/>
              <a:t>открывающую, </a:t>
            </a:r>
            <a:r>
              <a:rPr lang="ru-RU" sz="1600" dirty="0"/>
              <a:t>которую следует просто уничтожить. Закрывающая скобка также уничтожается. 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/>
              <a:t>Если вся входная строка разобрана, а в стеке еще остаются знаки операций, извлекаем их из стека в выходную строку. </a:t>
            </a:r>
          </a:p>
        </p:txBody>
      </p:sp>
    </p:spTree>
    <p:extLst>
      <p:ext uri="{BB962C8B-B14F-4D97-AF65-F5344CB8AC3E}">
        <p14:creationId xmlns:p14="http://schemas.microsoft.com/office/powerpoint/2010/main" val="236897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4624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ВЫЧИСЛЕНИЕ ОБРАТНОЙ ПОЛЬСКОЙ ЗАПИСИ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5926" y="1124744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Пример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Выражение: (</a:t>
            </a:r>
            <a:r>
              <a:rPr lang="en-US" sz="1600" dirty="0" err="1" smtClean="0"/>
              <a:t>a+b</a:t>
            </a:r>
            <a:r>
              <a:rPr lang="en-US" sz="1600" dirty="0" smtClean="0"/>
              <a:t>)*(</a:t>
            </a:r>
            <a:r>
              <a:rPr lang="en-US" sz="1600" dirty="0" err="1" smtClean="0"/>
              <a:t>c+d</a:t>
            </a:r>
            <a:r>
              <a:rPr lang="en-US" sz="1600" dirty="0" smtClean="0"/>
              <a:t>)-e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ОПЗ: </a:t>
            </a:r>
            <a:r>
              <a:rPr lang="en-US" sz="1600" dirty="0" err="1" smtClean="0"/>
              <a:t>ab+cd</a:t>
            </a:r>
            <a:r>
              <a:rPr lang="en-US" sz="1600" dirty="0" smtClean="0"/>
              <a:t>+*e-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00" b="1" dirty="0" smtClean="0"/>
              <a:t>Алгоритм вычисления:</a:t>
            </a:r>
          </a:p>
          <a:p>
            <a:r>
              <a:rPr lang="ru-RU" sz="1600" dirty="0" smtClean="0"/>
              <a:t>1. Если </a:t>
            </a:r>
            <a:r>
              <a:rPr lang="ru-RU" sz="1600" dirty="0"/>
              <a:t>очередной символ входной строки - </a:t>
            </a:r>
            <a:r>
              <a:rPr lang="ru-RU" sz="1600" dirty="0" smtClean="0"/>
              <a:t>операнд, </a:t>
            </a:r>
            <a:r>
              <a:rPr lang="ru-RU" sz="1600" dirty="0"/>
              <a:t>то </a:t>
            </a:r>
            <a:r>
              <a:rPr lang="ru-RU" sz="1600" dirty="0" smtClean="0"/>
              <a:t>помещаем его </a:t>
            </a:r>
            <a:r>
              <a:rPr lang="ru-RU" sz="1600" dirty="0"/>
              <a:t>в </a:t>
            </a:r>
            <a:r>
              <a:rPr lang="ru-RU" sz="1600" dirty="0" smtClean="0"/>
              <a:t>вершину стека.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2. Если очередной символ - знак операции, то извлекаем из стека два верхних </a:t>
            </a:r>
            <a:r>
              <a:rPr lang="ru-RU" sz="1600" dirty="0" smtClean="0"/>
              <a:t>операнда, выполняем над ними операцию, результат помещаем в вершину стека.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Когда вся входная строка будет разобрана в стеке должно остаться одно число, которое и будет результатом данного выражения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Стек сопроцессора оптимизирован именно под этот алгоритм!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5255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2"/>
            <a:ext cx="7467600" cy="833239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ФОРМАТЫ ДАННЫХ СОПРОЦЕССОРА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80728"/>
            <a:ext cx="8856662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 smtClean="0"/>
              <a:t>двоичные </a:t>
            </a:r>
            <a:r>
              <a:rPr lang="ru-RU" sz="2000" dirty="0"/>
              <a:t>целые числа длиной 16, 32 и 64 бита;</a:t>
            </a:r>
          </a:p>
          <a:p>
            <a:pPr lvl="0"/>
            <a:r>
              <a:rPr lang="ru-RU" sz="2000" dirty="0"/>
              <a:t>упакованные целые десятичные числа длиной до 9 байт (могут содержать до 18 десятичных цифр);</a:t>
            </a:r>
          </a:p>
          <a:p>
            <a:pPr lvl="0"/>
            <a:r>
              <a:rPr lang="ru-RU" sz="2000" dirty="0"/>
              <a:t>вещественные числа в коротком (32 бита), длинном (64 бита) и расширенном (80 бит) </a:t>
            </a:r>
            <a:r>
              <a:rPr lang="ru-RU" sz="2000" dirty="0" smtClean="0"/>
              <a:t>форматах;</a:t>
            </a:r>
          </a:p>
          <a:p>
            <a:pPr lvl="0"/>
            <a:r>
              <a:rPr lang="ru-RU" sz="2000" dirty="0" smtClean="0"/>
              <a:t>специальные численные значения:</a:t>
            </a:r>
          </a:p>
          <a:p>
            <a:pPr lvl="1"/>
            <a:r>
              <a:rPr lang="ru-RU" sz="1700" dirty="0" err="1"/>
              <a:t>д</a:t>
            </a:r>
            <a:r>
              <a:rPr lang="ru-RU" sz="1700" dirty="0" err="1" smtClean="0"/>
              <a:t>енормализованные</a:t>
            </a:r>
            <a:r>
              <a:rPr lang="ru-RU" sz="1700" dirty="0" smtClean="0"/>
              <a:t> вещественные числа;</a:t>
            </a:r>
          </a:p>
          <a:p>
            <a:pPr lvl="1"/>
            <a:r>
              <a:rPr lang="ru-RU" sz="1700" dirty="0"/>
              <a:t>н</a:t>
            </a:r>
            <a:r>
              <a:rPr lang="ru-RU" sz="1700" dirty="0" smtClean="0"/>
              <a:t>уль;</a:t>
            </a:r>
          </a:p>
          <a:p>
            <a:pPr lvl="1"/>
            <a:r>
              <a:rPr lang="ru-RU" sz="1700" dirty="0"/>
              <a:t>п</a:t>
            </a:r>
            <a:r>
              <a:rPr lang="ru-RU" sz="1700" dirty="0" smtClean="0"/>
              <a:t>оложительные и отрицательные значения бесконечности:</a:t>
            </a:r>
          </a:p>
          <a:p>
            <a:pPr lvl="1"/>
            <a:r>
              <a:rPr lang="ru-RU" sz="1700" dirty="0" err="1" smtClean="0"/>
              <a:t>нечисла</a:t>
            </a:r>
            <a:r>
              <a:rPr lang="ru-RU" sz="1700" dirty="0" smtClean="0"/>
              <a:t>;</a:t>
            </a:r>
          </a:p>
          <a:p>
            <a:pPr lvl="1"/>
            <a:r>
              <a:rPr lang="ru-RU" sz="1700" dirty="0" smtClean="0"/>
              <a:t>неопределенности и неподдерживаемые форматы.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ДВОИЧНЫЕ ЦЕЛЫЕ ЧИСЛА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488832" cy="237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15109"/>
              </p:ext>
            </p:extLst>
          </p:nvPr>
        </p:nvGraphicFramePr>
        <p:xfrm>
          <a:off x="611560" y="764704"/>
          <a:ext cx="74174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475"/>
                <a:gridCol w="2472475"/>
                <a:gridCol w="2472475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Формат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 (байт)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Диапазон</a:t>
                      </a:r>
                      <a:endParaRPr lang="ru-RU" sz="2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Целое слово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-32768..32767</a:t>
                      </a:r>
                      <a:endParaRPr lang="ru-RU" sz="2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Короткое целое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-2</a:t>
                      </a:r>
                      <a:r>
                        <a:rPr lang="ru-RU" sz="2400" dirty="0" smtClean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 smtClean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ru-RU" sz="2400" dirty="0" smtClean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lang="ru-RU" sz="2400" dirty="0" smtClean="0"/>
                        <a:t> 2</a:t>
                      </a:r>
                      <a:r>
                        <a:rPr lang="ru-RU" sz="2400" dirty="0" smtClean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 smtClean="0">
                          <a:latin typeface="Times New Roman"/>
                          <a:cs typeface="Times New Roman"/>
                        </a:rPr>
                        <a:t>9</a:t>
                      </a:r>
                      <a:endParaRPr lang="ru-RU" sz="2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Длинное целое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-9</a:t>
                      </a:r>
                      <a:r>
                        <a:rPr lang="ru-RU" sz="2400" dirty="0" smtClean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 smtClean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lang="ru-RU" sz="2400" dirty="0" smtClean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lang="ru-RU" sz="2400" dirty="0" smtClean="0"/>
                        <a:t> 9</a:t>
                      </a:r>
                      <a:r>
                        <a:rPr lang="ru-RU" sz="2400" dirty="0" smtClean="0">
                          <a:latin typeface="Times New Roman"/>
                          <a:cs typeface="Times New Roman"/>
                        </a:rPr>
                        <a:t>▪10</a:t>
                      </a:r>
                      <a:r>
                        <a:rPr lang="ru-RU" sz="2400" baseline="30000" dirty="0" smtClean="0">
                          <a:latin typeface="Times New Roman"/>
                          <a:cs typeface="Times New Roman"/>
                        </a:rPr>
                        <a:t>18</a:t>
                      </a:r>
                      <a:endParaRPr lang="ru-RU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515605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Сопроцессор переводит целые числа в вещественный формат и обрабатывает в вещественном формате.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Целые числа могут обрабатывать только команды, второй буквой которых является </a:t>
            </a:r>
            <a:r>
              <a:rPr lang="en-US" dirty="0" smtClean="0"/>
              <a:t>I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2"/>
            <a:ext cx="7467600" cy="97725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УПАКОВАННЫЕ ДВОИЧНО-ДЕСЯТИЧНЫЕ ЧИСЛА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3527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r>
              <a:rPr lang="ru-RU" sz="2000" dirty="0" smtClean="0"/>
              <a:t>Содержат не более 18 цифр.</a:t>
            </a:r>
          </a:p>
          <a:p>
            <a:r>
              <a:rPr lang="ru-RU" sz="2000" dirty="0" smtClean="0"/>
              <a:t>Задаются директивой описания данных </a:t>
            </a:r>
            <a:r>
              <a:rPr lang="en-US" sz="2000" dirty="0" smtClean="0"/>
              <a:t>DT</a:t>
            </a:r>
            <a:r>
              <a:rPr lang="ru-RU" sz="2000" dirty="0" smtClean="0"/>
              <a:t> (20 байт).</a:t>
            </a:r>
          </a:p>
          <a:p>
            <a:r>
              <a:rPr lang="ru-RU" sz="2000" dirty="0" smtClean="0"/>
              <a:t>Старший байт этого поля игнорируется.</a:t>
            </a:r>
          </a:p>
          <a:p>
            <a:r>
              <a:rPr lang="ru-RU" sz="2000" dirty="0" smtClean="0"/>
              <a:t>Старший бит этого байта хранит знак числа.</a:t>
            </a:r>
          </a:p>
          <a:p>
            <a:r>
              <a:rPr lang="ru-RU" sz="2000" dirty="0" smtClean="0"/>
              <a:t>Сопроцессор может только загрузить и выгрузить числа в упакованном формате, вся обработка ведется в вещественном формате.</a:t>
            </a:r>
          </a:p>
          <a:p>
            <a:pPr marL="0" indent="0">
              <a:buNone/>
            </a:pPr>
            <a:r>
              <a:rPr lang="ru-RU" sz="2000" dirty="0" smtClean="0"/>
              <a:t>Пример.</a:t>
            </a:r>
          </a:p>
          <a:p>
            <a:pPr marL="0" indent="0">
              <a:buNone/>
            </a:pPr>
            <a:r>
              <a:rPr lang="en-US" sz="2000" dirty="0" smtClean="0"/>
              <a:t>DT d</a:t>
            </a:r>
            <a:r>
              <a:rPr lang="en-US" sz="2000" baseline="-25000" dirty="0" smtClean="0"/>
              <a:t>17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15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14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13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12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11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9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0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1" y="4507824"/>
            <a:ext cx="7410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ВЕЩЕСТВЕННЫЕ ЧИСЛА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568952" cy="518457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Основной формат сопроцессора.</a:t>
            </a:r>
          </a:p>
          <a:p>
            <a:r>
              <a:rPr lang="ru-RU" sz="2000" dirty="0" smtClean="0"/>
              <a:t>Представляются в виде мантиссы (</a:t>
            </a:r>
            <a:r>
              <a:rPr lang="en-US" sz="2000" dirty="0" smtClean="0"/>
              <a:t>M</a:t>
            </a:r>
            <a:r>
              <a:rPr lang="ru-RU" sz="2000" dirty="0" smtClean="0"/>
              <a:t>) и порядка (</a:t>
            </a:r>
            <a:r>
              <a:rPr lang="en-US" sz="2000" dirty="0" smtClean="0"/>
              <a:t>p)</a:t>
            </a:r>
            <a:r>
              <a:rPr lang="ru-RU" sz="2000" dirty="0" smtClean="0"/>
              <a:t>:</a:t>
            </a:r>
          </a:p>
          <a:p>
            <a:pPr lvl="1"/>
            <a:endParaRPr lang="en-US" sz="1700" dirty="0" smtClean="0"/>
          </a:p>
          <a:p>
            <a:pPr lvl="1" eaLnBrk="1" hangingPunct="1"/>
            <a:endParaRPr lang="en-US" sz="2000" dirty="0" smtClean="0"/>
          </a:p>
          <a:p>
            <a:r>
              <a:rPr lang="ru-RU" sz="2000" dirty="0" smtClean="0"/>
              <a:t>Мантисса должна быть нормализована, т.е. удовлетворять соотношению </a:t>
            </a:r>
            <a:r>
              <a:rPr lang="ru-RU" sz="2000" dirty="0"/>
              <a:t>1 ≤ </a:t>
            </a:r>
            <a:r>
              <a:rPr lang="en-US" sz="2000" dirty="0"/>
              <a:t>M</a:t>
            </a:r>
            <a:r>
              <a:rPr lang="ru-RU" sz="2000" dirty="0"/>
              <a:t> &lt; </a:t>
            </a:r>
            <a:r>
              <a:rPr lang="ru-RU" sz="2000" dirty="0" smtClean="0"/>
              <a:t>2.</a:t>
            </a:r>
          </a:p>
          <a:p>
            <a:pPr lvl="1"/>
            <a:r>
              <a:rPr lang="ru-RU" sz="1700" dirty="0" smtClean="0"/>
              <a:t>Следствие </a:t>
            </a:r>
            <a:r>
              <a:rPr lang="ru-RU" sz="1700" dirty="0" err="1" smtClean="0"/>
              <a:t>нормализованности</a:t>
            </a:r>
            <a:r>
              <a:rPr lang="ru-RU" sz="1700" dirty="0" smtClean="0"/>
              <a:t> - в мантиссе всегда есть единичная целая часть.</a:t>
            </a:r>
          </a:p>
          <a:p>
            <a:pPr lvl="1"/>
            <a:r>
              <a:rPr lang="ru-RU" sz="1700" dirty="0"/>
              <a:t>Следствие </a:t>
            </a:r>
            <a:r>
              <a:rPr lang="ru-RU" sz="1700" dirty="0" err="1" smtClean="0"/>
              <a:t>нормализованности</a:t>
            </a:r>
            <a:r>
              <a:rPr lang="ru-RU" sz="1700" dirty="0" smtClean="0"/>
              <a:t> – для любого вещественного числа существует только одно число с нормализованной мантиссой.</a:t>
            </a:r>
          </a:p>
          <a:p>
            <a:r>
              <a:rPr lang="ru-RU" sz="2000" dirty="0" smtClean="0"/>
              <a:t>Порядок </a:t>
            </a:r>
            <a:r>
              <a:rPr lang="en-US" sz="2000" dirty="0" smtClean="0"/>
              <a:t>p </a:t>
            </a:r>
            <a:r>
              <a:rPr lang="ru-RU" sz="2000" dirty="0" smtClean="0"/>
              <a:t>представляется неотрицательной характеристикой </a:t>
            </a:r>
            <a:r>
              <a:rPr lang="en-US" sz="2000" dirty="0" smtClean="0"/>
              <a:t>q:</a:t>
            </a:r>
          </a:p>
          <a:p>
            <a:pPr lvl="1"/>
            <a:r>
              <a:rPr lang="en-US" sz="1700" dirty="0"/>
              <a:t>q</a:t>
            </a:r>
            <a:r>
              <a:rPr lang="ru-RU" sz="1700" dirty="0"/>
              <a:t> = </a:t>
            </a:r>
            <a:r>
              <a:rPr lang="en-US" sz="1700" dirty="0"/>
              <a:t>p</a:t>
            </a:r>
            <a:r>
              <a:rPr lang="ru-RU" sz="1700" dirty="0"/>
              <a:t> + фиксированное </a:t>
            </a:r>
            <a:r>
              <a:rPr lang="ru-RU" sz="1700" dirty="0" smtClean="0"/>
              <a:t>смещение</a:t>
            </a:r>
            <a:r>
              <a:rPr lang="en-US" sz="1700" dirty="0" smtClean="0"/>
              <a:t>/</a:t>
            </a:r>
          </a:p>
          <a:p>
            <a:r>
              <a:rPr lang="ru-RU" sz="2000" dirty="0" smtClean="0"/>
              <a:t>Для каждого вещественного формата установлено свое значение фиксированного смещения.</a:t>
            </a:r>
          </a:p>
          <a:p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218949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Форматы вещественных чисел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12961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Короткий (4 байта).</a:t>
            </a:r>
          </a:p>
          <a:p>
            <a:r>
              <a:rPr lang="ru-RU" sz="2000" dirty="0" smtClean="0"/>
              <a:t>Длинный (8 байт).</a:t>
            </a:r>
          </a:p>
          <a:p>
            <a:r>
              <a:rPr lang="ru-RU" sz="2000" dirty="0" smtClean="0"/>
              <a:t>Расширенный (10 байт) – внутренний формат сопроцессора..</a:t>
            </a:r>
          </a:p>
          <a:p>
            <a:pPr marL="0" indent="0">
              <a:buNone/>
            </a:pPr>
            <a:endParaRPr lang="en-US" sz="23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800355" cy="248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81971"/>
              </p:ext>
            </p:extLst>
          </p:nvPr>
        </p:nvGraphicFramePr>
        <p:xfrm>
          <a:off x="395536" y="4295910"/>
          <a:ext cx="8280920" cy="244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1368152"/>
                <a:gridCol w="2394266"/>
                <a:gridCol w="2070230"/>
              </a:tblGrid>
              <a:tr h="247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Формат числа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Короткий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Длинный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Расширенный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Диапазон значений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-38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38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-308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308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ru-RU" sz="1600" baseline="30000">
                          <a:effectLst/>
                        </a:rPr>
                        <a:t>-4392</a:t>
                      </a:r>
                      <a:r>
                        <a:rPr lang="ru-RU" sz="1600">
                          <a:effectLst/>
                        </a:rPr>
                        <a:t>..10</a:t>
                      </a:r>
                      <a:r>
                        <a:rPr lang="ru-RU" sz="1600" baseline="30000">
                          <a:effectLst/>
                        </a:rPr>
                        <a:t>4392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Диапазон характеристик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0..255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0..2047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0..32767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Значение фиксированного смещения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+127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+1023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+16383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Диапазон порядков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-126..+127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-1022</a:t>
                      </a:r>
                      <a:r>
                        <a:rPr lang="ru-RU" sz="1600" dirty="0" smtClean="0">
                          <a:effectLst/>
                        </a:rPr>
                        <a:t>. . +</a:t>
                      </a:r>
                      <a:r>
                        <a:rPr lang="ru-RU" sz="1600" dirty="0">
                          <a:effectLst/>
                        </a:rPr>
                        <a:t>1023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r>
                        <a:rPr lang="ru-RU" sz="1600" dirty="0" smtClean="0">
                          <a:effectLst/>
                        </a:rPr>
                        <a:t>16382 .. +</a:t>
                      </a:r>
                      <a:r>
                        <a:rPr lang="ru-RU" sz="1600" dirty="0">
                          <a:effectLst/>
                        </a:rPr>
                        <a:t>16383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Директива описания данных в программе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DD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DQ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DT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СПЕЦИАЛЬНЫЕ ЗНАЧЕНИЯ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Денормализованные</a:t>
            </a:r>
            <a:r>
              <a:rPr lang="ru-RU" sz="2000" b="1" dirty="0" smtClean="0"/>
              <a:t> вещественные числа.</a:t>
            </a:r>
            <a:r>
              <a:rPr lang="ru-RU" sz="2000" dirty="0" smtClean="0"/>
              <a:t> </a:t>
            </a:r>
          </a:p>
          <a:p>
            <a:r>
              <a:rPr lang="ru-RU" sz="2000" dirty="0"/>
              <a:t>Э</a:t>
            </a:r>
            <a:r>
              <a:rPr lang="ru-RU" sz="2000" dirty="0" smtClean="0"/>
              <a:t>то числа по модулю меньше минимального нормализованного числа.</a:t>
            </a:r>
          </a:p>
          <a:p>
            <a:r>
              <a:rPr lang="ru-RU" sz="2000" dirty="0" smtClean="0"/>
              <a:t>Очень маленькие числа, расположенные между нулем и нормализованными числами.</a:t>
            </a:r>
            <a:endParaRPr lang="ru-RU" sz="2000" dirty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4" y="2492896"/>
            <a:ext cx="8629401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121955" y="4026421"/>
            <a:ext cx="8568952" cy="9361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b="1" dirty="0" smtClean="0"/>
              <a:t>Нуль.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Может иметь знак – положительный или отрицательный.</a:t>
            </a:r>
          </a:p>
          <a:p>
            <a:pPr lvl="1"/>
            <a:endParaRPr lang="en-US" sz="2000" dirty="0" smtClean="0"/>
          </a:p>
          <a:p>
            <a:pPr marL="365760" lvl="1" indent="0">
              <a:buFont typeface="Wingdings 2"/>
              <a:buNone/>
            </a:pPr>
            <a:endParaRPr lang="ru-RU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4844253"/>
            <a:ext cx="51149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Бесконечность.</a:t>
            </a: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sz="2000" dirty="0"/>
              <a:t>Может иметь знак – </a:t>
            </a:r>
            <a:r>
              <a:rPr lang="ru-RU" sz="2000" dirty="0" smtClean="0"/>
              <a:t>положительная </a:t>
            </a:r>
            <a:r>
              <a:rPr lang="ru-RU" sz="2000" dirty="0"/>
              <a:t>или </a:t>
            </a:r>
            <a:r>
              <a:rPr lang="ru-RU" sz="2000" dirty="0" smtClean="0"/>
              <a:t>отрицательная.</a:t>
            </a:r>
            <a:endParaRPr lang="en-US" sz="2000" dirty="0" smtClean="0"/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80" y="1609869"/>
            <a:ext cx="5324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179512" y="3181494"/>
            <a:ext cx="8568952" cy="10081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b="1" dirty="0" err="1" smtClean="0"/>
              <a:t>Нечисла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sz="2200" dirty="0" smtClean="0"/>
              <a:t>Сигнальные </a:t>
            </a:r>
            <a:r>
              <a:rPr lang="ru-RU" sz="2200" dirty="0" err="1" smtClean="0"/>
              <a:t>нечисла</a:t>
            </a:r>
            <a:r>
              <a:rPr lang="ru-RU" sz="2200" dirty="0" smtClean="0"/>
              <a:t>. Сопроцессор не формирует их. Они загружаются программистом для вызова исключительной ситуации.</a:t>
            </a:r>
            <a:endParaRPr lang="en-US" sz="2200" dirty="0" smtClean="0"/>
          </a:p>
          <a:p>
            <a:pPr marL="365760" lvl="1" indent="0">
              <a:buFont typeface="Wingdings 2"/>
              <a:buNone/>
            </a:pPr>
            <a:endParaRPr lang="ru-RU" sz="20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89606"/>
            <a:ext cx="5238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одержимое 1"/>
          <p:cNvSpPr txBox="1">
            <a:spLocks/>
          </p:cNvSpPr>
          <p:nvPr/>
        </p:nvSpPr>
        <p:spPr>
          <a:xfrm>
            <a:off x="179512" y="4932556"/>
            <a:ext cx="8568952" cy="6566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Тихие (спокойные) </a:t>
            </a:r>
            <a:r>
              <a:rPr lang="ru-RU" sz="2000" dirty="0" err="1" smtClean="0"/>
              <a:t>нечисла</a:t>
            </a:r>
            <a:r>
              <a:rPr lang="ru-RU" sz="2000" dirty="0" smtClean="0"/>
              <a:t>.  Формируются сопроцессором при выполнении операции, где один из операндов - тихое </a:t>
            </a:r>
            <a:r>
              <a:rPr lang="ru-RU" sz="2000" dirty="0" err="1" smtClean="0"/>
              <a:t>нечисло</a:t>
            </a:r>
            <a:r>
              <a:rPr lang="ru-RU" sz="2000" dirty="0" smtClean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94" y="5661248"/>
            <a:ext cx="52482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3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СПЕЦИАЛЬНЫЕ ЗНАЧЕНИЯ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Неопределенность.</a:t>
            </a: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sz="2000" dirty="0" smtClean="0"/>
              <a:t>Является частным случаем тихого </a:t>
            </a:r>
            <a:r>
              <a:rPr lang="ru-RU" sz="2000" dirty="0" err="1" smtClean="0"/>
              <a:t>нечисла</a:t>
            </a:r>
            <a:endParaRPr lang="ru-RU" sz="2000" dirty="0" smtClean="0"/>
          </a:p>
          <a:p>
            <a:r>
              <a:rPr lang="ru-RU" sz="2000" dirty="0" smtClean="0"/>
              <a:t>Формируется как маскированная реакция сопроцессора на исключение недействительной операции.</a:t>
            </a:r>
            <a:endParaRPr lang="en-US" sz="2000" dirty="0" smtClean="0"/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219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107504" y="3125329"/>
            <a:ext cx="8568952" cy="11677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b="1" dirty="0" smtClean="0"/>
              <a:t>Неподдерживаемое число.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Это все числа, которые не являются нормализованными числами или специальными значениями.</a:t>
            </a:r>
            <a:endParaRPr lang="en-US" sz="2000" dirty="0" smtClean="0"/>
          </a:p>
          <a:p>
            <a:pPr marL="365760" lvl="1" indent="0">
              <a:buFont typeface="Wingdings 2"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1417</TotalTime>
  <Words>1291</Words>
  <Application>Microsoft Office PowerPoint</Application>
  <PresentationFormat>Экран (4:3)</PresentationFormat>
  <Paragraphs>235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Эркер</vt:lpstr>
      <vt:lpstr>Математический  сопроцессор</vt:lpstr>
      <vt:lpstr>ФОРМАТЫ ДАННЫХ СОПРОЦЕССОРА</vt:lpstr>
      <vt:lpstr>ДВОИЧНЫЕ ЦЕЛЫЕ ЧИСЛА</vt:lpstr>
      <vt:lpstr>УПАКОВАННЫЕ ДВОИЧНО-ДЕСЯТИЧНЫЕ ЧИСЛА</vt:lpstr>
      <vt:lpstr>ВЕЩЕСТВЕННЫЕ ЧИСЛА</vt:lpstr>
      <vt:lpstr>Форматы вещественных чисел</vt:lpstr>
      <vt:lpstr>СПЕЦИАЛЬНЫЕ ЗНАЧЕНИЯ</vt:lpstr>
      <vt:lpstr>СПЕЦИАЛЬНЫЕ ЗНАЧЕНИЯ</vt:lpstr>
      <vt:lpstr>СПЕЦИАЛЬНЫЕ ЗНАЧЕНИЯ</vt:lpstr>
      <vt:lpstr>АРХИТЕКТУРА СОПРОЦЕССОРА</vt:lpstr>
      <vt:lpstr>АРХИТЕКТУРА СОПРОЦЕССОРА</vt:lpstr>
      <vt:lpstr>СТЕК СОПРОЦЕССОРА</vt:lpstr>
      <vt:lpstr>РЕГИСТР СОСТОЯНИЯ SWR</vt:lpstr>
      <vt:lpstr>РЕГИСТР УПРАВЛЕНИЯ CWR</vt:lpstr>
      <vt:lpstr>ВЗАИМОДЕЙСТВИЕ ЦП И СОПРОЦЕССОРА</vt:lpstr>
      <vt:lpstr>ПОСТРОЕНИЕ ОБРАТНОЙ ПОЛЬСКОЙ ЗАПИСИ</vt:lpstr>
      <vt:lpstr>ВЫЧИСЛЕНИЕ ОБРАТНОЙ ПОЛЬСКОЙ ЗАПИСИ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Сергей</cp:lastModifiedBy>
  <cp:revision>249</cp:revision>
  <dcterms:created xsi:type="dcterms:W3CDTF">2010-03-16T12:31:48Z</dcterms:created>
  <dcterms:modified xsi:type="dcterms:W3CDTF">2016-06-03T17:48:25Z</dcterms:modified>
</cp:coreProperties>
</file>