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8" r:id="rId3"/>
    <p:sldId id="283" r:id="rId4"/>
    <p:sldId id="259" r:id="rId5"/>
    <p:sldId id="290" r:id="rId6"/>
    <p:sldId id="291" r:id="rId7"/>
    <p:sldId id="285" r:id="rId8"/>
    <p:sldId id="292" r:id="rId9"/>
    <p:sldId id="293" r:id="rId10"/>
    <p:sldId id="294" r:id="rId11"/>
    <p:sldId id="295" r:id="rId12"/>
    <p:sldId id="296" r:id="rId13"/>
    <p:sldId id="297" r:id="rId14"/>
    <p:sldId id="298" r:id="rId15"/>
    <p:sldId id="299" r:id="rId16"/>
    <p:sldId id="300" r:id="rId17"/>
    <p:sldId id="301" r:id="rId18"/>
    <p:sldId id="302" r:id="rId19"/>
    <p:sldId id="303" r:id="rId20"/>
    <p:sldId id="304" r:id="rId21"/>
    <p:sldId id="305" r:id="rId22"/>
    <p:sldId id="306" r:id="rId23"/>
    <p:sldId id="307" r:id="rId24"/>
    <p:sldId id="308" r:id="rId25"/>
    <p:sldId id="309" r:id="rId26"/>
    <p:sldId id="310" r:id="rId27"/>
    <p:sldId id="311" r:id="rId28"/>
    <p:sldId id="312" r:id="rId29"/>
    <p:sldId id="313" r:id="rId30"/>
    <p:sldId id="314" r:id="rId31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840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pPr>
              <a:defRPr/>
            </a:pPr>
            <a:fld id="{159D41F0-58DF-4E26-9BCD-485FDC78FC19}" type="datetimeFigureOut">
              <a:rPr lang="ru-RU" smtClean="0"/>
              <a:pPr>
                <a:defRPr/>
              </a:pPr>
              <a:t>25.03.2016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Прямоугольник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Прямоугольник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Прямая соединительная линия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Прямая соединительная линия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Прямая соединительная линия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Прямая соединительная линия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Прямоугольник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Овал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Овал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Овал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Овал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Овал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pPr>
              <a:defRPr/>
            </a:pPr>
            <a:fld id="{76F11863-F5D4-4EC1-B525-8A51D465B0FD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EE2F116-6AC0-4279-A3A4-5302E23424AC}" type="datetimeFigureOut">
              <a:rPr lang="ru-RU" smtClean="0"/>
              <a:pPr>
                <a:defRPr/>
              </a:pPr>
              <a:t>25.03.2016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0154CB-BBBF-48F1-8597-66539CEB402F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E756464-C16A-43F4-98EE-2CB524A29E8E}" type="datetimeFigureOut">
              <a:rPr lang="ru-RU" smtClean="0"/>
              <a:pPr>
                <a:defRPr/>
              </a:pPr>
              <a:t>25.03.2016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06491F-163C-42B2-B63F-FA2E90785207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Объект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>
              <a:defRPr/>
            </a:pPr>
            <a:fld id="{9F3E0DAE-7B7A-4BA5-AFAC-302F15C96F44}" type="datetimeFigureOut">
              <a:rPr lang="ru-RU" smtClean="0"/>
              <a:pPr>
                <a:defRPr/>
              </a:pPr>
              <a:t>25.03.2016</a:t>
            </a:fld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>
              <a:defRPr/>
            </a:pPr>
            <a:fld id="{F318093A-E7D8-4864-A965-92483DB3E864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>
              <a:defRPr/>
            </a:pPr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pPr>
              <a:defRPr/>
            </a:pPr>
            <a:fld id="{5DF26819-8FAF-43F6-A6DD-8ED7B31EE12B}" type="datetimeFigureOut">
              <a:rPr lang="ru-RU" smtClean="0"/>
              <a:pPr>
                <a:defRPr/>
              </a:pPr>
              <a:t>25.03.2016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Прямоугольник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ямая соединительная линия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Прямая соединительная линия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Прямая соединительная линия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Прямая соединительная линия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Овал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Овал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Овал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Овал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Овал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Прямая соединительная линия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pPr>
              <a:defRPr/>
            </a:pPr>
            <a:fld id="{66CB72B5-91F8-4DB7-BB6E-C42D6D366304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C1A7A30-6946-41F5-8775-2A06B55D1821}" type="datetimeFigureOut">
              <a:rPr lang="ru-RU" smtClean="0"/>
              <a:pPr>
                <a:defRPr/>
              </a:pPr>
              <a:t>25.03.2016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3CBAAE-19F3-4174-960C-AB667F8EA273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  <p:sp>
        <p:nvSpPr>
          <p:cNvPr id="9" name="Объект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1" name="Объект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DAAB641-D3B9-4B74-8960-A715E9F118B5}" type="datetimeFigureOut">
              <a:rPr lang="ru-RU" smtClean="0"/>
              <a:pPr>
                <a:defRPr/>
              </a:pPr>
              <a:t>25.03.2016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759916-4F22-4801-B0FA-C28F19BCF3DD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  <p:sp>
        <p:nvSpPr>
          <p:cNvPr id="11" name="Объект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Объект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2" name="Текст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4" name="Текст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6" name="Дата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>
              <a:defRPr/>
            </a:pPr>
            <a:fld id="{368BAFF7-BD71-43B2-8438-937F965FF711}" type="datetimeFigureOut">
              <a:rPr lang="ru-RU" smtClean="0"/>
              <a:pPr>
                <a:defRPr/>
              </a:pPr>
              <a:t>25.03.2016</a:t>
            </a:fld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>
              <a:defRPr/>
            </a:pPr>
            <a:fld id="{3D90F4F8-DCC3-4052-9586-D7B1205A18B3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>
              <a:defRPr/>
            </a:pPr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B517A02-F820-4C55-9C9A-51ED4DCD6C4C}" type="datetimeFigureOut">
              <a:rPr lang="ru-RU" smtClean="0"/>
              <a:pPr>
                <a:defRPr/>
              </a:pPr>
              <a:t>25.03.2016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E4D5FB-6085-45F2-BF32-7DC282EF7AAB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ямая соединительная линия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Овал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Объект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1" name="Дата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>
              <a:defRPr/>
            </a:pPr>
            <a:fld id="{AA331775-F318-428A-BEF5-056E0725C692}" type="datetimeFigureOut">
              <a:rPr lang="ru-RU" smtClean="0"/>
              <a:pPr>
                <a:defRPr/>
              </a:pPr>
              <a:t>25.03.2016</a:t>
            </a:fld>
            <a:endParaRPr lang="ru-RU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>
              <a:defRPr/>
            </a:pPr>
            <a:fld id="{CA4C3397-E3F8-4411-99FF-A00C98A1F859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  <p:sp>
        <p:nvSpPr>
          <p:cNvPr id="23" name="Нижний колонтитул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>
              <a:defRPr/>
            </a:pPr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Овал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ая соединительная линия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Прямая соединительная линия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Прямая соединительная линия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Дата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>
              <a:defRPr/>
            </a:pPr>
            <a:fld id="{49F5C46E-1ABC-4F89-8301-F674107D28AE}" type="datetimeFigureOut">
              <a:rPr lang="ru-RU" smtClean="0"/>
              <a:pPr>
                <a:defRPr/>
              </a:pPr>
              <a:t>25.03.2016</a:t>
            </a:fld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>
              <a:defRPr/>
            </a:pPr>
            <a:fld id="{D097ABF9-0BF3-4BC1-9AB7-8BC9035EB37F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  <p:sp>
        <p:nvSpPr>
          <p:cNvPr id="21" name="Нижний колонтитул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>
              <a:defRPr/>
            </a:pPr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D121B9A6-3CD1-40A3-9323-6C1DC73B8126}" type="datetimeFigureOut">
              <a:rPr lang="ru-RU" smtClean="0"/>
              <a:pPr>
                <a:defRPr/>
              </a:pPr>
              <a:t>25.03.2016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Овал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9EEAF324-50B9-49B1-B626-B00787493DF3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png"/><Relationship Id="rId5" Type="http://schemas.openxmlformats.org/officeDocument/2006/relationships/oleObject" Target="../embeddings/oleObject2.bin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4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123728" y="2132856"/>
            <a:ext cx="6172200" cy="797474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sz="4400" smtClean="0"/>
              <a:t>Команды ассемблера - 2</a:t>
            </a:r>
            <a:endParaRPr lang="ru-RU" sz="4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79512" y="3473"/>
            <a:ext cx="8496944" cy="706090"/>
          </a:xfrm>
        </p:spPr>
        <p:txBody>
          <a:bodyPr/>
          <a:lstStyle/>
          <a:p>
            <a:pPr algn="ctr">
              <a:defRPr/>
            </a:pPr>
            <a:r>
              <a:rPr lang="ru-RU" b="1" dirty="0"/>
              <a:t>Команды </a:t>
            </a:r>
            <a:r>
              <a:rPr lang="ru-RU" b="1" dirty="0" smtClean="0"/>
              <a:t>побитовых логических операций </a:t>
            </a:r>
            <a:endParaRPr lang="ru-RU" b="1" dirty="0"/>
          </a:p>
        </p:txBody>
      </p:sp>
      <p:sp>
        <p:nvSpPr>
          <p:cNvPr id="11266" name="Содержимое 1"/>
          <p:cNvSpPr>
            <a:spLocks noGrp="1"/>
          </p:cNvSpPr>
          <p:nvPr>
            <p:ph sz="quarter" idx="1"/>
          </p:nvPr>
        </p:nvSpPr>
        <p:spPr>
          <a:xfrm>
            <a:off x="468313" y="908720"/>
            <a:ext cx="8229600" cy="583264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not</a:t>
            </a:r>
            <a:r>
              <a:rPr lang="ru-RU" b="1" dirty="0"/>
              <a:t>	</a:t>
            </a:r>
            <a:r>
              <a:rPr lang="en-US" b="1" dirty="0" err="1"/>
              <a:t>dst</a:t>
            </a:r>
            <a:r>
              <a:rPr lang="ru-RU" b="1" dirty="0"/>
              <a:t>		</a:t>
            </a:r>
            <a:r>
              <a:rPr lang="ru-RU" dirty="0"/>
              <a:t>– побитовая инверсия.</a:t>
            </a:r>
          </a:p>
          <a:p>
            <a:pPr marL="0" indent="0">
              <a:buNone/>
            </a:pPr>
            <a:r>
              <a:rPr lang="ru-RU" dirty="0"/>
              <a:t>Каждый бит </a:t>
            </a:r>
            <a:r>
              <a:rPr lang="en-US" dirty="0" err="1"/>
              <a:t>dst</a:t>
            </a:r>
            <a:r>
              <a:rPr lang="en-US" dirty="0"/>
              <a:t> </a:t>
            </a:r>
            <a:r>
              <a:rPr lang="ru-RU" dirty="0"/>
              <a:t>меняет свое значение на противоположное. </a:t>
            </a:r>
          </a:p>
          <a:p>
            <a:pPr marL="0" indent="0">
              <a:buNone/>
            </a:pPr>
            <a:endParaRPr lang="ru-RU" b="1" dirty="0" smtClean="0"/>
          </a:p>
          <a:p>
            <a:pPr marL="0" indent="0">
              <a:buNone/>
            </a:pPr>
            <a:r>
              <a:rPr lang="en-US" b="1" dirty="0" smtClean="0"/>
              <a:t>or</a:t>
            </a:r>
            <a:r>
              <a:rPr lang="ru-RU" b="1" dirty="0"/>
              <a:t>	</a:t>
            </a:r>
            <a:r>
              <a:rPr lang="en-US" b="1" dirty="0" err="1"/>
              <a:t>dst</a:t>
            </a:r>
            <a:r>
              <a:rPr lang="ru-RU" b="1" dirty="0"/>
              <a:t>, </a:t>
            </a:r>
            <a:r>
              <a:rPr lang="en-US" b="1" dirty="0" err="1"/>
              <a:t>src</a:t>
            </a:r>
            <a:r>
              <a:rPr lang="ru-RU" dirty="0"/>
              <a:t>		– логическое «ИЛИ».</a:t>
            </a:r>
          </a:p>
          <a:p>
            <a:pPr marL="0" indent="0">
              <a:buNone/>
            </a:pPr>
            <a:r>
              <a:rPr lang="ru-RU" dirty="0"/>
              <a:t>Каждый бит </a:t>
            </a:r>
            <a:r>
              <a:rPr lang="en-US" dirty="0" err="1"/>
              <a:t>dst</a:t>
            </a:r>
            <a:r>
              <a:rPr lang="en-US" dirty="0"/>
              <a:t> </a:t>
            </a:r>
            <a:r>
              <a:rPr lang="ru-RU" dirty="0"/>
              <a:t>вычисляется по правилам операции </a:t>
            </a:r>
            <a:r>
              <a:rPr lang="en-US" dirty="0"/>
              <a:t>OR</a:t>
            </a:r>
            <a:r>
              <a:rPr lang="ru-RU" dirty="0"/>
              <a:t>: </a:t>
            </a:r>
            <a:endParaRPr lang="ru-RU" dirty="0" smtClean="0"/>
          </a:p>
          <a:p>
            <a:pPr marL="0" indent="0">
              <a:buNone/>
            </a:pPr>
            <a:r>
              <a:rPr lang="en-US" dirty="0" err="1" smtClean="0"/>
              <a:t>dst</a:t>
            </a:r>
            <a:r>
              <a:rPr lang="en-US" dirty="0" smtClean="0"/>
              <a:t> </a:t>
            </a:r>
            <a:r>
              <a:rPr lang="ru-RU" dirty="0"/>
              <a:t>= </a:t>
            </a:r>
            <a:r>
              <a:rPr lang="en-US" dirty="0" err="1"/>
              <a:t>dst</a:t>
            </a:r>
            <a:r>
              <a:rPr lang="en-US" dirty="0"/>
              <a:t> OR </a:t>
            </a:r>
            <a:r>
              <a:rPr lang="en-US" dirty="0" err="1"/>
              <a:t>src</a:t>
            </a:r>
            <a:r>
              <a:rPr lang="ru-RU" dirty="0"/>
              <a:t>.</a:t>
            </a:r>
          </a:p>
          <a:p>
            <a:pPr marL="0" indent="0">
              <a:buNone/>
            </a:pPr>
            <a:endParaRPr lang="ru-RU" b="1" dirty="0" smtClean="0"/>
          </a:p>
          <a:p>
            <a:pPr marL="0" indent="0">
              <a:buNone/>
            </a:pPr>
            <a:r>
              <a:rPr lang="en-US" b="1" dirty="0" smtClean="0"/>
              <a:t>and</a:t>
            </a:r>
            <a:r>
              <a:rPr lang="ru-RU" b="1" dirty="0"/>
              <a:t>	</a:t>
            </a:r>
            <a:r>
              <a:rPr lang="en-US" b="1" dirty="0" err="1"/>
              <a:t>dst</a:t>
            </a:r>
            <a:r>
              <a:rPr lang="ru-RU" b="1" dirty="0"/>
              <a:t>, </a:t>
            </a:r>
            <a:r>
              <a:rPr lang="en-US" b="1" dirty="0" err="1"/>
              <a:t>src</a:t>
            </a:r>
            <a:r>
              <a:rPr lang="ru-RU" dirty="0"/>
              <a:t>		– логическое «И».</a:t>
            </a:r>
          </a:p>
          <a:p>
            <a:pPr marL="0" indent="0">
              <a:buNone/>
            </a:pPr>
            <a:r>
              <a:rPr lang="ru-RU" dirty="0"/>
              <a:t>Каждый бит </a:t>
            </a:r>
            <a:r>
              <a:rPr lang="en-US" dirty="0" err="1"/>
              <a:t>dst</a:t>
            </a:r>
            <a:r>
              <a:rPr lang="en-US" dirty="0"/>
              <a:t> </a:t>
            </a:r>
            <a:r>
              <a:rPr lang="ru-RU" dirty="0"/>
              <a:t>вычисляется по правилам операции </a:t>
            </a:r>
            <a:r>
              <a:rPr lang="en-US" dirty="0"/>
              <a:t>AND</a:t>
            </a:r>
            <a:r>
              <a:rPr lang="ru-RU" dirty="0"/>
              <a:t>: </a:t>
            </a:r>
            <a:endParaRPr lang="ru-RU" dirty="0" smtClean="0"/>
          </a:p>
          <a:p>
            <a:pPr marL="0" indent="0">
              <a:buNone/>
            </a:pPr>
            <a:r>
              <a:rPr lang="ru-RU" dirty="0"/>
              <a:t>ё</a:t>
            </a:r>
            <a:r>
              <a:rPr lang="en-US" dirty="0" err="1" smtClean="0"/>
              <a:t>dst</a:t>
            </a:r>
            <a:r>
              <a:rPr lang="ru-RU" dirty="0" smtClean="0"/>
              <a:t> </a:t>
            </a:r>
            <a:r>
              <a:rPr lang="ru-RU" dirty="0"/>
              <a:t>= </a:t>
            </a:r>
            <a:r>
              <a:rPr lang="en-US" dirty="0" err="1"/>
              <a:t>dst</a:t>
            </a:r>
            <a:r>
              <a:rPr lang="en-US" dirty="0"/>
              <a:t> AND </a:t>
            </a:r>
            <a:r>
              <a:rPr lang="en-US" dirty="0" err="1"/>
              <a:t>src</a:t>
            </a:r>
            <a:r>
              <a:rPr lang="ru-RU" dirty="0"/>
              <a:t>.</a:t>
            </a:r>
          </a:p>
          <a:p>
            <a:pPr marL="0" indent="0">
              <a:buNone/>
            </a:pPr>
            <a:endParaRPr lang="ru-RU" b="1" dirty="0" smtClean="0"/>
          </a:p>
          <a:p>
            <a:pPr marL="0" indent="0">
              <a:buNone/>
            </a:pPr>
            <a:r>
              <a:rPr lang="en-US" b="1" dirty="0" err="1" smtClean="0"/>
              <a:t>xor</a:t>
            </a:r>
            <a:r>
              <a:rPr lang="ru-RU" b="1" dirty="0"/>
              <a:t>	</a:t>
            </a:r>
            <a:r>
              <a:rPr lang="en-US" b="1" dirty="0" err="1"/>
              <a:t>dst</a:t>
            </a:r>
            <a:r>
              <a:rPr lang="ru-RU" b="1" dirty="0"/>
              <a:t>, </a:t>
            </a:r>
            <a:r>
              <a:rPr lang="en-US" b="1" dirty="0" err="1"/>
              <a:t>srx</a:t>
            </a:r>
            <a:r>
              <a:rPr lang="ru-RU" dirty="0"/>
              <a:t>	– «ИСКЛЮЧАЮЩЕЕ ИЛИ».</a:t>
            </a:r>
          </a:p>
          <a:p>
            <a:pPr marL="0" indent="0">
              <a:buNone/>
            </a:pPr>
            <a:r>
              <a:rPr lang="ru-RU" dirty="0"/>
              <a:t>Каждый бит </a:t>
            </a:r>
            <a:r>
              <a:rPr lang="en-US" dirty="0" err="1"/>
              <a:t>dst</a:t>
            </a:r>
            <a:r>
              <a:rPr lang="en-US" dirty="0"/>
              <a:t> </a:t>
            </a:r>
            <a:r>
              <a:rPr lang="ru-RU" dirty="0"/>
              <a:t>вычисляется по правилам операции </a:t>
            </a:r>
            <a:r>
              <a:rPr lang="en-US" dirty="0"/>
              <a:t>XOR</a:t>
            </a:r>
            <a:r>
              <a:rPr lang="ru-RU" dirty="0"/>
              <a:t>:  </a:t>
            </a:r>
            <a:r>
              <a:rPr lang="en-US" dirty="0" err="1"/>
              <a:t>dst</a:t>
            </a:r>
            <a:r>
              <a:rPr lang="ru-RU" dirty="0"/>
              <a:t> = </a:t>
            </a:r>
            <a:r>
              <a:rPr lang="en-US" dirty="0" err="1"/>
              <a:t>dst</a:t>
            </a:r>
            <a:r>
              <a:rPr lang="en-US" dirty="0"/>
              <a:t> XOR </a:t>
            </a:r>
            <a:r>
              <a:rPr lang="en-US" dirty="0" err="1"/>
              <a:t>src</a:t>
            </a:r>
            <a:r>
              <a:rPr lang="ru-RU" dirty="0"/>
              <a:t>.</a:t>
            </a:r>
          </a:p>
          <a:p>
            <a:pPr marL="0" indent="0">
              <a:buNone/>
            </a:pPr>
            <a:endParaRPr lang="ru-RU" b="1" dirty="0" smtClean="0"/>
          </a:p>
          <a:p>
            <a:pPr marL="0" indent="0">
              <a:buNone/>
            </a:pPr>
            <a:r>
              <a:rPr lang="en-US" b="1" dirty="0" smtClean="0"/>
              <a:t>test</a:t>
            </a:r>
            <a:r>
              <a:rPr lang="ru-RU" b="1" dirty="0"/>
              <a:t>	</a:t>
            </a:r>
            <a:r>
              <a:rPr lang="en-US" b="1" dirty="0"/>
              <a:t>op</a:t>
            </a:r>
            <a:r>
              <a:rPr lang="ru-RU" b="1" dirty="0"/>
              <a:t>1, </a:t>
            </a:r>
            <a:r>
              <a:rPr lang="en-US" b="1" dirty="0"/>
              <a:t>op</a:t>
            </a:r>
            <a:r>
              <a:rPr lang="ru-RU" b="1" dirty="0"/>
              <a:t>2</a:t>
            </a:r>
            <a:r>
              <a:rPr lang="ru-RU" dirty="0"/>
              <a:t>	- логическое «И» без сохранение результата (влияет только на регистр флагов).</a:t>
            </a:r>
          </a:p>
        </p:txBody>
      </p:sp>
    </p:spTree>
    <p:extLst>
      <p:ext uri="{BB962C8B-B14F-4D97-AF65-F5344CB8AC3E}">
        <p14:creationId xmlns:p14="http://schemas.microsoft.com/office/powerpoint/2010/main" val="21934185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79512" y="3473"/>
            <a:ext cx="8496944" cy="706090"/>
          </a:xfrm>
        </p:spPr>
        <p:txBody>
          <a:bodyPr/>
          <a:lstStyle/>
          <a:p>
            <a:pPr algn="ctr">
              <a:defRPr/>
            </a:pPr>
            <a:r>
              <a:rPr lang="ru-RU" b="1" dirty="0"/>
              <a:t>Правила </a:t>
            </a:r>
            <a:r>
              <a:rPr lang="ru-RU" b="1" dirty="0" smtClean="0"/>
              <a:t>выполнения побитовых </a:t>
            </a:r>
            <a:r>
              <a:rPr lang="ru-RU" b="1" dirty="0"/>
              <a:t>операций </a:t>
            </a: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868700"/>
              </p:ext>
            </p:extLst>
          </p:nvPr>
        </p:nvGraphicFramePr>
        <p:xfrm>
          <a:off x="251520" y="980728"/>
          <a:ext cx="8424936" cy="21602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03773"/>
                <a:gridCol w="1403773"/>
                <a:gridCol w="1403773"/>
                <a:gridCol w="1404539"/>
                <a:gridCol w="1404539"/>
                <a:gridCol w="1404539"/>
              </a:tblGrid>
              <a:tr h="360040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Dst</a:t>
                      </a:r>
                      <a:endParaRPr lang="ru-RU" sz="16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Src</a:t>
                      </a:r>
                      <a:endParaRPr lang="ru-RU" sz="16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grid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dst</a:t>
                      </a:r>
                      <a:endParaRPr lang="ru-RU" sz="16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6004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Not</a:t>
                      </a:r>
                      <a:endParaRPr lang="ru-RU" sz="16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And</a:t>
                      </a:r>
                      <a:endParaRPr lang="ru-RU" sz="16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Or</a:t>
                      </a:r>
                      <a:endParaRPr lang="ru-RU" sz="16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Xor</a:t>
                      </a:r>
                      <a:endParaRPr lang="ru-RU" sz="16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600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</a:t>
                      </a:r>
                      <a:endParaRPr lang="ru-RU" sz="16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</a:t>
                      </a:r>
                      <a:endParaRPr lang="ru-RU" sz="16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</a:t>
                      </a:r>
                      <a:endParaRPr lang="ru-RU" sz="16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</a:t>
                      </a:r>
                      <a:endParaRPr lang="ru-RU" sz="16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</a:t>
                      </a:r>
                      <a:endParaRPr lang="ru-RU" sz="16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</a:t>
                      </a:r>
                      <a:endParaRPr lang="ru-RU" sz="16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600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</a:t>
                      </a:r>
                      <a:endParaRPr lang="ru-RU" sz="16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</a:t>
                      </a:r>
                      <a:endParaRPr lang="ru-RU" sz="16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</a:t>
                      </a:r>
                      <a:endParaRPr lang="ru-RU" sz="16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</a:t>
                      </a:r>
                      <a:endParaRPr lang="ru-RU" sz="16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</a:t>
                      </a:r>
                      <a:endParaRPr lang="ru-RU" sz="16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</a:t>
                      </a:r>
                      <a:endParaRPr lang="ru-RU" sz="16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600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</a:t>
                      </a:r>
                      <a:endParaRPr lang="ru-RU" sz="16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</a:t>
                      </a:r>
                      <a:endParaRPr lang="ru-RU" sz="16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</a:t>
                      </a:r>
                      <a:endParaRPr lang="ru-RU" sz="16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</a:t>
                      </a:r>
                      <a:endParaRPr lang="ru-RU" sz="16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</a:t>
                      </a:r>
                      <a:endParaRPr lang="ru-RU" sz="16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</a:t>
                      </a:r>
                      <a:endParaRPr lang="ru-RU" sz="16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600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</a:t>
                      </a:r>
                      <a:endParaRPr lang="ru-RU" sz="16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</a:t>
                      </a:r>
                      <a:endParaRPr lang="ru-RU" sz="16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</a:t>
                      </a:r>
                      <a:endParaRPr lang="ru-RU" sz="16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</a:t>
                      </a:r>
                      <a:endParaRPr lang="ru-RU" sz="16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</a:t>
                      </a:r>
                      <a:endParaRPr lang="ru-RU" sz="16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</a:t>
                      </a:r>
                      <a:endParaRPr lang="ru-RU" sz="16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23528" y="3356992"/>
            <a:ext cx="835292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000" b="1" dirty="0" smtClean="0">
                <a:latin typeface="+mj-lt"/>
              </a:rPr>
              <a:t>Действие команд на флаги</a:t>
            </a:r>
            <a:endParaRPr lang="ru-RU" sz="3000" b="1" dirty="0">
              <a:latin typeface="+mj-lt"/>
            </a:endParaRPr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816063"/>
              </p:ext>
            </p:extLst>
          </p:nvPr>
        </p:nvGraphicFramePr>
        <p:xfrm>
          <a:off x="251520" y="4005064"/>
          <a:ext cx="8352929" cy="1872208"/>
        </p:xfrm>
        <a:graphic>
          <a:graphicData uri="http://schemas.openxmlformats.org/drawingml/2006/table">
            <a:tbl>
              <a:tblPr firstRow="1" firstCol="1" bandRow="1"/>
              <a:tblGrid>
                <a:gridCol w="1192732"/>
                <a:gridCol w="1192732"/>
                <a:gridCol w="1193493"/>
                <a:gridCol w="1193493"/>
                <a:gridCol w="1193493"/>
                <a:gridCol w="1193493"/>
                <a:gridCol w="1193493"/>
              </a:tblGrid>
              <a:tr h="46805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OF</a:t>
                      </a:r>
                      <a:endParaRPr lang="ru-RU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SF</a:t>
                      </a:r>
                      <a:endParaRPr lang="ru-RU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ZF</a:t>
                      </a:r>
                      <a:endParaRPr lang="ru-RU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AF</a:t>
                      </a:r>
                      <a:endParaRPr lang="ru-RU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PF</a:t>
                      </a:r>
                      <a:endParaRPr lang="ru-RU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CF</a:t>
                      </a:r>
                      <a:endParaRPr lang="ru-RU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805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Not</a:t>
                      </a:r>
                      <a:endParaRPr lang="ru-RU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–</a:t>
                      </a:r>
                      <a:endParaRPr lang="ru-RU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–</a:t>
                      </a:r>
                      <a:endParaRPr lang="ru-RU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–</a:t>
                      </a:r>
                      <a:endParaRPr lang="ru-RU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–</a:t>
                      </a:r>
                      <a:endParaRPr lang="ru-RU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–</a:t>
                      </a:r>
                      <a:endParaRPr lang="ru-RU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–</a:t>
                      </a:r>
                      <a:endParaRPr lang="ru-RU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361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Остальные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–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lang="ru-RU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lang="ru-RU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Не опр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lang="ru-RU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–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529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64679" y="188640"/>
            <a:ext cx="8496944" cy="792088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ru-RU" b="1" dirty="0" smtClean="0"/>
              <a:t>Примеры использования побитовых логических команд</a:t>
            </a:r>
            <a:endParaRPr lang="ru-RU" b="1" dirty="0"/>
          </a:p>
        </p:txBody>
      </p:sp>
      <p:sp>
        <p:nvSpPr>
          <p:cNvPr id="2" name="TextBox 1"/>
          <p:cNvSpPr txBox="1"/>
          <p:nvPr/>
        </p:nvSpPr>
        <p:spPr>
          <a:xfrm>
            <a:off x="179512" y="980728"/>
            <a:ext cx="849694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/>
              <a:t>Пример проверки бита</a:t>
            </a:r>
            <a:r>
              <a:rPr lang="ru-RU" sz="2000" dirty="0" smtClean="0"/>
              <a:t>. </a:t>
            </a:r>
            <a:r>
              <a:rPr lang="ru-RU" sz="2000" dirty="0"/>
              <a:t>Проверить, является ли младший бит регистра </a:t>
            </a:r>
            <a:r>
              <a:rPr lang="en-US" sz="2000" dirty="0"/>
              <a:t>AX</a:t>
            </a:r>
            <a:r>
              <a:rPr lang="ru-RU" sz="2000" dirty="0"/>
              <a:t> единицей</a:t>
            </a:r>
            <a:r>
              <a:rPr lang="ru-RU" sz="2000" dirty="0" smtClean="0"/>
              <a:t>.</a:t>
            </a:r>
          </a:p>
          <a:p>
            <a:endParaRPr lang="ru-RU" sz="2000" dirty="0" smtClean="0"/>
          </a:p>
          <a:p>
            <a:r>
              <a:rPr lang="en-US" sz="2000" dirty="0" smtClean="0"/>
              <a:t>test </a:t>
            </a:r>
            <a:r>
              <a:rPr lang="en-US" sz="2000" dirty="0"/>
              <a:t>AX</a:t>
            </a:r>
            <a:r>
              <a:rPr lang="ru-RU" sz="2000" dirty="0"/>
              <a:t>, 1</a:t>
            </a:r>
            <a:r>
              <a:rPr lang="en-US" sz="2000" dirty="0"/>
              <a:t>h</a:t>
            </a:r>
            <a:r>
              <a:rPr lang="ru-RU" sz="2000" dirty="0"/>
              <a:t>	; если после этой команды флаг </a:t>
            </a:r>
            <a:r>
              <a:rPr lang="en-US" sz="2000" dirty="0"/>
              <a:t>ZF</a:t>
            </a:r>
            <a:r>
              <a:rPr lang="ru-RU" sz="2000" dirty="0"/>
              <a:t>=1, то является, </a:t>
            </a:r>
          </a:p>
          <a:p>
            <a:r>
              <a:rPr lang="ru-RU" sz="2000" dirty="0" smtClean="0"/>
              <a:t>		; </a:t>
            </a:r>
            <a:r>
              <a:rPr lang="ru-RU" sz="2000" dirty="0"/>
              <a:t>иначе</a:t>
            </a:r>
            <a:r>
              <a:rPr lang="ru-RU" sz="2000" dirty="0" smtClean="0"/>
              <a:t>– 0</a:t>
            </a:r>
            <a:endParaRPr lang="ru-RU" sz="20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708920"/>
            <a:ext cx="8682153" cy="29654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51943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64679" y="188640"/>
            <a:ext cx="8496944" cy="792088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ru-RU" b="1" dirty="0" smtClean="0"/>
              <a:t>Примеры использования побитовых логических команд</a:t>
            </a:r>
            <a:endParaRPr lang="ru-RU" b="1" dirty="0"/>
          </a:p>
        </p:txBody>
      </p:sp>
      <p:sp>
        <p:nvSpPr>
          <p:cNvPr id="2" name="TextBox 1"/>
          <p:cNvSpPr txBox="1"/>
          <p:nvPr/>
        </p:nvSpPr>
        <p:spPr>
          <a:xfrm>
            <a:off x="179512" y="980728"/>
            <a:ext cx="849694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/>
              <a:t>Пример установки бита</a:t>
            </a:r>
            <a:r>
              <a:rPr lang="ru-RU" sz="2000" dirty="0" smtClean="0"/>
              <a:t>. </a:t>
            </a:r>
            <a:r>
              <a:rPr lang="ru-RU" sz="2000" dirty="0"/>
              <a:t>Установить в регистре </a:t>
            </a:r>
            <a:r>
              <a:rPr lang="en-US" sz="2000" dirty="0"/>
              <a:t>AX</a:t>
            </a:r>
            <a:r>
              <a:rPr lang="ru-RU" sz="2000" dirty="0"/>
              <a:t> старший бит в </a:t>
            </a:r>
            <a:r>
              <a:rPr lang="ru-RU" sz="2000" dirty="0" smtClean="0"/>
              <a:t>единицу.</a:t>
            </a:r>
          </a:p>
          <a:p>
            <a:endParaRPr lang="ru-RU" sz="2000" dirty="0" smtClean="0"/>
          </a:p>
          <a:p>
            <a:r>
              <a:rPr lang="en-US" sz="2000" dirty="0"/>
              <a:t>or AX</a:t>
            </a:r>
            <a:r>
              <a:rPr lang="ru-RU" sz="2000" dirty="0"/>
              <a:t>,80</a:t>
            </a:r>
            <a:r>
              <a:rPr lang="en-US" sz="2000" dirty="0" smtClean="0"/>
              <a:t>h</a:t>
            </a:r>
            <a:endParaRPr lang="ru-RU" sz="20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6139" y="2263774"/>
            <a:ext cx="8892978" cy="3037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528970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64679" y="188640"/>
            <a:ext cx="8496944" cy="792088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ru-RU" b="1" dirty="0" smtClean="0"/>
              <a:t>Примеры использования побитовых логических команд</a:t>
            </a:r>
            <a:endParaRPr lang="ru-RU" b="1" dirty="0"/>
          </a:p>
        </p:txBody>
      </p:sp>
      <p:sp>
        <p:nvSpPr>
          <p:cNvPr id="2" name="TextBox 1"/>
          <p:cNvSpPr txBox="1"/>
          <p:nvPr/>
        </p:nvSpPr>
        <p:spPr>
          <a:xfrm>
            <a:off x="179512" y="980728"/>
            <a:ext cx="84969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/>
              <a:t>Пример обнуления бита</a:t>
            </a:r>
            <a:r>
              <a:rPr lang="ru-RU" sz="2000" dirty="0" smtClean="0"/>
              <a:t>. Обнулить в </a:t>
            </a:r>
            <a:r>
              <a:rPr lang="ru-RU" sz="2000" dirty="0"/>
              <a:t>регистре </a:t>
            </a:r>
            <a:r>
              <a:rPr lang="en-US" sz="2000" dirty="0"/>
              <a:t>AX</a:t>
            </a:r>
            <a:r>
              <a:rPr lang="ru-RU" sz="2000" dirty="0"/>
              <a:t> старший </a:t>
            </a:r>
            <a:r>
              <a:rPr lang="ru-RU" sz="2000" dirty="0" smtClean="0"/>
              <a:t>бит.</a:t>
            </a:r>
          </a:p>
          <a:p>
            <a:endParaRPr lang="ru-RU" sz="2000" dirty="0" smtClean="0"/>
          </a:p>
          <a:p>
            <a:r>
              <a:rPr lang="en-US" sz="2000" dirty="0"/>
              <a:t>and AX</a:t>
            </a:r>
            <a:r>
              <a:rPr lang="ru-RU" sz="2000" dirty="0"/>
              <a:t>, 7</a:t>
            </a:r>
            <a:r>
              <a:rPr lang="en-US" sz="2000" dirty="0" err="1"/>
              <a:t>Fh</a:t>
            </a:r>
            <a:endParaRPr lang="ru-RU" sz="20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155" y="2258220"/>
            <a:ext cx="8867363" cy="22508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39412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79512" y="0"/>
            <a:ext cx="8496944" cy="706090"/>
          </a:xfrm>
        </p:spPr>
        <p:txBody>
          <a:bodyPr/>
          <a:lstStyle/>
          <a:p>
            <a:pPr algn="ctr">
              <a:defRPr/>
            </a:pPr>
            <a:r>
              <a:rPr lang="ru-RU" b="1" dirty="0" smtClean="0"/>
              <a:t>Операции сдвига</a:t>
            </a:r>
            <a:endParaRPr lang="ru-RU" b="1" dirty="0"/>
          </a:p>
        </p:txBody>
      </p:sp>
      <p:sp>
        <p:nvSpPr>
          <p:cNvPr id="11266" name="Содержимое 1"/>
          <p:cNvSpPr>
            <a:spLocks noGrp="1"/>
          </p:cNvSpPr>
          <p:nvPr>
            <p:ph sz="quarter" idx="1"/>
          </p:nvPr>
        </p:nvSpPr>
        <p:spPr>
          <a:xfrm>
            <a:off x="467544" y="836712"/>
            <a:ext cx="8229600" cy="720080"/>
          </a:xfrm>
        </p:spPr>
        <p:txBody>
          <a:bodyPr>
            <a:normAutofit fontScale="92500" lnSpcReduction="10000"/>
          </a:bodyPr>
          <a:lstStyle/>
          <a:p>
            <a:r>
              <a:rPr lang="ru-RU" b="1" dirty="0" smtClean="0"/>
              <a:t>Логический сдвиг</a:t>
            </a:r>
            <a:r>
              <a:rPr lang="ru-RU" dirty="0" smtClean="0"/>
              <a:t>- освобождающиеся </a:t>
            </a:r>
            <a:r>
              <a:rPr lang="ru-RU" dirty="0"/>
              <a:t>разряды  заполняются нулями. </a:t>
            </a:r>
            <a:endParaRPr lang="ru-RU" dirty="0" smtClean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0661430"/>
              </p:ext>
            </p:extLst>
          </p:nvPr>
        </p:nvGraphicFramePr>
        <p:xfrm>
          <a:off x="1619672" y="1484784"/>
          <a:ext cx="4637315" cy="1008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35" r:id="rId3" imgW="6028571" imgH="1305107" progId="Unknown">
                  <p:embed/>
                </p:oleObj>
              </mc:Choice>
              <mc:Fallback>
                <p:oleObj r:id="rId3" imgW="6028571" imgH="1305107" progId="Unknown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672" y="1484784"/>
                        <a:ext cx="4637315" cy="10081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Содержимое 1"/>
          <p:cNvSpPr txBox="1">
            <a:spLocks/>
          </p:cNvSpPr>
          <p:nvPr/>
        </p:nvSpPr>
        <p:spPr>
          <a:xfrm>
            <a:off x="539552" y="2348880"/>
            <a:ext cx="8229600" cy="1152128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200" b="1" dirty="0"/>
              <a:t>Арифметический сдвиг</a:t>
            </a:r>
            <a:r>
              <a:rPr lang="ru-RU" sz="2200" dirty="0"/>
              <a:t>. Во время его выполнения  освобождающиеся разряды  заполняется первоначальным значением знакового </a:t>
            </a:r>
            <a:r>
              <a:rPr lang="ru-RU" sz="2200" dirty="0" smtClean="0"/>
              <a:t>разряд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3580163"/>
              </p:ext>
            </p:extLst>
          </p:nvPr>
        </p:nvGraphicFramePr>
        <p:xfrm>
          <a:off x="2051720" y="3429000"/>
          <a:ext cx="4313934" cy="1008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36" r:id="rId5" imgW="6144483" imgH="1438095" progId="Unknown">
                  <p:embed/>
                </p:oleObj>
              </mc:Choice>
              <mc:Fallback>
                <p:oleObj r:id="rId5" imgW="6144483" imgH="1438095" progId="Unknown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720" y="3429000"/>
                        <a:ext cx="4313934" cy="10081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Содержимое 1"/>
          <p:cNvSpPr txBox="1">
            <a:spLocks/>
          </p:cNvSpPr>
          <p:nvPr/>
        </p:nvSpPr>
        <p:spPr>
          <a:xfrm>
            <a:off x="457200" y="4293096"/>
            <a:ext cx="8229600" cy="1152128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200" b="1" dirty="0"/>
              <a:t>Циклический сдвиг</a:t>
            </a:r>
            <a:r>
              <a:rPr lang="ru-RU" sz="2200" dirty="0"/>
              <a:t>. При его выполнении разряды, перемещаемые за разрядную сетку, помещаются в освобождаемые разряды.</a:t>
            </a:r>
            <a:endParaRPr lang="ru-RU" sz="2200" dirty="0" smtClean="0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0" name="Объект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0567441"/>
              </p:ext>
            </p:extLst>
          </p:nvPr>
        </p:nvGraphicFramePr>
        <p:xfrm>
          <a:off x="1835696" y="5445224"/>
          <a:ext cx="4725803" cy="10034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37" r:id="rId7" imgW="5533333" imgH="1171429" progId="Unknown">
                  <p:embed/>
                </p:oleObj>
              </mc:Choice>
              <mc:Fallback>
                <p:oleObj r:id="rId7" imgW="5533333" imgH="1171429" progId="Unknown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696" y="5445224"/>
                        <a:ext cx="4725803" cy="100342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695815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79512" y="0"/>
            <a:ext cx="8496944" cy="706090"/>
          </a:xfrm>
        </p:spPr>
        <p:txBody>
          <a:bodyPr/>
          <a:lstStyle/>
          <a:p>
            <a:pPr algn="ctr">
              <a:defRPr/>
            </a:pPr>
            <a:r>
              <a:rPr lang="ru-RU" b="1" dirty="0" smtClean="0"/>
              <a:t>Команды логического сдвига</a:t>
            </a:r>
            <a:endParaRPr lang="ru-RU" b="1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179512" y="764704"/>
            <a:ext cx="8568952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/>
              <a:t>shl</a:t>
            </a:r>
            <a:r>
              <a:rPr lang="ru-RU" sz="2000" b="1" dirty="0"/>
              <a:t> 	</a:t>
            </a:r>
            <a:r>
              <a:rPr lang="en-US" sz="2000" b="1" dirty="0" err="1"/>
              <a:t>dst</a:t>
            </a:r>
            <a:r>
              <a:rPr lang="ru-RU" sz="2000" b="1" dirty="0"/>
              <a:t>, </a:t>
            </a:r>
            <a:r>
              <a:rPr lang="en-US" sz="2000" b="1" dirty="0"/>
              <a:t>count</a:t>
            </a:r>
            <a:r>
              <a:rPr lang="ru-RU" sz="2000" dirty="0"/>
              <a:t>	- логический сдвиг влево.</a:t>
            </a:r>
          </a:p>
          <a:p>
            <a:endParaRPr lang="ru-RU" sz="20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err="1"/>
              <a:t>dst</a:t>
            </a:r>
            <a:r>
              <a:rPr lang="ru-RU" sz="2000" dirty="0"/>
              <a:t> – ячейка памяти или регистр;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/>
              <a:t>count</a:t>
            </a:r>
            <a:r>
              <a:rPr lang="ru-RU" sz="2000" dirty="0"/>
              <a:t> – регистр </a:t>
            </a:r>
            <a:r>
              <a:rPr lang="en-US" sz="2000" dirty="0"/>
              <a:t>CL</a:t>
            </a:r>
            <a:r>
              <a:rPr lang="ru-RU" sz="2000" dirty="0"/>
              <a:t> или число, в обеих случаях значение должно быть в диапазоне от 1 до </a:t>
            </a:r>
            <a:r>
              <a:rPr lang="ru-RU" sz="2000" dirty="0" smtClean="0"/>
              <a:t>7/15/31/63</a:t>
            </a:r>
            <a:r>
              <a:rPr lang="ru-RU" sz="2000" dirty="0"/>
              <a:t>. </a:t>
            </a:r>
            <a:endParaRPr lang="ru-RU" sz="20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ru-RU" sz="2000" dirty="0"/>
              <a:t>Выполняет логический сдвиг влево операнда </a:t>
            </a:r>
            <a:r>
              <a:rPr lang="en-US" sz="2000" dirty="0" err="1"/>
              <a:t>dst</a:t>
            </a:r>
            <a:r>
              <a:rPr lang="en-US" sz="2000" dirty="0"/>
              <a:t> </a:t>
            </a:r>
            <a:r>
              <a:rPr lang="ru-RU" sz="2000" dirty="0"/>
              <a:t>данных на количество разрядов, указанных в </a:t>
            </a:r>
            <a:r>
              <a:rPr lang="en-US" sz="2000" dirty="0"/>
              <a:t>count</a:t>
            </a:r>
            <a:r>
              <a:rPr lang="ru-RU" sz="2000" dirty="0"/>
              <a:t>. </a:t>
            </a:r>
            <a:endParaRPr lang="ru-RU" sz="20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ru-RU" sz="2000" dirty="0"/>
              <a:t>М</a:t>
            </a:r>
            <a:r>
              <a:rPr lang="ru-RU" sz="2000" dirty="0" smtClean="0"/>
              <a:t>ладшие </a:t>
            </a:r>
            <a:r>
              <a:rPr lang="ru-RU" sz="2000" dirty="0"/>
              <a:t>(освобождающиеся) разряды заполняются нулями. </a:t>
            </a:r>
            <a:endParaRPr lang="ru-RU" sz="20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ru-RU" sz="2000" dirty="0" smtClean="0"/>
              <a:t>Старшие </a:t>
            </a:r>
            <a:r>
              <a:rPr lang="ru-RU" sz="2000" dirty="0"/>
              <a:t>разряды числа  последовательно помещаются во флаг переноса CF, а бит, который до этого находился во флаге переноса, теряется</a:t>
            </a:r>
            <a:r>
              <a:rPr lang="ru-RU" sz="2000" dirty="0" smtClean="0"/>
              <a:t>.</a:t>
            </a:r>
            <a:endParaRPr lang="ru-RU" sz="2000" dirty="0"/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4" name="Объект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4029656"/>
              </p:ext>
            </p:extLst>
          </p:nvPr>
        </p:nvGraphicFramePr>
        <p:xfrm>
          <a:off x="1115616" y="4365104"/>
          <a:ext cx="6026516" cy="1008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1" r:id="rId3" imgW="5896798" imgH="980952" progId="Unknown">
                  <p:embed/>
                </p:oleObj>
              </mc:Choice>
              <mc:Fallback>
                <p:oleObj r:id="rId3" imgW="5896798" imgH="980952" progId="Unknown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616" y="4365104"/>
                        <a:ext cx="6026516" cy="10081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179512" y="5517232"/>
            <a:ext cx="84969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shl</a:t>
            </a:r>
            <a:r>
              <a:rPr lang="ru-RU" dirty="0"/>
              <a:t> 	</a:t>
            </a:r>
            <a:r>
              <a:rPr lang="en-US" dirty="0" err="1"/>
              <a:t>dst</a:t>
            </a:r>
            <a:r>
              <a:rPr lang="ru-RU" dirty="0"/>
              <a:t>, </a:t>
            </a:r>
            <a:r>
              <a:rPr lang="en-US" dirty="0"/>
              <a:t>count</a:t>
            </a:r>
            <a:r>
              <a:rPr lang="ru-RU" dirty="0"/>
              <a:t>	</a:t>
            </a:r>
          </a:p>
          <a:p>
            <a:r>
              <a:rPr lang="ru-RU" dirty="0"/>
              <a:t>эквивалентен </a:t>
            </a:r>
            <a:r>
              <a:rPr lang="ru-RU" dirty="0" smtClean="0"/>
              <a:t>по результату применению </a:t>
            </a:r>
            <a:r>
              <a:rPr lang="en-US" dirty="0"/>
              <a:t>count </a:t>
            </a:r>
            <a:r>
              <a:rPr lang="ru-RU" dirty="0"/>
              <a:t>команд</a:t>
            </a:r>
          </a:p>
          <a:p>
            <a:r>
              <a:rPr lang="en-US" dirty="0" err="1"/>
              <a:t>shl</a:t>
            </a:r>
            <a:r>
              <a:rPr lang="ru-RU" dirty="0"/>
              <a:t> 	</a:t>
            </a:r>
            <a:r>
              <a:rPr lang="en-US" dirty="0" err="1"/>
              <a:t>dst</a:t>
            </a:r>
            <a:r>
              <a:rPr lang="ru-RU" dirty="0"/>
              <a:t>, </a:t>
            </a:r>
            <a:r>
              <a:rPr lang="ru-RU" dirty="0" smtClean="0"/>
              <a:t>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356219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79512" y="0"/>
            <a:ext cx="8496944" cy="706090"/>
          </a:xfrm>
        </p:spPr>
        <p:txBody>
          <a:bodyPr/>
          <a:lstStyle/>
          <a:p>
            <a:pPr algn="ctr">
              <a:defRPr/>
            </a:pPr>
            <a:r>
              <a:rPr lang="ru-RU" b="1" dirty="0" smtClean="0"/>
              <a:t>Команды логического сдвига</a:t>
            </a:r>
            <a:endParaRPr lang="ru-RU" b="1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179512" y="764704"/>
            <a:ext cx="8568952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/>
              <a:t>shr</a:t>
            </a:r>
            <a:r>
              <a:rPr lang="ru-RU" sz="2000" b="1" dirty="0"/>
              <a:t> 	</a:t>
            </a:r>
            <a:r>
              <a:rPr lang="en-US" sz="2000" b="1" dirty="0" err="1"/>
              <a:t>dst</a:t>
            </a:r>
            <a:r>
              <a:rPr lang="ru-RU" sz="2000" b="1" dirty="0"/>
              <a:t>, </a:t>
            </a:r>
            <a:r>
              <a:rPr lang="en-US" sz="2000" b="1" dirty="0"/>
              <a:t>count</a:t>
            </a:r>
            <a:r>
              <a:rPr lang="ru-RU" sz="2000" dirty="0"/>
              <a:t>	- логический сдвиг вправо </a:t>
            </a:r>
          </a:p>
          <a:p>
            <a:endParaRPr lang="ru-RU" sz="20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err="1"/>
              <a:t>dst</a:t>
            </a:r>
            <a:r>
              <a:rPr lang="ru-RU" sz="2000" dirty="0"/>
              <a:t> – ячейка памяти или регистр;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/>
              <a:t>count</a:t>
            </a:r>
            <a:r>
              <a:rPr lang="ru-RU" sz="2000" dirty="0"/>
              <a:t> – регистр </a:t>
            </a:r>
            <a:r>
              <a:rPr lang="en-US" sz="2000" dirty="0"/>
              <a:t>CL</a:t>
            </a:r>
            <a:r>
              <a:rPr lang="ru-RU" sz="2000" dirty="0"/>
              <a:t> или число, в обеих случаях значение должно быть в диапазоне от 1 до </a:t>
            </a:r>
            <a:r>
              <a:rPr lang="ru-RU" sz="2000" dirty="0" smtClean="0"/>
              <a:t>7/15/31/63</a:t>
            </a:r>
            <a:r>
              <a:rPr lang="ru-RU" sz="2000" dirty="0"/>
              <a:t>. </a:t>
            </a:r>
            <a:endParaRPr lang="ru-RU" sz="20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ru-RU" sz="2000" dirty="0"/>
              <a:t>Выполняет логический сдвиг вправо операнда </a:t>
            </a:r>
            <a:r>
              <a:rPr lang="en-US" sz="2000" dirty="0" err="1"/>
              <a:t>dst</a:t>
            </a:r>
            <a:r>
              <a:rPr lang="ru-RU" sz="2000" dirty="0"/>
              <a:t> на количество разрядов, указанных в </a:t>
            </a:r>
            <a:r>
              <a:rPr lang="en-US" sz="2000" dirty="0"/>
              <a:t>count</a:t>
            </a:r>
            <a:r>
              <a:rPr lang="ru-RU" sz="2000" dirty="0"/>
              <a:t>. </a:t>
            </a:r>
            <a:endParaRPr lang="ru-RU" sz="20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ru-RU" sz="2000" dirty="0" smtClean="0"/>
              <a:t>Старшие (освобождающиеся</a:t>
            </a:r>
            <a:r>
              <a:rPr lang="ru-RU" sz="2000" dirty="0"/>
              <a:t>) разряды заполняются нулями.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sz="2000" dirty="0" smtClean="0"/>
              <a:t>Младшие </a:t>
            </a:r>
            <a:r>
              <a:rPr lang="ru-RU" sz="2000" dirty="0"/>
              <a:t>разряды числа  последовательно помещаются во флаг переноса CF, а бит, который до этого находился во флаге переноса, теряется.</a:t>
            </a:r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919845"/>
              </p:ext>
            </p:extLst>
          </p:nvPr>
        </p:nvGraphicFramePr>
        <p:xfrm>
          <a:off x="1187624" y="4242578"/>
          <a:ext cx="6361062" cy="1130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2" r:id="rId3" imgW="5952381" imgH="1057423" progId="Unknown">
                  <p:embed/>
                </p:oleObj>
              </mc:Choice>
              <mc:Fallback>
                <p:oleObj r:id="rId3" imgW="5952381" imgH="1057423" progId="Unknown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624" y="4242578"/>
                        <a:ext cx="6361062" cy="11306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68127" y="5301208"/>
            <a:ext cx="84969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shr</a:t>
            </a:r>
            <a:r>
              <a:rPr lang="ru-RU" dirty="0"/>
              <a:t> 	</a:t>
            </a:r>
            <a:r>
              <a:rPr lang="en-US" dirty="0" err="1"/>
              <a:t>dst</a:t>
            </a:r>
            <a:r>
              <a:rPr lang="ru-RU" dirty="0"/>
              <a:t>, </a:t>
            </a:r>
            <a:r>
              <a:rPr lang="en-US" dirty="0"/>
              <a:t>count</a:t>
            </a:r>
            <a:r>
              <a:rPr lang="ru-RU" dirty="0"/>
              <a:t>		</a:t>
            </a:r>
          </a:p>
          <a:p>
            <a:r>
              <a:rPr lang="ru-RU" dirty="0"/>
              <a:t>эквивалентен </a:t>
            </a:r>
            <a:r>
              <a:rPr lang="ru-RU" dirty="0" smtClean="0"/>
              <a:t>по результату применению </a:t>
            </a:r>
            <a:r>
              <a:rPr lang="en-US" dirty="0"/>
              <a:t>count </a:t>
            </a:r>
            <a:r>
              <a:rPr lang="ru-RU" dirty="0"/>
              <a:t>команд</a:t>
            </a:r>
          </a:p>
          <a:p>
            <a:r>
              <a:rPr lang="en-US" dirty="0" err="1"/>
              <a:t>shr</a:t>
            </a:r>
            <a:r>
              <a:rPr lang="ru-RU" dirty="0"/>
              <a:t> 	</a:t>
            </a:r>
            <a:r>
              <a:rPr lang="en-US" dirty="0" err="1"/>
              <a:t>dst</a:t>
            </a:r>
            <a:r>
              <a:rPr lang="ru-RU" dirty="0"/>
              <a:t>, 1</a:t>
            </a:r>
          </a:p>
        </p:txBody>
      </p:sp>
    </p:spTree>
    <p:extLst>
      <p:ext uri="{BB962C8B-B14F-4D97-AF65-F5344CB8AC3E}">
        <p14:creationId xmlns:p14="http://schemas.microsoft.com/office/powerpoint/2010/main" val="334177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79512" y="0"/>
            <a:ext cx="8496944" cy="706090"/>
          </a:xfrm>
        </p:spPr>
        <p:txBody>
          <a:bodyPr/>
          <a:lstStyle/>
          <a:p>
            <a:pPr algn="ctr">
              <a:defRPr/>
            </a:pPr>
            <a:r>
              <a:rPr lang="ru-RU" b="1" dirty="0" smtClean="0"/>
              <a:t>Применение команд логического сдвига</a:t>
            </a:r>
            <a:endParaRPr lang="ru-RU" b="1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179512" y="764704"/>
            <a:ext cx="8568952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ru-RU" sz="2200" dirty="0"/>
              <a:t>И</a:t>
            </a:r>
            <a:r>
              <a:rPr lang="ru-RU" sz="2200" dirty="0" smtClean="0"/>
              <a:t>спользуются </a:t>
            </a:r>
            <a:r>
              <a:rPr lang="ru-RU" sz="2200" dirty="0"/>
              <a:t>для работы с битовыми </a:t>
            </a:r>
            <a:r>
              <a:rPr lang="ru-RU" sz="2200" dirty="0" smtClean="0"/>
              <a:t>полями в комбинации с побитовыми логическими командами.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ru-RU" sz="2200" dirty="0" smtClean="0"/>
              <a:t>Используются для  </a:t>
            </a:r>
            <a:r>
              <a:rPr lang="ru-RU" sz="2200" dirty="0"/>
              <a:t>реализации быстрого умножения/деления </a:t>
            </a:r>
            <a:r>
              <a:rPr lang="ru-RU" sz="2200" dirty="0" err="1"/>
              <a:t>беззнаковых</a:t>
            </a:r>
            <a:r>
              <a:rPr lang="ru-RU" sz="2200" dirty="0"/>
              <a:t> чисел на 2</a:t>
            </a:r>
            <a:r>
              <a:rPr lang="en-US" sz="2200" baseline="30000" dirty="0"/>
              <a:t>n</a:t>
            </a:r>
            <a:r>
              <a:rPr lang="ru-RU" sz="2200" dirty="0"/>
              <a:t>. </a:t>
            </a:r>
            <a:endParaRPr lang="ru-RU" sz="2200" dirty="0" smtClean="0"/>
          </a:p>
          <a:p>
            <a:endParaRPr lang="ru-RU" sz="800" dirty="0" smtClean="0"/>
          </a:p>
          <a:p>
            <a:r>
              <a:rPr lang="ru-RU" sz="2000" b="1" dirty="0" smtClean="0"/>
              <a:t>Пример</a:t>
            </a:r>
            <a:r>
              <a:rPr lang="ru-RU" sz="2000" dirty="0" smtClean="0"/>
              <a:t> </a:t>
            </a:r>
            <a:r>
              <a:rPr lang="ru-RU" sz="2000" b="1" dirty="0" smtClean="0"/>
              <a:t>работы </a:t>
            </a:r>
            <a:r>
              <a:rPr lang="ru-RU" sz="2000" b="1" dirty="0"/>
              <a:t>с битовыми </a:t>
            </a:r>
            <a:r>
              <a:rPr lang="ru-RU" sz="2000" b="1" dirty="0" smtClean="0"/>
              <a:t>полями. </a:t>
            </a:r>
            <a:r>
              <a:rPr lang="ru-RU" sz="2000" dirty="0" smtClean="0"/>
              <a:t>Пусть </a:t>
            </a:r>
            <a:r>
              <a:rPr lang="ru-RU" sz="2000" dirty="0"/>
              <a:t>содержимое регистра </a:t>
            </a:r>
            <a:r>
              <a:rPr lang="en-US" sz="2000" dirty="0"/>
              <a:t>AX</a:t>
            </a:r>
            <a:r>
              <a:rPr lang="ru-RU" sz="2000" dirty="0"/>
              <a:t> содержит битовые поля со значениями дня, месяца и года</a:t>
            </a:r>
            <a:r>
              <a:rPr lang="ru-RU" sz="2000" dirty="0" smtClean="0"/>
              <a:t>:</a:t>
            </a:r>
            <a:endParaRPr lang="ru-RU" sz="2000" dirty="0"/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4" name="Таблица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2199632"/>
              </p:ext>
            </p:extLst>
          </p:nvPr>
        </p:nvGraphicFramePr>
        <p:xfrm>
          <a:off x="467544" y="3068960"/>
          <a:ext cx="7467600" cy="1524000"/>
        </p:xfrm>
        <a:graphic>
          <a:graphicData uri="http://schemas.openxmlformats.org/drawingml/2006/table">
            <a:tbl>
              <a:tblPr firstRow="1" firstCol="1" bandRow="1"/>
              <a:tblGrid>
                <a:gridCol w="2489200"/>
                <a:gridCol w="2489200"/>
                <a:gridCol w="2489200"/>
              </a:tblGrid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2000" i="1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Поле</a:t>
                      </a:r>
                      <a:endParaRPr lang="ru-RU" sz="20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2000" i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Назначение</a:t>
                      </a:r>
                      <a:endParaRPr lang="ru-RU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2000" i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Диапазон значений</a:t>
                      </a:r>
                      <a:endParaRPr lang="ru-RU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0-4 бит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День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0 – 31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5-8 бит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Месяц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0 –15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9-15 бит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Год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0 –127 (смещение </a:t>
                      </a:r>
                      <a:r>
                        <a:rPr lang="ru-RU" sz="2000" dirty="0" err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отн</a:t>
                      </a:r>
                      <a:r>
                        <a:rPr lang="ru-RU" sz="20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. 1980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251520" y="4797152"/>
            <a:ext cx="83529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Требуется выделить или установить значение каждого поля.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7631011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79512" y="0"/>
            <a:ext cx="8496944" cy="706090"/>
          </a:xfrm>
        </p:spPr>
        <p:txBody>
          <a:bodyPr/>
          <a:lstStyle/>
          <a:p>
            <a:pPr algn="ctr">
              <a:defRPr/>
            </a:pPr>
            <a:r>
              <a:rPr lang="ru-RU" b="1" dirty="0" smtClean="0"/>
              <a:t>Применение команд логического сдвига</a:t>
            </a:r>
            <a:endParaRPr lang="ru-RU" b="1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179512" y="1196752"/>
            <a:ext cx="8568952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Выделение </a:t>
            </a:r>
            <a:r>
              <a:rPr lang="ru-RU" sz="2000" dirty="0"/>
              <a:t>значения каждого из полей.</a:t>
            </a:r>
          </a:p>
          <a:p>
            <a:r>
              <a:rPr lang="en-US" sz="2000" dirty="0" err="1"/>
              <a:t>mov</a:t>
            </a:r>
            <a:r>
              <a:rPr lang="en-US" sz="2000" dirty="0"/>
              <a:t> </a:t>
            </a:r>
            <a:r>
              <a:rPr lang="ru-RU" sz="2000" dirty="0"/>
              <a:t>	</a:t>
            </a:r>
            <a:r>
              <a:rPr lang="en-US" sz="2000" dirty="0"/>
              <a:t>BX</a:t>
            </a:r>
            <a:r>
              <a:rPr lang="ru-RU" sz="2000" dirty="0"/>
              <a:t>, </a:t>
            </a:r>
            <a:r>
              <a:rPr lang="en-US" sz="2000" dirty="0"/>
              <a:t>AX </a:t>
            </a:r>
            <a:r>
              <a:rPr lang="ru-RU" sz="2000" dirty="0"/>
              <a:t>	; сохраняем копию </a:t>
            </a:r>
            <a:r>
              <a:rPr lang="en-US" sz="2000" dirty="0"/>
              <a:t>AX</a:t>
            </a:r>
            <a:endParaRPr lang="ru-RU" sz="2000" dirty="0"/>
          </a:p>
          <a:p>
            <a:r>
              <a:rPr lang="en-US" sz="2000" dirty="0"/>
              <a:t>and</a:t>
            </a:r>
            <a:r>
              <a:rPr lang="ru-RU" sz="2000" dirty="0"/>
              <a:t>	</a:t>
            </a:r>
            <a:r>
              <a:rPr lang="en-US" sz="2000" dirty="0"/>
              <a:t>AX</a:t>
            </a:r>
            <a:r>
              <a:rPr lang="ru-RU" sz="2000" dirty="0"/>
              <a:t>, 1</a:t>
            </a:r>
            <a:r>
              <a:rPr lang="en-US" sz="2000" dirty="0" err="1"/>
              <a:t>Fh</a:t>
            </a:r>
            <a:r>
              <a:rPr lang="ru-RU" sz="2000" dirty="0"/>
              <a:t>	; в </a:t>
            </a:r>
            <a:r>
              <a:rPr lang="en-US" sz="2000" dirty="0"/>
              <a:t>AX </a:t>
            </a:r>
            <a:r>
              <a:rPr lang="ru-RU" sz="2000" dirty="0"/>
              <a:t>остался только день</a:t>
            </a:r>
          </a:p>
          <a:p>
            <a:r>
              <a:rPr lang="ru-RU" sz="2000" dirty="0"/>
              <a:t>…</a:t>
            </a:r>
          </a:p>
          <a:p>
            <a:r>
              <a:rPr lang="en-US" sz="2000" dirty="0" err="1"/>
              <a:t>mov</a:t>
            </a:r>
            <a:r>
              <a:rPr lang="en-US" sz="2000" dirty="0"/>
              <a:t> </a:t>
            </a:r>
            <a:r>
              <a:rPr lang="ru-RU" sz="2000" dirty="0"/>
              <a:t>	</a:t>
            </a:r>
            <a:r>
              <a:rPr lang="en-US" sz="2000" dirty="0"/>
              <a:t>AX</a:t>
            </a:r>
            <a:r>
              <a:rPr lang="ru-RU" sz="2000" dirty="0"/>
              <a:t>, </a:t>
            </a:r>
            <a:r>
              <a:rPr lang="en-US" sz="2000" dirty="0"/>
              <a:t>BX</a:t>
            </a:r>
            <a:r>
              <a:rPr lang="ru-RU" sz="2000" dirty="0"/>
              <a:t>	; восстанавливаем исходное содержимое </a:t>
            </a:r>
            <a:r>
              <a:rPr lang="en-US" sz="2000" dirty="0"/>
              <a:t>AX</a:t>
            </a:r>
            <a:endParaRPr lang="ru-RU" sz="2000" dirty="0"/>
          </a:p>
          <a:p>
            <a:r>
              <a:rPr lang="en-US" sz="2000" dirty="0" err="1"/>
              <a:t>shr</a:t>
            </a:r>
            <a:r>
              <a:rPr lang="ru-RU" sz="2000" dirty="0"/>
              <a:t> 	</a:t>
            </a:r>
            <a:r>
              <a:rPr lang="en-US" sz="2000" dirty="0"/>
              <a:t>AX</a:t>
            </a:r>
            <a:r>
              <a:rPr lang="ru-RU" sz="2000" dirty="0"/>
              <a:t>, 5	; сдвигаем так, чтобы с нулевого бита начиналось поле месяца</a:t>
            </a:r>
          </a:p>
          <a:p>
            <a:r>
              <a:rPr lang="en-US" sz="2000" dirty="0"/>
              <a:t>and</a:t>
            </a:r>
            <a:r>
              <a:rPr lang="ru-RU" sz="2000" dirty="0"/>
              <a:t>	</a:t>
            </a:r>
            <a:r>
              <a:rPr lang="en-US" sz="2000" dirty="0"/>
              <a:t>AX</a:t>
            </a:r>
            <a:r>
              <a:rPr lang="ru-RU" sz="2000" dirty="0"/>
              <a:t>, </a:t>
            </a:r>
            <a:r>
              <a:rPr lang="en-US" sz="2000" dirty="0" err="1"/>
              <a:t>Fh</a:t>
            </a:r>
            <a:r>
              <a:rPr lang="ru-RU" sz="2000" dirty="0"/>
              <a:t>	; в </a:t>
            </a:r>
            <a:r>
              <a:rPr lang="en-US" sz="2000" dirty="0"/>
              <a:t>AX </a:t>
            </a:r>
            <a:r>
              <a:rPr lang="ru-RU" sz="2000" dirty="0"/>
              <a:t>остался только месяц</a:t>
            </a:r>
          </a:p>
          <a:p>
            <a:r>
              <a:rPr lang="ru-RU" sz="2000" dirty="0"/>
              <a:t>…</a:t>
            </a:r>
          </a:p>
          <a:p>
            <a:r>
              <a:rPr lang="en-US" sz="2000" dirty="0" err="1"/>
              <a:t>mov</a:t>
            </a:r>
            <a:r>
              <a:rPr lang="ru-RU" sz="2000" dirty="0"/>
              <a:t> 	</a:t>
            </a:r>
            <a:r>
              <a:rPr lang="en-US" sz="2000" dirty="0"/>
              <a:t>AX</a:t>
            </a:r>
            <a:r>
              <a:rPr lang="ru-RU" sz="2000" dirty="0"/>
              <a:t>, </a:t>
            </a:r>
            <a:r>
              <a:rPr lang="en-US" sz="2000" dirty="0"/>
              <a:t>BX</a:t>
            </a:r>
            <a:r>
              <a:rPr lang="ru-RU" sz="2000" dirty="0"/>
              <a:t>	; восстанавливаем исходное содержимое </a:t>
            </a:r>
            <a:r>
              <a:rPr lang="en-US" sz="2000" dirty="0"/>
              <a:t>AX</a:t>
            </a:r>
            <a:endParaRPr lang="ru-RU" sz="2000" dirty="0"/>
          </a:p>
          <a:p>
            <a:r>
              <a:rPr lang="en-US" sz="2000" dirty="0" err="1"/>
              <a:t>shr</a:t>
            </a:r>
            <a:r>
              <a:rPr lang="ru-RU" sz="2000" dirty="0"/>
              <a:t>	</a:t>
            </a:r>
            <a:r>
              <a:rPr lang="en-US" sz="2000" dirty="0"/>
              <a:t>AX</a:t>
            </a:r>
            <a:r>
              <a:rPr lang="ru-RU" sz="2000" dirty="0"/>
              <a:t>, 9	; сдвигаем так, чтобы с нулевого бита начиналось поле года</a:t>
            </a:r>
          </a:p>
          <a:p>
            <a:r>
              <a:rPr lang="en-US" sz="2000" dirty="0"/>
              <a:t>and</a:t>
            </a:r>
            <a:r>
              <a:rPr lang="ru-RU" sz="2000" dirty="0"/>
              <a:t>	</a:t>
            </a:r>
            <a:r>
              <a:rPr lang="en-US" sz="2000" dirty="0"/>
              <a:t>AX</a:t>
            </a:r>
            <a:r>
              <a:rPr lang="ru-RU" sz="2000" dirty="0"/>
              <a:t>, 7</a:t>
            </a:r>
            <a:r>
              <a:rPr lang="en-US" sz="2000" dirty="0" err="1"/>
              <a:t>Fh</a:t>
            </a:r>
            <a:r>
              <a:rPr lang="ru-RU" sz="2000" dirty="0"/>
              <a:t>	; в </a:t>
            </a:r>
            <a:r>
              <a:rPr lang="en-US" sz="2000" dirty="0"/>
              <a:t>AX </a:t>
            </a:r>
            <a:r>
              <a:rPr lang="ru-RU" sz="2000" dirty="0"/>
              <a:t>остался только год</a:t>
            </a:r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4813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06090"/>
          </a:xfrm>
        </p:spPr>
        <p:txBody>
          <a:bodyPr/>
          <a:lstStyle/>
          <a:p>
            <a:pPr algn="ctr">
              <a:defRPr/>
            </a:pPr>
            <a:r>
              <a:rPr lang="ru-RU" dirty="0"/>
              <a:t>Команды двоичной арифметики</a:t>
            </a:r>
            <a:endParaRPr lang="ru-RU" b="1" dirty="0"/>
          </a:p>
        </p:txBody>
      </p:sp>
      <p:sp>
        <p:nvSpPr>
          <p:cNvPr id="11266" name="Содержимое 1"/>
          <p:cNvSpPr>
            <a:spLocks noGrp="1"/>
          </p:cNvSpPr>
          <p:nvPr>
            <p:ph sz="quarter" idx="1"/>
          </p:nvPr>
        </p:nvSpPr>
        <p:spPr>
          <a:xfrm>
            <a:off x="468313" y="1700213"/>
            <a:ext cx="8229600" cy="3529012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Предназначены для выполнения базовых арифметических операций</a:t>
            </a:r>
            <a:endParaRPr lang="en-US" sz="2000" dirty="0"/>
          </a:p>
          <a:p>
            <a:r>
              <a:rPr lang="ru-RU" dirty="0"/>
              <a:t>По результатам выполнения устанавливаются/сбрасываются флаги</a:t>
            </a:r>
          </a:p>
          <a:p>
            <a:r>
              <a:rPr lang="ru-RU" dirty="0"/>
              <a:t>После выполнения можно проверить флаги и принять решение о выполнении той или иной ветки алгоритма</a:t>
            </a:r>
          </a:p>
          <a:p>
            <a:r>
              <a:rPr lang="ru-RU" dirty="0"/>
              <a:t>Операнды:</a:t>
            </a:r>
          </a:p>
          <a:p>
            <a:pPr lvl="1"/>
            <a:r>
              <a:rPr lang="en-US" sz="2000" dirty="0" err="1"/>
              <a:t>dst</a:t>
            </a:r>
            <a:r>
              <a:rPr lang="en-US" sz="2000" dirty="0"/>
              <a:t> – </a:t>
            </a:r>
            <a:r>
              <a:rPr lang="en-US" sz="2000" dirty="0" err="1"/>
              <a:t>mem</a:t>
            </a:r>
            <a:r>
              <a:rPr lang="en-US" sz="2000" dirty="0"/>
              <a:t>/</a:t>
            </a:r>
            <a:r>
              <a:rPr lang="en-US" sz="2000" dirty="0" err="1"/>
              <a:t>reg</a:t>
            </a:r>
            <a:endParaRPr lang="en-US" sz="2000" dirty="0"/>
          </a:p>
          <a:p>
            <a:pPr lvl="1"/>
            <a:r>
              <a:rPr lang="en-US" sz="2000" dirty="0" err="1"/>
              <a:t>src</a:t>
            </a:r>
            <a:r>
              <a:rPr lang="en-US" sz="2000" dirty="0"/>
              <a:t> – </a:t>
            </a:r>
            <a:r>
              <a:rPr lang="en-US" sz="2000" dirty="0" err="1"/>
              <a:t>mem</a:t>
            </a:r>
            <a:r>
              <a:rPr lang="en-US" sz="2000" dirty="0"/>
              <a:t>/</a:t>
            </a:r>
            <a:r>
              <a:rPr lang="en-US" sz="2000" dirty="0" err="1"/>
              <a:t>reg</a:t>
            </a:r>
            <a:r>
              <a:rPr lang="en-US" sz="2000" dirty="0"/>
              <a:t>/data</a:t>
            </a:r>
          </a:p>
          <a:p>
            <a:r>
              <a:rPr lang="ru-RU" dirty="0"/>
              <a:t>Разрядности операндов должны совпадать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79512" y="0"/>
            <a:ext cx="8496944" cy="706090"/>
          </a:xfrm>
        </p:spPr>
        <p:txBody>
          <a:bodyPr/>
          <a:lstStyle/>
          <a:p>
            <a:pPr algn="ctr">
              <a:defRPr/>
            </a:pPr>
            <a:r>
              <a:rPr lang="ru-RU" b="1" dirty="0" smtClean="0"/>
              <a:t>Применение команд логического сдвига</a:t>
            </a:r>
            <a:endParaRPr lang="ru-RU" b="1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179512" y="1196752"/>
            <a:ext cx="856895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Установка значения </a:t>
            </a:r>
            <a:r>
              <a:rPr lang="ru-RU" sz="2000" dirty="0"/>
              <a:t>каждого из </a:t>
            </a:r>
            <a:r>
              <a:rPr lang="ru-RU" sz="2000" dirty="0" smtClean="0"/>
              <a:t>полей в регистр </a:t>
            </a:r>
            <a:r>
              <a:rPr lang="en-US" sz="2000" dirty="0" smtClean="0"/>
              <a:t>AX</a:t>
            </a:r>
            <a:r>
              <a:rPr lang="ru-RU" sz="2000" dirty="0" smtClean="0"/>
              <a:t>.</a:t>
            </a:r>
            <a:endParaRPr lang="ru-RU" sz="2000" dirty="0"/>
          </a:p>
          <a:p>
            <a:r>
              <a:rPr lang="en-US" sz="2000" dirty="0" err="1"/>
              <a:t>mov</a:t>
            </a:r>
            <a:r>
              <a:rPr lang="en-US" sz="2000" dirty="0"/>
              <a:t> </a:t>
            </a:r>
            <a:r>
              <a:rPr lang="ru-RU" sz="2000" dirty="0"/>
              <a:t>	</a:t>
            </a:r>
            <a:r>
              <a:rPr lang="en-US" sz="2000" dirty="0"/>
              <a:t>BX</a:t>
            </a:r>
            <a:r>
              <a:rPr lang="ru-RU" sz="2000" dirty="0"/>
              <a:t>, </a:t>
            </a:r>
            <a:r>
              <a:rPr lang="en-US" sz="2000" dirty="0" smtClean="0"/>
              <a:t>Day </a:t>
            </a:r>
            <a:r>
              <a:rPr lang="ru-RU" sz="2000" dirty="0"/>
              <a:t>	; </a:t>
            </a:r>
            <a:r>
              <a:rPr lang="ru-RU" sz="2000" dirty="0" smtClean="0"/>
              <a:t>занесли день в </a:t>
            </a:r>
            <a:r>
              <a:rPr lang="en-US" sz="2000" dirty="0" smtClean="0"/>
              <a:t>BX</a:t>
            </a:r>
            <a:endParaRPr lang="ru-RU" sz="2000" dirty="0"/>
          </a:p>
          <a:p>
            <a:r>
              <a:rPr lang="en-US" sz="2000" dirty="0"/>
              <a:t>and</a:t>
            </a:r>
            <a:r>
              <a:rPr lang="ru-RU" sz="2000" dirty="0"/>
              <a:t>	</a:t>
            </a:r>
            <a:r>
              <a:rPr lang="en-US" sz="2000" dirty="0"/>
              <a:t>AX</a:t>
            </a:r>
            <a:r>
              <a:rPr lang="ru-RU" sz="2000" dirty="0"/>
              <a:t>, </a:t>
            </a:r>
            <a:r>
              <a:rPr lang="en-US" sz="2000" dirty="0" smtClean="0"/>
              <a:t>0FFE0h</a:t>
            </a:r>
            <a:r>
              <a:rPr lang="ru-RU" sz="2000" dirty="0"/>
              <a:t>	; </a:t>
            </a:r>
            <a:r>
              <a:rPr lang="ru-RU" sz="2000" dirty="0" smtClean="0"/>
              <a:t>обнуляем день в </a:t>
            </a:r>
            <a:r>
              <a:rPr lang="en-US" sz="2000" dirty="0" smtClean="0"/>
              <a:t>AX</a:t>
            </a:r>
            <a:endParaRPr lang="ru-RU" sz="2000" dirty="0" smtClean="0"/>
          </a:p>
          <a:p>
            <a:r>
              <a:rPr lang="en-US" sz="2000" dirty="0" smtClean="0"/>
              <a:t>or	AX, BX</a:t>
            </a:r>
            <a:r>
              <a:rPr lang="ru-RU" sz="2000" dirty="0" smtClean="0"/>
              <a:t>		; установили день в </a:t>
            </a:r>
            <a:r>
              <a:rPr lang="en-US" sz="2000" dirty="0" smtClean="0"/>
              <a:t>AX</a:t>
            </a:r>
            <a:endParaRPr lang="ru-RU" sz="2000" dirty="0"/>
          </a:p>
          <a:p>
            <a:r>
              <a:rPr lang="ru-RU" sz="2000" dirty="0"/>
              <a:t>…</a:t>
            </a:r>
          </a:p>
          <a:p>
            <a:r>
              <a:rPr lang="en-US" sz="2000" dirty="0" err="1"/>
              <a:t>mov</a:t>
            </a:r>
            <a:r>
              <a:rPr lang="en-US" sz="2000" dirty="0"/>
              <a:t> </a:t>
            </a:r>
            <a:r>
              <a:rPr lang="ru-RU" sz="2000" dirty="0"/>
              <a:t>	</a:t>
            </a:r>
            <a:r>
              <a:rPr lang="en-US" sz="2000" dirty="0"/>
              <a:t>B</a:t>
            </a:r>
            <a:r>
              <a:rPr lang="en-US" sz="2000" dirty="0" smtClean="0"/>
              <a:t>X</a:t>
            </a:r>
            <a:r>
              <a:rPr lang="ru-RU" sz="2000" dirty="0"/>
              <a:t>, </a:t>
            </a:r>
            <a:r>
              <a:rPr lang="en-US" sz="2000" dirty="0" smtClean="0"/>
              <a:t>Month</a:t>
            </a:r>
            <a:r>
              <a:rPr lang="ru-RU" sz="2000" dirty="0"/>
              <a:t>	; занесли </a:t>
            </a:r>
            <a:r>
              <a:rPr lang="ru-RU" sz="2000" dirty="0" smtClean="0"/>
              <a:t>месяц в </a:t>
            </a:r>
            <a:r>
              <a:rPr lang="en-US" sz="2000" dirty="0"/>
              <a:t>BX</a:t>
            </a:r>
            <a:endParaRPr lang="ru-RU" sz="2000" dirty="0"/>
          </a:p>
          <a:p>
            <a:r>
              <a:rPr lang="en-US" sz="2000" dirty="0" err="1" smtClean="0"/>
              <a:t>shl</a:t>
            </a:r>
            <a:r>
              <a:rPr lang="ru-RU" sz="2000" dirty="0"/>
              <a:t>	</a:t>
            </a:r>
            <a:r>
              <a:rPr lang="en-US" sz="2000" dirty="0"/>
              <a:t>B</a:t>
            </a:r>
            <a:r>
              <a:rPr lang="en-US" sz="2000" dirty="0" smtClean="0"/>
              <a:t>X</a:t>
            </a:r>
            <a:r>
              <a:rPr lang="ru-RU" sz="2000" dirty="0"/>
              <a:t>, 5	</a:t>
            </a:r>
            <a:r>
              <a:rPr lang="en-US" sz="2000" dirty="0" smtClean="0"/>
              <a:t>	</a:t>
            </a:r>
            <a:r>
              <a:rPr lang="ru-RU" sz="2000" dirty="0" smtClean="0"/>
              <a:t>; </a:t>
            </a:r>
            <a:r>
              <a:rPr lang="ru-RU" sz="2000" dirty="0"/>
              <a:t>сдвигаем </a:t>
            </a:r>
            <a:r>
              <a:rPr lang="ru-RU" sz="2000" dirty="0" smtClean="0"/>
              <a:t>значение месяца в свои биты </a:t>
            </a:r>
            <a:r>
              <a:rPr lang="en-US" sz="2000" dirty="0" smtClean="0"/>
              <a:t>BX</a:t>
            </a:r>
            <a:endParaRPr lang="ru-RU" sz="2000" dirty="0"/>
          </a:p>
          <a:p>
            <a:r>
              <a:rPr lang="en-US" sz="2000" dirty="0"/>
              <a:t>and</a:t>
            </a:r>
            <a:r>
              <a:rPr lang="ru-RU" sz="2000" dirty="0"/>
              <a:t>	</a:t>
            </a:r>
            <a:r>
              <a:rPr lang="en-US" sz="2000" dirty="0"/>
              <a:t>AX</a:t>
            </a:r>
            <a:r>
              <a:rPr lang="ru-RU" sz="2000" dirty="0"/>
              <a:t>, </a:t>
            </a:r>
            <a:r>
              <a:rPr lang="ru-RU" sz="2000" dirty="0" smtClean="0"/>
              <a:t>0</a:t>
            </a:r>
            <a:r>
              <a:rPr lang="en-US" sz="2000" dirty="0" smtClean="0"/>
              <a:t>FE1Fh</a:t>
            </a:r>
            <a:r>
              <a:rPr lang="ru-RU" sz="2000" dirty="0"/>
              <a:t>	; обнуляем </a:t>
            </a:r>
            <a:r>
              <a:rPr lang="ru-RU" sz="2000" dirty="0" smtClean="0"/>
              <a:t>месяц в </a:t>
            </a:r>
            <a:r>
              <a:rPr lang="en-US" sz="2000" dirty="0" smtClean="0"/>
              <a:t>AX</a:t>
            </a:r>
            <a:endParaRPr lang="ru-RU" sz="2000" dirty="0" smtClean="0"/>
          </a:p>
          <a:p>
            <a:r>
              <a:rPr lang="en-US" sz="2000" dirty="0"/>
              <a:t>or	AX, BX</a:t>
            </a:r>
            <a:r>
              <a:rPr lang="ru-RU" sz="2000" dirty="0"/>
              <a:t>		; установили </a:t>
            </a:r>
            <a:r>
              <a:rPr lang="ru-RU" sz="2000" dirty="0" smtClean="0"/>
              <a:t>месяц в </a:t>
            </a:r>
            <a:r>
              <a:rPr lang="en-US" sz="2000" dirty="0"/>
              <a:t>AX</a:t>
            </a:r>
            <a:endParaRPr lang="ru-RU" sz="2000" dirty="0"/>
          </a:p>
          <a:p>
            <a:r>
              <a:rPr lang="ru-RU" sz="2000" dirty="0" smtClean="0"/>
              <a:t>…</a:t>
            </a:r>
            <a:endParaRPr lang="ru-RU" sz="2000" dirty="0"/>
          </a:p>
          <a:p>
            <a:r>
              <a:rPr lang="en-US" sz="2000" dirty="0" err="1"/>
              <a:t>mov</a:t>
            </a:r>
            <a:r>
              <a:rPr lang="ru-RU" sz="2000" dirty="0"/>
              <a:t> 	</a:t>
            </a:r>
            <a:r>
              <a:rPr lang="en-US" sz="2000" dirty="0"/>
              <a:t>B</a:t>
            </a:r>
            <a:r>
              <a:rPr lang="en-US" sz="2000" dirty="0" smtClean="0"/>
              <a:t>X</a:t>
            </a:r>
            <a:r>
              <a:rPr lang="ru-RU" sz="2000" dirty="0"/>
              <a:t>, </a:t>
            </a:r>
            <a:r>
              <a:rPr lang="en-US" sz="2000" dirty="0" smtClean="0"/>
              <a:t>Year	</a:t>
            </a:r>
            <a:r>
              <a:rPr lang="ru-RU" sz="2000" dirty="0"/>
              <a:t>; занесли </a:t>
            </a:r>
            <a:r>
              <a:rPr lang="ru-RU" sz="2000" dirty="0" smtClean="0"/>
              <a:t>год в </a:t>
            </a:r>
            <a:r>
              <a:rPr lang="en-US" sz="2000" dirty="0"/>
              <a:t>BX</a:t>
            </a:r>
            <a:endParaRPr lang="ru-RU" sz="2000" dirty="0"/>
          </a:p>
          <a:p>
            <a:r>
              <a:rPr lang="en-US" sz="2000" dirty="0" err="1" smtClean="0"/>
              <a:t>sh</a:t>
            </a:r>
            <a:r>
              <a:rPr lang="en-US" sz="2000" dirty="0" err="1"/>
              <a:t>l</a:t>
            </a:r>
            <a:r>
              <a:rPr lang="ru-RU" sz="2000" dirty="0"/>
              <a:t>	</a:t>
            </a:r>
            <a:r>
              <a:rPr lang="en-US" sz="2000" dirty="0"/>
              <a:t>B</a:t>
            </a:r>
            <a:r>
              <a:rPr lang="en-US" sz="2000" dirty="0" smtClean="0"/>
              <a:t>X</a:t>
            </a:r>
            <a:r>
              <a:rPr lang="ru-RU" sz="2000" dirty="0"/>
              <a:t>, 9	</a:t>
            </a:r>
            <a:r>
              <a:rPr lang="en-US" sz="2000" dirty="0" smtClean="0"/>
              <a:t>	</a:t>
            </a:r>
            <a:r>
              <a:rPr lang="ru-RU" sz="2000" dirty="0" smtClean="0"/>
              <a:t>; </a:t>
            </a:r>
            <a:r>
              <a:rPr lang="ru-RU" sz="2000" dirty="0"/>
              <a:t>сдвигаем значение </a:t>
            </a:r>
            <a:r>
              <a:rPr lang="ru-RU" sz="2000" dirty="0" smtClean="0"/>
              <a:t>года в </a:t>
            </a:r>
            <a:r>
              <a:rPr lang="ru-RU" sz="2000" dirty="0"/>
              <a:t>свои биты </a:t>
            </a:r>
            <a:r>
              <a:rPr lang="en-US" sz="2000" dirty="0"/>
              <a:t>BX</a:t>
            </a:r>
            <a:endParaRPr lang="ru-RU" sz="2000" dirty="0"/>
          </a:p>
          <a:p>
            <a:r>
              <a:rPr lang="en-US" sz="2000" dirty="0" smtClean="0"/>
              <a:t>and</a:t>
            </a:r>
            <a:r>
              <a:rPr lang="ru-RU" sz="2000" dirty="0"/>
              <a:t>	</a:t>
            </a:r>
            <a:r>
              <a:rPr lang="en-US" sz="2000" dirty="0"/>
              <a:t>AX</a:t>
            </a:r>
            <a:r>
              <a:rPr lang="ru-RU" sz="2000" dirty="0"/>
              <a:t>, </a:t>
            </a:r>
            <a:r>
              <a:rPr lang="ru-RU" sz="2000" dirty="0" smtClean="0"/>
              <a:t>1</a:t>
            </a:r>
            <a:r>
              <a:rPr lang="en-US" sz="2000" dirty="0" err="1" smtClean="0"/>
              <a:t>FFh</a:t>
            </a:r>
            <a:r>
              <a:rPr lang="ru-RU" sz="2000" dirty="0"/>
              <a:t>	; обнуляем </a:t>
            </a:r>
            <a:r>
              <a:rPr lang="ru-RU" sz="2000" dirty="0" smtClean="0"/>
              <a:t>год в </a:t>
            </a:r>
            <a:r>
              <a:rPr lang="en-US" sz="2000" dirty="0" smtClean="0"/>
              <a:t>AX</a:t>
            </a:r>
            <a:endParaRPr lang="ru-RU" sz="2000" dirty="0" smtClean="0"/>
          </a:p>
          <a:p>
            <a:r>
              <a:rPr lang="en-US" sz="2000" dirty="0"/>
              <a:t>or	AX, BX</a:t>
            </a:r>
            <a:r>
              <a:rPr lang="ru-RU" sz="2000" dirty="0"/>
              <a:t>		; </a:t>
            </a:r>
            <a:r>
              <a:rPr lang="ru-RU" sz="2000"/>
              <a:t>установили </a:t>
            </a:r>
            <a:r>
              <a:rPr lang="ru-RU" sz="2000" smtClean="0"/>
              <a:t>год в </a:t>
            </a:r>
            <a:r>
              <a:rPr lang="en-US" sz="2000" dirty="0" smtClean="0"/>
              <a:t>AX</a:t>
            </a:r>
            <a:endParaRPr lang="ru-RU" sz="2000" dirty="0"/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47568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79512" y="0"/>
            <a:ext cx="8496944" cy="706090"/>
          </a:xfrm>
        </p:spPr>
        <p:txBody>
          <a:bodyPr/>
          <a:lstStyle/>
          <a:p>
            <a:pPr algn="ctr">
              <a:defRPr/>
            </a:pPr>
            <a:r>
              <a:rPr lang="ru-RU" b="1" dirty="0" smtClean="0"/>
              <a:t>Команды арифметического сдвига</a:t>
            </a:r>
            <a:endParaRPr lang="ru-RU" b="1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179512" y="764704"/>
            <a:ext cx="856895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/>
              <a:t>s</a:t>
            </a:r>
            <a:r>
              <a:rPr lang="en-US" sz="2000" b="1" dirty="0" err="1"/>
              <a:t>a</a:t>
            </a:r>
            <a:r>
              <a:rPr lang="en-US" sz="2000" b="1" dirty="0" err="1" smtClean="0"/>
              <a:t>l</a:t>
            </a:r>
            <a:r>
              <a:rPr lang="ru-RU" sz="2000" b="1" dirty="0" smtClean="0"/>
              <a:t> </a:t>
            </a:r>
            <a:r>
              <a:rPr lang="ru-RU" sz="2000" b="1" dirty="0"/>
              <a:t>	</a:t>
            </a:r>
            <a:r>
              <a:rPr lang="en-US" sz="2000" b="1" dirty="0" err="1"/>
              <a:t>dst</a:t>
            </a:r>
            <a:r>
              <a:rPr lang="ru-RU" sz="2000" b="1" dirty="0"/>
              <a:t>, </a:t>
            </a:r>
            <a:r>
              <a:rPr lang="en-US" sz="2000" b="1" dirty="0"/>
              <a:t>count</a:t>
            </a:r>
            <a:r>
              <a:rPr lang="ru-RU" sz="2000" dirty="0"/>
              <a:t>	- </a:t>
            </a:r>
            <a:r>
              <a:rPr lang="ru-RU" sz="2000" dirty="0" smtClean="0"/>
              <a:t>арифметический сдвиг влево</a:t>
            </a:r>
          </a:p>
          <a:p>
            <a:endParaRPr lang="ru-RU" sz="20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err="1" smtClean="0"/>
              <a:t>dst</a:t>
            </a:r>
            <a:r>
              <a:rPr lang="ru-RU" sz="2000" dirty="0" smtClean="0"/>
              <a:t> – ячейка памяти или регистр;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count</a:t>
            </a:r>
            <a:r>
              <a:rPr lang="ru-RU" sz="2000" dirty="0" smtClean="0"/>
              <a:t> </a:t>
            </a:r>
            <a:r>
              <a:rPr lang="ru-RU" sz="2000" dirty="0"/>
              <a:t>– регистр </a:t>
            </a:r>
            <a:r>
              <a:rPr lang="en-US" sz="2000" dirty="0"/>
              <a:t>CL</a:t>
            </a:r>
            <a:r>
              <a:rPr lang="ru-RU" sz="2000" dirty="0"/>
              <a:t> или число, в обеих случаях значение должно быть в диапазоне от 1 до </a:t>
            </a:r>
            <a:r>
              <a:rPr lang="ru-RU" sz="2000" dirty="0" smtClean="0"/>
              <a:t>7/15/31/63</a:t>
            </a:r>
            <a:r>
              <a:rPr lang="ru-RU" sz="2000" dirty="0"/>
              <a:t>. </a:t>
            </a:r>
            <a:endParaRPr lang="ru-RU" sz="20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ru-RU" sz="2000" dirty="0"/>
              <a:t>Выполняет арифметический сдвиг влево операнда </a:t>
            </a:r>
            <a:r>
              <a:rPr lang="en-US" sz="2000" dirty="0" err="1"/>
              <a:t>dst</a:t>
            </a:r>
            <a:r>
              <a:rPr lang="en-US" sz="2000" dirty="0"/>
              <a:t> </a:t>
            </a:r>
            <a:r>
              <a:rPr lang="ru-RU" sz="2000" dirty="0"/>
              <a:t>данных на количество разрядов, указанных в </a:t>
            </a:r>
            <a:r>
              <a:rPr lang="en-US" sz="2000" dirty="0"/>
              <a:t>count</a:t>
            </a:r>
            <a:r>
              <a:rPr lang="ru-RU" sz="2000" dirty="0"/>
              <a:t>. </a:t>
            </a:r>
            <a:endParaRPr lang="ru-RU" sz="20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ru-RU" sz="2000" dirty="0"/>
              <a:t>М</a:t>
            </a:r>
            <a:r>
              <a:rPr lang="ru-RU" sz="2000" dirty="0" smtClean="0"/>
              <a:t>ладшие </a:t>
            </a:r>
            <a:r>
              <a:rPr lang="ru-RU" sz="2000" dirty="0"/>
              <a:t>(освобождающиеся) разряды заполняются нулями. </a:t>
            </a:r>
            <a:endParaRPr lang="ru-RU" sz="20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ru-RU" sz="2000" dirty="0" smtClean="0"/>
              <a:t>Старшие </a:t>
            </a:r>
            <a:r>
              <a:rPr lang="ru-RU" sz="2000" dirty="0"/>
              <a:t>разряды числа  последовательно помещаются во флаг переноса CF, а бит, который до этого находился во флаге переноса, теряется</a:t>
            </a:r>
            <a:r>
              <a:rPr lang="ru-RU" sz="2000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sz="2000" dirty="0" smtClean="0"/>
              <a:t>Полностью аналогичен </a:t>
            </a:r>
            <a:r>
              <a:rPr lang="en-US" sz="2000" dirty="0" err="1"/>
              <a:t>shl</a:t>
            </a:r>
            <a:r>
              <a:rPr lang="ru-RU" sz="2000" dirty="0"/>
              <a:t>.</a:t>
            </a:r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4" name="Объект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3305818"/>
              </p:ext>
            </p:extLst>
          </p:nvPr>
        </p:nvGraphicFramePr>
        <p:xfrm>
          <a:off x="1115616" y="4941168"/>
          <a:ext cx="6026516" cy="1008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6" r:id="rId3" imgW="5896798" imgH="980952" progId="Unknown">
                  <p:embed/>
                </p:oleObj>
              </mc:Choice>
              <mc:Fallback>
                <p:oleObj r:id="rId3" imgW="5896798" imgH="980952" progId="Unknown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616" y="4941168"/>
                        <a:ext cx="6026516" cy="10081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589015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79512" y="0"/>
            <a:ext cx="8496944" cy="706090"/>
          </a:xfrm>
        </p:spPr>
        <p:txBody>
          <a:bodyPr/>
          <a:lstStyle/>
          <a:p>
            <a:pPr algn="ctr">
              <a:defRPr/>
            </a:pPr>
            <a:r>
              <a:rPr lang="ru-RU" b="1" dirty="0" smtClean="0"/>
              <a:t>Команды арифметического сдвига</a:t>
            </a:r>
            <a:endParaRPr lang="ru-RU" b="1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179512" y="764704"/>
            <a:ext cx="856895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/>
              <a:t>sa</a:t>
            </a:r>
            <a:r>
              <a:rPr lang="en-US" sz="2000" b="1" dirty="0" err="1"/>
              <a:t>r</a:t>
            </a:r>
            <a:r>
              <a:rPr lang="ru-RU" sz="2000" b="1" dirty="0"/>
              <a:t>	</a:t>
            </a:r>
            <a:r>
              <a:rPr lang="en-US" sz="2000" b="1" dirty="0" err="1"/>
              <a:t>dst</a:t>
            </a:r>
            <a:r>
              <a:rPr lang="ru-RU" sz="2000" b="1" dirty="0"/>
              <a:t>, </a:t>
            </a:r>
            <a:r>
              <a:rPr lang="en-US" sz="2000" b="1" dirty="0"/>
              <a:t>count</a:t>
            </a:r>
            <a:r>
              <a:rPr lang="ru-RU" sz="2000" dirty="0"/>
              <a:t>	- </a:t>
            </a:r>
            <a:r>
              <a:rPr lang="ru-RU" sz="2000" dirty="0" smtClean="0"/>
              <a:t>арифметический сдвиг вправо</a:t>
            </a:r>
          </a:p>
          <a:p>
            <a:endParaRPr lang="ru-RU" sz="20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err="1" smtClean="0"/>
              <a:t>dst</a:t>
            </a:r>
            <a:r>
              <a:rPr lang="ru-RU" sz="2000" dirty="0" smtClean="0"/>
              <a:t> – ячейка памяти или регистр;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count</a:t>
            </a:r>
            <a:r>
              <a:rPr lang="ru-RU" sz="2000" dirty="0" smtClean="0"/>
              <a:t> </a:t>
            </a:r>
            <a:r>
              <a:rPr lang="ru-RU" sz="2000" dirty="0"/>
              <a:t>– регистр </a:t>
            </a:r>
            <a:r>
              <a:rPr lang="en-US" sz="2000" dirty="0"/>
              <a:t>CL</a:t>
            </a:r>
            <a:r>
              <a:rPr lang="ru-RU" sz="2000" dirty="0"/>
              <a:t> или число, в обеих случаях значение должно быть в диапазоне от 1 до </a:t>
            </a:r>
            <a:r>
              <a:rPr lang="ru-RU" sz="2000" dirty="0" smtClean="0"/>
              <a:t>7/15/31/63</a:t>
            </a:r>
            <a:r>
              <a:rPr lang="ru-RU" sz="2000" dirty="0"/>
              <a:t>. </a:t>
            </a:r>
            <a:endParaRPr lang="ru-RU" sz="20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ru-RU" sz="2000" dirty="0"/>
              <a:t>Выполняет арифметический сдвиг </a:t>
            </a:r>
            <a:r>
              <a:rPr lang="ru-RU" sz="2000" dirty="0" smtClean="0"/>
              <a:t>вправо операнда </a:t>
            </a:r>
            <a:r>
              <a:rPr lang="en-US" sz="2000" dirty="0" err="1"/>
              <a:t>dst</a:t>
            </a:r>
            <a:r>
              <a:rPr lang="en-US" sz="2000" dirty="0"/>
              <a:t> </a:t>
            </a:r>
            <a:r>
              <a:rPr lang="ru-RU" sz="2000" dirty="0"/>
              <a:t>данных на количество разрядов, указанных в </a:t>
            </a:r>
            <a:r>
              <a:rPr lang="en-US" sz="2000" dirty="0"/>
              <a:t>count</a:t>
            </a:r>
            <a:r>
              <a:rPr lang="ru-RU" sz="2000" dirty="0"/>
              <a:t>. </a:t>
            </a:r>
            <a:endParaRPr lang="ru-RU" sz="20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ru-RU" sz="2000" dirty="0" smtClean="0"/>
              <a:t>Старшие (освобождающиеся</a:t>
            </a:r>
            <a:r>
              <a:rPr lang="ru-RU" sz="2000" dirty="0"/>
              <a:t>) разряды заполняются </a:t>
            </a:r>
            <a:r>
              <a:rPr lang="ru-RU" sz="2000" dirty="0" smtClean="0"/>
              <a:t>знаковым разрядом.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sz="2000" dirty="0" smtClean="0"/>
              <a:t>Младшие разряды </a:t>
            </a:r>
            <a:r>
              <a:rPr lang="ru-RU" sz="2000" dirty="0"/>
              <a:t>числа  последовательно помещаются во флаг переноса CF, а бит, который до этого находился во флаге переноса, теряется</a:t>
            </a:r>
            <a:r>
              <a:rPr lang="ru-RU" sz="2000" dirty="0" smtClean="0"/>
              <a:t>.</a:t>
            </a:r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4112951"/>
              </p:ext>
            </p:extLst>
          </p:nvPr>
        </p:nvGraphicFramePr>
        <p:xfrm>
          <a:off x="1934212" y="4546586"/>
          <a:ext cx="4924067" cy="10426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0" r:id="rId3" imgW="5896798" imgH="1247619" progId="Unknown">
                  <p:embed/>
                </p:oleObj>
              </mc:Choice>
              <mc:Fallback>
                <p:oleObj r:id="rId3" imgW="5896798" imgH="1247619" progId="Unknown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4212" y="4546586"/>
                        <a:ext cx="4924067" cy="104265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79512" y="5661248"/>
            <a:ext cx="79928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Пример</a:t>
            </a:r>
            <a:r>
              <a:rPr lang="ru-RU" dirty="0"/>
              <a:t>.  Реализовать деление числа </a:t>
            </a:r>
            <a:r>
              <a:rPr lang="en-US" dirty="0"/>
              <a:t>X</a:t>
            </a:r>
            <a:r>
              <a:rPr lang="ru-RU" dirty="0"/>
              <a:t> на 8 (с отбрасыванием остатка).</a:t>
            </a:r>
          </a:p>
          <a:p>
            <a:r>
              <a:rPr lang="en-US" dirty="0" err="1"/>
              <a:t>mov</a:t>
            </a:r>
            <a:r>
              <a:rPr lang="en-US" dirty="0"/>
              <a:t> 	AX, X</a:t>
            </a:r>
            <a:endParaRPr lang="ru-RU" dirty="0"/>
          </a:p>
          <a:p>
            <a:r>
              <a:rPr lang="en-US" dirty="0" err="1"/>
              <a:t>sar</a:t>
            </a:r>
            <a:r>
              <a:rPr lang="en-US" dirty="0"/>
              <a:t>	AX, 3		; AX = </a:t>
            </a:r>
            <a:r>
              <a:rPr lang="en-US" dirty="0" smtClean="0"/>
              <a:t>X/2</a:t>
            </a:r>
            <a:r>
              <a:rPr lang="en-US" baseline="30000" dirty="0" smtClean="0"/>
              <a:t>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009184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79512" y="0"/>
            <a:ext cx="8496944" cy="706090"/>
          </a:xfrm>
        </p:spPr>
        <p:txBody>
          <a:bodyPr/>
          <a:lstStyle/>
          <a:p>
            <a:pPr algn="ctr">
              <a:defRPr/>
            </a:pPr>
            <a:r>
              <a:rPr lang="ru-RU" b="1" dirty="0" smtClean="0"/>
              <a:t>Команды циклического сдвига</a:t>
            </a:r>
            <a:endParaRPr lang="ru-RU" b="1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179512" y="764704"/>
            <a:ext cx="856895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/>
              <a:t>rol</a:t>
            </a:r>
            <a:r>
              <a:rPr lang="en-US" sz="2000" b="1" dirty="0"/>
              <a:t> </a:t>
            </a:r>
            <a:r>
              <a:rPr lang="ru-RU" sz="2000" b="1" dirty="0"/>
              <a:t>	</a:t>
            </a:r>
            <a:r>
              <a:rPr lang="en-US" sz="2000" b="1" dirty="0" err="1"/>
              <a:t>dst</a:t>
            </a:r>
            <a:r>
              <a:rPr lang="ru-RU" sz="2000" b="1" dirty="0"/>
              <a:t>, </a:t>
            </a:r>
            <a:r>
              <a:rPr lang="en-US" sz="2000" b="1" dirty="0"/>
              <a:t>count</a:t>
            </a:r>
            <a:r>
              <a:rPr lang="ru-RU" sz="2000" dirty="0"/>
              <a:t>	- циклический сдвиг влево</a:t>
            </a:r>
            <a:endParaRPr lang="ru-RU" sz="2000" dirty="0" smtClean="0"/>
          </a:p>
          <a:p>
            <a:endParaRPr lang="ru-RU" sz="20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err="1" smtClean="0"/>
              <a:t>dst</a:t>
            </a:r>
            <a:r>
              <a:rPr lang="ru-RU" sz="2000" dirty="0" smtClean="0"/>
              <a:t> – ячейка памяти или регистр;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count</a:t>
            </a:r>
            <a:r>
              <a:rPr lang="ru-RU" sz="2000" dirty="0" smtClean="0"/>
              <a:t> </a:t>
            </a:r>
            <a:r>
              <a:rPr lang="ru-RU" sz="2000" dirty="0"/>
              <a:t>– регистр </a:t>
            </a:r>
            <a:r>
              <a:rPr lang="en-US" sz="2000" dirty="0"/>
              <a:t>CL</a:t>
            </a:r>
            <a:r>
              <a:rPr lang="ru-RU" sz="2000" dirty="0"/>
              <a:t> или число, в обеих случаях значение должно быть в диапазоне от 1 до </a:t>
            </a:r>
            <a:r>
              <a:rPr lang="ru-RU" sz="2000" dirty="0" smtClean="0"/>
              <a:t>7/15/31/63</a:t>
            </a:r>
            <a:r>
              <a:rPr lang="ru-RU" sz="2000" dirty="0"/>
              <a:t>. </a:t>
            </a:r>
            <a:endParaRPr lang="ru-RU" sz="20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ru-RU" sz="2000" dirty="0"/>
              <a:t>Циклически сдвигает каждый бит операнда </a:t>
            </a:r>
            <a:r>
              <a:rPr lang="en-US" sz="2000" dirty="0" err="1"/>
              <a:t>dst</a:t>
            </a:r>
            <a:r>
              <a:rPr lang="ru-RU" sz="2000" dirty="0"/>
              <a:t> влево на количество разрядов, указанных в </a:t>
            </a:r>
            <a:r>
              <a:rPr lang="en-US" sz="2000" dirty="0"/>
              <a:t>count</a:t>
            </a:r>
            <a:r>
              <a:rPr lang="ru-RU" sz="2000" dirty="0"/>
              <a:t>. </a:t>
            </a:r>
            <a:endParaRPr lang="ru-RU" sz="20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ru-RU" sz="2000" dirty="0" smtClean="0"/>
              <a:t>Старшие </a:t>
            </a:r>
            <a:r>
              <a:rPr lang="ru-RU" sz="2000" dirty="0"/>
              <a:t>биты числа последовательно копируются в младший бит, а также во флаг переноса CF</a:t>
            </a:r>
            <a:r>
              <a:rPr lang="ru-RU" sz="2000" dirty="0" smtClean="0"/>
              <a:t>.</a:t>
            </a:r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179165" y="4869160"/>
            <a:ext cx="79928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Пример</a:t>
            </a:r>
            <a:r>
              <a:rPr lang="ru-RU" dirty="0"/>
              <a:t>. </a:t>
            </a:r>
            <a:r>
              <a:rPr lang="ru-RU" dirty="0" smtClean="0"/>
              <a:t>Обмен </a:t>
            </a:r>
            <a:r>
              <a:rPr lang="ru-RU" dirty="0"/>
              <a:t>старшего (биты 4—7) и младшего (биты 0-3) полубайтов </a:t>
            </a:r>
            <a:r>
              <a:rPr lang="ru-RU" dirty="0" smtClean="0"/>
              <a:t>числа:</a:t>
            </a:r>
            <a:endParaRPr lang="ru-RU" dirty="0"/>
          </a:p>
          <a:p>
            <a:r>
              <a:rPr lang="en-US" dirty="0" err="1"/>
              <a:t>mov</a:t>
            </a:r>
            <a:r>
              <a:rPr lang="en-US" dirty="0"/>
              <a:t> 	AL, 26h </a:t>
            </a:r>
            <a:endParaRPr lang="ru-RU" dirty="0"/>
          </a:p>
          <a:p>
            <a:r>
              <a:rPr lang="en-US" dirty="0" err="1"/>
              <a:t>rol</a:t>
            </a:r>
            <a:r>
              <a:rPr lang="en-US" dirty="0"/>
              <a:t> 	AL, 4 		; AL </a:t>
            </a:r>
            <a:r>
              <a:rPr lang="en-US" dirty="0">
                <a:sym typeface="Symbol"/>
              </a:rPr>
              <a:t></a:t>
            </a:r>
            <a:r>
              <a:rPr lang="en-US" dirty="0"/>
              <a:t> </a:t>
            </a:r>
            <a:r>
              <a:rPr lang="en-US" dirty="0" smtClean="0"/>
              <a:t>62h</a:t>
            </a:r>
            <a:endParaRPr lang="ru-RU" dirty="0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0" name="Объект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691423"/>
              </p:ext>
            </p:extLst>
          </p:nvPr>
        </p:nvGraphicFramePr>
        <p:xfrm>
          <a:off x="1823694" y="3661306"/>
          <a:ext cx="5280587" cy="1080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4" r:id="rId3" imgW="6106377" imgH="1247619" progId="Unknown">
                  <p:embed/>
                </p:oleObj>
              </mc:Choice>
              <mc:Fallback>
                <p:oleObj r:id="rId3" imgW="6106377" imgH="1247619" progId="Unknown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3694" y="3661306"/>
                        <a:ext cx="5280587" cy="108012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331260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79512" y="0"/>
            <a:ext cx="8496944" cy="706090"/>
          </a:xfrm>
        </p:spPr>
        <p:txBody>
          <a:bodyPr/>
          <a:lstStyle/>
          <a:p>
            <a:pPr algn="ctr">
              <a:defRPr/>
            </a:pPr>
            <a:r>
              <a:rPr lang="ru-RU" b="1" dirty="0" smtClean="0"/>
              <a:t>Команды циклического сдвига</a:t>
            </a:r>
            <a:endParaRPr lang="ru-RU" b="1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179512" y="764704"/>
            <a:ext cx="856895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/>
              <a:t>ror</a:t>
            </a:r>
            <a:r>
              <a:rPr lang="en-US" sz="2000" b="1" dirty="0" smtClean="0"/>
              <a:t> </a:t>
            </a:r>
            <a:r>
              <a:rPr lang="ru-RU" sz="2000" b="1" dirty="0"/>
              <a:t>	</a:t>
            </a:r>
            <a:r>
              <a:rPr lang="en-US" sz="2000" b="1" dirty="0" err="1"/>
              <a:t>dst</a:t>
            </a:r>
            <a:r>
              <a:rPr lang="ru-RU" sz="2000" b="1" dirty="0"/>
              <a:t>, </a:t>
            </a:r>
            <a:r>
              <a:rPr lang="en-US" sz="2000" b="1" dirty="0"/>
              <a:t>count</a:t>
            </a:r>
            <a:r>
              <a:rPr lang="ru-RU" sz="2000" dirty="0"/>
              <a:t>	- циклический сдвиг вправо</a:t>
            </a:r>
            <a:endParaRPr lang="ru-RU" sz="2000" dirty="0" smtClean="0"/>
          </a:p>
          <a:p>
            <a:endParaRPr lang="ru-RU" sz="20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err="1" smtClean="0"/>
              <a:t>dst</a:t>
            </a:r>
            <a:r>
              <a:rPr lang="ru-RU" sz="2000" dirty="0" smtClean="0"/>
              <a:t> – ячейка памяти или регистр;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count</a:t>
            </a:r>
            <a:r>
              <a:rPr lang="ru-RU" sz="2000" dirty="0" smtClean="0"/>
              <a:t> </a:t>
            </a:r>
            <a:r>
              <a:rPr lang="ru-RU" sz="2000" dirty="0"/>
              <a:t>– регистр </a:t>
            </a:r>
            <a:r>
              <a:rPr lang="en-US" sz="2000" dirty="0"/>
              <a:t>CL</a:t>
            </a:r>
            <a:r>
              <a:rPr lang="ru-RU" sz="2000" dirty="0"/>
              <a:t> или число, в обеих случаях значение должно быть в диапазоне от 1 до </a:t>
            </a:r>
            <a:r>
              <a:rPr lang="ru-RU" sz="2000" dirty="0" smtClean="0"/>
              <a:t>7/15/31/63</a:t>
            </a:r>
            <a:r>
              <a:rPr lang="ru-RU" sz="2000" dirty="0"/>
              <a:t>. </a:t>
            </a:r>
            <a:endParaRPr lang="ru-RU" sz="20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ru-RU" sz="2000" dirty="0"/>
              <a:t>Циклически сдвигает каждый бит операнда </a:t>
            </a:r>
            <a:r>
              <a:rPr lang="en-US" sz="2000" dirty="0" err="1"/>
              <a:t>dst</a:t>
            </a:r>
            <a:r>
              <a:rPr lang="ru-RU" sz="2000" dirty="0"/>
              <a:t> вправо на количество разрядов, указанных в </a:t>
            </a:r>
            <a:r>
              <a:rPr lang="en-US" sz="2000" dirty="0"/>
              <a:t>count</a:t>
            </a:r>
            <a:r>
              <a:rPr lang="ru-RU" sz="2000" dirty="0"/>
              <a:t>. </a:t>
            </a:r>
            <a:endParaRPr lang="ru-RU" sz="20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ru-RU" sz="2000" dirty="0"/>
              <a:t>М</a:t>
            </a:r>
            <a:r>
              <a:rPr lang="ru-RU" sz="2000" dirty="0" smtClean="0"/>
              <a:t>ладшие </a:t>
            </a:r>
            <a:r>
              <a:rPr lang="ru-RU" sz="2000" dirty="0"/>
              <a:t>биты числа копируются в старший бит, а также во флаг переноса </a:t>
            </a:r>
            <a:r>
              <a:rPr lang="ru-RU" sz="2000" dirty="0" smtClean="0"/>
              <a:t>CF.</a:t>
            </a:r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0" name="Объект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9664757"/>
              </p:ext>
            </p:extLst>
          </p:nvPr>
        </p:nvGraphicFramePr>
        <p:xfrm>
          <a:off x="1823694" y="3651781"/>
          <a:ext cx="5280587" cy="1080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4" r:id="rId3" imgW="6106377" imgH="1247619" progId="Unknown">
                  <p:embed/>
                </p:oleObj>
              </mc:Choice>
              <mc:Fallback>
                <p:oleObj r:id="rId3" imgW="6106377" imgH="1247619" progId="Unknown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3694" y="3651781"/>
                        <a:ext cx="5280587" cy="108012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876032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79512" y="0"/>
            <a:ext cx="8496944" cy="706090"/>
          </a:xfrm>
        </p:spPr>
        <p:txBody>
          <a:bodyPr/>
          <a:lstStyle/>
          <a:p>
            <a:pPr algn="ctr">
              <a:defRPr/>
            </a:pPr>
            <a:r>
              <a:rPr lang="ru-RU" b="1" dirty="0" smtClean="0"/>
              <a:t>Команды циклического сдвига с переносом</a:t>
            </a:r>
            <a:endParaRPr lang="ru-RU" b="1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179512" y="764704"/>
            <a:ext cx="856895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/>
              <a:t>rcl</a:t>
            </a:r>
            <a:r>
              <a:rPr lang="en-US" sz="2000" b="1" dirty="0"/>
              <a:t> </a:t>
            </a:r>
            <a:r>
              <a:rPr lang="ru-RU" sz="2000" b="1" dirty="0"/>
              <a:t>	</a:t>
            </a:r>
            <a:r>
              <a:rPr lang="en-US" sz="2000" b="1" dirty="0" err="1"/>
              <a:t>dst</a:t>
            </a:r>
            <a:r>
              <a:rPr lang="ru-RU" sz="2000" b="1" dirty="0"/>
              <a:t>, </a:t>
            </a:r>
            <a:r>
              <a:rPr lang="en-US" sz="2000" b="1" dirty="0" smtClean="0"/>
              <a:t>count</a:t>
            </a:r>
            <a:r>
              <a:rPr lang="ru-RU" sz="2000" dirty="0"/>
              <a:t> </a:t>
            </a:r>
            <a:r>
              <a:rPr lang="ru-RU" sz="2000" dirty="0" smtClean="0"/>
              <a:t>    - </a:t>
            </a:r>
            <a:r>
              <a:rPr lang="ru-RU" sz="2000" dirty="0"/>
              <a:t>циклический сдвиг влево через флаг </a:t>
            </a:r>
            <a:r>
              <a:rPr lang="ru-RU" sz="2000" dirty="0" smtClean="0"/>
              <a:t>переноса</a:t>
            </a:r>
          </a:p>
          <a:p>
            <a:endParaRPr lang="ru-RU" sz="20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err="1" smtClean="0"/>
              <a:t>dst</a:t>
            </a:r>
            <a:r>
              <a:rPr lang="ru-RU" sz="2000" dirty="0" smtClean="0"/>
              <a:t> – ячейка памяти или регистр;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count</a:t>
            </a:r>
            <a:r>
              <a:rPr lang="ru-RU" sz="2000" dirty="0" smtClean="0"/>
              <a:t> </a:t>
            </a:r>
            <a:r>
              <a:rPr lang="ru-RU" sz="2000" dirty="0"/>
              <a:t>– регистр </a:t>
            </a:r>
            <a:r>
              <a:rPr lang="en-US" sz="2000" dirty="0"/>
              <a:t>CL</a:t>
            </a:r>
            <a:r>
              <a:rPr lang="ru-RU" sz="2000" dirty="0"/>
              <a:t> или число, в обеих случаях значение должно быть в диапазоне от 1 до </a:t>
            </a:r>
            <a:r>
              <a:rPr lang="ru-RU" sz="2000" dirty="0" smtClean="0"/>
              <a:t>7/15/31/63</a:t>
            </a:r>
            <a:r>
              <a:rPr lang="ru-RU" sz="2000" dirty="0"/>
              <a:t>. </a:t>
            </a:r>
            <a:endParaRPr lang="ru-RU" sz="20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ru-RU" sz="2000" dirty="0"/>
              <a:t>Циклически сдвигает через флаг переноса каждый бит </a:t>
            </a:r>
            <a:r>
              <a:rPr lang="en-US" sz="2000" dirty="0" err="1"/>
              <a:t>dst</a:t>
            </a:r>
            <a:r>
              <a:rPr lang="ru-RU" sz="2000" dirty="0"/>
              <a:t> </a:t>
            </a:r>
            <a:r>
              <a:rPr lang="ru-RU" sz="2000" dirty="0" smtClean="0"/>
              <a:t>влево </a:t>
            </a:r>
            <a:r>
              <a:rPr lang="ru-RU" sz="2000" dirty="0"/>
              <a:t>на количество разрядов, указанных в </a:t>
            </a:r>
            <a:r>
              <a:rPr lang="en-US" sz="2000" dirty="0"/>
              <a:t>count</a:t>
            </a:r>
            <a:r>
              <a:rPr lang="ru-RU" sz="2000" dirty="0"/>
              <a:t>. </a:t>
            </a:r>
            <a:endParaRPr lang="ru-RU" sz="20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ru-RU" sz="2000" dirty="0"/>
              <a:t>З</a:t>
            </a:r>
            <a:r>
              <a:rPr lang="ru-RU" sz="2000" dirty="0" smtClean="0"/>
              <a:t>начение </a:t>
            </a:r>
            <a:r>
              <a:rPr lang="ru-RU" sz="2000" dirty="0"/>
              <a:t>флага переноса CF последовательно </a:t>
            </a:r>
            <a:r>
              <a:rPr lang="ru-RU" sz="2000" dirty="0" smtClean="0"/>
              <a:t>помещается </a:t>
            </a:r>
            <a:r>
              <a:rPr lang="ru-RU" sz="2000" dirty="0"/>
              <a:t>на место самого младшего бита, а самый старший (знаковый) бит числа последовательно </a:t>
            </a:r>
            <a:r>
              <a:rPr lang="ru-RU" sz="2000" dirty="0" smtClean="0"/>
              <a:t>помещается </a:t>
            </a:r>
            <a:r>
              <a:rPr lang="ru-RU" sz="2000" dirty="0"/>
              <a:t>во флаг переноса CF.</a:t>
            </a:r>
            <a:endParaRPr lang="ru-RU" sz="2000" dirty="0" smtClean="0"/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8063102"/>
              </p:ext>
            </p:extLst>
          </p:nvPr>
        </p:nvGraphicFramePr>
        <p:xfrm>
          <a:off x="1763688" y="3861048"/>
          <a:ext cx="4985856" cy="1008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7" r:id="rId3" imgW="5229955" imgH="1057423" progId="Unknown">
                  <p:embed/>
                </p:oleObj>
              </mc:Choice>
              <mc:Fallback>
                <p:oleObj r:id="rId3" imgW="5229955" imgH="1057423" progId="Unknown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688" y="3861048"/>
                        <a:ext cx="4985856" cy="10081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179165" y="4869160"/>
            <a:ext cx="79928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Пример</a:t>
            </a:r>
            <a:r>
              <a:rPr lang="ru-RU" dirty="0"/>
              <a:t>. Проверить значение младшего бита регистра </a:t>
            </a:r>
            <a:r>
              <a:rPr lang="en-US" dirty="0"/>
              <a:t>AX</a:t>
            </a:r>
            <a:r>
              <a:rPr lang="ru-RU" dirty="0"/>
              <a:t>.</a:t>
            </a:r>
          </a:p>
          <a:p>
            <a:r>
              <a:rPr lang="en-US" dirty="0" err="1"/>
              <a:t>shr</a:t>
            </a:r>
            <a:r>
              <a:rPr lang="ru-RU" dirty="0"/>
              <a:t> 	</a:t>
            </a:r>
            <a:r>
              <a:rPr lang="en-US" dirty="0"/>
              <a:t>AX</a:t>
            </a:r>
            <a:r>
              <a:rPr lang="ru-RU" dirty="0"/>
              <a:t>, 1	; в </a:t>
            </a:r>
            <a:r>
              <a:rPr lang="en-US" dirty="0"/>
              <a:t>CF</a:t>
            </a:r>
            <a:r>
              <a:rPr lang="ru-RU" dirty="0"/>
              <a:t> младший бит регистра</a:t>
            </a:r>
          </a:p>
          <a:p>
            <a:r>
              <a:rPr lang="ru-RU" dirty="0"/>
              <a:t>…</a:t>
            </a:r>
          </a:p>
          <a:p>
            <a:r>
              <a:rPr lang="en-US" dirty="0" err="1"/>
              <a:t>rcl</a:t>
            </a:r>
            <a:r>
              <a:rPr lang="ru-RU" dirty="0"/>
              <a:t>	</a:t>
            </a:r>
            <a:r>
              <a:rPr lang="en-US" dirty="0"/>
              <a:t>AX</a:t>
            </a:r>
            <a:r>
              <a:rPr lang="ru-RU" dirty="0"/>
              <a:t>, 1	; значение </a:t>
            </a:r>
            <a:r>
              <a:rPr lang="en-US" dirty="0"/>
              <a:t>AX</a:t>
            </a:r>
            <a:r>
              <a:rPr lang="ru-RU" dirty="0"/>
              <a:t> восстановлено </a:t>
            </a:r>
          </a:p>
        </p:txBody>
      </p:sp>
    </p:spTree>
    <p:extLst>
      <p:ext uri="{BB962C8B-B14F-4D97-AF65-F5344CB8AC3E}">
        <p14:creationId xmlns:p14="http://schemas.microsoft.com/office/powerpoint/2010/main" val="28588905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79512" y="0"/>
            <a:ext cx="8496944" cy="706090"/>
          </a:xfrm>
        </p:spPr>
        <p:txBody>
          <a:bodyPr/>
          <a:lstStyle/>
          <a:p>
            <a:pPr algn="ctr">
              <a:defRPr/>
            </a:pPr>
            <a:r>
              <a:rPr lang="ru-RU" b="1" dirty="0" smtClean="0"/>
              <a:t>Команды циклического сдвига с переносом</a:t>
            </a:r>
            <a:endParaRPr lang="ru-RU" b="1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179512" y="764704"/>
            <a:ext cx="856895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/>
              <a:t>rcr</a:t>
            </a:r>
            <a:r>
              <a:rPr lang="ru-RU" sz="2000" b="1" dirty="0"/>
              <a:t>	</a:t>
            </a:r>
            <a:r>
              <a:rPr lang="en-US" sz="2000" b="1" dirty="0" err="1"/>
              <a:t>dst</a:t>
            </a:r>
            <a:r>
              <a:rPr lang="ru-RU" sz="2000" b="1" dirty="0"/>
              <a:t>, </a:t>
            </a:r>
            <a:r>
              <a:rPr lang="en-US" sz="2000" b="1" dirty="0" smtClean="0"/>
              <a:t>count</a:t>
            </a:r>
            <a:r>
              <a:rPr lang="ru-RU" sz="2000" dirty="0"/>
              <a:t> </a:t>
            </a:r>
            <a:r>
              <a:rPr lang="ru-RU" sz="2000" dirty="0" smtClean="0"/>
              <a:t>    - </a:t>
            </a:r>
            <a:r>
              <a:rPr lang="ru-RU" sz="2000" dirty="0"/>
              <a:t>циклический сдвиг </a:t>
            </a:r>
            <a:r>
              <a:rPr lang="ru-RU" sz="2000" dirty="0" smtClean="0"/>
              <a:t>вправо через </a:t>
            </a:r>
            <a:r>
              <a:rPr lang="ru-RU" sz="2000" dirty="0"/>
              <a:t>флаг </a:t>
            </a:r>
            <a:r>
              <a:rPr lang="ru-RU" sz="2000" dirty="0" smtClean="0"/>
              <a:t>переноса</a:t>
            </a:r>
          </a:p>
          <a:p>
            <a:endParaRPr lang="ru-RU" sz="20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err="1" smtClean="0"/>
              <a:t>dst</a:t>
            </a:r>
            <a:r>
              <a:rPr lang="ru-RU" sz="2000" dirty="0" smtClean="0"/>
              <a:t> – ячейка памяти или регистр;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count</a:t>
            </a:r>
            <a:r>
              <a:rPr lang="ru-RU" sz="2000" dirty="0" smtClean="0"/>
              <a:t> </a:t>
            </a:r>
            <a:r>
              <a:rPr lang="ru-RU" sz="2000" dirty="0"/>
              <a:t>– регистр </a:t>
            </a:r>
            <a:r>
              <a:rPr lang="en-US" sz="2000" dirty="0"/>
              <a:t>CL</a:t>
            </a:r>
            <a:r>
              <a:rPr lang="ru-RU" sz="2000" dirty="0"/>
              <a:t> или число, в обеих случаях значение должно быть в диапазоне от 1 до </a:t>
            </a:r>
            <a:r>
              <a:rPr lang="ru-RU" sz="2000" dirty="0" smtClean="0"/>
              <a:t>7/15/31/63</a:t>
            </a:r>
            <a:r>
              <a:rPr lang="ru-RU" sz="2000" dirty="0"/>
              <a:t>. </a:t>
            </a:r>
            <a:endParaRPr lang="ru-RU" sz="20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ru-RU" sz="2000" dirty="0"/>
              <a:t>Циклически сдвигает через флаг  переноса каждый бит операнда </a:t>
            </a:r>
            <a:r>
              <a:rPr lang="en-US" sz="2000" dirty="0" err="1"/>
              <a:t>dst</a:t>
            </a:r>
            <a:r>
              <a:rPr lang="ru-RU" sz="2000" dirty="0"/>
              <a:t> вправо на количество разрядов,  указанных в </a:t>
            </a:r>
            <a:r>
              <a:rPr lang="en-US" sz="2000" dirty="0"/>
              <a:t>count</a:t>
            </a:r>
            <a:r>
              <a:rPr lang="ru-RU" sz="2000" dirty="0"/>
              <a:t>.</a:t>
            </a:r>
            <a:r>
              <a:rPr lang="ru-RU" sz="2000" dirty="0" smtClean="0"/>
              <a:t>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sz="2000" dirty="0"/>
              <a:t>З</a:t>
            </a:r>
            <a:r>
              <a:rPr lang="ru-RU" sz="2000" dirty="0" smtClean="0"/>
              <a:t>начение </a:t>
            </a:r>
            <a:r>
              <a:rPr lang="ru-RU" sz="2000" dirty="0"/>
              <a:t>флага переноса CF  последовательно помещается на место самого старшего (т.е. знакового) бита, а самый младший бит числа последовательно помешается во флаг переноса CF.</a:t>
            </a:r>
            <a:endParaRPr lang="ru-RU" sz="2000" dirty="0" smtClean="0"/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179165" y="4869160"/>
            <a:ext cx="79928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Пример</a:t>
            </a:r>
            <a:r>
              <a:rPr lang="ru-RU" dirty="0"/>
              <a:t>. Проверить </a:t>
            </a:r>
            <a:r>
              <a:rPr lang="ru-RU" dirty="0" smtClean="0"/>
              <a:t>значение бита 2 (начиная с 0) </a:t>
            </a:r>
            <a:r>
              <a:rPr lang="ru-RU" dirty="0"/>
              <a:t>регистра </a:t>
            </a:r>
            <a:r>
              <a:rPr lang="en-US" dirty="0"/>
              <a:t>AX</a:t>
            </a:r>
            <a:r>
              <a:rPr lang="ru-RU" dirty="0"/>
              <a:t>.</a:t>
            </a:r>
          </a:p>
          <a:p>
            <a:r>
              <a:rPr lang="en-US" dirty="0" err="1" smtClean="0"/>
              <a:t>rcr</a:t>
            </a:r>
            <a:r>
              <a:rPr lang="ru-RU" dirty="0" smtClean="0"/>
              <a:t> </a:t>
            </a:r>
            <a:r>
              <a:rPr lang="ru-RU" dirty="0"/>
              <a:t>	</a:t>
            </a:r>
            <a:r>
              <a:rPr lang="en-US" dirty="0"/>
              <a:t>AX</a:t>
            </a:r>
            <a:r>
              <a:rPr lang="ru-RU" dirty="0"/>
              <a:t>, </a:t>
            </a:r>
            <a:r>
              <a:rPr lang="en-US" dirty="0" smtClean="0"/>
              <a:t>3</a:t>
            </a:r>
            <a:r>
              <a:rPr lang="ru-RU" dirty="0"/>
              <a:t>	; в </a:t>
            </a:r>
            <a:r>
              <a:rPr lang="en-US" dirty="0"/>
              <a:t>CF</a:t>
            </a:r>
            <a:r>
              <a:rPr lang="ru-RU" dirty="0"/>
              <a:t> </a:t>
            </a:r>
            <a:r>
              <a:rPr lang="ru-RU" dirty="0" smtClean="0"/>
              <a:t>бит</a:t>
            </a:r>
            <a:r>
              <a:rPr lang="en-US" dirty="0" smtClean="0"/>
              <a:t> 2</a:t>
            </a:r>
            <a:r>
              <a:rPr lang="ru-RU" dirty="0" smtClean="0"/>
              <a:t> регистра </a:t>
            </a:r>
            <a:r>
              <a:rPr lang="en-US" dirty="0" smtClean="0"/>
              <a:t>AX</a:t>
            </a:r>
            <a:endParaRPr lang="ru-RU" dirty="0"/>
          </a:p>
          <a:p>
            <a:r>
              <a:rPr lang="ru-RU" dirty="0"/>
              <a:t>…</a:t>
            </a:r>
          </a:p>
          <a:p>
            <a:r>
              <a:rPr lang="en-US" dirty="0" err="1"/>
              <a:t>rcl</a:t>
            </a:r>
            <a:r>
              <a:rPr lang="ru-RU" dirty="0"/>
              <a:t>	</a:t>
            </a:r>
            <a:r>
              <a:rPr lang="en-US" dirty="0"/>
              <a:t>AX</a:t>
            </a:r>
            <a:r>
              <a:rPr lang="ru-RU" dirty="0"/>
              <a:t>, </a:t>
            </a:r>
            <a:r>
              <a:rPr lang="en-US" dirty="0" smtClean="0"/>
              <a:t>3</a:t>
            </a:r>
            <a:r>
              <a:rPr lang="ru-RU" dirty="0"/>
              <a:t>	; значение </a:t>
            </a:r>
            <a:r>
              <a:rPr lang="en-US" dirty="0"/>
              <a:t>AX</a:t>
            </a:r>
            <a:r>
              <a:rPr lang="ru-RU" dirty="0"/>
              <a:t> восстановлено 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1" name="Объект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8727066"/>
              </p:ext>
            </p:extLst>
          </p:nvPr>
        </p:nvGraphicFramePr>
        <p:xfrm>
          <a:off x="1907703" y="3861048"/>
          <a:ext cx="4540183" cy="1008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1" r:id="rId3" imgW="5172797" imgH="1152381" progId="Unknown">
                  <p:embed/>
                </p:oleObj>
              </mc:Choice>
              <mc:Fallback>
                <p:oleObj r:id="rId3" imgW="5172797" imgH="1152381" progId="Unknown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7703" y="3861048"/>
                        <a:ext cx="4540183" cy="10081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847398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07504" y="188640"/>
            <a:ext cx="8568952" cy="634082"/>
          </a:xfrm>
        </p:spPr>
        <p:txBody>
          <a:bodyPr>
            <a:normAutofit/>
          </a:bodyPr>
          <a:lstStyle/>
          <a:p>
            <a:pPr algn="ctr"/>
            <a:r>
              <a:rPr lang="ru-RU" b="1" dirty="0"/>
              <a:t>Действие команд </a:t>
            </a:r>
            <a:r>
              <a:rPr lang="ru-RU" b="1" dirty="0" smtClean="0"/>
              <a:t>сдвига на </a:t>
            </a:r>
            <a:r>
              <a:rPr lang="ru-RU" b="1" dirty="0"/>
              <a:t>флаги</a:t>
            </a:r>
            <a:endParaRPr lang="ru-RU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2610123"/>
              </p:ext>
            </p:extLst>
          </p:nvPr>
        </p:nvGraphicFramePr>
        <p:xfrm>
          <a:off x="179515" y="1196752"/>
          <a:ext cx="8496942" cy="3434778"/>
        </p:xfrm>
        <a:graphic>
          <a:graphicData uri="http://schemas.openxmlformats.org/drawingml/2006/table">
            <a:tbl>
              <a:tblPr firstRow="1" firstCol="1" bandRow="1"/>
              <a:tblGrid>
                <a:gridCol w="1213296"/>
                <a:gridCol w="1213296"/>
                <a:gridCol w="1214070"/>
                <a:gridCol w="1214070"/>
                <a:gridCol w="1214070"/>
                <a:gridCol w="1214070"/>
                <a:gridCol w="1214070"/>
              </a:tblGrid>
              <a:tr h="38164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OF</a:t>
                      </a:r>
                      <a:endParaRPr lang="ru-RU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SF</a:t>
                      </a:r>
                      <a:endParaRPr lang="ru-RU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ZF</a:t>
                      </a:r>
                      <a:endParaRPr lang="ru-RU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AF</a:t>
                      </a:r>
                      <a:endParaRPr lang="ru-RU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PF</a:t>
                      </a:r>
                      <a:endParaRPr lang="ru-RU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CF</a:t>
                      </a:r>
                      <a:endParaRPr lang="ru-RU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64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kumimoji="0"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shl</a:t>
                      </a:r>
                      <a:endParaRPr lang="ru-RU" sz="20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lang="ru-RU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lang="ru-RU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lang="ru-RU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Не </a:t>
                      </a:r>
                      <a:r>
                        <a:rPr kumimoji="0" lang="ru-RU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опред</a:t>
                      </a:r>
                      <a:r>
                        <a:rPr kumimoji="0" lang="ru-RU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ru-RU" sz="1800" dirty="0" smtClean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lang="ru-RU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lang="ru-RU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64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kumimoji="0"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shr</a:t>
                      </a:r>
                      <a:endParaRPr lang="ru-RU" sz="20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lang="ru-RU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lang="ru-RU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lang="ru-RU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kumimoji="0" lang="ru-RU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Не </a:t>
                      </a:r>
                      <a:r>
                        <a:rPr kumimoji="0" lang="ru-RU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опред</a:t>
                      </a:r>
                      <a:r>
                        <a:rPr kumimoji="0" lang="ru-RU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ru-RU" sz="18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lang="ru-RU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lang="ru-RU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64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kumimoji="0"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sal</a:t>
                      </a:r>
                      <a:endParaRPr lang="ru-RU" sz="20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lang="ru-RU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lang="ru-RU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lang="ru-RU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kumimoji="0" lang="ru-RU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Не </a:t>
                      </a:r>
                      <a:r>
                        <a:rPr kumimoji="0" lang="ru-RU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опред</a:t>
                      </a:r>
                      <a:r>
                        <a:rPr kumimoji="0" lang="ru-RU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ru-RU" sz="18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lang="ru-RU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lang="ru-RU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64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kumimoji="0"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sar</a:t>
                      </a:r>
                      <a:endParaRPr lang="ru-RU" sz="20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lang="ru-RU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lang="ru-RU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lang="ru-RU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kumimoji="0" lang="ru-RU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Не </a:t>
                      </a:r>
                      <a:r>
                        <a:rPr kumimoji="0" lang="ru-RU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опред</a:t>
                      </a:r>
                      <a:r>
                        <a:rPr kumimoji="0" lang="ru-RU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ru-RU" sz="18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lang="ru-RU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lang="ru-RU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64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kumimoji="0"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rol</a:t>
                      </a:r>
                      <a:endParaRPr lang="ru-RU" sz="20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lang="ru-RU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ru-RU" sz="20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ru-RU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kumimoji="0" lang="ru-RU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Не </a:t>
                      </a:r>
                      <a:r>
                        <a:rPr kumimoji="0" lang="ru-RU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опред</a:t>
                      </a:r>
                      <a:r>
                        <a:rPr kumimoji="0" lang="ru-RU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ru-RU" sz="20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ru-RU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lang="ru-RU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64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kumimoji="0"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ror</a:t>
                      </a:r>
                      <a:endParaRPr lang="ru-RU" sz="20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lang="ru-RU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ru-RU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ru-RU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kumimoji="0" lang="ru-RU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Не </a:t>
                      </a:r>
                      <a:r>
                        <a:rPr kumimoji="0" lang="ru-RU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опред</a:t>
                      </a:r>
                      <a:r>
                        <a:rPr kumimoji="0" lang="ru-RU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ru-RU" sz="20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ru-RU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–</a:t>
                      </a:r>
                      <a:endParaRPr lang="ru-RU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64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kumimoji="0"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rcl</a:t>
                      </a:r>
                      <a:endParaRPr lang="ru-RU" sz="20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lang="ru-RU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ru-RU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ru-RU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kumimoji="0" lang="ru-RU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Не </a:t>
                      </a:r>
                      <a:r>
                        <a:rPr kumimoji="0" lang="ru-RU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опред</a:t>
                      </a:r>
                      <a:r>
                        <a:rPr kumimoji="0" lang="ru-RU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ru-RU" sz="20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ru-RU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–</a:t>
                      </a:r>
                      <a:endParaRPr lang="ru-RU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64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kumimoji="0"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rcr</a:t>
                      </a:r>
                      <a:endParaRPr lang="ru-RU" sz="20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lang="ru-RU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ru-RU" sz="20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ru-RU" sz="20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kumimoji="0" lang="ru-RU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Не </a:t>
                      </a:r>
                      <a:r>
                        <a:rPr kumimoji="0" lang="ru-RU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опред</a:t>
                      </a:r>
                      <a:r>
                        <a:rPr kumimoji="0" lang="ru-RU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ru-RU" sz="20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ru-RU" sz="20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lang="ru-RU" sz="20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6975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79512" y="0"/>
            <a:ext cx="8496944" cy="706090"/>
          </a:xfrm>
        </p:spPr>
        <p:txBody>
          <a:bodyPr/>
          <a:lstStyle/>
          <a:p>
            <a:pPr algn="ctr">
              <a:defRPr/>
            </a:pPr>
            <a:r>
              <a:rPr lang="ru-RU" b="1" dirty="0" smtClean="0"/>
              <a:t>Команды </a:t>
            </a:r>
            <a:r>
              <a:rPr lang="ru-RU" b="1" dirty="0" smtClean="0"/>
              <a:t>сканирования битов</a:t>
            </a:r>
            <a:endParaRPr lang="ru-RU" b="1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179512" y="764704"/>
            <a:ext cx="856895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/>
              <a:t>bsf</a:t>
            </a:r>
            <a:r>
              <a:rPr lang="en-US" sz="2000" b="1" dirty="0"/>
              <a:t> </a:t>
            </a:r>
            <a:r>
              <a:rPr lang="en-US" sz="2000" b="1" dirty="0" err="1"/>
              <a:t>reg</a:t>
            </a:r>
            <a:r>
              <a:rPr lang="ru-RU" sz="2000" b="1" dirty="0"/>
              <a:t>, </a:t>
            </a:r>
            <a:r>
              <a:rPr lang="en-US" sz="2000" b="1" dirty="0" err="1"/>
              <a:t>reg</a:t>
            </a:r>
            <a:r>
              <a:rPr lang="ru-RU" sz="2000" b="1" dirty="0"/>
              <a:t>/</a:t>
            </a:r>
            <a:r>
              <a:rPr lang="en-US" sz="2000" b="1" dirty="0" err="1" smtClean="0"/>
              <a:t>mem</a:t>
            </a:r>
            <a:endParaRPr lang="ru-RU" sz="2000" b="1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ru-RU" sz="2000" dirty="0" smtClean="0"/>
              <a:t>Сканирует </a:t>
            </a:r>
            <a:r>
              <a:rPr lang="ru-RU" sz="2000" dirty="0"/>
              <a:t>биты второго операнда, начиная с младшего бита, до тех пор, пока не будет найден бит, равный 1. </a:t>
            </a:r>
            <a:endParaRPr lang="ru-RU" sz="20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ru-RU" sz="2000" dirty="0"/>
              <a:t>Его номер заносится в регистр, указанный в первом операнде (биты нумеруются с 0). </a:t>
            </a:r>
            <a:endParaRPr lang="ru-RU" sz="20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ru-RU" sz="2000" dirty="0"/>
              <a:t>Если нет ни одного единичного бита, устанавливается флаг </a:t>
            </a:r>
            <a:r>
              <a:rPr lang="en-US" sz="2000" dirty="0"/>
              <a:t>ZF</a:t>
            </a:r>
            <a:r>
              <a:rPr lang="ru-RU" sz="2000" dirty="0"/>
              <a:t>. </a:t>
            </a:r>
            <a:endParaRPr lang="ru-RU" sz="20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ru-RU" sz="2000" dirty="0"/>
              <a:t>Операнды должны иметь равную длину.</a:t>
            </a:r>
            <a:endParaRPr lang="ru-RU" sz="2000" dirty="0" smtClean="0"/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256134" y="2924944"/>
            <a:ext cx="79928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Пример</a:t>
            </a:r>
            <a:r>
              <a:rPr lang="ru-RU" dirty="0" smtClean="0"/>
              <a:t>.</a:t>
            </a:r>
            <a:endParaRPr lang="ru-RU" dirty="0"/>
          </a:p>
          <a:p>
            <a:r>
              <a:rPr lang="en-US" dirty="0" err="1"/>
              <a:t>mov</a:t>
            </a:r>
            <a:r>
              <a:rPr lang="en-US" dirty="0"/>
              <a:t> AX, 050h</a:t>
            </a:r>
            <a:endParaRPr lang="ru-RU" dirty="0"/>
          </a:p>
          <a:p>
            <a:r>
              <a:rPr lang="en-US" dirty="0" err="1"/>
              <a:t>bsf</a:t>
            </a:r>
            <a:r>
              <a:rPr lang="en-US" dirty="0"/>
              <a:t> DX, AX		: DX=4</a:t>
            </a:r>
            <a:endParaRPr lang="ru-RU" dirty="0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5" name="TextBox 14"/>
          <p:cNvSpPr txBox="1"/>
          <p:nvPr/>
        </p:nvSpPr>
        <p:spPr>
          <a:xfrm>
            <a:off x="179512" y="3848274"/>
            <a:ext cx="856895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/>
              <a:t>bsr</a:t>
            </a:r>
            <a:r>
              <a:rPr lang="en-US" sz="2000" b="1" dirty="0"/>
              <a:t> </a:t>
            </a:r>
            <a:r>
              <a:rPr lang="en-US" sz="2000" b="1" dirty="0" err="1"/>
              <a:t>reg</a:t>
            </a:r>
            <a:r>
              <a:rPr lang="ru-RU" sz="2000" b="1" dirty="0"/>
              <a:t>, </a:t>
            </a:r>
            <a:r>
              <a:rPr lang="en-US" sz="2000" b="1" dirty="0" err="1"/>
              <a:t>reg</a:t>
            </a:r>
            <a:r>
              <a:rPr lang="ru-RU" sz="2000" b="1" dirty="0"/>
              <a:t>/</a:t>
            </a:r>
            <a:r>
              <a:rPr lang="en-US" sz="2000" b="1" dirty="0" err="1"/>
              <a:t>mem</a:t>
            </a:r>
            <a:endParaRPr lang="ru-RU" sz="2000" dirty="0"/>
          </a:p>
          <a:p>
            <a:pPr marL="285750" indent="-285750">
              <a:buFont typeface="Arial" pitchFamily="34" charset="0"/>
              <a:buChar char="•"/>
            </a:pPr>
            <a:r>
              <a:rPr lang="ru-RU" sz="2000" dirty="0"/>
              <a:t>Сканирует биты второго операнда, начиная со старшего бита, до тех пор, пока не будет найден бит, равный 1. </a:t>
            </a:r>
            <a:endParaRPr lang="ru-RU" sz="20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ru-RU" sz="2000" dirty="0" smtClean="0"/>
              <a:t>Его </a:t>
            </a:r>
            <a:r>
              <a:rPr lang="ru-RU" sz="2000" dirty="0"/>
              <a:t>номер заносится в регистр, указанный в первом операнде (биты нумеруются с 0). </a:t>
            </a:r>
            <a:endParaRPr lang="ru-RU" sz="20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ru-RU" sz="2000" dirty="0"/>
              <a:t>Если нет ни одного единичного бита, устанавливается флаг </a:t>
            </a:r>
            <a:r>
              <a:rPr lang="en-US" sz="2000" dirty="0"/>
              <a:t>ZF</a:t>
            </a:r>
            <a:r>
              <a:rPr lang="ru-RU" sz="2000" dirty="0"/>
              <a:t>. </a:t>
            </a:r>
            <a:endParaRPr lang="ru-RU" sz="20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ru-RU" sz="2000" dirty="0"/>
              <a:t>Операнды должны иметь равную длину.</a:t>
            </a:r>
            <a:endParaRPr lang="ru-RU" sz="2000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181075" y="5954698"/>
            <a:ext cx="79928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Пример</a:t>
            </a:r>
            <a:r>
              <a:rPr lang="ru-RU" dirty="0" smtClean="0"/>
              <a:t>.</a:t>
            </a:r>
            <a:endParaRPr lang="ru-RU" dirty="0"/>
          </a:p>
          <a:p>
            <a:r>
              <a:rPr lang="en-US" dirty="0" err="1"/>
              <a:t>mov</a:t>
            </a:r>
            <a:r>
              <a:rPr lang="en-US" dirty="0"/>
              <a:t> AX, 050h</a:t>
            </a:r>
            <a:endParaRPr lang="ru-RU" dirty="0"/>
          </a:p>
          <a:p>
            <a:r>
              <a:rPr lang="en-US" dirty="0" err="1"/>
              <a:t>bsr</a:t>
            </a:r>
            <a:r>
              <a:rPr lang="en-US" dirty="0"/>
              <a:t> DX, AX		: DX=6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572918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79512" y="0"/>
            <a:ext cx="8496944" cy="706090"/>
          </a:xfrm>
        </p:spPr>
        <p:txBody>
          <a:bodyPr/>
          <a:lstStyle/>
          <a:p>
            <a:pPr algn="ctr">
              <a:defRPr/>
            </a:pPr>
            <a:r>
              <a:rPr lang="ru-RU" b="1" dirty="0" smtClean="0"/>
              <a:t>Команды </a:t>
            </a:r>
            <a:r>
              <a:rPr lang="ru-RU" b="1" dirty="0" smtClean="0"/>
              <a:t>сканирования битов</a:t>
            </a:r>
            <a:endParaRPr lang="ru-RU" b="1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179512" y="764704"/>
            <a:ext cx="856895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/>
              <a:t>bt</a:t>
            </a:r>
            <a:r>
              <a:rPr lang="en-US" sz="2000" b="1" dirty="0"/>
              <a:t> </a:t>
            </a:r>
            <a:r>
              <a:rPr lang="en-US" sz="2000" b="1" dirty="0" err="1"/>
              <a:t>reg</a:t>
            </a:r>
            <a:r>
              <a:rPr lang="ru-RU" sz="2000" b="1" dirty="0"/>
              <a:t>/</a:t>
            </a:r>
            <a:r>
              <a:rPr lang="en-US" sz="2000" b="1" dirty="0" err="1"/>
              <a:t>mem</a:t>
            </a:r>
            <a:r>
              <a:rPr lang="ru-RU" sz="2000" b="1" dirty="0"/>
              <a:t>, </a:t>
            </a:r>
            <a:r>
              <a:rPr lang="en-US" sz="2000" b="1" dirty="0" err="1"/>
              <a:t>reg</a:t>
            </a:r>
            <a:r>
              <a:rPr lang="ru-RU" sz="2000" b="1" dirty="0"/>
              <a:t>/</a:t>
            </a:r>
            <a:r>
              <a:rPr lang="en-US" sz="2000" b="1" dirty="0" smtClean="0"/>
              <a:t>data</a:t>
            </a:r>
            <a:endParaRPr lang="ru-RU" sz="2000" b="1" dirty="0" smtClean="0"/>
          </a:p>
          <a:p>
            <a:endParaRPr lang="ru-RU" sz="2000" dirty="0"/>
          </a:p>
          <a:p>
            <a:pPr marL="285750" indent="-285750">
              <a:buFont typeface="Arial" pitchFamily="34" charset="0"/>
              <a:buChar char="•"/>
            </a:pPr>
            <a:r>
              <a:rPr lang="ru-RU" sz="2000" dirty="0"/>
              <a:t>А</a:t>
            </a:r>
            <a:r>
              <a:rPr lang="ru-RU" sz="2000" dirty="0" smtClean="0"/>
              <a:t>нализирует </a:t>
            </a:r>
            <a:r>
              <a:rPr lang="ru-RU" sz="2000" dirty="0"/>
              <a:t>бит, номер которого задан вторым операндом, в значении, заданном первым </a:t>
            </a:r>
            <a:r>
              <a:rPr lang="ru-RU" sz="2000" dirty="0" smtClean="0"/>
              <a:t>операндом (</a:t>
            </a:r>
            <a:r>
              <a:rPr lang="ru-RU" sz="2000" dirty="0"/>
              <a:t>биты нумеруются с 0). </a:t>
            </a:r>
            <a:r>
              <a:rPr lang="ru-RU" sz="2000" dirty="0" smtClean="0"/>
              <a:t>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sz="2000" dirty="0"/>
              <a:t>Заданный бит заносится в флаг </a:t>
            </a:r>
            <a:r>
              <a:rPr lang="en-US" sz="2000" dirty="0"/>
              <a:t>CF</a:t>
            </a:r>
            <a:r>
              <a:rPr lang="ru-RU" sz="2000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sz="2000" dirty="0" smtClean="0"/>
              <a:t>Операнды </a:t>
            </a:r>
            <a:r>
              <a:rPr lang="ru-RU" sz="2000" dirty="0"/>
              <a:t>должны иметь равную длину.</a:t>
            </a:r>
            <a:endParaRPr lang="ru-RU" sz="2000" dirty="0" smtClean="0"/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229891" y="2924944"/>
            <a:ext cx="799288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Пример</a:t>
            </a:r>
            <a:r>
              <a:rPr lang="ru-RU" dirty="0" smtClean="0"/>
              <a:t>.</a:t>
            </a:r>
            <a:endParaRPr lang="ru-RU" dirty="0"/>
          </a:p>
          <a:p>
            <a:r>
              <a:rPr lang="en-US" dirty="0" err="1" smtClean="0"/>
              <a:t>Bt</a:t>
            </a:r>
            <a:r>
              <a:rPr lang="en-US" dirty="0" smtClean="0"/>
              <a:t> </a:t>
            </a:r>
            <a:r>
              <a:rPr lang="en-US" dirty="0"/>
              <a:t>AX</a:t>
            </a:r>
            <a:r>
              <a:rPr lang="ru-RU" dirty="0"/>
              <a:t>, 4</a:t>
            </a:r>
          </a:p>
          <a:p>
            <a:r>
              <a:rPr lang="en-US" dirty="0" err="1"/>
              <a:t>jc</a:t>
            </a:r>
            <a:r>
              <a:rPr lang="en-US" dirty="0"/>
              <a:t> yes</a:t>
            </a:r>
            <a:endParaRPr lang="ru-RU" dirty="0"/>
          </a:p>
          <a:p>
            <a:r>
              <a:rPr lang="ru-RU" dirty="0" smtClean="0"/>
              <a:t>	; обработка если бит </a:t>
            </a:r>
            <a:r>
              <a:rPr lang="ru-RU" dirty="0"/>
              <a:t>равен 0</a:t>
            </a:r>
          </a:p>
          <a:p>
            <a:r>
              <a:rPr lang="en-US" dirty="0" err="1"/>
              <a:t>jmp</a:t>
            </a:r>
            <a:r>
              <a:rPr lang="en-US" dirty="0"/>
              <a:t> m</a:t>
            </a:r>
            <a:r>
              <a:rPr lang="ru-RU" dirty="0"/>
              <a:t>1</a:t>
            </a:r>
          </a:p>
          <a:p>
            <a:r>
              <a:rPr lang="en-US" dirty="0"/>
              <a:t>yes</a:t>
            </a:r>
            <a:r>
              <a:rPr lang="ru-RU" dirty="0"/>
              <a:t>: </a:t>
            </a:r>
            <a:r>
              <a:rPr lang="ru-RU" dirty="0" smtClean="0"/>
              <a:t>	; обработка если бит </a:t>
            </a:r>
            <a:r>
              <a:rPr lang="ru-RU" dirty="0"/>
              <a:t>равен 1</a:t>
            </a:r>
          </a:p>
          <a:p>
            <a:r>
              <a:rPr lang="en-US" dirty="0"/>
              <a:t>m1:</a:t>
            </a:r>
            <a:endParaRPr lang="ru-RU" dirty="0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80261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67544" y="116632"/>
            <a:ext cx="7467600" cy="634082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ru-RU" b="1" dirty="0" smtClean="0"/>
              <a:t>Команды пересылки данных</a:t>
            </a:r>
            <a:endParaRPr lang="ru-RU" b="1" dirty="0"/>
          </a:p>
        </p:txBody>
      </p:sp>
      <p:sp>
        <p:nvSpPr>
          <p:cNvPr id="11266" name="Содержимое 1"/>
          <p:cNvSpPr>
            <a:spLocks noGrp="1"/>
          </p:cNvSpPr>
          <p:nvPr>
            <p:ph sz="quarter" idx="1"/>
          </p:nvPr>
        </p:nvSpPr>
        <p:spPr>
          <a:xfrm>
            <a:off x="467544" y="908720"/>
            <a:ext cx="8229600" cy="5949280"/>
          </a:xfrm>
        </p:spPr>
        <p:txBody>
          <a:bodyPr>
            <a:noAutofit/>
          </a:bodyPr>
          <a:lstStyle/>
          <a:p>
            <a:pPr marL="365760" lvl="1" indent="0">
              <a:buNone/>
              <a:defRPr/>
            </a:pPr>
            <a:r>
              <a:rPr lang="en-US" sz="2200" b="1" dirty="0" err="1" smtClean="0"/>
              <a:t>mov</a:t>
            </a:r>
            <a:r>
              <a:rPr lang="en-US" sz="2200" b="1" dirty="0" smtClean="0"/>
              <a:t> </a:t>
            </a:r>
            <a:r>
              <a:rPr lang="en-US" sz="2200" b="1" dirty="0" err="1" smtClean="0"/>
              <a:t>dst</a:t>
            </a:r>
            <a:r>
              <a:rPr lang="en-US" sz="2200" b="1" dirty="0" smtClean="0"/>
              <a:t>, </a:t>
            </a:r>
            <a:r>
              <a:rPr lang="en-US" sz="2200" b="1" dirty="0" err="1" smtClean="0"/>
              <a:t>src</a:t>
            </a:r>
            <a:r>
              <a:rPr lang="en-US" sz="2200" b="1" dirty="0" smtClean="0"/>
              <a:t> </a:t>
            </a:r>
            <a:r>
              <a:rPr lang="en-US" sz="2200" dirty="0" smtClean="0"/>
              <a:t>– </a:t>
            </a:r>
            <a:r>
              <a:rPr lang="ru-RU" sz="2200" dirty="0" smtClean="0"/>
              <a:t>копирование данных из </a:t>
            </a:r>
            <a:r>
              <a:rPr lang="en-US" sz="2200" dirty="0" err="1"/>
              <a:t>src</a:t>
            </a:r>
            <a:r>
              <a:rPr lang="en-US" sz="2200" dirty="0"/>
              <a:t> </a:t>
            </a:r>
            <a:r>
              <a:rPr lang="ru-RU" sz="2200" dirty="0" smtClean="0"/>
              <a:t>в </a:t>
            </a:r>
            <a:r>
              <a:rPr lang="en-US" sz="2200" dirty="0" err="1"/>
              <a:t>dst</a:t>
            </a:r>
            <a:endParaRPr lang="en-US" sz="2200" dirty="0" smtClean="0"/>
          </a:p>
          <a:p>
            <a:pPr marL="731520" lvl="2" indent="0">
              <a:buNone/>
              <a:defRPr/>
            </a:pPr>
            <a:r>
              <a:rPr lang="en-US" sz="2200" dirty="0" err="1"/>
              <a:t>dst</a:t>
            </a:r>
            <a:r>
              <a:rPr lang="ru-RU" sz="2200" dirty="0"/>
              <a:t> – </a:t>
            </a:r>
            <a:r>
              <a:rPr lang="en-US" sz="2200" dirty="0" err="1" smtClean="0"/>
              <a:t>reg</a:t>
            </a:r>
            <a:r>
              <a:rPr lang="en-US" sz="2200" dirty="0" smtClean="0"/>
              <a:t>/</a:t>
            </a:r>
            <a:r>
              <a:rPr lang="en-US" sz="2200" dirty="0" err="1" smtClean="0"/>
              <a:t>mem</a:t>
            </a:r>
            <a:r>
              <a:rPr lang="ru-RU" sz="2200" dirty="0" smtClean="0"/>
              <a:t>, </a:t>
            </a:r>
            <a:r>
              <a:rPr lang="en-US" sz="2200" dirty="0" err="1"/>
              <a:t>src</a:t>
            </a:r>
            <a:r>
              <a:rPr lang="ru-RU" sz="2200" dirty="0"/>
              <a:t> – </a:t>
            </a:r>
            <a:r>
              <a:rPr lang="en-US" sz="2200" dirty="0" err="1" smtClean="0"/>
              <a:t>reg</a:t>
            </a:r>
            <a:r>
              <a:rPr lang="en-US" sz="2200" dirty="0" smtClean="0"/>
              <a:t>/</a:t>
            </a:r>
            <a:r>
              <a:rPr lang="en-US" sz="2200" dirty="0" err="1" smtClean="0"/>
              <a:t>mem</a:t>
            </a:r>
            <a:r>
              <a:rPr lang="en-US" sz="2200" dirty="0" smtClean="0"/>
              <a:t>/const</a:t>
            </a:r>
            <a:r>
              <a:rPr lang="en-US" sz="2200" dirty="0"/>
              <a:t>.</a:t>
            </a:r>
            <a:endParaRPr lang="en-US" sz="2200" dirty="0" smtClean="0"/>
          </a:p>
          <a:p>
            <a:pPr marL="0" indent="0">
              <a:buNone/>
            </a:pPr>
            <a:r>
              <a:rPr lang="ru-RU" sz="2200" dirty="0"/>
              <a:t>	Ограничения команды:</a:t>
            </a:r>
          </a:p>
          <a:p>
            <a:r>
              <a:rPr lang="ru-RU" sz="2000" dirty="0"/>
              <a:t>Оба операнда должны иметь одинаковую длину. </a:t>
            </a:r>
          </a:p>
          <a:p>
            <a:r>
              <a:rPr lang="ru-RU" sz="2000" dirty="0"/>
              <a:t>Пересылка типа "память-память" не поддерживается. </a:t>
            </a:r>
          </a:p>
          <a:p>
            <a:r>
              <a:rPr lang="ru-RU" sz="2000" dirty="0"/>
              <a:t>В качестве получателя нельзя указывать регистры С</a:t>
            </a:r>
            <a:r>
              <a:rPr lang="en-US" sz="2000" dirty="0"/>
              <a:t>S</a:t>
            </a:r>
            <a:r>
              <a:rPr lang="ru-RU" sz="2000" dirty="0"/>
              <a:t>, и IP. </a:t>
            </a:r>
          </a:p>
          <a:p>
            <a:r>
              <a:rPr lang="ru-RU" sz="2000" dirty="0"/>
              <a:t>Нельзя переслать непосредственно заданное значение в сегментный регистр.</a:t>
            </a:r>
          </a:p>
          <a:p>
            <a:pPr marL="731520" lvl="2" indent="0" eaLnBrk="1" hangingPunct="1">
              <a:buNone/>
              <a:defRPr/>
            </a:pPr>
            <a:r>
              <a:rPr lang="ru-RU" sz="2200" dirty="0" smtClean="0"/>
              <a:t>Примеры.</a:t>
            </a:r>
            <a:endParaRPr lang="en-US" sz="2200" dirty="0" smtClean="0"/>
          </a:p>
          <a:p>
            <a:pPr marL="731520" lvl="2" indent="0" eaLnBrk="1" hangingPunct="1">
              <a:buNone/>
              <a:defRPr/>
            </a:pPr>
            <a:r>
              <a:rPr lang="en-US" sz="2200" dirty="0" err="1" smtClean="0"/>
              <a:t>mov</a:t>
            </a:r>
            <a:r>
              <a:rPr lang="en-US" sz="2200" dirty="0" smtClean="0"/>
              <a:t> AX, GAMMA</a:t>
            </a:r>
          </a:p>
          <a:p>
            <a:pPr marL="731520" lvl="2" indent="0" eaLnBrk="1" hangingPunct="1">
              <a:buNone/>
              <a:defRPr/>
            </a:pPr>
            <a:r>
              <a:rPr lang="en-US" sz="2200" dirty="0" err="1" smtClean="0"/>
              <a:t>mov</a:t>
            </a:r>
            <a:r>
              <a:rPr lang="en-US" sz="2200" dirty="0" smtClean="0"/>
              <a:t> GAMMA, 05h</a:t>
            </a:r>
          </a:p>
          <a:p>
            <a:pPr marL="731520" lvl="2" indent="0" eaLnBrk="1" hangingPunct="1">
              <a:buNone/>
              <a:defRPr/>
            </a:pPr>
            <a:r>
              <a:rPr lang="en-US" sz="2200" dirty="0" err="1" smtClean="0"/>
              <a:t>mov</a:t>
            </a:r>
            <a:r>
              <a:rPr lang="en-US" sz="2200" dirty="0" smtClean="0"/>
              <a:t> AX, [BX]</a:t>
            </a:r>
            <a:endParaRPr lang="ru-RU" sz="2200" dirty="0" smtClean="0"/>
          </a:p>
          <a:p>
            <a:pPr marL="731520" lvl="2" indent="0" eaLnBrk="1" hangingPunct="1">
              <a:buNone/>
              <a:defRPr/>
            </a:pPr>
            <a:r>
              <a:rPr lang="en-US" sz="2200" dirty="0" err="1" smtClean="0">
                <a:solidFill>
                  <a:srgbClr val="FF0000"/>
                </a:solidFill>
              </a:rPr>
              <a:t>mov</a:t>
            </a:r>
            <a:r>
              <a:rPr lang="en-US" sz="2200" dirty="0" smtClean="0">
                <a:solidFill>
                  <a:srgbClr val="FF0000"/>
                </a:solidFill>
              </a:rPr>
              <a:t> [DI], GAMMA</a:t>
            </a:r>
            <a:r>
              <a:rPr lang="ru-RU" sz="2200" dirty="0" smtClean="0">
                <a:solidFill>
                  <a:srgbClr val="FF0000"/>
                </a:solidFill>
              </a:rPr>
              <a:t> – ошибка!</a:t>
            </a:r>
          </a:p>
          <a:p>
            <a:pPr marL="731520" lvl="2" indent="0" eaLnBrk="1" hangingPunct="1">
              <a:buNone/>
              <a:defRPr/>
            </a:pPr>
            <a:r>
              <a:rPr lang="en-US" sz="2200" dirty="0" err="1" smtClean="0">
                <a:solidFill>
                  <a:schemeClr val="accent1">
                    <a:lumMod val="75000"/>
                  </a:schemeClr>
                </a:solidFill>
              </a:rPr>
              <a:t>mov</a:t>
            </a:r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</a:rPr>
              <a:t> [BX], 9</a:t>
            </a:r>
            <a:r>
              <a:rPr lang="ru-RU" sz="2200" dirty="0" smtClean="0">
                <a:solidFill>
                  <a:schemeClr val="accent1">
                    <a:lumMod val="75000"/>
                  </a:schemeClr>
                </a:solidFill>
              </a:rPr>
              <a:t> – осторожно!</a:t>
            </a:r>
          </a:p>
          <a:p>
            <a:pPr lvl="2" eaLnBrk="1" hangingPunct="1">
              <a:defRPr/>
            </a:pPr>
            <a:endParaRPr lang="ru-RU" sz="2200" dirty="0" smtClean="0"/>
          </a:p>
        </p:txBody>
      </p:sp>
    </p:spTree>
    <p:extLst>
      <p:ext uri="{BB962C8B-B14F-4D97-AF65-F5344CB8AC3E}">
        <p14:creationId xmlns:p14="http://schemas.microsoft.com/office/powerpoint/2010/main" val="38475078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79512" y="0"/>
            <a:ext cx="8496944" cy="706090"/>
          </a:xfrm>
        </p:spPr>
        <p:txBody>
          <a:bodyPr/>
          <a:lstStyle/>
          <a:p>
            <a:pPr algn="ctr">
              <a:defRPr/>
            </a:pPr>
            <a:r>
              <a:rPr lang="ru-RU" b="1" dirty="0" smtClean="0"/>
              <a:t>Команды </a:t>
            </a:r>
            <a:r>
              <a:rPr lang="ru-RU" b="1" dirty="0" smtClean="0"/>
              <a:t>сканирования битов</a:t>
            </a:r>
            <a:endParaRPr lang="ru-RU" b="1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179512" y="764704"/>
            <a:ext cx="8568952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/>
              <a:t>btc</a:t>
            </a:r>
            <a:r>
              <a:rPr lang="en-US" sz="2000" b="1" dirty="0"/>
              <a:t> </a:t>
            </a:r>
            <a:r>
              <a:rPr lang="en-US" sz="2000" b="1" dirty="0" err="1"/>
              <a:t>reg</a:t>
            </a:r>
            <a:r>
              <a:rPr lang="ru-RU" sz="2000" b="1" dirty="0"/>
              <a:t>/</a:t>
            </a:r>
            <a:r>
              <a:rPr lang="en-US" sz="2000" b="1" dirty="0" err="1"/>
              <a:t>mem</a:t>
            </a:r>
            <a:r>
              <a:rPr lang="ru-RU" sz="2000" b="1" dirty="0"/>
              <a:t>, </a:t>
            </a:r>
            <a:r>
              <a:rPr lang="en-US" sz="2000" b="1" dirty="0" err="1"/>
              <a:t>reg</a:t>
            </a:r>
            <a:r>
              <a:rPr lang="ru-RU" sz="2000" b="1" dirty="0"/>
              <a:t>/</a:t>
            </a:r>
            <a:r>
              <a:rPr lang="en-US" sz="2000" b="1" dirty="0"/>
              <a:t>data</a:t>
            </a:r>
            <a:endParaRPr lang="ru-RU" sz="2000" dirty="0"/>
          </a:p>
          <a:p>
            <a:endParaRPr lang="ru-RU" sz="800" dirty="0"/>
          </a:p>
          <a:p>
            <a:pPr marL="285750" indent="-285750">
              <a:buFont typeface="Arial" pitchFamily="34" charset="0"/>
              <a:buChar char="•"/>
            </a:pPr>
            <a:r>
              <a:rPr lang="ru-RU" sz="2000" dirty="0"/>
              <a:t>А</a:t>
            </a:r>
            <a:r>
              <a:rPr lang="ru-RU" sz="2000" dirty="0" smtClean="0"/>
              <a:t>нализирует </a:t>
            </a:r>
            <a:r>
              <a:rPr lang="ru-RU" sz="2000" dirty="0"/>
              <a:t>бит, номер которого задан вторым операндом, в значении, заданном первым </a:t>
            </a:r>
            <a:r>
              <a:rPr lang="ru-RU" sz="2000" dirty="0" smtClean="0"/>
              <a:t>операндом (</a:t>
            </a:r>
            <a:r>
              <a:rPr lang="ru-RU" sz="2000" dirty="0"/>
              <a:t>биты нумеруются с 0). </a:t>
            </a:r>
            <a:r>
              <a:rPr lang="ru-RU" sz="2000" dirty="0" smtClean="0"/>
              <a:t>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sz="2000" dirty="0" smtClean="0"/>
              <a:t>Проверяемый бит </a:t>
            </a:r>
            <a:r>
              <a:rPr lang="ru-RU" sz="2000" dirty="0"/>
              <a:t>заносится </a:t>
            </a:r>
            <a:r>
              <a:rPr lang="ru-RU" sz="2000" dirty="0" smtClean="0"/>
              <a:t>во </a:t>
            </a:r>
            <a:r>
              <a:rPr lang="ru-RU" sz="2000" dirty="0"/>
              <a:t>флаг </a:t>
            </a:r>
            <a:r>
              <a:rPr lang="en-US" sz="2000" dirty="0"/>
              <a:t>CF</a:t>
            </a:r>
            <a:r>
              <a:rPr lang="ru-RU" sz="2000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sz="2000" dirty="0" smtClean="0"/>
              <a:t>Проверяемый бит инвертируется.</a:t>
            </a:r>
          </a:p>
          <a:p>
            <a:endParaRPr lang="ru-RU" sz="2000" dirty="0"/>
          </a:p>
          <a:p>
            <a:r>
              <a:rPr lang="en-US" sz="2000" b="1" dirty="0" err="1" smtClean="0"/>
              <a:t>bt</a:t>
            </a:r>
            <a:r>
              <a:rPr lang="en-US" sz="2000" b="1" dirty="0" err="1"/>
              <a:t>r</a:t>
            </a:r>
            <a:r>
              <a:rPr lang="en-US" sz="2000" b="1" dirty="0" smtClean="0"/>
              <a:t> </a:t>
            </a:r>
            <a:r>
              <a:rPr lang="en-US" sz="2000" b="1" dirty="0" err="1"/>
              <a:t>reg</a:t>
            </a:r>
            <a:r>
              <a:rPr lang="ru-RU" sz="2000" b="1" dirty="0"/>
              <a:t>/</a:t>
            </a:r>
            <a:r>
              <a:rPr lang="en-US" sz="2000" b="1" dirty="0" err="1"/>
              <a:t>mem</a:t>
            </a:r>
            <a:r>
              <a:rPr lang="ru-RU" sz="2000" b="1" dirty="0"/>
              <a:t>, </a:t>
            </a:r>
            <a:r>
              <a:rPr lang="en-US" sz="2000" b="1" dirty="0" err="1"/>
              <a:t>reg</a:t>
            </a:r>
            <a:r>
              <a:rPr lang="ru-RU" sz="2000" b="1" dirty="0"/>
              <a:t>/</a:t>
            </a:r>
            <a:r>
              <a:rPr lang="en-US" sz="2000" b="1" dirty="0"/>
              <a:t>data</a:t>
            </a:r>
            <a:endParaRPr lang="ru-RU" sz="2000" dirty="0"/>
          </a:p>
          <a:p>
            <a:endParaRPr lang="ru-RU" sz="800" dirty="0"/>
          </a:p>
          <a:p>
            <a:pPr marL="285750" indent="-285750">
              <a:buFont typeface="Arial" pitchFamily="34" charset="0"/>
              <a:buChar char="•"/>
            </a:pPr>
            <a:r>
              <a:rPr lang="ru-RU" sz="2000" dirty="0"/>
              <a:t>Анализирует бит, номер которого задан вторым операндом, в значении, заданном первым операндом (биты нумеруются с 0). 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sz="2000" dirty="0"/>
              <a:t>Проверяемый бит заносится во флаг </a:t>
            </a:r>
            <a:r>
              <a:rPr lang="en-US" sz="2000" dirty="0"/>
              <a:t>CF</a:t>
            </a:r>
            <a:r>
              <a:rPr lang="ru-RU" sz="2000" dirty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sz="2000" dirty="0"/>
              <a:t>Проверяемый бит </a:t>
            </a:r>
            <a:r>
              <a:rPr lang="ru-RU" sz="2000" dirty="0" smtClean="0"/>
              <a:t>обнуляется.</a:t>
            </a:r>
            <a:endParaRPr lang="ru-RU" sz="2000" dirty="0"/>
          </a:p>
          <a:p>
            <a:endParaRPr lang="ru-RU" sz="2000" dirty="0" smtClean="0"/>
          </a:p>
          <a:p>
            <a:r>
              <a:rPr lang="en-US" sz="2000" b="1" dirty="0" err="1" smtClean="0"/>
              <a:t>bt</a:t>
            </a:r>
            <a:r>
              <a:rPr lang="en-US" sz="2000" b="1" dirty="0" err="1"/>
              <a:t>s</a:t>
            </a:r>
            <a:r>
              <a:rPr lang="en-US" sz="2000" b="1" dirty="0" smtClean="0"/>
              <a:t> </a:t>
            </a:r>
            <a:r>
              <a:rPr lang="en-US" sz="2000" b="1" dirty="0" err="1"/>
              <a:t>reg</a:t>
            </a:r>
            <a:r>
              <a:rPr lang="ru-RU" sz="2000" b="1" dirty="0"/>
              <a:t>/</a:t>
            </a:r>
            <a:r>
              <a:rPr lang="en-US" sz="2000" b="1" dirty="0" err="1"/>
              <a:t>mem</a:t>
            </a:r>
            <a:r>
              <a:rPr lang="ru-RU" sz="2000" b="1" dirty="0"/>
              <a:t>, </a:t>
            </a:r>
            <a:r>
              <a:rPr lang="en-US" sz="2000" b="1" dirty="0" err="1"/>
              <a:t>reg</a:t>
            </a:r>
            <a:r>
              <a:rPr lang="ru-RU" sz="2000" b="1" dirty="0"/>
              <a:t>/</a:t>
            </a:r>
            <a:r>
              <a:rPr lang="en-US" sz="2000" b="1" dirty="0"/>
              <a:t>data</a:t>
            </a:r>
            <a:endParaRPr lang="ru-RU" sz="2000" dirty="0"/>
          </a:p>
          <a:p>
            <a:endParaRPr lang="ru-RU" sz="800" dirty="0"/>
          </a:p>
          <a:p>
            <a:pPr marL="285750" indent="-285750">
              <a:buFont typeface="Arial" pitchFamily="34" charset="0"/>
              <a:buChar char="•"/>
            </a:pPr>
            <a:r>
              <a:rPr lang="ru-RU" sz="2000" dirty="0"/>
              <a:t>Анализирует бит, номер которого задан вторым операндом, в значении, заданном первым операндом (биты нумеруются с 0). 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sz="2000" dirty="0"/>
              <a:t>Проверяемый бит заносится во флаг </a:t>
            </a:r>
            <a:r>
              <a:rPr lang="en-US" sz="2000" dirty="0"/>
              <a:t>CF</a:t>
            </a:r>
            <a:r>
              <a:rPr lang="ru-RU" sz="2000" dirty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sz="2000" dirty="0"/>
              <a:t>Проверяемый </a:t>
            </a:r>
            <a:r>
              <a:rPr lang="ru-RU" sz="2000"/>
              <a:t>бит </a:t>
            </a:r>
            <a:r>
              <a:rPr lang="ru-RU" sz="2000" smtClean="0"/>
              <a:t>устанавливается в 1.</a:t>
            </a:r>
            <a:endParaRPr lang="ru-RU" sz="2000" dirty="0"/>
          </a:p>
          <a:p>
            <a:endParaRPr lang="ru-RU" sz="2000" dirty="0" smtClean="0"/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6032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395536" y="11857"/>
            <a:ext cx="7467600" cy="634082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ru-RU" b="1" dirty="0" smtClean="0"/>
              <a:t>Команды сложения</a:t>
            </a:r>
            <a:endParaRPr lang="ru-RU" b="1" dirty="0"/>
          </a:p>
        </p:txBody>
      </p:sp>
      <p:sp>
        <p:nvSpPr>
          <p:cNvPr id="11266" name="Содержимое 1"/>
          <p:cNvSpPr>
            <a:spLocks noGrp="1"/>
          </p:cNvSpPr>
          <p:nvPr>
            <p:ph sz="quarter" idx="1"/>
          </p:nvPr>
        </p:nvSpPr>
        <p:spPr>
          <a:xfrm>
            <a:off x="179512" y="836712"/>
            <a:ext cx="8517632" cy="5904656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sz="4400" b="1" dirty="0"/>
              <a:t>add	</a:t>
            </a:r>
            <a:r>
              <a:rPr lang="en-US" sz="4400" b="1" dirty="0" err="1"/>
              <a:t>dst</a:t>
            </a:r>
            <a:r>
              <a:rPr lang="en-US" sz="4400" b="1" dirty="0"/>
              <a:t>, </a:t>
            </a:r>
            <a:r>
              <a:rPr lang="en-US" sz="4400" b="1" dirty="0" err="1"/>
              <a:t>src</a:t>
            </a:r>
            <a:r>
              <a:rPr lang="en-US" sz="4400" dirty="0"/>
              <a:t>	</a:t>
            </a:r>
            <a:r>
              <a:rPr lang="ru-RU" sz="4400" dirty="0" smtClean="0"/>
              <a:t>;</a:t>
            </a:r>
            <a:r>
              <a:rPr lang="en-US" sz="4400" dirty="0" smtClean="0"/>
              <a:t> </a:t>
            </a:r>
            <a:r>
              <a:rPr lang="en-US" sz="4400" dirty="0" err="1"/>
              <a:t>dst</a:t>
            </a:r>
            <a:r>
              <a:rPr lang="en-US" sz="4400" dirty="0"/>
              <a:t> = </a:t>
            </a:r>
            <a:r>
              <a:rPr lang="en-US" sz="4400" dirty="0" err="1"/>
              <a:t>dst</a:t>
            </a:r>
            <a:r>
              <a:rPr lang="en-US" sz="4400" dirty="0"/>
              <a:t> + </a:t>
            </a:r>
            <a:r>
              <a:rPr lang="en-US" sz="4400" dirty="0" err="1"/>
              <a:t>src</a:t>
            </a:r>
            <a:r>
              <a:rPr lang="en-US" sz="4400" dirty="0"/>
              <a:t> </a:t>
            </a:r>
            <a:endParaRPr lang="ru-RU" sz="4400" dirty="0"/>
          </a:p>
          <a:p>
            <a:pPr marL="0" indent="0">
              <a:buNone/>
            </a:pPr>
            <a:r>
              <a:rPr lang="en-US" sz="4400" b="1" dirty="0" err="1"/>
              <a:t>adc</a:t>
            </a:r>
            <a:r>
              <a:rPr lang="en-US" sz="4400" b="1" dirty="0"/>
              <a:t>	</a:t>
            </a:r>
            <a:r>
              <a:rPr lang="en-US" sz="4400" b="1" dirty="0" err="1"/>
              <a:t>dst</a:t>
            </a:r>
            <a:r>
              <a:rPr lang="en-US" sz="4400" b="1" dirty="0"/>
              <a:t>, </a:t>
            </a:r>
            <a:r>
              <a:rPr lang="en-US" sz="4400" b="1" dirty="0" err="1"/>
              <a:t>src</a:t>
            </a:r>
            <a:r>
              <a:rPr lang="en-US" sz="4400" dirty="0"/>
              <a:t>	</a:t>
            </a:r>
            <a:r>
              <a:rPr lang="ru-RU" sz="4400" dirty="0" smtClean="0"/>
              <a:t>; </a:t>
            </a:r>
            <a:r>
              <a:rPr lang="en-US" sz="4400" dirty="0" err="1" smtClean="0"/>
              <a:t>dst</a:t>
            </a:r>
            <a:r>
              <a:rPr lang="en-US" sz="4400" dirty="0" smtClean="0"/>
              <a:t> </a:t>
            </a:r>
            <a:r>
              <a:rPr lang="en-US" sz="4400" dirty="0"/>
              <a:t>= </a:t>
            </a:r>
            <a:r>
              <a:rPr lang="en-US" sz="4400" dirty="0" err="1"/>
              <a:t>dst</a:t>
            </a:r>
            <a:r>
              <a:rPr lang="en-US" sz="4400" dirty="0"/>
              <a:t> + </a:t>
            </a:r>
            <a:r>
              <a:rPr lang="en-US" sz="4400" dirty="0" err="1"/>
              <a:t>src</a:t>
            </a:r>
            <a:r>
              <a:rPr lang="en-US" sz="4400" dirty="0"/>
              <a:t> + CF (</a:t>
            </a:r>
            <a:r>
              <a:rPr lang="ru-RU" sz="4400" dirty="0"/>
              <a:t>сложение с переносом</a:t>
            </a:r>
            <a:r>
              <a:rPr lang="en-US" sz="4400" dirty="0" smtClean="0"/>
              <a:t>)</a:t>
            </a:r>
            <a:endParaRPr lang="ru-RU" sz="4400" dirty="0"/>
          </a:p>
          <a:p>
            <a:pPr marL="0" indent="0">
              <a:buNone/>
            </a:pPr>
            <a:endParaRPr lang="ru-RU" sz="1700" dirty="0" smtClean="0"/>
          </a:p>
          <a:p>
            <a:pPr marL="0" indent="0">
              <a:buNone/>
            </a:pPr>
            <a:r>
              <a:rPr lang="ru-RU" sz="4200" dirty="0" smtClean="0"/>
              <a:t>Команда </a:t>
            </a:r>
            <a:r>
              <a:rPr lang="en-US" sz="4200" dirty="0" err="1"/>
              <a:t>adc</a:t>
            </a:r>
            <a:r>
              <a:rPr lang="ru-RU" sz="4200" dirty="0"/>
              <a:t> используется при реализации сложения чисел удвоенной разрядности.</a:t>
            </a:r>
          </a:p>
          <a:p>
            <a:pPr marL="0" indent="0">
              <a:buNone/>
            </a:pPr>
            <a:endParaRPr lang="ru-RU" sz="1700" dirty="0" smtClean="0"/>
          </a:p>
          <a:p>
            <a:pPr marL="731520" lvl="2" indent="0">
              <a:buNone/>
              <a:defRPr/>
            </a:pPr>
            <a:r>
              <a:rPr lang="ru-RU" sz="3400" dirty="0" smtClean="0"/>
              <a:t>Пример. </a:t>
            </a:r>
            <a:r>
              <a:rPr lang="ru-RU" sz="3400" dirty="0"/>
              <a:t>Сложение 2 32-разрядных </a:t>
            </a:r>
            <a:r>
              <a:rPr lang="ru-RU" sz="3400" dirty="0" smtClean="0"/>
              <a:t>чисел с использованием 16-разрядных регистров</a:t>
            </a:r>
          </a:p>
          <a:p>
            <a:pPr marL="0" indent="0">
              <a:buNone/>
            </a:pPr>
            <a:r>
              <a:rPr lang="ru-RU" sz="3400" dirty="0"/>
              <a:t>	</a:t>
            </a:r>
            <a:r>
              <a:rPr lang="en-US" sz="3400" dirty="0" err="1"/>
              <a:t>dataseg</a:t>
            </a:r>
            <a:endParaRPr lang="ru-RU" sz="3400" dirty="0"/>
          </a:p>
          <a:p>
            <a:pPr marL="0" indent="0">
              <a:buNone/>
            </a:pPr>
            <a:r>
              <a:rPr lang="en-US" sz="3400" dirty="0" err="1"/>
              <a:t>num</a:t>
            </a:r>
            <a:r>
              <a:rPr lang="ru-RU" sz="3400" dirty="0"/>
              <a:t>1 </a:t>
            </a:r>
            <a:r>
              <a:rPr lang="en-US" sz="3400" dirty="0" err="1"/>
              <a:t>dd</a:t>
            </a:r>
            <a:r>
              <a:rPr lang="ru-RU" sz="3400" dirty="0"/>
              <a:t> 1252349</a:t>
            </a:r>
          </a:p>
          <a:p>
            <a:pPr marL="0" indent="0">
              <a:buNone/>
            </a:pPr>
            <a:r>
              <a:rPr lang="en-US" sz="3400" dirty="0"/>
              <a:t>num2 </a:t>
            </a:r>
            <a:r>
              <a:rPr lang="en-US" sz="3400" dirty="0" err="1"/>
              <a:t>dd</a:t>
            </a:r>
            <a:r>
              <a:rPr lang="en-US" sz="3400" dirty="0"/>
              <a:t> 3246728</a:t>
            </a:r>
            <a:endParaRPr lang="ru-RU" sz="3400" dirty="0"/>
          </a:p>
          <a:p>
            <a:pPr marL="0" indent="0">
              <a:buNone/>
            </a:pPr>
            <a:r>
              <a:rPr lang="en-US" sz="3400" dirty="0"/>
              <a:t>num3 </a:t>
            </a:r>
            <a:r>
              <a:rPr lang="en-US" sz="3400" dirty="0" err="1"/>
              <a:t>dd</a:t>
            </a:r>
            <a:r>
              <a:rPr lang="en-US" sz="3400" dirty="0"/>
              <a:t> ?</a:t>
            </a:r>
            <a:endParaRPr lang="ru-RU" sz="3400" dirty="0"/>
          </a:p>
          <a:p>
            <a:pPr marL="0" indent="0">
              <a:buNone/>
            </a:pPr>
            <a:r>
              <a:rPr lang="en-US" sz="3400" dirty="0"/>
              <a:t>	</a:t>
            </a:r>
            <a:r>
              <a:rPr lang="en-US" sz="3400" dirty="0" err="1"/>
              <a:t>codeseg</a:t>
            </a:r>
            <a:endParaRPr lang="ru-RU" sz="3400" dirty="0"/>
          </a:p>
          <a:p>
            <a:pPr marL="0" indent="0">
              <a:buNone/>
            </a:pPr>
            <a:r>
              <a:rPr lang="en-US" sz="3400" dirty="0"/>
              <a:t>begin:</a:t>
            </a:r>
            <a:endParaRPr lang="ru-RU" sz="3400" dirty="0"/>
          </a:p>
          <a:p>
            <a:pPr marL="0" indent="0">
              <a:buNone/>
            </a:pPr>
            <a:r>
              <a:rPr lang="en-US" sz="3400" dirty="0"/>
              <a:t>. . .</a:t>
            </a:r>
            <a:endParaRPr lang="ru-RU" sz="3400" dirty="0"/>
          </a:p>
          <a:p>
            <a:pPr marL="0" indent="0">
              <a:buNone/>
            </a:pPr>
            <a:r>
              <a:rPr lang="ru-RU" sz="3400" dirty="0" smtClean="0"/>
              <a:t>	</a:t>
            </a:r>
            <a:r>
              <a:rPr lang="en-US" sz="3400" dirty="0" err="1" smtClean="0"/>
              <a:t>mov</a:t>
            </a:r>
            <a:r>
              <a:rPr lang="en-US" sz="3400" dirty="0" smtClean="0"/>
              <a:t> </a:t>
            </a:r>
            <a:r>
              <a:rPr lang="en-US" sz="3400" dirty="0"/>
              <a:t>AX, num1</a:t>
            </a:r>
            <a:endParaRPr lang="ru-RU" sz="3400" dirty="0"/>
          </a:p>
          <a:p>
            <a:pPr marL="0" indent="0">
              <a:buNone/>
            </a:pPr>
            <a:r>
              <a:rPr lang="ru-RU" sz="3400" dirty="0" smtClean="0"/>
              <a:t>	</a:t>
            </a:r>
            <a:r>
              <a:rPr lang="en-US" sz="3400" dirty="0" err="1" smtClean="0"/>
              <a:t>mov</a:t>
            </a:r>
            <a:r>
              <a:rPr lang="en-US" sz="3400" dirty="0" smtClean="0"/>
              <a:t> </a:t>
            </a:r>
            <a:r>
              <a:rPr lang="en-US" sz="3400" dirty="0"/>
              <a:t>BX, num1+2</a:t>
            </a:r>
            <a:endParaRPr lang="ru-RU" sz="3400" dirty="0"/>
          </a:p>
          <a:p>
            <a:pPr marL="0" indent="0">
              <a:buNone/>
            </a:pPr>
            <a:r>
              <a:rPr lang="ru-RU" sz="3400" dirty="0" smtClean="0"/>
              <a:t>	</a:t>
            </a:r>
            <a:r>
              <a:rPr lang="en-US" sz="3400" dirty="0" err="1" smtClean="0"/>
              <a:t>mov</a:t>
            </a:r>
            <a:r>
              <a:rPr lang="en-US" sz="3400" dirty="0" smtClean="0"/>
              <a:t> </a:t>
            </a:r>
            <a:r>
              <a:rPr lang="en-US" sz="3400" dirty="0"/>
              <a:t>CX, num2</a:t>
            </a:r>
            <a:endParaRPr lang="ru-RU" sz="3400" dirty="0"/>
          </a:p>
          <a:p>
            <a:pPr marL="0" indent="0">
              <a:buNone/>
            </a:pPr>
            <a:r>
              <a:rPr lang="ru-RU" sz="3400" dirty="0" smtClean="0"/>
              <a:t>	</a:t>
            </a:r>
            <a:r>
              <a:rPr lang="en-US" sz="3400" dirty="0" err="1" smtClean="0"/>
              <a:t>mov</a:t>
            </a:r>
            <a:r>
              <a:rPr lang="en-US" sz="3400" dirty="0" smtClean="0"/>
              <a:t> </a:t>
            </a:r>
            <a:r>
              <a:rPr lang="en-US" sz="3400" dirty="0"/>
              <a:t>DX, num2+2</a:t>
            </a:r>
            <a:endParaRPr lang="ru-RU" sz="3400" dirty="0"/>
          </a:p>
          <a:p>
            <a:pPr marL="0" indent="0">
              <a:buNone/>
            </a:pPr>
            <a:r>
              <a:rPr lang="en-US" sz="3400" dirty="0"/>
              <a:t>	add AX, CX</a:t>
            </a:r>
            <a:endParaRPr lang="ru-RU" sz="3400" dirty="0"/>
          </a:p>
          <a:p>
            <a:pPr marL="0" indent="0">
              <a:buNone/>
            </a:pPr>
            <a:r>
              <a:rPr lang="en-US" sz="3400" dirty="0"/>
              <a:t>	</a:t>
            </a:r>
            <a:r>
              <a:rPr lang="en-US" sz="3400" dirty="0" err="1"/>
              <a:t>adc</a:t>
            </a:r>
            <a:r>
              <a:rPr lang="en-US" sz="3400" dirty="0"/>
              <a:t> BX, DX</a:t>
            </a:r>
            <a:endParaRPr lang="ru-RU" sz="3400" dirty="0"/>
          </a:p>
          <a:p>
            <a:pPr marL="0" indent="0">
              <a:buNone/>
            </a:pPr>
            <a:r>
              <a:rPr lang="en-US" sz="3400" dirty="0"/>
              <a:t>	</a:t>
            </a:r>
            <a:r>
              <a:rPr lang="en-US" sz="3400" dirty="0" err="1"/>
              <a:t>mov</a:t>
            </a:r>
            <a:r>
              <a:rPr lang="en-US" sz="3400" dirty="0"/>
              <a:t> num3, AX</a:t>
            </a:r>
            <a:endParaRPr lang="ru-RU" sz="3400" dirty="0"/>
          </a:p>
          <a:p>
            <a:pPr marL="0" indent="0">
              <a:buNone/>
            </a:pPr>
            <a:r>
              <a:rPr lang="en-US" sz="3400" dirty="0"/>
              <a:t>	</a:t>
            </a:r>
            <a:r>
              <a:rPr lang="en-US" sz="3400" dirty="0" err="1"/>
              <a:t>mov</a:t>
            </a:r>
            <a:r>
              <a:rPr lang="en-US" sz="3400" dirty="0"/>
              <a:t> num3+2, BX</a:t>
            </a:r>
            <a:endParaRPr lang="ru-RU" sz="3400" dirty="0"/>
          </a:p>
          <a:p>
            <a:pPr marL="0" indent="0">
              <a:buNone/>
            </a:pPr>
            <a:r>
              <a:rPr lang="en-US" sz="3400" dirty="0"/>
              <a:t>. . .</a:t>
            </a:r>
            <a:endParaRPr lang="ru-RU" sz="3400" dirty="0"/>
          </a:p>
          <a:p>
            <a:pPr marL="0" indent="0">
              <a:buNone/>
            </a:pPr>
            <a:r>
              <a:rPr lang="en-US" sz="3400" dirty="0"/>
              <a:t>end begin </a:t>
            </a:r>
            <a:endParaRPr lang="ru-RU" sz="3400" dirty="0"/>
          </a:p>
          <a:p>
            <a:pPr lvl="2" eaLnBrk="1" hangingPunct="1">
              <a:defRPr/>
            </a:pPr>
            <a:endParaRPr lang="ru-RU" sz="2400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395536" y="11857"/>
            <a:ext cx="7467600" cy="634082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ru-RU" b="1" dirty="0" smtClean="0"/>
              <a:t>Команды вычитания</a:t>
            </a:r>
            <a:endParaRPr lang="ru-RU" b="1" dirty="0"/>
          </a:p>
        </p:txBody>
      </p:sp>
      <p:sp>
        <p:nvSpPr>
          <p:cNvPr id="11266" name="Содержимое 1"/>
          <p:cNvSpPr>
            <a:spLocks noGrp="1"/>
          </p:cNvSpPr>
          <p:nvPr>
            <p:ph sz="quarter" idx="1"/>
          </p:nvPr>
        </p:nvSpPr>
        <p:spPr>
          <a:xfrm>
            <a:off x="179512" y="836712"/>
            <a:ext cx="8517632" cy="590465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900" b="1" dirty="0"/>
              <a:t>sub	</a:t>
            </a:r>
            <a:r>
              <a:rPr lang="en-US" sz="1900" b="1" dirty="0" err="1"/>
              <a:t>dst</a:t>
            </a:r>
            <a:r>
              <a:rPr lang="en-US" sz="1900" b="1" dirty="0"/>
              <a:t>, </a:t>
            </a:r>
            <a:r>
              <a:rPr lang="en-US" sz="1900" b="1" dirty="0" err="1"/>
              <a:t>src</a:t>
            </a:r>
            <a:r>
              <a:rPr lang="en-US" sz="1900" dirty="0"/>
              <a:t>	</a:t>
            </a:r>
            <a:r>
              <a:rPr lang="ru-RU" sz="1900" dirty="0" smtClean="0"/>
              <a:t>;</a:t>
            </a:r>
            <a:r>
              <a:rPr lang="en-US" sz="1900" dirty="0" smtClean="0"/>
              <a:t> </a:t>
            </a:r>
            <a:r>
              <a:rPr lang="en-US" sz="1900" dirty="0" err="1"/>
              <a:t>dst</a:t>
            </a:r>
            <a:r>
              <a:rPr lang="en-US" sz="1900" dirty="0"/>
              <a:t> = </a:t>
            </a:r>
            <a:r>
              <a:rPr lang="en-US" sz="1900" dirty="0" err="1"/>
              <a:t>dst</a:t>
            </a:r>
            <a:r>
              <a:rPr lang="en-US" sz="1900" dirty="0"/>
              <a:t> – </a:t>
            </a:r>
            <a:r>
              <a:rPr lang="en-US" sz="1900" dirty="0" err="1"/>
              <a:t>src</a:t>
            </a:r>
            <a:r>
              <a:rPr lang="en-US" sz="1900" dirty="0"/>
              <a:t> </a:t>
            </a:r>
            <a:endParaRPr lang="ru-RU" sz="1900" dirty="0"/>
          </a:p>
          <a:p>
            <a:pPr marL="0" indent="0">
              <a:buNone/>
            </a:pPr>
            <a:r>
              <a:rPr lang="en-US" sz="1900" b="1" dirty="0" err="1"/>
              <a:t>sbb</a:t>
            </a:r>
            <a:r>
              <a:rPr lang="en-US" sz="1900" b="1" dirty="0"/>
              <a:t>	</a:t>
            </a:r>
            <a:r>
              <a:rPr lang="en-US" sz="1900" b="1" dirty="0" err="1"/>
              <a:t>dst</a:t>
            </a:r>
            <a:r>
              <a:rPr lang="en-US" sz="1900" b="1" dirty="0"/>
              <a:t>, </a:t>
            </a:r>
            <a:r>
              <a:rPr lang="en-US" sz="1900" b="1" dirty="0" err="1"/>
              <a:t>src</a:t>
            </a:r>
            <a:r>
              <a:rPr lang="en-US" sz="1900" dirty="0"/>
              <a:t>	</a:t>
            </a:r>
            <a:r>
              <a:rPr lang="ru-RU" sz="1900" dirty="0" smtClean="0"/>
              <a:t>; </a:t>
            </a:r>
            <a:r>
              <a:rPr lang="en-US" sz="1900" dirty="0" err="1" smtClean="0"/>
              <a:t>dst</a:t>
            </a:r>
            <a:r>
              <a:rPr lang="en-US" sz="1900" dirty="0" smtClean="0"/>
              <a:t> </a:t>
            </a:r>
            <a:r>
              <a:rPr lang="en-US" sz="1900" dirty="0"/>
              <a:t>= </a:t>
            </a:r>
            <a:r>
              <a:rPr lang="en-US" sz="1900" dirty="0" err="1"/>
              <a:t>dst</a:t>
            </a:r>
            <a:r>
              <a:rPr lang="en-US" sz="1900" dirty="0"/>
              <a:t> – </a:t>
            </a:r>
            <a:r>
              <a:rPr lang="en-US" sz="1900" dirty="0" err="1"/>
              <a:t>src</a:t>
            </a:r>
            <a:r>
              <a:rPr lang="en-US" sz="1900" dirty="0"/>
              <a:t> - CF (</a:t>
            </a:r>
            <a:r>
              <a:rPr lang="ru-RU" sz="1900" dirty="0"/>
              <a:t>вычитание с </a:t>
            </a:r>
            <a:r>
              <a:rPr lang="ru-RU" sz="1900" dirty="0" err="1"/>
              <a:t>заемом</a:t>
            </a:r>
            <a:r>
              <a:rPr lang="en-US" sz="1900" dirty="0"/>
              <a:t>) </a:t>
            </a:r>
            <a:endParaRPr lang="ru-RU" sz="1900" dirty="0"/>
          </a:p>
          <a:p>
            <a:pPr marL="0" indent="0">
              <a:buNone/>
            </a:pPr>
            <a:endParaRPr lang="ru-RU" sz="900" dirty="0" smtClean="0"/>
          </a:p>
          <a:p>
            <a:pPr marL="0" indent="0">
              <a:buNone/>
            </a:pPr>
            <a:r>
              <a:rPr lang="ru-RU" sz="1700" dirty="0" smtClean="0"/>
              <a:t>Команда </a:t>
            </a:r>
            <a:r>
              <a:rPr lang="en-US" sz="1700" b="1" dirty="0" err="1" smtClean="0"/>
              <a:t>sbb</a:t>
            </a:r>
            <a:r>
              <a:rPr lang="en-US" sz="1700" dirty="0" smtClean="0"/>
              <a:t> </a:t>
            </a:r>
            <a:r>
              <a:rPr lang="ru-RU" sz="1700" dirty="0" smtClean="0"/>
              <a:t>используется </a:t>
            </a:r>
            <a:r>
              <a:rPr lang="ru-RU" sz="1700" dirty="0"/>
              <a:t>при реализации </a:t>
            </a:r>
            <a:r>
              <a:rPr lang="ru-RU" sz="1700" dirty="0" smtClean="0"/>
              <a:t>вычитания чисел </a:t>
            </a:r>
            <a:r>
              <a:rPr lang="ru-RU" sz="1700" dirty="0"/>
              <a:t>удвоенной разрядности.</a:t>
            </a:r>
          </a:p>
          <a:p>
            <a:pPr marL="0" indent="0">
              <a:buNone/>
            </a:pPr>
            <a:endParaRPr lang="ru-RU" sz="900" dirty="0" smtClean="0"/>
          </a:p>
          <a:p>
            <a:pPr marL="731520" lvl="2" indent="0">
              <a:buNone/>
              <a:defRPr/>
            </a:pPr>
            <a:r>
              <a:rPr lang="ru-RU" sz="1700" dirty="0" smtClean="0"/>
              <a:t>Пример. Вычитание 2 </a:t>
            </a:r>
            <a:r>
              <a:rPr lang="ru-RU" sz="1700" dirty="0"/>
              <a:t>32-разрядных </a:t>
            </a:r>
            <a:r>
              <a:rPr lang="ru-RU" sz="1700" dirty="0" smtClean="0"/>
              <a:t>чисел с использованием 16-разрядных регистров</a:t>
            </a:r>
          </a:p>
          <a:p>
            <a:pPr marL="0" indent="0">
              <a:buNone/>
            </a:pPr>
            <a:r>
              <a:rPr lang="ru-RU" sz="1700" dirty="0"/>
              <a:t>	</a:t>
            </a:r>
            <a:r>
              <a:rPr lang="en-US" sz="1700" dirty="0" err="1"/>
              <a:t>dataseg</a:t>
            </a:r>
            <a:endParaRPr lang="ru-RU" sz="1700" dirty="0"/>
          </a:p>
          <a:p>
            <a:pPr marL="0" indent="0">
              <a:buNone/>
            </a:pPr>
            <a:r>
              <a:rPr lang="en-US" sz="1700" dirty="0" err="1"/>
              <a:t>num</a:t>
            </a:r>
            <a:r>
              <a:rPr lang="ru-RU" sz="1700" dirty="0"/>
              <a:t>1 </a:t>
            </a:r>
            <a:r>
              <a:rPr lang="en-US" sz="1700" dirty="0" err="1"/>
              <a:t>dd</a:t>
            </a:r>
            <a:r>
              <a:rPr lang="ru-RU" sz="1700" dirty="0"/>
              <a:t> 1252349</a:t>
            </a:r>
          </a:p>
          <a:p>
            <a:pPr marL="0" indent="0">
              <a:buNone/>
            </a:pPr>
            <a:r>
              <a:rPr lang="en-US" sz="1700" dirty="0"/>
              <a:t>num2 </a:t>
            </a:r>
            <a:r>
              <a:rPr lang="en-US" sz="1700" dirty="0" err="1"/>
              <a:t>dd</a:t>
            </a:r>
            <a:r>
              <a:rPr lang="en-US" sz="1700" dirty="0"/>
              <a:t> 3246728</a:t>
            </a:r>
            <a:endParaRPr lang="ru-RU" sz="1700" dirty="0"/>
          </a:p>
          <a:p>
            <a:pPr marL="0" indent="0">
              <a:buNone/>
            </a:pPr>
            <a:r>
              <a:rPr lang="en-US" sz="1700" dirty="0"/>
              <a:t>num3 </a:t>
            </a:r>
            <a:r>
              <a:rPr lang="en-US" sz="1700" dirty="0" err="1"/>
              <a:t>dd</a:t>
            </a:r>
            <a:r>
              <a:rPr lang="en-US" sz="1700" dirty="0"/>
              <a:t> ?</a:t>
            </a:r>
            <a:endParaRPr lang="ru-RU" sz="1700" dirty="0"/>
          </a:p>
          <a:p>
            <a:pPr marL="0" indent="0">
              <a:buNone/>
            </a:pPr>
            <a:r>
              <a:rPr lang="en-US" sz="1700" dirty="0"/>
              <a:t>	</a:t>
            </a:r>
            <a:r>
              <a:rPr lang="en-US" sz="1700" dirty="0" err="1"/>
              <a:t>codeseg</a:t>
            </a:r>
            <a:endParaRPr lang="ru-RU" sz="1700" dirty="0"/>
          </a:p>
          <a:p>
            <a:pPr marL="0" indent="0">
              <a:buNone/>
            </a:pPr>
            <a:r>
              <a:rPr lang="en-US" sz="1700" dirty="0"/>
              <a:t>begin:</a:t>
            </a:r>
            <a:endParaRPr lang="ru-RU" sz="1700" dirty="0"/>
          </a:p>
          <a:p>
            <a:pPr marL="0" indent="0">
              <a:buNone/>
            </a:pPr>
            <a:r>
              <a:rPr lang="ru-RU" sz="1700" dirty="0" smtClean="0"/>
              <a:t>	</a:t>
            </a:r>
            <a:r>
              <a:rPr lang="en-US" sz="1700" dirty="0" err="1" smtClean="0"/>
              <a:t>mov</a:t>
            </a:r>
            <a:r>
              <a:rPr lang="en-US" sz="1700" dirty="0" smtClean="0"/>
              <a:t> </a:t>
            </a:r>
            <a:r>
              <a:rPr lang="en-US" sz="1700" dirty="0"/>
              <a:t>AX, num1</a:t>
            </a:r>
            <a:endParaRPr lang="ru-RU" sz="1700" dirty="0"/>
          </a:p>
          <a:p>
            <a:pPr marL="0" indent="0">
              <a:buNone/>
            </a:pPr>
            <a:r>
              <a:rPr lang="ru-RU" sz="1700" dirty="0" smtClean="0"/>
              <a:t>	</a:t>
            </a:r>
            <a:r>
              <a:rPr lang="en-US" sz="1700" dirty="0" err="1" smtClean="0"/>
              <a:t>mov</a:t>
            </a:r>
            <a:r>
              <a:rPr lang="en-US" sz="1700" dirty="0" smtClean="0"/>
              <a:t> </a:t>
            </a:r>
            <a:r>
              <a:rPr lang="en-US" sz="1700" dirty="0"/>
              <a:t>BX, num1+2</a:t>
            </a:r>
            <a:endParaRPr lang="ru-RU" sz="1700" dirty="0"/>
          </a:p>
          <a:p>
            <a:pPr marL="0" indent="0">
              <a:buNone/>
            </a:pPr>
            <a:r>
              <a:rPr lang="ru-RU" sz="1700" dirty="0" smtClean="0"/>
              <a:t>	</a:t>
            </a:r>
            <a:r>
              <a:rPr lang="en-US" sz="1700" dirty="0" err="1" smtClean="0"/>
              <a:t>mov</a:t>
            </a:r>
            <a:r>
              <a:rPr lang="en-US" sz="1700" dirty="0" smtClean="0"/>
              <a:t> </a:t>
            </a:r>
            <a:r>
              <a:rPr lang="en-US" sz="1700" dirty="0"/>
              <a:t>CX, num2</a:t>
            </a:r>
            <a:endParaRPr lang="ru-RU" sz="1700" dirty="0"/>
          </a:p>
          <a:p>
            <a:pPr marL="0" indent="0">
              <a:buNone/>
            </a:pPr>
            <a:r>
              <a:rPr lang="ru-RU" sz="1700" dirty="0" smtClean="0"/>
              <a:t>	</a:t>
            </a:r>
            <a:r>
              <a:rPr lang="en-US" sz="1700" dirty="0" err="1" smtClean="0"/>
              <a:t>mov</a:t>
            </a:r>
            <a:r>
              <a:rPr lang="en-US" sz="1700" dirty="0" smtClean="0"/>
              <a:t> </a:t>
            </a:r>
            <a:r>
              <a:rPr lang="en-US" sz="1700" dirty="0"/>
              <a:t>DX, num2+2</a:t>
            </a:r>
            <a:endParaRPr lang="ru-RU" sz="1700" dirty="0"/>
          </a:p>
          <a:p>
            <a:pPr marL="0" indent="0">
              <a:buNone/>
            </a:pPr>
            <a:r>
              <a:rPr lang="en-US" sz="1700" dirty="0"/>
              <a:t>	sub AX, CX</a:t>
            </a:r>
            <a:endParaRPr lang="ru-RU" sz="1700" dirty="0"/>
          </a:p>
          <a:p>
            <a:pPr marL="0" indent="0">
              <a:buNone/>
            </a:pPr>
            <a:r>
              <a:rPr lang="en-US" sz="1700" dirty="0"/>
              <a:t>	</a:t>
            </a:r>
            <a:r>
              <a:rPr lang="en-US" sz="1700" dirty="0" err="1"/>
              <a:t>sbb</a:t>
            </a:r>
            <a:r>
              <a:rPr lang="en-US" sz="1700" dirty="0"/>
              <a:t> BX, DX</a:t>
            </a:r>
            <a:endParaRPr lang="ru-RU" sz="1700" dirty="0"/>
          </a:p>
          <a:p>
            <a:pPr marL="0" indent="0">
              <a:buNone/>
            </a:pPr>
            <a:r>
              <a:rPr lang="en-US" sz="1700" dirty="0"/>
              <a:t>	</a:t>
            </a:r>
            <a:r>
              <a:rPr lang="en-US" sz="1700" dirty="0" err="1"/>
              <a:t>mov</a:t>
            </a:r>
            <a:r>
              <a:rPr lang="en-US" sz="1700" dirty="0"/>
              <a:t> num3, AX</a:t>
            </a:r>
            <a:endParaRPr lang="ru-RU" sz="1700" dirty="0"/>
          </a:p>
          <a:p>
            <a:pPr marL="0" indent="0">
              <a:buNone/>
            </a:pPr>
            <a:r>
              <a:rPr lang="en-US" sz="1700" dirty="0"/>
              <a:t>	</a:t>
            </a:r>
            <a:r>
              <a:rPr lang="en-US" sz="1700" dirty="0" err="1"/>
              <a:t>mov</a:t>
            </a:r>
            <a:r>
              <a:rPr lang="en-US" sz="1700" dirty="0"/>
              <a:t> </a:t>
            </a:r>
            <a:r>
              <a:rPr lang="en-US" sz="1700" dirty="0" smtClean="0"/>
              <a:t>num3+2, BX</a:t>
            </a:r>
            <a:endParaRPr lang="ru-RU" sz="1700" dirty="0" smtClean="0"/>
          </a:p>
          <a:p>
            <a:pPr marL="0" indent="0">
              <a:buNone/>
            </a:pPr>
            <a:r>
              <a:rPr lang="en-US" sz="1700" dirty="0" smtClean="0"/>
              <a:t>end begin </a:t>
            </a:r>
            <a:endParaRPr lang="ru-RU" sz="1700" dirty="0" smtClean="0"/>
          </a:p>
        </p:txBody>
      </p:sp>
    </p:spTree>
    <p:extLst>
      <p:ext uri="{BB962C8B-B14F-4D97-AF65-F5344CB8AC3E}">
        <p14:creationId xmlns:p14="http://schemas.microsoft.com/office/powerpoint/2010/main" val="2829635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395536" y="11857"/>
            <a:ext cx="7467600" cy="634082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ru-RU" b="1" dirty="0" smtClean="0"/>
              <a:t>Сложение с обменом</a:t>
            </a:r>
            <a:endParaRPr lang="ru-RU" b="1" dirty="0"/>
          </a:p>
        </p:txBody>
      </p:sp>
      <p:sp>
        <p:nvSpPr>
          <p:cNvPr id="11266" name="Содержимое 1"/>
          <p:cNvSpPr>
            <a:spLocks noGrp="1"/>
          </p:cNvSpPr>
          <p:nvPr>
            <p:ph sz="quarter" idx="1"/>
          </p:nvPr>
        </p:nvSpPr>
        <p:spPr>
          <a:xfrm>
            <a:off x="179512" y="836712"/>
            <a:ext cx="8517632" cy="15841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err="1"/>
              <a:t>xadd</a:t>
            </a:r>
            <a:r>
              <a:rPr lang="ru-RU" sz="2000" b="1" dirty="0"/>
              <a:t>	 </a:t>
            </a:r>
            <a:r>
              <a:rPr lang="en-US" sz="2000" b="1" dirty="0" err="1"/>
              <a:t>mem</a:t>
            </a:r>
            <a:r>
              <a:rPr lang="ru-RU" sz="2000" b="1" dirty="0"/>
              <a:t>, </a:t>
            </a:r>
            <a:r>
              <a:rPr lang="en-US" sz="2000" b="1" dirty="0" err="1" smtClean="0"/>
              <a:t>reg</a:t>
            </a:r>
            <a:r>
              <a:rPr lang="ru-RU" sz="2000" b="1" dirty="0" smtClean="0"/>
              <a:t>	</a:t>
            </a:r>
            <a:r>
              <a:rPr lang="ru-RU" sz="2000" dirty="0" smtClean="0"/>
              <a:t>; 486+</a:t>
            </a:r>
            <a:endParaRPr lang="ru-RU" sz="900" dirty="0" smtClean="0"/>
          </a:p>
          <a:p>
            <a:pPr marL="0" indent="0">
              <a:buNone/>
            </a:pPr>
            <a:endParaRPr lang="ru-RU" sz="800" dirty="0" smtClean="0"/>
          </a:p>
          <a:p>
            <a:pPr marL="0" indent="0">
              <a:buNone/>
            </a:pPr>
            <a:r>
              <a:rPr lang="ru-RU" sz="1800" dirty="0" smtClean="0"/>
              <a:t>	Выполняется </a:t>
            </a:r>
            <a:r>
              <a:rPr lang="ru-RU" sz="1800" dirty="0"/>
              <a:t>сложение операнда из памяти с содержимым регистра. После производится обмен: содержимое ячейки памяти заносится в регистр, а результат сложения – в ячейку памяти.</a:t>
            </a:r>
          </a:p>
          <a:p>
            <a:pPr marL="0" indent="0">
              <a:buNone/>
            </a:pPr>
            <a:endParaRPr lang="ru-RU" sz="900" dirty="0" smtClean="0"/>
          </a:p>
        </p:txBody>
      </p:sp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2420888"/>
            <a:ext cx="2743200" cy="133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51520" y="3933056"/>
            <a:ext cx="849694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При выполнении команд сложения и вычитания возникает вопрос: как определить, что результат операции вышел (не вышел) за границы области возможных значений</a:t>
            </a:r>
            <a:r>
              <a:rPr lang="ru-RU" dirty="0" smtClean="0"/>
              <a:t>?</a:t>
            </a:r>
          </a:p>
          <a:p>
            <a:r>
              <a:rPr lang="ru-RU" b="1" dirty="0"/>
              <a:t>Правило</a:t>
            </a:r>
            <a:r>
              <a:rPr lang="ru-RU" dirty="0"/>
              <a:t>.  </a:t>
            </a:r>
            <a:endParaRPr lang="ru-RU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Для </a:t>
            </a:r>
            <a:r>
              <a:rPr lang="ru-RU" dirty="0" err="1"/>
              <a:t>беззнаковых</a:t>
            </a:r>
            <a:r>
              <a:rPr lang="ru-RU" dirty="0"/>
              <a:t> чисел признаком выхода результата за границу диапазона является единица во флаге </a:t>
            </a:r>
            <a:r>
              <a:rPr lang="en-US" dirty="0"/>
              <a:t>CF</a:t>
            </a:r>
            <a:r>
              <a:rPr lang="ru-RU" dirty="0"/>
              <a:t> (</a:t>
            </a:r>
            <a:r>
              <a:rPr lang="en-US" dirty="0"/>
              <a:t>CF</a:t>
            </a:r>
            <a:r>
              <a:rPr lang="ru-RU" dirty="0"/>
              <a:t>=1). </a:t>
            </a:r>
            <a:endParaRPr lang="ru-RU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Для </a:t>
            </a:r>
            <a:r>
              <a:rPr lang="ru-RU" dirty="0"/>
              <a:t>знаковых чисел – единица во флаге </a:t>
            </a:r>
            <a:r>
              <a:rPr lang="en-US" dirty="0"/>
              <a:t>OF</a:t>
            </a:r>
            <a:r>
              <a:rPr lang="ru-RU" dirty="0"/>
              <a:t> (</a:t>
            </a:r>
            <a:r>
              <a:rPr lang="en-US" dirty="0"/>
              <a:t>OF</a:t>
            </a:r>
            <a:r>
              <a:rPr lang="ru-RU" dirty="0"/>
              <a:t>=1). </a:t>
            </a:r>
          </a:p>
        </p:txBody>
      </p:sp>
    </p:spTree>
    <p:extLst>
      <p:ext uri="{BB962C8B-B14F-4D97-AF65-F5344CB8AC3E}">
        <p14:creationId xmlns:p14="http://schemas.microsoft.com/office/powerpoint/2010/main" val="11744184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67544" y="116632"/>
            <a:ext cx="7467600" cy="634082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Дополнительные арифметические команды</a:t>
            </a:r>
            <a:endParaRPr lang="ru-RU" dirty="0"/>
          </a:p>
        </p:txBody>
      </p:sp>
      <p:sp>
        <p:nvSpPr>
          <p:cNvPr id="11266" name="Содержимое 1"/>
          <p:cNvSpPr>
            <a:spLocks noGrp="1"/>
          </p:cNvSpPr>
          <p:nvPr>
            <p:ph sz="quarter" idx="1"/>
          </p:nvPr>
        </p:nvSpPr>
        <p:spPr>
          <a:xfrm>
            <a:off x="457200" y="1052736"/>
            <a:ext cx="8229600" cy="23762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err="1"/>
              <a:t>inc</a:t>
            </a:r>
            <a:r>
              <a:rPr lang="ru-RU" b="1" dirty="0"/>
              <a:t>	</a:t>
            </a:r>
            <a:r>
              <a:rPr lang="en-US" b="1" dirty="0" err="1"/>
              <a:t>dst</a:t>
            </a:r>
            <a:r>
              <a:rPr lang="ru-RU" b="1" dirty="0"/>
              <a:t>	</a:t>
            </a:r>
            <a:r>
              <a:rPr lang="ru-RU" dirty="0"/>
              <a:t>	</a:t>
            </a:r>
            <a:r>
              <a:rPr lang="ru-RU" dirty="0" smtClean="0"/>
              <a:t>; </a:t>
            </a:r>
            <a:r>
              <a:rPr lang="en-US" dirty="0" err="1"/>
              <a:t>dst</a:t>
            </a:r>
            <a:r>
              <a:rPr lang="ru-RU" dirty="0"/>
              <a:t> = </a:t>
            </a:r>
            <a:r>
              <a:rPr lang="en-US" dirty="0" err="1"/>
              <a:t>dst</a:t>
            </a:r>
            <a:r>
              <a:rPr lang="ru-RU" dirty="0"/>
              <a:t> + 1</a:t>
            </a:r>
          </a:p>
          <a:p>
            <a:pPr marL="0" indent="0">
              <a:buNone/>
            </a:pPr>
            <a:r>
              <a:rPr lang="en-US" b="1" dirty="0" err="1"/>
              <a:t>dec</a:t>
            </a:r>
            <a:r>
              <a:rPr lang="en-US" b="1" dirty="0"/>
              <a:t>	</a:t>
            </a:r>
            <a:r>
              <a:rPr lang="en-US" b="1" dirty="0" err="1"/>
              <a:t>dst</a:t>
            </a:r>
            <a:r>
              <a:rPr lang="en-US" dirty="0"/>
              <a:t>		</a:t>
            </a:r>
            <a:r>
              <a:rPr lang="ru-RU" dirty="0" smtClean="0"/>
              <a:t>;</a:t>
            </a:r>
            <a:r>
              <a:rPr lang="en-US" dirty="0" smtClean="0"/>
              <a:t> </a:t>
            </a:r>
            <a:r>
              <a:rPr lang="en-US" dirty="0" err="1"/>
              <a:t>dst</a:t>
            </a:r>
            <a:r>
              <a:rPr lang="en-US" dirty="0"/>
              <a:t> = </a:t>
            </a:r>
            <a:r>
              <a:rPr lang="en-US" dirty="0" err="1"/>
              <a:t>dst</a:t>
            </a:r>
            <a:r>
              <a:rPr lang="en-US" dirty="0"/>
              <a:t> – 1</a:t>
            </a:r>
            <a:endParaRPr lang="ru-RU" dirty="0"/>
          </a:p>
          <a:p>
            <a:pPr marL="0" indent="0">
              <a:buNone/>
            </a:pPr>
            <a:r>
              <a:rPr lang="en-US" b="1" dirty="0" err="1"/>
              <a:t>neg</a:t>
            </a:r>
            <a:r>
              <a:rPr lang="en-US" b="1" dirty="0"/>
              <a:t>	</a:t>
            </a:r>
            <a:r>
              <a:rPr lang="en-US" b="1" dirty="0" err="1"/>
              <a:t>dst</a:t>
            </a:r>
            <a:r>
              <a:rPr lang="en-US" dirty="0"/>
              <a:t>		</a:t>
            </a:r>
            <a:r>
              <a:rPr lang="ru-RU" dirty="0" smtClean="0"/>
              <a:t>;</a:t>
            </a:r>
            <a:r>
              <a:rPr lang="en-US" dirty="0" smtClean="0"/>
              <a:t> </a:t>
            </a:r>
            <a:r>
              <a:rPr lang="en-US" dirty="0" err="1"/>
              <a:t>dst</a:t>
            </a:r>
            <a:r>
              <a:rPr lang="en-US" dirty="0"/>
              <a:t> = - </a:t>
            </a:r>
            <a:r>
              <a:rPr lang="en-US" dirty="0" err="1"/>
              <a:t>dst</a:t>
            </a:r>
            <a:r>
              <a:rPr lang="en-US" dirty="0"/>
              <a:t> </a:t>
            </a:r>
            <a:endParaRPr lang="ru-RU" dirty="0"/>
          </a:p>
          <a:p>
            <a:pPr marL="0" indent="0">
              <a:buNone/>
            </a:pPr>
            <a:r>
              <a:rPr lang="en-US" b="1" dirty="0" err="1"/>
              <a:t>cmp</a:t>
            </a:r>
            <a:r>
              <a:rPr lang="ru-RU" b="1" dirty="0"/>
              <a:t>	</a:t>
            </a:r>
            <a:r>
              <a:rPr lang="en-US" b="1" dirty="0"/>
              <a:t>op</a:t>
            </a:r>
            <a:r>
              <a:rPr lang="ru-RU" b="1" dirty="0"/>
              <a:t>1, </a:t>
            </a:r>
            <a:r>
              <a:rPr lang="en-US" b="1" dirty="0"/>
              <a:t>op</a:t>
            </a:r>
            <a:r>
              <a:rPr lang="ru-RU" b="1" dirty="0"/>
              <a:t>2	</a:t>
            </a:r>
            <a:r>
              <a:rPr lang="ru-RU" dirty="0"/>
              <a:t>;</a:t>
            </a:r>
            <a:r>
              <a:rPr lang="ru-RU" dirty="0" smtClean="0"/>
              <a:t> </a:t>
            </a:r>
            <a:r>
              <a:rPr lang="en-US" dirty="0"/>
              <a:t>op</a:t>
            </a:r>
            <a:r>
              <a:rPr lang="ru-RU" dirty="0"/>
              <a:t>1 – </a:t>
            </a:r>
            <a:r>
              <a:rPr lang="en-US" dirty="0"/>
              <a:t>op</a:t>
            </a:r>
            <a:r>
              <a:rPr lang="ru-RU" dirty="0"/>
              <a:t>2 (без сохранение результата, влияет только </a:t>
            </a:r>
            <a:r>
              <a:rPr lang="ru-RU" dirty="0" smtClean="0"/>
              <a:t>на регистр </a:t>
            </a:r>
            <a:r>
              <a:rPr lang="ru-RU" dirty="0"/>
              <a:t>флагов). </a:t>
            </a:r>
          </a:p>
          <a:p>
            <a:pPr marL="365760" lvl="1" indent="0">
              <a:buNone/>
              <a:defRPr/>
            </a:pPr>
            <a:endParaRPr lang="en-US" sz="2400" dirty="0" smtClean="0"/>
          </a:p>
          <a:p>
            <a:pPr lvl="2" eaLnBrk="1" hangingPunct="1">
              <a:defRPr/>
            </a:pPr>
            <a:endParaRPr lang="ru-RU" sz="2400" dirty="0" smtClean="0"/>
          </a:p>
          <a:p>
            <a:pPr lvl="2" eaLnBrk="1" hangingPunct="1">
              <a:defRPr/>
            </a:pPr>
            <a:endParaRPr lang="ru-RU" sz="2400" dirty="0"/>
          </a:p>
          <a:p>
            <a:pPr marL="731520" lvl="2" indent="0" eaLnBrk="1" hangingPunct="1">
              <a:buNone/>
              <a:defRPr/>
            </a:pPr>
            <a:endParaRPr lang="ru-RU" sz="2400" dirty="0" smtClean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63314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07504" y="188640"/>
            <a:ext cx="8568952" cy="634082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/>
              <a:t>Действие команд двоичной арифметики на флаги</a:t>
            </a:r>
            <a:endParaRPr lang="ru-RU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0746874"/>
              </p:ext>
            </p:extLst>
          </p:nvPr>
        </p:nvGraphicFramePr>
        <p:xfrm>
          <a:off x="179515" y="1196752"/>
          <a:ext cx="8496942" cy="3816420"/>
        </p:xfrm>
        <a:graphic>
          <a:graphicData uri="http://schemas.openxmlformats.org/drawingml/2006/table">
            <a:tbl>
              <a:tblPr firstRow="1" firstCol="1" bandRow="1"/>
              <a:tblGrid>
                <a:gridCol w="1213296"/>
                <a:gridCol w="1213296"/>
                <a:gridCol w="1214070"/>
                <a:gridCol w="1214070"/>
                <a:gridCol w="1214070"/>
                <a:gridCol w="1214070"/>
                <a:gridCol w="1214070"/>
              </a:tblGrid>
              <a:tr h="38164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OF</a:t>
                      </a:r>
                      <a:endParaRPr lang="ru-RU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SF</a:t>
                      </a:r>
                      <a:endParaRPr lang="ru-RU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ZF</a:t>
                      </a:r>
                      <a:endParaRPr lang="ru-RU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AF</a:t>
                      </a:r>
                      <a:endParaRPr lang="ru-RU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PF</a:t>
                      </a:r>
                      <a:endParaRPr lang="ru-RU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CF</a:t>
                      </a:r>
                      <a:endParaRPr lang="ru-RU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64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add</a:t>
                      </a:r>
                      <a:endParaRPr lang="ru-RU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lang="ru-RU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lang="ru-RU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lang="ru-RU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lang="ru-RU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lang="ru-RU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lang="ru-RU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64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adc</a:t>
                      </a:r>
                      <a:endParaRPr lang="ru-RU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lang="ru-RU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lang="ru-RU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lang="ru-RU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lang="ru-RU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lang="ru-RU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lang="ru-RU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64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sub</a:t>
                      </a:r>
                      <a:endParaRPr lang="ru-RU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lang="ru-RU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lang="ru-RU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lang="ru-RU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lang="ru-RU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lang="ru-RU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lang="ru-RU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64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sbb</a:t>
                      </a:r>
                      <a:endParaRPr lang="ru-RU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lang="ru-RU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lang="ru-RU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lang="ru-RU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lang="ru-RU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lang="ru-RU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lang="ru-RU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64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xadd</a:t>
                      </a:r>
                      <a:endParaRPr lang="ru-RU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lang="ru-RU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lang="ru-RU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lang="ru-RU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lang="ru-RU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lang="ru-RU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lang="ru-RU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64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inc</a:t>
                      </a:r>
                      <a:endParaRPr lang="ru-RU" sz="20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lang="ru-RU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lang="ru-RU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lang="ru-RU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lang="ru-RU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lang="ru-RU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–</a:t>
                      </a:r>
                      <a:endParaRPr lang="ru-RU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64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dec</a:t>
                      </a:r>
                      <a:endParaRPr lang="ru-RU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lang="ru-RU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lang="ru-RU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lang="ru-RU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lang="ru-RU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lang="ru-RU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–</a:t>
                      </a:r>
                      <a:endParaRPr lang="ru-RU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64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neg</a:t>
                      </a:r>
                      <a:endParaRPr lang="ru-RU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lang="ru-RU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lang="ru-RU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lang="ru-RU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lang="ru-RU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lang="ru-RU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lang="ru-RU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64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cmp</a:t>
                      </a:r>
                      <a:endParaRPr lang="ru-RU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lang="ru-RU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lang="ru-RU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lang="ru-RU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lang="ru-RU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lang="ru-RU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lang="ru-RU" sz="20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82494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79512" y="274638"/>
            <a:ext cx="8496944" cy="706090"/>
          </a:xfrm>
        </p:spPr>
        <p:txBody>
          <a:bodyPr/>
          <a:lstStyle/>
          <a:p>
            <a:pPr algn="ctr">
              <a:defRPr/>
            </a:pPr>
            <a:r>
              <a:rPr lang="ru-RU" b="1" dirty="0"/>
              <a:t>Команды </a:t>
            </a:r>
            <a:r>
              <a:rPr lang="ru-RU" b="1" dirty="0" smtClean="0"/>
              <a:t>побитовых логических операций </a:t>
            </a:r>
            <a:endParaRPr lang="ru-RU" b="1" dirty="0"/>
          </a:p>
        </p:txBody>
      </p:sp>
      <p:sp>
        <p:nvSpPr>
          <p:cNvPr id="11266" name="Содержимое 1"/>
          <p:cNvSpPr>
            <a:spLocks noGrp="1"/>
          </p:cNvSpPr>
          <p:nvPr>
            <p:ph sz="quarter" idx="1"/>
          </p:nvPr>
        </p:nvSpPr>
        <p:spPr>
          <a:xfrm>
            <a:off x="468313" y="1700213"/>
            <a:ext cx="8229600" cy="3529012"/>
          </a:xfrm>
        </p:spPr>
        <p:txBody>
          <a:bodyPr>
            <a:normAutofit/>
          </a:bodyPr>
          <a:lstStyle/>
          <a:p>
            <a:r>
              <a:rPr lang="ru-RU" dirty="0"/>
              <a:t>Побитовые логические операции рассматривают операнды как последовательность бит. </a:t>
            </a:r>
            <a:endParaRPr lang="ru-RU" dirty="0" smtClean="0"/>
          </a:p>
          <a:p>
            <a:r>
              <a:rPr lang="ru-RU" dirty="0" smtClean="0"/>
              <a:t>Операция </a:t>
            </a:r>
            <a:r>
              <a:rPr lang="ru-RU" dirty="0"/>
              <a:t>выполняется между каждой парой соответствующих бит.</a:t>
            </a:r>
          </a:p>
          <a:p>
            <a:r>
              <a:rPr lang="ru-RU" dirty="0"/>
              <a:t>	Ограничения этих команд такие же, как и для команды </a:t>
            </a:r>
            <a:r>
              <a:rPr lang="en-US" dirty="0"/>
              <a:t>MOV</a:t>
            </a:r>
            <a:r>
              <a:rPr lang="ru-RU" dirty="0"/>
              <a:t>. </a:t>
            </a:r>
            <a:endParaRPr lang="ru-RU" dirty="0" smtClean="0"/>
          </a:p>
          <a:p>
            <a:r>
              <a:rPr lang="en-US" dirty="0" err="1" smtClean="0"/>
              <a:t>Dst</a:t>
            </a:r>
            <a:r>
              <a:rPr lang="ru-RU" dirty="0" smtClean="0"/>
              <a:t> </a:t>
            </a:r>
            <a:r>
              <a:rPr lang="ru-RU" dirty="0"/>
              <a:t>– ячейка памяти или регистр, </a:t>
            </a:r>
            <a:r>
              <a:rPr lang="en-US" dirty="0" err="1"/>
              <a:t>S</a:t>
            </a:r>
            <a:r>
              <a:rPr lang="en-US" dirty="0" err="1" smtClean="0"/>
              <a:t>rc</a:t>
            </a:r>
            <a:r>
              <a:rPr lang="ru-RU" dirty="0" smtClean="0"/>
              <a:t> </a:t>
            </a:r>
            <a:r>
              <a:rPr lang="ru-RU" dirty="0"/>
              <a:t>– ячейка памяти, регистр или </a:t>
            </a:r>
            <a:r>
              <a:rPr lang="ru-RU" dirty="0" smtClean="0"/>
              <a:t>непосредственное </a:t>
            </a:r>
            <a:r>
              <a:rPr lang="ru-RU" dirty="0"/>
              <a:t>значение. </a:t>
            </a:r>
          </a:p>
        </p:txBody>
      </p:sp>
    </p:spTree>
    <p:extLst>
      <p:ext uri="{BB962C8B-B14F-4D97-AF65-F5344CB8AC3E}">
        <p14:creationId xmlns:p14="http://schemas.microsoft.com/office/powerpoint/2010/main" val="34107544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Эркер">
  <a:themeElements>
    <a:clrScheme name="Эркер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Эркер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Эркер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686</TotalTime>
  <Words>1008</Words>
  <Application>Microsoft Office PowerPoint</Application>
  <PresentationFormat>Экран (4:3)</PresentationFormat>
  <Paragraphs>473</Paragraphs>
  <Slides>30</Slides>
  <Notes>0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30</vt:i4>
      </vt:variant>
    </vt:vector>
  </HeadingPairs>
  <TitlesOfParts>
    <vt:vector size="32" baseType="lpstr">
      <vt:lpstr>Эркер</vt:lpstr>
      <vt:lpstr>Unknown</vt:lpstr>
      <vt:lpstr>Команды ассемблера - 2</vt:lpstr>
      <vt:lpstr>Команды двоичной арифметики</vt:lpstr>
      <vt:lpstr>Команды пересылки данных</vt:lpstr>
      <vt:lpstr>Команды сложения</vt:lpstr>
      <vt:lpstr>Команды вычитания</vt:lpstr>
      <vt:lpstr>Сложение с обменом</vt:lpstr>
      <vt:lpstr>Дополнительные арифметические команды</vt:lpstr>
      <vt:lpstr>Действие команд двоичной арифметики на флаги</vt:lpstr>
      <vt:lpstr>Команды побитовых логических операций </vt:lpstr>
      <vt:lpstr>Команды побитовых логических операций </vt:lpstr>
      <vt:lpstr>Правила выполнения побитовых операций </vt:lpstr>
      <vt:lpstr>Примеры использования побитовых логических команд</vt:lpstr>
      <vt:lpstr>Примеры использования побитовых логических команд</vt:lpstr>
      <vt:lpstr>Примеры использования побитовых логических команд</vt:lpstr>
      <vt:lpstr>Операции сдвига</vt:lpstr>
      <vt:lpstr>Команды логического сдвига</vt:lpstr>
      <vt:lpstr>Команды логического сдвига</vt:lpstr>
      <vt:lpstr>Применение команд логического сдвига</vt:lpstr>
      <vt:lpstr>Применение команд логического сдвига</vt:lpstr>
      <vt:lpstr>Применение команд логического сдвига</vt:lpstr>
      <vt:lpstr>Команды арифметического сдвига</vt:lpstr>
      <vt:lpstr>Команды арифметического сдвига</vt:lpstr>
      <vt:lpstr>Команды циклического сдвига</vt:lpstr>
      <vt:lpstr>Команды циклического сдвига</vt:lpstr>
      <vt:lpstr>Команды циклического сдвига с переносом</vt:lpstr>
      <vt:lpstr>Команды циклического сдвига с переносом</vt:lpstr>
      <vt:lpstr>Действие команд сдвига на флаги</vt:lpstr>
      <vt:lpstr>Команды сканирования битов</vt:lpstr>
      <vt:lpstr>Команды сканирования битов</vt:lpstr>
      <vt:lpstr>Команды сканирования битов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Язык ассемблера</dc:title>
  <dc:creator>KhussainovNSh</dc:creator>
  <cp:lastModifiedBy>Сергей</cp:lastModifiedBy>
  <cp:revision>153</cp:revision>
  <dcterms:created xsi:type="dcterms:W3CDTF">2010-03-16T12:31:48Z</dcterms:created>
  <dcterms:modified xsi:type="dcterms:W3CDTF">2016-03-25T19:05:25Z</dcterms:modified>
</cp:coreProperties>
</file>