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3" r:id="rId3"/>
    <p:sldId id="301" r:id="rId4"/>
    <p:sldId id="302" r:id="rId5"/>
    <p:sldId id="303" r:id="rId6"/>
    <p:sldId id="30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B2328-498F-4EEF-8901-E82A4A2EF3F6}" v="16" dt="2020-06-09T17:04:56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4" autoAdjust="0"/>
    <p:restoredTop sz="71565" autoAdjust="0"/>
  </p:normalViewPr>
  <p:slideViewPr>
    <p:cSldViewPr snapToGrid="0" snapToObjects="1">
      <p:cViewPr varScale="1">
        <p:scale>
          <a:sx n="90" d="100"/>
          <a:sy n="90" d="100"/>
        </p:scale>
        <p:origin x="22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YU ZHANG" clId="Web-{A92B2328-498F-4EEF-8901-E82A4A2EF3F6}"/>
    <pc:docChg chg="modSld">
      <pc:chgData name="LONGYU ZHANG" userId="" providerId="" clId="Web-{A92B2328-498F-4EEF-8901-E82A4A2EF3F6}" dt="2020-06-09T17:04:53.817" v="14" actId="20577"/>
      <pc:docMkLst>
        <pc:docMk/>
      </pc:docMkLst>
      <pc:sldChg chg="modSp">
        <pc:chgData name="LONGYU ZHANG" userId="" providerId="" clId="Web-{A92B2328-498F-4EEF-8901-E82A4A2EF3F6}" dt="2020-06-09T17:04:50.364" v="12" actId="20577"/>
        <pc:sldMkLst>
          <pc:docMk/>
          <pc:sldMk cId="1196967194" sldId="271"/>
        </pc:sldMkLst>
        <pc:spChg chg="mod">
          <ac:chgData name="LONGYU ZHANG" userId="" providerId="" clId="Web-{A92B2328-498F-4EEF-8901-E82A4A2EF3F6}" dt="2020-06-09T17:04:50.364" v="12" actId="20577"/>
          <ac:spMkLst>
            <pc:docMk/>
            <pc:sldMk cId="1196967194" sldId="27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4522-D05E-074B-98A0-435E65892AA3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25888-52E0-3A4D-99E0-9825D16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0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25888-52E0-3A4D-99E0-9825D16531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3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Shelley Lambert</a:t>
            </a:r>
            <a:r>
              <a:rPr lang="en-US" baseline="0" dirty="0">
                <a:solidFill>
                  <a:srgbClr val="800000"/>
                </a:solidFill>
              </a:rPr>
              <a:t> - </a:t>
            </a:r>
            <a:endParaRPr lang="en-US" dirty="0">
              <a:solidFill>
                <a:srgbClr val="800000"/>
              </a:solidFill>
            </a:endParaRPr>
          </a:p>
          <a:p>
            <a:r>
              <a:rPr lang="en-US" dirty="0">
                <a:solidFill>
                  <a:srgbClr val="800000"/>
                </a:solidFill>
              </a:rPr>
              <a:t>Explore new tools for the toolkit</a:t>
            </a:r>
          </a:p>
          <a:p>
            <a:r>
              <a:rPr lang="en-US" dirty="0">
                <a:solidFill>
                  <a:srgbClr val="800000"/>
                </a:solidFill>
              </a:rPr>
              <a:t>Continuous improvement</a:t>
            </a:r>
          </a:p>
          <a:p>
            <a:r>
              <a:rPr lang="en-US" dirty="0">
                <a:solidFill>
                  <a:srgbClr val="800000"/>
                </a:solidFill>
              </a:rPr>
              <a:t>Take past prototypes to a new place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Revive project ‘waiting</a:t>
            </a:r>
            <a:r>
              <a:rPr lang="en-US" baseline="0" dirty="0"/>
              <a:t> for </a:t>
            </a:r>
            <a:r>
              <a:rPr lang="en-US" dirty="0">
                <a:solidFill>
                  <a:srgbClr val="800000"/>
                </a:solidFill>
              </a:rPr>
              <a:t>better approach’</a:t>
            </a:r>
          </a:p>
          <a:p>
            <a:endParaRPr lang="en-US" dirty="0"/>
          </a:p>
          <a:p>
            <a:r>
              <a:rPr lang="en-US" dirty="0"/>
              <a:t>Fun to</a:t>
            </a:r>
            <a:r>
              <a:rPr lang="en-US" baseline="0" dirty="0"/>
              <a:t> build mad </a:t>
            </a:r>
            <a:r>
              <a:rPr lang="en-US" baseline="0" dirty="0" err="1"/>
              <a:t>skillz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25888-52E0-3A4D-99E0-9825D16531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9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25888-52E0-3A4D-99E0-9825D16531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4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25888-52E0-3A4D-99E0-9825D16531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25888-52E0-3A4D-99E0-9825D16531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1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25888-52E0-3A4D-99E0-9825D16531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2448-43C1-F34F-8361-6124580AC1C8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9878-CD80-A54A-9335-E925EA18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3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2448-43C1-F34F-8361-6124580AC1C8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9878-CD80-A54A-9335-E925EA18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0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2448-43C1-F34F-8361-6124580AC1C8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9878-CD80-A54A-9335-E925EA18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2448-43C1-F34F-8361-6124580AC1C8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9878-CD80-A54A-9335-E925EA18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8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2448-43C1-F34F-8361-6124580AC1C8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9878-CD80-A54A-9335-E925EA18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4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2448-43C1-F34F-8361-6124580AC1C8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9878-CD80-A54A-9335-E925EA18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2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2448-43C1-F34F-8361-6124580AC1C8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9878-CD80-A54A-9335-E925EA18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2448-43C1-F34F-8361-6124580AC1C8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9878-CD80-A54A-9335-E925EA18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1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2448-43C1-F34F-8361-6124580AC1C8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9878-CD80-A54A-9335-E925EA18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9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2448-43C1-F34F-8361-6124580AC1C8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9878-CD80-A54A-9335-E925EA18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4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2448-43C1-F34F-8361-6124580AC1C8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9878-CD80-A54A-9335-E925EA18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3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2448-43C1-F34F-8361-6124580AC1C8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9878-CD80-A54A-9335-E925EA182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3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274" y="5082857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Deep </a:t>
            </a:r>
            <a:r>
              <a:rPr lang="en-US" sz="5400" dirty="0" err="1">
                <a:solidFill>
                  <a:schemeClr val="accent2">
                    <a:lumMod val="75000"/>
                  </a:schemeClr>
                </a:solidFill>
              </a:rPr>
              <a:t>AQAtik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 Project</a:t>
            </a:r>
          </a:p>
        </p:txBody>
      </p:sp>
      <p:pic>
        <p:nvPicPr>
          <p:cNvPr id="5" name="Picture 4" descr="Forest_of_synthetic_pyramidal_dendrites_grown_using_Cajal's_laws_of_neuronal_branch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05"/>
            <a:ext cx="9144000" cy="4787745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88D75CB7-B4DB-114C-87D4-7C590812620B}"/>
              </a:ext>
            </a:extLst>
          </p:cNvPr>
          <p:cNvSpPr/>
          <p:nvPr/>
        </p:nvSpPr>
        <p:spPr>
          <a:xfrm>
            <a:off x="0" y="4777740"/>
            <a:ext cx="9144000" cy="2080260"/>
          </a:xfrm>
          <a:prstGeom prst="frame">
            <a:avLst>
              <a:gd name="adj1" fmla="val 3076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8AF7CBAF-BBF8-6E48-9B9C-8B8D5DB0D41B}"/>
              </a:ext>
            </a:extLst>
          </p:cNvPr>
          <p:cNvSpPr/>
          <p:nvPr/>
        </p:nvSpPr>
        <p:spPr>
          <a:xfrm>
            <a:off x="0" y="-10006"/>
            <a:ext cx="9144000" cy="4839747"/>
          </a:xfrm>
          <a:prstGeom prst="frame">
            <a:avLst>
              <a:gd name="adj1" fmla="val 1423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2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Intro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331" y="1417638"/>
            <a:ext cx="8415338" cy="125412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800000"/>
                </a:solidFill>
              </a:rPr>
              <a:t>Intelligently analyze test failure and match with possible known issues on GitHub. </a:t>
            </a:r>
          </a:p>
          <a:p>
            <a:r>
              <a:rPr lang="en-US" dirty="0">
                <a:solidFill>
                  <a:srgbClr val="800000"/>
                </a:solidFill>
              </a:rPr>
              <a:t>Explore and experiment AI pipeline for future projects.</a:t>
            </a: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4879CE7-430B-1149-8F38-5EF070CC8572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prstGeom prst="frame">
            <a:avLst>
              <a:gd name="adj1" fmla="val 1672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E276DC-121C-0743-9FE6-7B00CBB80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5" y="2915154"/>
            <a:ext cx="7943850" cy="34122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ABD9CE-ED2C-404C-8403-67278098B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62" y="4342580"/>
            <a:ext cx="2400303" cy="184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7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AFE5B5-4A9C-2643-BB5B-F8C9400F7617}"/>
              </a:ext>
            </a:extLst>
          </p:cNvPr>
          <p:cNvCxnSpPr>
            <a:cxnSpLocks/>
          </p:cNvCxnSpPr>
          <p:nvPr/>
        </p:nvCxnSpPr>
        <p:spPr>
          <a:xfrm>
            <a:off x="2335523" y="1650182"/>
            <a:ext cx="577398" cy="457"/>
          </a:xfrm>
          <a:prstGeom prst="straightConnector1">
            <a:avLst/>
          </a:prstGeom>
          <a:ln w="762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7BF6D7A-9D52-CA4D-8CD9-51A0479B2243}"/>
              </a:ext>
            </a:extLst>
          </p:cNvPr>
          <p:cNvSpPr/>
          <p:nvPr/>
        </p:nvSpPr>
        <p:spPr>
          <a:xfrm>
            <a:off x="1784009" y="1272196"/>
            <a:ext cx="977317" cy="5384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 Repos</a:t>
            </a:r>
          </a:p>
        </p:txBody>
      </p:sp>
      <p:pic>
        <p:nvPicPr>
          <p:cNvPr id="82" name="Graphic 81" descr="Gears">
            <a:extLst>
              <a:ext uri="{FF2B5EF4-FFF2-40B4-BE49-F238E27FC236}">
                <a16:creationId xmlns:a16="http://schemas.microsoft.com/office/drawing/2014/main" id="{2D0A4A58-1903-4B42-B2D8-C66F4FD51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5715" y="1736088"/>
            <a:ext cx="742261" cy="742261"/>
          </a:xfrm>
          <a:prstGeom prst="rect">
            <a:avLst/>
          </a:prstGeom>
        </p:spPr>
      </p:pic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8AA9FA4A-6EAD-BB4B-B17B-E1B5F21F8BA6}"/>
              </a:ext>
            </a:extLst>
          </p:cNvPr>
          <p:cNvSpPr/>
          <p:nvPr/>
        </p:nvSpPr>
        <p:spPr>
          <a:xfrm>
            <a:off x="1409817" y="2792807"/>
            <a:ext cx="1068844" cy="5736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Jenkins build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3100016F-2D11-8C41-821D-BC4B98312DE2}"/>
              </a:ext>
            </a:extLst>
          </p:cNvPr>
          <p:cNvSpPr/>
          <p:nvPr/>
        </p:nvSpPr>
        <p:spPr>
          <a:xfrm>
            <a:off x="6625336" y="1249238"/>
            <a:ext cx="1783827" cy="590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and Evaluate ML model</a:t>
            </a:r>
          </a:p>
        </p:txBody>
      </p:sp>
      <p:pic>
        <p:nvPicPr>
          <p:cNvPr id="16" name="Graphic 15" descr="Brain">
            <a:extLst>
              <a:ext uri="{FF2B5EF4-FFF2-40B4-BE49-F238E27FC236}">
                <a16:creationId xmlns:a16="http://schemas.microsoft.com/office/drawing/2014/main" id="{8A025BDE-E076-F343-A61F-CC903A141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23783" y="1697140"/>
            <a:ext cx="843083" cy="843083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46B0B44-0F73-5B46-9D06-0D59E2408FB8}"/>
              </a:ext>
            </a:extLst>
          </p:cNvPr>
          <p:cNvCxnSpPr>
            <a:cxnSpLocks/>
          </p:cNvCxnSpPr>
          <p:nvPr/>
        </p:nvCxnSpPr>
        <p:spPr>
          <a:xfrm>
            <a:off x="2977024" y="2107219"/>
            <a:ext cx="45129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0F53AB4-78B9-0745-A186-D0DA2D243EE4}"/>
              </a:ext>
            </a:extLst>
          </p:cNvPr>
          <p:cNvCxnSpPr>
            <a:cxnSpLocks/>
          </p:cNvCxnSpPr>
          <p:nvPr/>
        </p:nvCxnSpPr>
        <p:spPr>
          <a:xfrm>
            <a:off x="6077938" y="2086880"/>
            <a:ext cx="45129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2F96152E-0748-5540-B18C-6D1A5BAD7A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4013" y="1797834"/>
            <a:ext cx="666600" cy="691939"/>
          </a:xfrm>
          <a:prstGeom prst="rect">
            <a:avLst/>
          </a:prstGeom>
        </p:spPr>
      </p:pic>
      <p:sp>
        <p:nvSpPr>
          <p:cNvPr id="100" name="Title 1">
            <a:extLst>
              <a:ext uri="{FF2B5EF4-FFF2-40B4-BE49-F238E27FC236}">
                <a16:creationId xmlns:a16="http://schemas.microsoft.com/office/drawing/2014/main" id="{1A28CF5E-0B9E-D346-8CCE-430D5883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93" y="133350"/>
            <a:ext cx="8168414" cy="1143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984807"/>
                </a:solidFill>
              </a:rPr>
              <a:t>Deep </a:t>
            </a:r>
            <a:r>
              <a:rPr lang="en-US" dirty="0" err="1">
                <a:solidFill>
                  <a:srgbClr val="984807"/>
                </a:solidFill>
              </a:rPr>
              <a:t>AQAtik</a:t>
            </a:r>
            <a:r>
              <a:rPr lang="en-US" dirty="0">
                <a:solidFill>
                  <a:srgbClr val="984807"/>
                </a:solidFill>
              </a:rPr>
              <a:t> Architecture</a:t>
            </a: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297056BD-9EA2-824D-B813-4C19B094791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672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C6E4928-CA33-EB49-962D-54DC5E84F5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07" y="1754526"/>
            <a:ext cx="805213" cy="76316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8CD3D4-5B64-3E43-A4B0-2DBEED77B5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4569" y="3380370"/>
            <a:ext cx="538731" cy="720938"/>
          </a:xfrm>
          <a:prstGeom prst="rect">
            <a:avLst/>
          </a:prstGeom>
        </p:spPr>
      </p:pic>
      <p:pic>
        <p:nvPicPr>
          <p:cNvPr id="4" name="Graphic 3" descr="Withering Tree outline">
            <a:extLst>
              <a:ext uri="{FF2B5EF4-FFF2-40B4-BE49-F238E27FC236}">
                <a16:creationId xmlns:a16="http://schemas.microsoft.com/office/drawing/2014/main" id="{CF7F164E-D3B6-C848-9EDF-99DFF26861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7862" y="3323062"/>
            <a:ext cx="700314" cy="700314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20787A1-8D5B-D746-A24F-10EB34336D0D}"/>
              </a:ext>
            </a:extLst>
          </p:cNvPr>
          <p:cNvSpPr/>
          <p:nvPr/>
        </p:nvSpPr>
        <p:spPr>
          <a:xfrm>
            <a:off x="2590511" y="2778382"/>
            <a:ext cx="1793483" cy="5736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TRSS (Test Result Summary Service)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C9E07B-3D8A-F841-BC70-A1AAA6C73EBA}"/>
              </a:ext>
            </a:extLst>
          </p:cNvPr>
          <p:cNvSpPr/>
          <p:nvPr/>
        </p:nvSpPr>
        <p:spPr>
          <a:xfrm>
            <a:off x="3479145" y="1251089"/>
            <a:ext cx="1306392" cy="5384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 Issue Contents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910178-7A44-B04D-9D2F-FC021D428D9B}"/>
              </a:ext>
            </a:extLst>
          </p:cNvPr>
          <p:cNvGrpSpPr/>
          <p:nvPr/>
        </p:nvGrpSpPr>
        <p:grpSpPr>
          <a:xfrm>
            <a:off x="3855843" y="1833344"/>
            <a:ext cx="542286" cy="563997"/>
            <a:chOff x="3770115" y="4224286"/>
            <a:chExt cx="542286" cy="563997"/>
          </a:xfrm>
        </p:grpSpPr>
        <p:pic>
          <p:nvPicPr>
            <p:cNvPr id="28" name="Graphic 27" descr="Document">
              <a:extLst>
                <a:ext uri="{FF2B5EF4-FFF2-40B4-BE49-F238E27FC236}">
                  <a16:creationId xmlns:a16="http://schemas.microsoft.com/office/drawing/2014/main" id="{43158C86-CCA7-384E-A72C-73DBEEF3E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70116" y="4224287"/>
              <a:ext cx="271469" cy="253537"/>
            </a:xfrm>
            <a:prstGeom prst="rect">
              <a:avLst/>
            </a:prstGeom>
          </p:spPr>
        </p:pic>
        <p:pic>
          <p:nvPicPr>
            <p:cNvPr id="29" name="Graphic 28" descr="Document">
              <a:extLst>
                <a:ext uri="{FF2B5EF4-FFF2-40B4-BE49-F238E27FC236}">
                  <a16:creationId xmlns:a16="http://schemas.microsoft.com/office/drawing/2014/main" id="{6802772A-9FB4-1F42-ABC0-9D62057B0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040932" y="4224286"/>
              <a:ext cx="271469" cy="253537"/>
            </a:xfrm>
            <a:prstGeom prst="rect">
              <a:avLst/>
            </a:prstGeom>
          </p:spPr>
        </p:pic>
        <p:pic>
          <p:nvPicPr>
            <p:cNvPr id="30" name="Graphic 29" descr="Document">
              <a:extLst>
                <a:ext uri="{FF2B5EF4-FFF2-40B4-BE49-F238E27FC236}">
                  <a16:creationId xmlns:a16="http://schemas.microsoft.com/office/drawing/2014/main" id="{454686A6-3F49-AB49-8B81-0858DE908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70115" y="4527049"/>
              <a:ext cx="271469" cy="253537"/>
            </a:xfrm>
            <a:prstGeom prst="rect">
              <a:avLst/>
            </a:prstGeom>
          </p:spPr>
        </p:pic>
        <p:pic>
          <p:nvPicPr>
            <p:cNvPr id="31" name="Graphic 30" descr="Document">
              <a:extLst>
                <a:ext uri="{FF2B5EF4-FFF2-40B4-BE49-F238E27FC236}">
                  <a16:creationId xmlns:a16="http://schemas.microsoft.com/office/drawing/2014/main" id="{E3CB2027-591F-7E43-994A-896D69FB8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040932" y="4534746"/>
              <a:ext cx="271469" cy="253537"/>
            </a:xfrm>
            <a:prstGeom prst="rect">
              <a:avLst/>
            </a:prstGeom>
          </p:spPr>
        </p:pic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EF02DA3-3705-6B4C-A153-8A8BD0F24444}"/>
              </a:ext>
            </a:extLst>
          </p:cNvPr>
          <p:cNvSpPr/>
          <p:nvPr/>
        </p:nvSpPr>
        <p:spPr>
          <a:xfrm>
            <a:off x="4991735" y="1252502"/>
            <a:ext cx="1224883" cy="5384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Pre-Process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68F682-3513-604E-B599-E0C77EFB6318}"/>
              </a:ext>
            </a:extLst>
          </p:cNvPr>
          <p:cNvCxnSpPr>
            <a:cxnSpLocks/>
          </p:cNvCxnSpPr>
          <p:nvPr/>
        </p:nvCxnSpPr>
        <p:spPr>
          <a:xfrm>
            <a:off x="4605513" y="2086881"/>
            <a:ext cx="45129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69120B-8490-B448-92D4-58A77B642F37}"/>
              </a:ext>
            </a:extLst>
          </p:cNvPr>
          <p:cNvCxnSpPr>
            <a:cxnSpLocks/>
          </p:cNvCxnSpPr>
          <p:nvPr/>
        </p:nvCxnSpPr>
        <p:spPr>
          <a:xfrm>
            <a:off x="2356551" y="3673219"/>
            <a:ext cx="45129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E07400-CE3B-6542-B616-EC489CC65E8B}"/>
              </a:ext>
            </a:extLst>
          </p:cNvPr>
          <p:cNvCxnSpPr>
            <a:cxnSpLocks/>
          </p:cNvCxnSpPr>
          <p:nvPr/>
        </p:nvCxnSpPr>
        <p:spPr>
          <a:xfrm flipV="1">
            <a:off x="4321393" y="3678228"/>
            <a:ext cx="658573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BB20AD-D40F-9649-8973-54C3E646EBD6}"/>
              </a:ext>
            </a:extLst>
          </p:cNvPr>
          <p:cNvCxnSpPr>
            <a:cxnSpLocks/>
          </p:cNvCxnSpPr>
          <p:nvPr/>
        </p:nvCxnSpPr>
        <p:spPr>
          <a:xfrm>
            <a:off x="4352559" y="2527506"/>
            <a:ext cx="630858" cy="82080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71CE62-D07A-B54B-A421-29019389CC53}"/>
              </a:ext>
            </a:extLst>
          </p:cNvPr>
          <p:cNvGrpSpPr/>
          <p:nvPr/>
        </p:nvGrpSpPr>
        <p:grpSpPr>
          <a:xfrm>
            <a:off x="5474606" y="3368448"/>
            <a:ext cx="542286" cy="563997"/>
            <a:chOff x="3770115" y="4224286"/>
            <a:chExt cx="542286" cy="563997"/>
          </a:xfrm>
        </p:grpSpPr>
        <p:pic>
          <p:nvPicPr>
            <p:cNvPr id="40" name="Graphic 39" descr="Document">
              <a:extLst>
                <a:ext uri="{FF2B5EF4-FFF2-40B4-BE49-F238E27FC236}">
                  <a16:creationId xmlns:a16="http://schemas.microsoft.com/office/drawing/2014/main" id="{FA587808-BFA5-CE44-84F4-8B025ADBC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70116" y="4224287"/>
              <a:ext cx="271469" cy="253537"/>
            </a:xfrm>
            <a:prstGeom prst="rect">
              <a:avLst/>
            </a:prstGeom>
          </p:spPr>
        </p:pic>
        <p:pic>
          <p:nvPicPr>
            <p:cNvPr id="41" name="Graphic 40" descr="Document">
              <a:extLst>
                <a:ext uri="{FF2B5EF4-FFF2-40B4-BE49-F238E27FC236}">
                  <a16:creationId xmlns:a16="http://schemas.microsoft.com/office/drawing/2014/main" id="{9CA277B3-138B-F343-AA4E-68B905E2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040932" y="4224286"/>
              <a:ext cx="271469" cy="253537"/>
            </a:xfrm>
            <a:prstGeom prst="rect">
              <a:avLst/>
            </a:prstGeom>
          </p:spPr>
        </p:pic>
        <p:pic>
          <p:nvPicPr>
            <p:cNvPr id="42" name="Graphic 41" descr="Document">
              <a:extLst>
                <a:ext uri="{FF2B5EF4-FFF2-40B4-BE49-F238E27FC236}">
                  <a16:creationId xmlns:a16="http://schemas.microsoft.com/office/drawing/2014/main" id="{A1C6DA6E-3652-9C42-ABF3-38D450C0F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70115" y="4527049"/>
              <a:ext cx="271469" cy="253537"/>
            </a:xfrm>
            <a:prstGeom prst="rect">
              <a:avLst/>
            </a:prstGeom>
          </p:spPr>
        </p:pic>
        <p:pic>
          <p:nvPicPr>
            <p:cNvPr id="43" name="Graphic 42" descr="Document">
              <a:extLst>
                <a:ext uri="{FF2B5EF4-FFF2-40B4-BE49-F238E27FC236}">
                  <a16:creationId xmlns:a16="http://schemas.microsoft.com/office/drawing/2014/main" id="{D0020472-4CC2-5348-86C9-B4AB24EB7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040932" y="4534746"/>
              <a:ext cx="271469" cy="253537"/>
            </a:xfrm>
            <a:prstGeom prst="rect">
              <a:avLst/>
            </a:prstGeom>
          </p:spPr>
        </p:pic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4EB4036-B16C-3D47-8AE5-7522CC96EA81}"/>
              </a:ext>
            </a:extLst>
          </p:cNvPr>
          <p:cNvSpPr/>
          <p:nvPr/>
        </p:nvSpPr>
        <p:spPr>
          <a:xfrm>
            <a:off x="5052801" y="2809830"/>
            <a:ext cx="1306392" cy="5384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2EBEA7A-8E4E-404E-87EB-CA6C9FE9F616}"/>
              </a:ext>
            </a:extLst>
          </p:cNvPr>
          <p:cNvSpPr/>
          <p:nvPr/>
        </p:nvSpPr>
        <p:spPr>
          <a:xfrm>
            <a:off x="5002903" y="2740424"/>
            <a:ext cx="1536196" cy="5384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Corresponding Jenkins output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C38916-6ABE-664F-A391-DEBBFA95F428}"/>
              </a:ext>
            </a:extLst>
          </p:cNvPr>
          <p:cNvCxnSpPr>
            <a:cxnSpLocks/>
          </p:cNvCxnSpPr>
          <p:nvPr/>
        </p:nvCxnSpPr>
        <p:spPr>
          <a:xfrm flipV="1">
            <a:off x="6505119" y="2694272"/>
            <a:ext cx="556024" cy="78581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7AE2B3F-A32A-8842-AB4B-863BA7944C9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53703" y="5199594"/>
            <a:ext cx="579158" cy="522378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12EFA8F-DE0F-FE46-9E5D-BE5AC46DE90F}"/>
              </a:ext>
            </a:extLst>
          </p:cNvPr>
          <p:cNvSpPr/>
          <p:nvPr/>
        </p:nvSpPr>
        <p:spPr>
          <a:xfrm>
            <a:off x="6953609" y="5802953"/>
            <a:ext cx="1179345" cy="590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 ML Server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6884C6-E750-274E-AB81-08BF224C713E}"/>
              </a:ext>
            </a:extLst>
          </p:cNvPr>
          <p:cNvCxnSpPr>
            <a:cxnSpLocks/>
          </p:cNvCxnSpPr>
          <p:nvPr/>
        </p:nvCxnSpPr>
        <p:spPr>
          <a:xfrm>
            <a:off x="7489361" y="2861259"/>
            <a:ext cx="27888" cy="227848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534D07-8D7A-9747-984E-E1C7C53ED2B3}"/>
              </a:ext>
            </a:extLst>
          </p:cNvPr>
          <p:cNvCxnSpPr>
            <a:cxnSpLocks/>
          </p:cNvCxnSpPr>
          <p:nvPr/>
        </p:nvCxnSpPr>
        <p:spPr>
          <a:xfrm>
            <a:off x="3714332" y="4664567"/>
            <a:ext cx="3313692" cy="730983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4857649-4C44-5647-891F-076058CB7198}"/>
              </a:ext>
            </a:extLst>
          </p:cNvPr>
          <p:cNvCxnSpPr>
            <a:cxnSpLocks/>
          </p:cNvCxnSpPr>
          <p:nvPr/>
        </p:nvCxnSpPr>
        <p:spPr>
          <a:xfrm flipH="1">
            <a:off x="3714332" y="5547374"/>
            <a:ext cx="326819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Network diagram">
            <a:extLst>
              <a:ext uri="{FF2B5EF4-FFF2-40B4-BE49-F238E27FC236}">
                <a16:creationId xmlns:a16="http://schemas.microsoft.com/office/drawing/2014/main" id="{EE8B10AF-D477-414D-904A-D691A41E89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2912921" y="5214256"/>
            <a:ext cx="736450" cy="736450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B2FD3E9-3151-764E-B165-02F18B8F303D}"/>
              </a:ext>
            </a:extLst>
          </p:cNvPr>
          <p:cNvCxnSpPr>
            <a:cxnSpLocks/>
          </p:cNvCxnSpPr>
          <p:nvPr/>
        </p:nvCxnSpPr>
        <p:spPr>
          <a:xfrm flipV="1">
            <a:off x="3312760" y="4795880"/>
            <a:ext cx="0" cy="403714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98F1B7D-953C-1E40-AEC1-716B3DDE0EB5}"/>
              </a:ext>
            </a:extLst>
          </p:cNvPr>
          <p:cNvGrpSpPr/>
          <p:nvPr/>
        </p:nvGrpSpPr>
        <p:grpSpPr>
          <a:xfrm>
            <a:off x="225321" y="5849174"/>
            <a:ext cx="2145996" cy="702238"/>
            <a:chOff x="528240" y="5114814"/>
            <a:chExt cx="2145996" cy="702238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6E77DEA-BFF5-5143-BB24-D97E07F423E4}"/>
                </a:ext>
              </a:extLst>
            </p:cNvPr>
            <p:cNvCxnSpPr>
              <a:cxnSpLocks/>
            </p:cNvCxnSpPr>
            <p:nvPr/>
          </p:nvCxnSpPr>
          <p:spPr>
            <a:xfrm>
              <a:off x="616000" y="5389696"/>
              <a:ext cx="324000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0918A7E-A3EC-5D43-A847-F94330270E4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00" y="5667208"/>
              <a:ext cx="324000" cy="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FABCC38B-6D84-7947-B3AF-723A8A1A0EB0}"/>
                </a:ext>
              </a:extLst>
            </p:cNvPr>
            <p:cNvSpPr/>
            <p:nvPr/>
          </p:nvSpPr>
          <p:spPr>
            <a:xfrm>
              <a:off x="848757" y="5114814"/>
              <a:ext cx="1486379" cy="5736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 Training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879985F-FFDD-5E47-A66A-88589247057D}"/>
                </a:ext>
              </a:extLst>
            </p:cNvPr>
            <p:cNvSpPr/>
            <p:nvPr/>
          </p:nvSpPr>
          <p:spPr>
            <a:xfrm>
              <a:off x="864487" y="5530272"/>
              <a:ext cx="1809749" cy="2867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 Deployment</a:t>
              </a:r>
            </a:p>
          </p:txBody>
        </p:sp>
        <p:sp>
          <p:nvSpPr>
            <p:cNvPr id="86" name="Frame 85">
              <a:extLst>
                <a:ext uri="{FF2B5EF4-FFF2-40B4-BE49-F238E27FC236}">
                  <a16:creationId xmlns:a16="http://schemas.microsoft.com/office/drawing/2014/main" id="{C7B88904-AD4A-1D47-B0D1-790AC3EFB5F1}"/>
                </a:ext>
              </a:extLst>
            </p:cNvPr>
            <p:cNvSpPr/>
            <p:nvPr/>
          </p:nvSpPr>
          <p:spPr>
            <a:xfrm>
              <a:off x="528240" y="5226122"/>
              <a:ext cx="2118326" cy="590930"/>
            </a:xfrm>
            <a:prstGeom prst="frame">
              <a:avLst>
                <a:gd name="adj1" fmla="val 167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37C2B99-8D91-504F-BE3F-A6DFFA26DC36}"/>
              </a:ext>
            </a:extLst>
          </p:cNvPr>
          <p:cNvSpPr/>
          <p:nvPr/>
        </p:nvSpPr>
        <p:spPr>
          <a:xfrm>
            <a:off x="2430726" y="5802953"/>
            <a:ext cx="1794586" cy="590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 Issues Related Degree</a:t>
            </a:r>
          </a:p>
        </p:txBody>
      </p:sp>
      <p:pic>
        <p:nvPicPr>
          <p:cNvPr id="80" name="Graphic 79" descr="Warning outline">
            <a:extLst>
              <a:ext uri="{FF2B5EF4-FFF2-40B4-BE49-F238E27FC236}">
                <a16:creationId xmlns:a16="http://schemas.microsoft.com/office/drawing/2014/main" id="{E4BFED27-E692-2E44-A749-D8BD7E9B055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57667" y="4170697"/>
            <a:ext cx="527018" cy="527018"/>
          </a:xfrm>
          <a:prstGeom prst="rect">
            <a:avLst/>
          </a:prstGeom>
        </p:spPr>
      </p:pic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2B71D907-D43F-4044-8474-667BA5A14733}"/>
              </a:ext>
            </a:extLst>
          </p:cNvPr>
          <p:cNvSpPr/>
          <p:nvPr/>
        </p:nvSpPr>
        <p:spPr>
          <a:xfrm>
            <a:off x="2287432" y="4189761"/>
            <a:ext cx="918536" cy="590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TRSS Failed Tests</a:t>
            </a:r>
          </a:p>
        </p:txBody>
      </p:sp>
      <p:pic>
        <p:nvPicPr>
          <p:cNvPr id="107" name="Graphic 106" descr="Database">
            <a:extLst>
              <a:ext uri="{FF2B5EF4-FFF2-40B4-BE49-F238E27FC236}">
                <a16:creationId xmlns:a16="http://schemas.microsoft.com/office/drawing/2014/main" id="{4E14CA85-52B9-3749-9C9C-C5AFEDC265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94812" y="3410927"/>
            <a:ext cx="533251" cy="533251"/>
          </a:xfrm>
          <a:prstGeom prst="rect">
            <a:avLst/>
          </a:prstGeom>
        </p:spPr>
      </p:pic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563BE82E-9305-2943-8F1F-624703C22CA5}"/>
              </a:ext>
            </a:extLst>
          </p:cNvPr>
          <p:cNvSpPr/>
          <p:nvPr/>
        </p:nvSpPr>
        <p:spPr>
          <a:xfrm>
            <a:off x="3462609" y="3914109"/>
            <a:ext cx="1031053" cy="5844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TRSS Database</a:t>
            </a:r>
          </a:p>
        </p:txBody>
      </p:sp>
    </p:spTree>
    <p:extLst>
      <p:ext uri="{BB962C8B-B14F-4D97-AF65-F5344CB8AC3E}">
        <p14:creationId xmlns:p14="http://schemas.microsoft.com/office/powerpoint/2010/main" val="88720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:a16="http://schemas.microsoft.com/office/drawing/2014/main" id="{1A28CF5E-0B9E-D346-8CCE-430D5883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93" y="133350"/>
            <a:ext cx="8168414" cy="1143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984807"/>
                </a:solidFill>
              </a:rPr>
              <a:t>Demo Current Progress</a:t>
            </a: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297056BD-9EA2-824D-B813-4C19B094791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672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62B8B3BD-D1C3-DE42-B574-CEE02800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417639"/>
            <a:ext cx="8415338" cy="1782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Initial prototype </a:t>
            </a:r>
          </a:p>
          <a:p>
            <a:r>
              <a:rPr lang="en-US" dirty="0">
                <a:solidFill>
                  <a:srgbClr val="800000"/>
                </a:solidFill>
              </a:rPr>
              <a:t>ML server deployment with Flask</a:t>
            </a:r>
          </a:p>
          <a:p>
            <a:r>
              <a:rPr lang="en-US" dirty="0">
                <a:solidFill>
                  <a:srgbClr val="800000"/>
                </a:solidFill>
              </a:rPr>
              <a:t>Data collection pipeline for GitHub issues</a:t>
            </a: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4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:a16="http://schemas.microsoft.com/office/drawing/2014/main" id="{1A28CF5E-0B9E-D346-8CCE-430D5883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93" y="133350"/>
            <a:ext cx="8168414" cy="1143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984807"/>
                </a:solidFill>
              </a:rPr>
              <a:t>Future Works</a:t>
            </a: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297056BD-9EA2-824D-B813-4C19B094791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672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62B8B3BD-D1C3-DE42-B574-CEE02800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31" y="1417638"/>
            <a:ext cx="8415338" cy="506888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800000"/>
                </a:solidFill>
              </a:rPr>
              <a:t>Data pre-processing for GitHub issues.</a:t>
            </a:r>
          </a:p>
          <a:p>
            <a:r>
              <a:rPr lang="en-US" dirty="0">
                <a:solidFill>
                  <a:srgbClr val="800000"/>
                </a:solidFill>
              </a:rPr>
              <a:t>Corresponding Jenkins output collection.</a:t>
            </a:r>
          </a:p>
          <a:p>
            <a:r>
              <a:rPr lang="en-US" dirty="0">
                <a:solidFill>
                  <a:srgbClr val="800000"/>
                </a:solidFill>
              </a:rPr>
              <a:t>ML/DL model optimization.</a:t>
            </a:r>
          </a:p>
          <a:p>
            <a:r>
              <a:rPr lang="en-US" dirty="0">
                <a:solidFill>
                  <a:srgbClr val="800000"/>
                </a:solidFill>
              </a:rPr>
              <a:t>Add user feedback button to collect feedback.</a:t>
            </a:r>
          </a:p>
          <a:p>
            <a:r>
              <a:rPr lang="en-US" dirty="0">
                <a:solidFill>
                  <a:srgbClr val="800000"/>
                </a:solidFill>
              </a:rPr>
              <a:t>Increase pipeline automation, such as triggering ml training automatically if new GitHub issue is created.</a:t>
            </a:r>
          </a:p>
          <a:p>
            <a:r>
              <a:rPr lang="en-US" dirty="0">
                <a:solidFill>
                  <a:srgbClr val="800000"/>
                </a:solidFill>
              </a:rPr>
              <a:t>Other ideas listed here: https://</a:t>
            </a:r>
            <a:r>
              <a:rPr lang="en-US" dirty="0" err="1">
                <a:solidFill>
                  <a:srgbClr val="800000"/>
                </a:solidFill>
              </a:rPr>
              <a:t>github.com</a:t>
            </a:r>
            <a:r>
              <a:rPr lang="en-US" dirty="0">
                <a:solidFill>
                  <a:srgbClr val="800000"/>
                </a:solidFill>
              </a:rPr>
              <a:t>/</a:t>
            </a:r>
            <a:r>
              <a:rPr lang="en-US" dirty="0" err="1">
                <a:solidFill>
                  <a:srgbClr val="800000"/>
                </a:solidFill>
              </a:rPr>
              <a:t>adoptium</a:t>
            </a:r>
            <a:r>
              <a:rPr lang="en-US" dirty="0">
                <a:solidFill>
                  <a:srgbClr val="800000"/>
                </a:solidFill>
              </a:rPr>
              <a:t>/</a:t>
            </a:r>
            <a:r>
              <a:rPr lang="en-US" dirty="0" err="1">
                <a:solidFill>
                  <a:srgbClr val="800000"/>
                </a:solidFill>
              </a:rPr>
              <a:t>aqa</a:t>
            </a:r>
            <a:r>
              <a:rPr lang="en-US" dirty="0">
                <a:solidFill>
                  <a:srgbClr val="800000"/>
                </a:solidFill>
              </a:rPr>
              <a:t>-test-tools/issues/412</a:t>
            </a: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5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:a16="http://schemas.microsoft.com/office/drawing/2014/main" id="{1A28CF5E-0B9E-D346-8CCE-430D5883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818" y="2562225"/>
            <a:ext cx="8168414" cy="1143000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984807"/>
                </a:solidFill>
              </a:rPr>
              <a:t>Thanks for Watching!</a:t>
            </a: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297056BD-9EA2-824D-B813-4C19B094791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672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5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58107</TotalTime>
  <Words>189</Words>
  <Application>Microsoft Macintosh PowerPoint</Application>
  <PresentationFormat>On-screen Show (4:3)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Deep AQAtik Project</vt:lpstr>
      <vt:lpstr>Intro &amp; Motivation</vt:lpstr>
      <vt:lpstr>Deep AQAtik Architecture</vt:lpstr>
      <vt:lpstr>Demo Current Progress</vt:lpstr>
      <vt:lpstr>Future Works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about Deep Learning</dc:title>
  <dc:creator>Shelley Lambert</dc:creator>
  <cp:lastModifiedBy>LONGYU Zhang</cp:lastModifiedBy>
  <cp:revision>426</cp:revision>
  <dcterms:created xsi:type="dcterms:W3CDTF">2019-01-03T05:01:30Z</dcterms:created>
  <dcterms:modified xsi:type="dcterms:W3CDTF">2021-06-02T14:29:56Z</dcterms:modified>
</cp:coreProperties>
</file>