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6"/>
  </p:notesMasterIdLst>
  <p:sldIdLst>
    <p:sldId id="256" r:id="rId4"/>
    <p:sldId id="587" r:id="rId5"/>
    <p:sldId id="626" r:id="rId7"/>
    <p:sldId id="653" r:id="rId8"/>
    <p:sldId id="654" r:id="rId9"/>
    <p:sldId id="655" r:id="rId10"/>
    <p:sldId id="657" r:id="rId11"/>
    <p:sldId id="658" r:id="rId12"/>
    <p:sldId id="659" r:id="rId13"/>
    <p:sldId id="660" r:id="rId14"/>
    <p:sldId id="661" r:id="rId15"/>
    <p:sldId id="662" r:id="rId16"/>
    <p:sldId id="663" r:id="rId17"/>
    <p:sldId id="664" r:id="rId18"/>
    <p:sldId id="656" r:id="rId19"/>
    <p:sldId id="665" r:id="rId20"/>
    <p:sldId id="678" r:id="rId21"/>
    <p:sldId id="700" r:id="rId22"/>
    <p:sldId id="679" r:id="rId23"/>
    <p:sldId id="680" r:id="rId24"/>
    <p:sldId id="681" r:id="rId25"/>
    <p:sldId id="701" r:id="rId26"/>
    <p:sldId id="682" r:id="rId27"/>
    <p:sldId id="683" r:id="rId28"/>
    <p:sldId id="684" r:id="rId29"/>
    <p:sldId id="685" r:id="rId30"/>
    <p:sldId id="666" r:id="rId31"/>
    <p:sldId id="667" r:id="rId32"/>
    <p:sldId id="668" r:id="rId33"/>
    <p:sldId id="669" r:id="rId34"/>
    <p:sldId id="670" r:id="rId35"/>
    <p:sldId id="671" r:id="rId36"/>
    <p:sldId id="672" r:id="rId37"/>
    <p:sldId id="673" r:id="rId38"/>
    <p:sldId id="674" r:id="rId39"/>
    <p:sldId id="675" r:id="rId40"/>
    <p:sldId id="676" r:id="rId41"/>
    <p:sldId id="677" r:id="rId42"/>
    <p:sldId id="702" r:id="rId43"/>
    <p:sldId id="707" r:id="rId44"/>
    <p:sldId id="703" r:id="rId45"/>
    <p:sldId id="708" r:id="rId46"/>
    <p:sldId id="704" r:id="rId47"/>
    <p:sldId id="709" r:id="rId48"/>
    <p:sldId id="710" r:id="rId49"/>
    <p:sldId id="638" r:id="rId50"/>
    <p:sldId id="275" r:id="rId5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z"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E8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6"/>
  </p:normalViewPr>
  <p:slideViewPr>
    <p:cSldViewPr snapToGrid="0" snapToObjects="1">
      <p:cViewPr varScale="1">
        <p:scale>
          <a:sx n="86" d="100"/>
          <a:sy n="86" d="100"/>
        </p:scale>
        <p:origin x="-684" y="-90"/>
      </p:cViewPr>
      <p:guideLst>
        <p:guide orient="horz" pos="169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5" Type="http://schemas.openxmlformats.org/officeDocument/2006/relationships/commentAuthors" Target="commentAuthors.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Shape 28"/>
          <p:cNvSpPr>
            <a:spLocks noGrp="1" noRot="1" noChangeAspect="1"/>
          </p:cNvSpPr>
          <p:nvPr>
            <p:ph type="sldImg"/>
          </p:nvPr>
        </p:nvSpPr>
        <p:spPr>
          <a:xfrm>
            <a:off x="1143000" y="685800"/>
            <a:ext cx="4572000" cy="3429000"/>
          </a:xfrm>
          <a:prstGeom prst="rect">
            <a:avLst/>
          </a:prstGeom>
        </p:spPr>
        <p:txBody>
          <a:bodyPr/>
          <a:lstStyle/>
          <a:p/>
        </p:txBody>
      </p:sp>
      <p:sp>
        <p:nvSpPr>
          <p:cNvPr id="29" name="Shape 29"/>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panose="020F0502020204030204"/>
      </a:defRPr>
    </a:lvl1pPr>
    <a:lvl2pPr indent="228600" defTabSz="457200" latinLnBrk="0">
      <a:defRPr sz="1200">
        <a:latin typeface="+mn-lt"/>
        <a:ea typeface="+mn-ea"/>
        <a:cs typeface="+mn-cs"/>
        <a:sym typeface="Calibri" panose="020F0502020204030204"/>
      </a:defRPr>
    </a:lvl2pPr>
    <a:lvl3pPr indent="457200" defTabSz="457200" latinLnBrk="0">
      <a:defRPr sz="1200">
        <a:latin typeface="+mn-lt"/>
        <a:ea typeface="+mn-ea"/>
        <a:cs typeface="+mn-cs"/>
        <a:sym typeface="Calibri" panose="020F0502020204030204"/>
      </a:defRPr>
    </a:lvl3pPr>
    <a:lvl4pPr indent="685800" defTabSz="457200" latinLnBrk="0">
      <a:defRPr sz="1200">
        <a:latin typeface="+mn-lt"/>
        <a:ea typeface="+mn-ea"/>
        <a:cs typeface="+mn-cs"/>
        <a:sym typeface="Calibri" panose="020F0502020204030204"/>
      </a:defRPr>
    </a:lvl4pPr>
    <a:lvl5pPr indent="914400" defTabSz="457200" latinLnBrk="0">
      <a:defRPr sz="1200">
        <a:latin typeface="+mn-lt"/>
        <a:ea typeface="+mn-ea"/>
        <a:cs typeface="+mn-cs"/>
        <a:sym typeface="Calibri" panose="020F0502020204030204"/>
      </a:defRPr>
    </a:lvl5pPr>
    <a:lvl6pPr indent="1143000" defTabSz="457200" latinLnBrk="0">
      <a:defRPr sz="1200">
        <a:latin typeface="+mn-lt"/>
        <a:ea typeface="+mn-ea"/>
        <a:cs typeface="+mn-cs"/>
        <a:sym typeface="Calibri" panose="020F0502020204030204"/>
      </a:defRPr>
    </a:lvl6pPr>
    <a:lvl7pPr indent="1371600" defTabSz="457200" latinLnBrk="0">
      <a:defRPr sz="1200">
        <a:latin typeface="+mn-lt"/>
        <a:ea typeface="+mn-ea"/>
        <a:cs typeface="+mn-cs"/>
        <a:sym typeface="Calibri" panose="020F0502020204030204"/>
      </a:defRPr>
    </a:lvl7pPr>
    <a:lvl8pPr indent="1600200" defTabSz="457200" latinLnBrk="0">
      <a:defRPr sz="1200">
        <a:latin typeface="+mn-lt"/>
        <a:ea typeface="+mn-ea"/>
        <a:cs typeface="+mn-cs"/>
        <a:sym typeface="Calibri" panose="020F0502020204030204"/>
      </a:defRPr>
    </a:lvl8pPr>
    <a:lvl9pPr indent="1828800" defTabSz="457200" latinLnBrk="0">
      <a:defRPr sz="1200">
        <a:latin typeface="+mn-lt"/>
        <a:ea typeface="+mn-ea"/>
        <a:cs typeface="+mn-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t>       const app = Vue.createApp({</a:t>
            </a:r>
            <a:endParaRPr lang="zh-CN" altLang="en-US"/>
          </a:p>
          <a:p>
            <a:r>
              <a:rPr lang="zh-CN" altLang="en-US"/>
              <a:t>            data() {</a:t>
            </a:r>
            <a:endParaRPr lang="zh-CN" altLang="en-US"/>
          </a:p>
          <a:p>
            <a:r>
              <a:rPr lang="zh-CN" altLang="en-US"/>
              <a:t>                return { message: 'this is a test' }</a:t>
            </a:r>
            <a:endParaRPr lang="zh-CN" altLang="en-US"/>
          </a:p>
          <a:p>
            <a:r>
              <a:rPr lang="zh-CN" altLang="en-US"/>
              <a:t>            }</a:t>
            </a:r>
            <a:endParaRPr lang="zh-CN" altLang="en-US"/>
          </a:p>
          <a:p>
            <a:r>
              <a:rPr lang="zh-CN" altLang="en-US"/>
              <a:t>        }).mount('#app')</a:t>
            </a:r>
            <a:endParaRPr lang="zh-CN" altLang="en-US"/>
          </a:p>
          <a:p>
            <a:endParaRPr lang="zh-CN" altLang="en-US"/>
          </a:p>
          <a:p>
            <a:endParaRPr lang="zh-CN" altLang="en-US"/>
          </a:p>
          <a:p>
            <a:r>
              <a:rPr lang="zh-CN" altLang="en-US"/>
              <a:t> &lt;div id="app"&gt;</a:t>
            </a:r>
            <a:endParaRPr lang="zh-CN" altLang="en-US"/>
          </a:p>
          <a:p>
            <a:r>
              <a:rPr lang="zh-CN" altLang="en-US"/>
              <a:t>        {{message}}</a:t>
            </a:r>
            <a:endParaRPr lang="zh-CN" altLang="en-US"/>
          </a:p>
          <a:p>
            <a:r>
              <a:rPr lang="zh-CN" altLang="en-US"/>
              <a:t>        &lt;h2 @click="greet()" :title="abc" style="color:red" :style="{fontSize}"&gt;{{abc}}&lt;/h2&gt;</a:t>
            </a:r>
            <a:endParaRPr lang="zh-CN" altLang="en-US"/>
          </a:p>
          <a:p>
            <a:endParaRPr lang="zh-CN" altLang="en-US"/>
          </a:p>
          <a:p>
            <a:r>
              <a:rPr lang="zh-CN" altLang="en-US"/>
              <a:t>        &lt;div style="width:300px;height:50px;background:red;" class="hide" :class="{show}"&gt;</a:t>
            </a:r>
            <a:endParaRPr lang="zh-CN" altLang="en-US"/>
          </a:p>
          <a:p>
            <a:r>
              <a:rPr lang="zh-CN" altLang="en-US"/>
              <a:t>            &lt;ul&gt;</a:t>
            </a:r>
            <a:endParaRPr lang="zh-CN" altLang="en-US"/>
          </a:p>
          <a:p>
            <a:r>
              <a:rPr lang="zh-CN" altLang="en-US"/>
              <a:t>                &lt;li v-for="item in article.slice(0, 5)"&gt;{{item.title}}&lt;/li&gt;</a:t>
            </a:r>
            <a:endParaRPr lang="zh-CN" altLang="en-US"/>
          </a:p>
          <a:p>
            <a:r>
              <a:rPr lang="zh-CN" altLang="en-US"/>
              <a:t>            &lt;/ul&gt;</a:t>
            </a:r>
            <a:endParaRPr lang="zh-CN" altLang="en-US"/>
          </a:p>
          <a:p>
            <a:endParaRPr lang="zh-CN" altLang="en-US"/>
          </a:p>
          <a:p>
            <a:r>
              <a:rPr lang="zh-CN" altLang="en-US"/>
              <a:t>        &lt;/div&gt;</a:t>
            </a:r>
            <a:endParaRPr lang="zh-CN" altLang="en-US"/>
          </a:p>
          <a:p>
            <a:r>
              <a:rPr lang="zh-CN" altLang="en-US"/>
              <a:t>    &lt;/div&gt;</a:t>
            </a:r>
            <a:endParaRPr lang="zh-CN" altLang="en-US"/>
          </a:p>
          <a:p>
            <a:endParaRPr lang="zh-CN" altLang="en-US"/>
          </a:p>
          <a:p>
            <a:r>
              <a:rPr lang="zh-CN" altLang="en-US"/>
              <a:t> &lt;script&gt;</a:t>
            </a:r>
            <a:endParaRPr lang="zh-CN" altLang="en-US"/>
          </a:p>
          <a:p>
            <a:r>
              <a:rPr lang="zh-CN" altLang="en-US"/>
              <a:t>        const app = Vue.createApp({</a:t>
            </a:r>
            <a:endParaRPr lang="zh-CN" altLang="en-US"/>
          </a:p>
          <a:p>
            <a:r>
              <a:rPr lang="zh-CN" altLang="en-US"/>
              <a:t>            data() {</a:t>
            </a:r>
            <a:endParaRPr lang="zh-CN" altLang="en-US"/>
          </a:p>
          <a:p>
            <a:r>
              <a:rPr lang="zh-CN" altLang="en-US"/>
              <a:t>                return { message: 'this is a test', abc:'####',color:'red',fontSize:'50px' , show:true,</a:t>
            </a:r>
            <a:endParaRPr lang="zh-CN" altLang="en-US"/>
          </a:p>
          <a:p>
            <a:r>
              <a:rPr lang="zh-CN" altLang="en-US"/>
              <a:t>                    article:[</a:t>
            </a:r>
            <a:endParaRPr lang="zh-CN" altLang="en-US"/>
          </a:p>
          <a:p>
            <a:r>
              <a:rPr lang="zh-CN" altLang="en-US"/>
              <a:t>                        {title:'11111111111111'},</a:t>
            </a:r>
            <a:endParaRPr lang="zh-CN" altLang="en-US"/>
          </a:p>
          <a:p>
            <a:r>
              <a:rPr lang="zh-CN" altLang="en-US"/>
              <a:t>                        {title:'11111111111111'},</a:t>
            </a:r>
            <a:endParaRPr lang="zh-CN" altLang="en-US"/>
          </a:p>
          <a:p>
            <a:r>
              <a:rPr lang="zh-CN" altLang="en-US"/>
              <a:t>                        {title:'11111111111111'},</a:t>
            </a:r>
            <a:endParaRPr lang="zh-CN" altLang="en-US"/>
          </a:p>
          <a:p>
            <a:r>
              <a:rPr lang="zh-CN" altLang="en-US"/>
              <a:t>                        {title:'11111111111111'},</a:t>
            </a:r>
            <a:endParaRPr lang="zh-CN" altLang="en-US"/>
          </a:p>
          <a:p>
            <a:r>
              <a:rPr lang="zh-CN" altLang="en-US"/>
              <a:t>                        {title:'11111111111111'},</a:t>
            </a:r>
            <a:endParaRPr lang="zh-CN" altLang="en-US"/>
          </a:p>
          <a:p>
            <a:r>
              <a:rPr lang="zh-CN" altLang="en-US"/>
              <a:t>                        {title:'11111111111111'},</a:t>
            </a:r>
            <a:endParaRPr lang="zh-CN" altLang="en-US"/>
          </a:p>
          <a:p>
            <a:r>
              <a:rPr lang="zh-CN" altLang="en-US"/>
              <a:t>                        {title:'11111111111111'},</a:t>
            </a:r>
            <a:endParaRPr lang="zh-CN" altLang="en-US"/>
          </a:p>
          <a:p>
            <a:r>
              <a:rPr lang="zh-CN" altLang="en-US"/>
              <a:t>                        {title:'11111111111111'},</a:t>
            </a:r>
            <a:endParaRPr lang="zh-CN" altLang="en-US"/>
          </a:p>
          <a:p>
            <a:r>
              <a:rPr lang="zh-CN" altLang="en-US"/>
              <a:t>                        {title:'11111111111111'},</a:t>
            </a:r>
            <a:endParaRPr lang="zh-CN" altLang="en-US"/>
          </a:p>
          <a:p>
            <a:r>
              <a:rPr lang="zh-CN" altLang="en-US"/>
              <a:t>                    ]</a:t>
            </a:r>
            <a:endParaRPr lang="zh-CN" altLang="en-US"/>
          </a:p>
          <a:p>
            <a:r>
              <a:rPr lang="zh-CN" altLang="en-US"/>
              <a:t>                }</a:t>
            </a:r>
            <a:endParaRPr lang="zh-CN" altLang="en-US"/>
          </a:p>
          <a:p>
            <a:r>
              <a:rPr lang="zh-CN" altLang="en-US"/>
              <a:t>            },</a:t>
            </a:r>
            <a:endParaRPr lang="zh-CN" altLang="en-US"/>
          </a:p>
          <a:p>
            <a:r>
              <a:rPr lang="zh-CN" altLang="en-US"/>
              <a:t>            methods: {</a:t>
            </a:r>
            <a:endParaRPr lang="zh-CN" altLang="en-US"/>
          </a:p>
          <a:p>
            <a:r>
              <a:rPr lang="zh-CN" altLang="en-US"/>
              <a:t>                greet() {</a:t>
            </a:r>
            <a:endParaRPr lang="zh-CN" altLang="en-US"/>
          </a:p>
          <a:p>
            <a:r>
              <a:rPr lang="zh-CN" altLang="en-US"/>
              <a:t>                    this.show = !this.show;</a:t>
            </a:r>
            <a:endParaRPr lang="zh-CN" altLang="en-US"/>
          </a:p>
          <a:p>
            <a:r>
              <a:rPr lang="zh-CN" altLang="en-US"/>
              <a:t>                }</a:t>
            </a:r>
            <a:endParaRPr lang="zh-CN" altLang="en-US"/>
          </a:p>
          <a:p>
            <a:r>
              <a:rPr lang="zh-CN" altLang="en-US"/>
              <a:t>            }</a:t>
            </a:r>
            <a:endParaRPr lang="zh-CN" altLang="en-US"/>
          </a:p>
          <a:p>
            <a:r>
              <a:rPr lang="zh-CN" altLang="en-US"/>
              <a:t>        }).mount('#app')    </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a:ea typeface="宋体" panose="02010600030101010101" pitchFamily="2" charset="-122"/>
            </a:endParaRPr>
          </a:p>
          <a:p>
            <a:endParaRPr lang="en-US" altLang="zh-CN">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spd="med"/>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spd="med"/>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spd="med"/>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spd="med"/>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spd="med"/>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6CB4B4D-7CA3-9044-876B-883B54F8677D}" type="slidenum">
              <a:rPr/>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6CB4B4D-7CA3-9044-876B-883B54F8677D}" type="slidenum">
              <a:rPr/>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p:cSld name="Default">
    <p:spTree>
      <p:nvGrpSpPr>
        <p:cNvPr id="1" name=""/>
        <p:cNvGrpSpPr/>
        <p:nvPr/>
      </p:nvGrpSpPr>
      <p:grpSpPr>
        <a:xfrm>
          <a:off x="0" y="0"/>
          <a:ext cx="0" cy="0"/>
          <a:chOff x="0" y="0"/>
          <a:chExt cx="0" cy="0"/>
        </a:xfrm>
      </p:grpSpPr>
      <p:sp>
        <p:nvSpPr>
          <p:cNvPr id="20" name="变态严管    让学习成为一种习惯"/>
          <p:cNvSpPr/>
          <p:nvPr userDrawn="1"/>
        </p:nvSpPr>
        <p:spPr>
          <a:xfrm>
            <a:off x="-9526" y="4755991"/>
            <a:ext cx="9163051" cy="399572"/>
          </a:xfrm>
          <a:prstGeom prst="rect">
            <a:avLst/>
          </a:prstGeom>
          <a:solidFill>
            <a:srgbClr val="1E8380"/>
          </a:solidFill>
          <a:ln w="12700">
            <a:miter lim="400000"/>
          </a:ln>
        </p:spPr>
        <p:txBody>
          <a:bodyPr lIns="45719" rIns="45719" anchor="ctr"/>
          <a:lstStyle>
            <a:lvl1pPr algn="ctr">
              <a:lnSpc>
                <a:spcPct val="120000"/>
              </a:lnSpc>
              <a:defRPr sz="1400">
                <a:solidFill>
                  <a:srgbClr val="FFFFFF"/>
                </a:solidFill>
                <a:latin typeface="SourceHanSerifSC-Heavy"/>
                <a:ea typeface="SourceHanSerifSC-Heavy"/>
                <a:cs typeface="SourceHanSerifSC-Heavy"/>
                <a:sym typeface="SourceHanSerifSC-Heavy"/>
              </a:defRPr>
            </a:lvl1pPr>
          </a:lstStyle>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pic>
        <p:nvPicPr>
          <p:cNvPr id="2" name="图片 1" descr="slogen"/>
          <p:cNvPicPr>
            <a:picLocks noChangeAspect="1"/>
          </p:cNvPicPr>
          <p:nvPr userDrawn="1"/>
        </p:nvPicPr>
        <p:blipFill>
          <a:blip r:embed="rId2"/>
          <a:stretch>
            <a:fillRect/>
          </a:stretch>
        </p:blipFill>
        <p:spPr>
          <a:xfrm>
            <a:off x="2851150" y="4808855"/>
            <a:ext cx="3800475" cy="321945"/>
          </a:xfrm>
          <a:prstGeom prst="rect">
            <a:avLst/>
          </a:prstGeom>
        </p:spPr>
      </p:pic>
      <p:grpSp>
        <p:nvGrpSpPr>
          <p:cNvPr id="8" name="组合 7"/>
          <p:cNvGrpSpPr/>
          <p:nvPr userDrawn="1"/>
        </p:nvGrpSpPr>
        <p:grpSpPr>
          <a:xfrm>
            <a:off x="210820" y="605790"/>
            <a:ext cx="8722360" cy="323850"/>
            <a:chOff x="332" y="954"/>
            <a:chExt cx="13736" cy="510"/>
          </a:xfrm>
          <a:effectLst>
            <a:outerShdw blurRad="50800" dist="38100" dir="2700000" algn="tl" rotWithShape="0">
              <a:prstClr val="black">
                <a:alpha val="40000"/>
              </a:prstClr>
            </a:outerShdw>
          </a:effectLst>
        </p:grpSpPr>
        <p:cxnSp>
          <p:nvCxnSpPr>
            <p:cNvPr id="4" name="直接连接符 3"/>
            <p:cNvCxnSpPr/>
            <p:nvPr userDrawn="1"/>
          </p:nvCxnSpPr>
          <p:spPr>
            <a:xfrm>
              <a:off x="332" y="1209"/>
              <a:ext cx="13736" cy="0"/>
            </a:xfrm>
            <a:prstGeom prst="line">
              <a:avLst/>
            </a:prstGeom>
            <a:solidFill>
              <a:srgbClr val="1E8380"/>
            </a:solidFill>
            <a:ln w="28575">
              <a:solidFill>
                <a:srgbClr val="1E8380"/>
              </a:solidFill>
            </a:ln>
          </p:spPr>
          <p:style>
            <a:lnRef idx="1">
              <a:schemeClr val="accent1"/>
            </a:lnRef>
            <a:fillRef idx="0">
              <a:schemeClr val="accent1"/>
            </a:fillRef>
            <a:effectRef idx="0">
              <a:schemeClr val="accent1"/>
            </a:effectRef>
            <a:fontRef idx="minor">
              <a:schemeClr val="tx1"/>
            </a:fontRef>
          </p:style>
        </p:cxnSp>
        <p:sp>
          <p:nvSpPr>
            <p:cNvPr id="5" name="任意多边形: 形状 10"/>
            <p:cNvSpPr/>
            <p:nvPr userDrawn="1"/>
          </p:nvSpPr>
          <p:spPr>
            <a:xfrm rot="2700000">
              <a:off x="12103" y="954"/>
              <a:ext cx="511" cy="511"/>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rgbClr val="1E838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6" name="任意多边形: 形状 11"/>
            <p:cNvSpPr/>
            <p:nvPr userDrawn="1"/>
          </p:nvSpPr>
          <p:spPr>
            <a:xfrm rot="2700000">
              <a:off x="12637" y="954"/>
              <a:ext cx="511" cy="511"/>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rgbClr val="1E838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7" name="任意多边形: 形状 12"/>
            <p:cNvSpPr/>
            <p:nvPr userDrawn="1"/>
          </p:nvSpPr>
          <p:spPr>
            <a:xfrm rot="2700000">
              <a:off x="13170" y="954"/>
              <a:ext cx="511" cy="511"/>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rgbClr val="1E838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spd="med"/>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spd="med"/>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spd="med"/>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spd="med"/>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1" y="1878806"/>
            <a:ext cx="3868340"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1878806"/>
            <a:ext cx="3887391"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spd="med"/>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spd="med"/>
  <p:hf sldNum="0" hdr="0" ftr="0" dt="0"/>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5" Type="http://schemas.openxmlformats.org/officeDocument/2006/relationships/theme" Target="../theme/theme2.xml"/><Relationship Id="rId14" Type="http://schemas.openxmlformats.org/officeDocument/2006/relationships/slideLayout" Target="../slideLayouts/slideLayout17.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矩形"/>
          <p:cNvSpPr/>
          <p:nvPr/>
        </p:nvSpPr>
        <p:spPr>
          <a:xfrm>
            <a:off x="-26988" y="-11113"/>
            <a:ext cx="9197976" cy="5165726"/>
          </a:xfrm>
          <a:prstGeom prst="rect">
            <a:avLst/>
          </a:prstGeom>
          <a:solidFill>
            <a:srgbClr val="1E8380"/>
          </a:solidFill>
          <a:ln w="12700">
            <a:miter lim="400000"/>
          </a:ln>
        </p:spPr>
        <p:txBody>
          <a:bodyPr lIns="45719" rIns="45719" anchor="ctr"/>
          <a:lstStyle/>
          <a:p>
            <a:pPr>
              <a:defRPr sz="1800"/>
            </a:pPr>
            <a:endParaRPr sz="2400"/>
          </a:p>
        </p:txBody>
      </p:sp>
      <p:sp>
        <p:nvSpPr>
          <p:cNvPr id="3" name="标题文本"/>
          <p:cNvSpPr txBox="1">
            <a:spLocks noGrp="1"/>
          </p:cNvSpPr>
          <p:nvPr>
            <p:ph type="title"/>
          </p:nvPr>
        </p:nvSpPr>
        <p:spPr>
          <a:xfrm>
            <a:off x="457200" y="69056"/>
            <a:ext cx="8229600" cy="1131094"/>
          </a:xfrm>
          <a:prstGeom prst="rect">
            <a:avLst/>
          </a:prstGeom>
          <a:ln w="12700">
            <a:miter lim="400000"/>
          </a:ln>
        </p:spPr>
        <p:txBody>
          <a:bodyPr lIns="45719" rIns="45719" anchor="ctr"/>
          <a:lstStyle/>
          <a:p>
            <a:r>
              <a:t>标题文本</a:t>
            </a:r>
          </a:p>
        </p:txBody>
      </p:sp>
      <p:sp>
        <p:nvSpPr>
          <p:cNvPr id="4" name="正文级别 1…"/>
          <p:cNvSpPr txBox="1">
            <a:spLocks noGrp="1"/>
          </p:cNvSpPr>
          <p:nvPr>
            <p:ph type="body" idx="1"/>
          </p:nvPr>
        </p:nvSpPr>
        <p:spPr>
          <a:xfrm>
            <a:off x="457200" y="1200150"/>
            <a:ext cx="8229600" cy="3943350"/>
          </a:xfrm>
          <a:prstGeom prst="rect">
            <a:avLst/>
          </a:prstGeom>
          <a:ln w="12700">
            <a:miter lim="400000"/>
          </a:ln>
        </p:spPr>
        <p:txBody>
          <a:bodyPr lIns="45719" rIns="45719"/>
          <a:lstStyle/>
          <a:p>
            <a:r>
              <a:t>正文级别 1</a:t>
            </a:r>
          </a:p>
          <a:p>
            <a:pPr lvl="1"/>
            <a:r>
              <a:t>正文级别 2</a:t>
            </a:r>
          </a:p>
          <a:p>
            <a:pPr lvl="2"/>
            <a:r>
              <a:t>正文级别 3</a:t>
            </a:r>
          </a:p>
          <a:p>
            <a:pPr lvl="3"/>
            <a:r>
              <a:t>正文级别 4</a:t>
            </a:r>
          </a:p>
          <a:p>
            <a:pPr lvl="4"/>
            <a:r>
              <a:t>正文级别 5</a:t>
            </a:r>
          </a:p>
        </p:txBody>
      </p:sp>
      <p:sp>
        <p:nvSpPr>
          <p:cNvPr id="5" name="幻灯片编号"/>
          <p:cNvSpPr txBox="1">
            <a:spLocks noGrp="1"/>
          </p:cNvSpPr>
          <p:nvPr>
            <p:ph type="sldNum" sz="quarter" idx="2"/>
          </p:nvPr>
        </p:nvSpPr>
        <p:spPr>
          <a:xfrm>
            <a:off x="8422818" y="4769167"/>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5pPr>
      <a:lvl6pPr marL="0" marR="0" indent="45720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6pPr>
      <a:lvl7pPr marL="0" marR="0" indent="91440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7pPr>
      <a:lvl8pPr marL="0" marR="0" indent="137160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8pPr>
      <a:lvl9pPr marL="0" marR="0" indent="182880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9pPr>
    </p:titleStyle>
    <p:bodyStyle>
      <a:lvl1pPr marL="342900" marR="0" indent="-34290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1pPr>
      <a:lvl2pPr marL="1035685" marR="0" indent="-578485"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2pPr>
      <a:lvl3pPr marL="1456055" marR="0" indent="-541655"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3pPr>
      <a:lvl4pPr marL="20205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4pPr>
      <a:lvl5pPr marL="24777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5pPr>
      <a:lvl6pPr marL="29349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6pPr>
      <a:lvl7pPr marL="33921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7pPr>
      <a:lvl8pPr marL="38493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8pPr>
      <a:lvl9pPr marL="43065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9pPr>
    </p:bodyStyle>
    <p:otherStyle>
      <a:lvl1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1pPr>
      <a:lvl2pPr marL="0" marR="0" indent="45720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2pPr>
      <a:lvl3pPr marL="0" marR="0" indent="91440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3pPr>
      <a:lvl4pPr marL="0" marR="0" indent="137160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4pPr>
      <a:lvl5pPr marL="0" marR="0" indent="182880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5pPr>
      <a:lvl6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6pPr>
      <a:lvl7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7pPr>
      <a:lvl8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8pPr>
      <a:lvl9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Lst>
  <p:transition spd="med"/>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8380"/>
        </a:solidFill>
        <a:effectLst/>
      </p:bgPr>
    </p:bg>
    <p:spTree>
      <p:nvGrpSpPr>
        <p:cNvPr id="1" name=""/>
        <p:cNvGrpSpPr/>
        <p:nvPr/>
      </p:nvGrpSpPr>
      <p:grpSpPr>
        <a:xfrm>
          <a:off x="0" y="0"/>
          <a:ext cx="0" cy="0"/>
          <a:chOff x="0" y="0"/>
          <a:chExt cx="0" cy="0"/>
        </a:xfrm>
      </p:grpSpPr>
      <p:sp>
        <p:nvSpPr>
          <p:cNvPr id="31" name="UI/UE基础训练营"/>
          <p:cNvSpPr txBox="1"/>
          <p:nvPr/>
        </p:nvSpPr>
        <p:spPr>
          <a:xfrm>
            <a:off x="793" y="1798828"/>
            <a:ext cx="9142414" cy="829945"/>
          </a:xfrm>
          <a:prstGeom prst="rect">
            <a:avLst/>
          </a:prstGeom>
          <a:ln w="12700">
            <a:miter lim="400000"/>
          </a:ln>
        </p:spPr>
        <p:txBody>
          <a:bodyPr lIns="45719" rIns="45719">
            <a:spAutoFit/>
          </a:bodyPr>
          <a:lstStyle>
            <a:lvl1pPr algn="ctr">
              <a:defRPr sz="6000">
                <a:solidFill>
                  <a:srgbClr val="FFFFFF"/>
                </a:solidFill>
                <a:latin typeface="Source Han Sans CN Bold Bold"/>
                <a:ea typeface="Source Han Sans CN Bold Bold"/>
                <a:cs typeface="Source Han Sans CN Bold Bold"/>
                <a:sym typeface="Source Han Sans CN Bold Bold"/>
              </a:defRPr>
            </a:lvl1pPr>
          </a:lstStyle>
          <a:p>
            <a:r>
              <a:rPr lang="en-US" altLang="zh-CN" sz="4800">
                <a:latin typeface="微软雅黑" panose="020B0503020204020204" charset="-122"/>
                <a:ea typeface="微软雅黑" panose="020B0503020204020204" charset="-122"/>
                <a:cs typeface="微软雅黑" panose="020B0503020204020204" charset="-122"/>
                <a:sym typeface="+mn-ea"/>
              </a:rPr>
              <a:t> 2021 </a:t>
            </a:r>
            <a:r>
              <a:rPr lang="zh-CN" altLang="en-US" sz="4800">
                <a:latin typeface="微软雅黑" panose="020B0503020204020204" charset="-122"/>
                <a:ea typeface="微软雅黑" panose="020B0503020204020204" charset="-122"/>
                <a:cs typeface="微软雅黑" panose="020B0503020204020204" charset="-122"/>
                <a:sym typeface="+mn-ea"/>
              </a:rPr>
              <a:t>新版</a:t>
            </a:r>
            <a:r>
              <a:rPr lang="en-US" altLang="zh-CN" sz="4800">
                <a:latin typeface="微软雅黑" panose="020B0503020204020204" charset="-122"/>
                <a:ea typeface="微软雅黑" panose="020B0503020204020204" charset="-122"/>
                <a:cs typeface="微软雅黑" panose="020B0503020204020204" charset="-122"/>
                <a:sym typeface="+mn-ea"/>
              </a:rPr>
              <a:t> VUE 3 </a:t>
            </a:r>
            <a:r>
              <a:rPr lang="zh-CN" altLang="en-US" sz="4800">
                <a:latin typeface="微软雅黑" panose="020B0503020204020204" charset="-122"/>
                <a:ea typeface="微软雅黑" panose="020B0503020204020204" charset="-122"/>
                <a:cs typeface="微软雅黑" panose="020B0503020204020204" charset="-122"/>
                <a:sym typeface="+mn-ea"/>
              </a:rPr>
              <a:t>全家桶</a:t>
            </a:r>
            <a:r>
              <a:rPr lang="en-US" altLang="zh-CN" sz="4800">
                <a:latin typeface="微软雅黑" panose="020B0503020204020204" charset="-122"/>
                <a:ea typeface="微软雅黑" panose="020B0503020204020204" charset="-122"/>
                <a:cs typeface="微软雅黑" panose="020B0503020204020204" charset="-122"/>
                <a:sym typeface="+mn-ea"/>
              </a:rPr>
              <a:t> </a:t>
            </a:r>
            <a:endParaRPr lang="zh-CN" altLang="en-US" sz="4800" b="1" dirty="0">
              <a:latin typeface="微软雅黑" panose="020B0503020204020204" charset="-122"/>
              <a:ea typeface="微软雅黑" panose="020B0503020204020204" charset="-122"/>
              <a:cs typeface="微软雅黑" panose="020B0503020204020204" charset="-122"/>
              <a:sym typeface="+mn-ea"/>
            </a:endParaRPr>
          </a:p>
        </p:txBody>
      </p:sp>
      <p:sp>
        <p:nvSpPr>
          <p:cNvPr id="33" name="矩形"/>
          <p:cNvSpPr/>
          <p:nvPr/>
        </p:nvSpPr>
        <p:spPr>
          <a:xfrm>
            <a:off x="-11784" y="3210672"/>
            <a:ext cx="9167568" cy="580917"/>
          </a:xfrm>
          <a:prstGeom prst="rect">
            <a:avLst/>
          </a:prstGeom>
          <a:solidFill>
            <a:srgbClr val="FFFFFF"/>
          </a:solidFill>
          <a:ln w="12700">
            <a:miter lim="400000"/>
          </a:ln>
        </p:spPr>
        <p:txBody>
          <a:bodyPr lIns="45719" rIns="45719" anchor="ctr"/>
          <a:lstStyle/>
          <a:p/>
        </p:txBody>
      </p:sp>
      <p:sp>
        <p:nvSpPr>
          <p:cNvPr id="34" name="【线上版本】"/>
          <p:cNvSpPr txBox="1"/>
          <p:nvPr/>
        </p:nvSpPr>
        <p:spPr>
          <a:xfrm>
            <a:off x="4145917" y="3328410"/>
            <a:ext cx="852170" cy="398780"/>
          </a:xfrm>
          <a:prstGeom prst="rect">
            <a:avLst/>
          </a:prstGeom>
          <a:ln w="12700">
            <a:miter lim="400000"/>
          </a:ln>
        </p:spPr>
        <p:txBody>
          <a:bodyPr wrap="none" lIns="45719" rIns="45719">
            <a:spAutoFit/>
          </a:bodyPr>
          <a:lstStyle>
            <a:lvl1pPr algn="ctr">
              <a:defRPr sz="2000">
                <a:solidFill>
                  <a:srgbClr val="5E616D"/>
                </a:solidFill>
                <a:latin typeface="Source Han Sans CN Medium"/>
                <a:ea typeface="Source Han Sans CN Medium"/>
                <a:cs typeface="Source Han Sans CN Medium"/>
                <a:sym typeface="Source Han Sans CN Medium"/>
              </a:defRPr>
            </a:lvl1pPr>
          </a:lstStyle>
          <a:p>
            <a:r>
              <a:rPr lang="zh-CN" dirty="0">
                <a:latin typeface="微软雅黑" panose="020B0503020204020204" charset="-122"/>
                <a:ea typeface="微软雅黑" panose="020B0503020204020204" charset="-122"/>
                <a:cs typeface="微软雅黑" panose="020B0503020204020204" charset="-122"/>
              </a:rPr>
              <a:t>高洛峰</a:t>
            </a:r>
            <a:endParaRPr lang="zh-CN"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6813550" cy="551180"/>
          </a:xfrm>
        </p:spPr>
        <p:txBody>
          <a:bodyPr/>
          <a:p>
            <a:pPr algn="l"/>
            <a:r>
              <a:rPr lang="en-US" sz="3600" b="1">
                <a:solidFill>
                  <a:srgbClr val="1E8380"/>
                </a:solidFill>
                <a:latin typeface="微软雅黑" panose="020B0503020204020204" charset="-122"/>
                <a:ea typeface="微软雅黑" panose="020B0503020204020204" charset="-122"/>
                <a:sym typeface="+mn-ea"/>
              </a:rPr>
              <a:t>V</a:t>
            </a:r>
            <a:r>
              <a:rPr sz="3600" b="1">
                <a:solidFill>
                  <a:srgbClr val="1E8380"/>
                </a:solidFill>
                <a:latin typeface="微软雅黑" panose="020B0503020204020204" charset="-122"/>
                <a:ea typeface="微软雅黑" panose="020B0503020204020204" charset="-122"/>
                <a:sym typeface="+mn-ea"/>
              </a:rPr>
              <a:t>ue模板语法：</a:t>
            </a:r>
            <a:r>
              <a:rPr lang="zh-CN" sz="3600" b="1">
                <a:solidFill>
                  <a:srgbClr val="1E8380"/>
                </a:solidFill>
                <a:latin typeface="微软雅黑" panose="020B0503020204020204" charset="-122"/>
                <a:ea typeface="微软雅黑" panose="020B0503020204020204" charset="-122"/>
                <a:sym typeface="+mn-ea"/>
              </a:rPr>
              <a:t>计算</a:t>
            </a:r>
            <a:r>
              <a:rPr lang="zh-CN" altLang="en-US" sz="3600" b="1">
                <a:solidFill>
                  <a:srgbClr val="1E8380"/>
                </a:solidFill>
                <a:latin typeface="微软雅黑" panose="020B0503020204020204" charset="-122"/>
                <a:ea typeface="微软雅黑" panose="020B0503020204020204" charset="-122"/>
                <a:sym typeface="+mn-ea"/>
              </a:rPr>
              <a:t>属性</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sz="2000">
                <a:solidFill>
                  <a:schemeClr val="tx2">
                    <a:lumMod val="50000"/>
                  </a:schemeClr>
                </a:solidFill>
                <a:latin typeface="微软雅黑" panose="020B0503020204020204" charset="-122"/>
                <a:ea typeface="微软雅黑" panose="020B0503020204020204" charset="-122"/>
                <a:sym typeface="+mn-ea"/>
              </a:rPr>
              <a:t>计算属性关键词: computed。</a:t>
            </a:r>
            <a:endParaRPr sz="2000">
              <a:solidFill>
                <a:schemeClr val="tx2">
                  <a:lumMod val="50000"/>
                </a:schemeClr>
              </a:solidFill>
              <a:latin typeface="微软雅黑" panose="020B0503020204020204" charset="-122"/>
              <a:ea typeface="微软雅黑" panose="020B0503020204020204" charset="-122"/>
            </a:endParaRPr>
          </a:p>
          <a:p>
            <a:r>
              <a:rPr sz="2000">
                <a:solidFill>
                  <a:schemeClr val="tx2">
                    <a:lumMod val="50000"/>
                  </a:schemeClr>
                </a:solidFill>
                <a:latin typeface="微软雅黑" panose="020B0503020204020204" charset="-122"/>
                <a:ea typeface="微软雅黑" panose="020B0503020204020204" charset="-122"/>
                <a:sym typeface="+mn-ea"/>
              </a:rPr>
              <a:t>计算属性在处理一些复杂逻辑时是很有用的。</a:t>
            </a:r>
            <a:endParaRPr sz="2000">
              <a:solidFill>
                <a:schemeClr val="tx2">
                  <a:lumMod val="50000"/>
                </a:schemeClr>
              </a:solidFill>
              <a:latin typeface="微软雅黑" panose="020B0503020204020204" charset="-122"/>
              <a:ea typeface="微软雅黑" panose="020B0503020204020204" charset="-122"/>
            </a:endParaRPr>
          </a:p>
        </p:txBody>
      </p:sp>
      <p:sp>
        <p:nvSpPr>
          <p:cNvPr id="2" name="文本框 1"/>
          <p:cNvSpPr txBox="1"/>
          <p:nvPr/>
        </p:nvSpPr>
        <p:spPr>
          <a:xfrm>
            <a:off x="894080" y="2226310"/>
            <a:ext cx="7792720" cy="22440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computed: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site: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 getter</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get: function ()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return this.name + ' ' + this.url</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 setter</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set: function (newValue)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var names = newValue.split('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this.name = names[0]</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this.url = names[names.length - 1]</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en-US" sz="3600" b="1">
                <a:solidFill>
                  <a:srgbClr val="1E8380"/>
                </a:solidFill>
                <a:latin typeface="微软雅黑" panose="020B0503020204020204" charset="-122"/>
                <a:ea typeface="微软雅黑" panose="020B0503020204020204" charset="-122"/>
                <a:sym typeface="+mn-ea"/>
              </a:rPr>
              <a:t>V</a:t>
            </a:r>
            <a:r>
              <a:rPr sz="3600" b="1">
                <a:solidFill>
                  <a:srgbClr val="1E8380"/>
                </a:solidFill>
                <a:latin typeface="微软雅黑" panose="020B0503020204020204" charset="-122"/>
                <a:ea typeface="微软雅黑" panose="020B0503020204020204" charset="-122"/>
                <a:sym typeface="+mn-ea"/>
              </a:rPr>
              <a:t>ue模板语法：</a:t>
            </a:r>
            <a:r>
              <a:rPr lang="zh-CN" sz="3600" b="1">
                <a:solidFill>
                  <a:srgbClr val="1E8380"/>
                </a:solidFill>
                <a:latin typeface="微软雅黑" panose="020B0503020204020204" charset="-122"/>
                <a:ea typeface="微软雅黑" panose="020B0503020204020204" charset="-122"/>
                <a:sym typeface="+mn-ea"/>
              </a:rPr>
              <a:t>事件监听</a:t>
            </a:r>
            <a:endParaRPr lang="zh-CN" sz="3600" b="1">
              <a:solidFill>
                <a:srgbClr val="1E8380"/>
              </a:solidFill>
              <a:latin typeface="微软雅黑" panose="020B0503020204020204" charset="-122"/>
              <a:ea typeface="微软雅黑" panose="020B0503020204020204" charset="-122"/>
              <a:sym typeface="+mn-ea"/>
            </a:endParaRPr>
          </a:p>
        </p:txBody>
      </p:sp>
      <p:sp>
        <p:nvSpPr>
          <p:cNvPr id="5" name="内容占位符 4"/>
          <p:cNvSpPr>
            <a:spLocks noGrp="1"/>
          </p:cNvSpPr>
          <p:nvPr>
            <p:ph idx="1"/>
          </p:nvPr>
        </p:nvSpPr>
        <p:spPr>
          <a:xfrm>
            <a:off x="457200" y="1193800"/>
            <a:ext cx="8229600" cy="3206115"/>
          </a:xfrm>
        </p:spPr>
        <p:txBody>
          <a:bodyPr/>
          <a:p>
            <a:r>
              <a:rPr lang="zh-CN" altLang="en-US" sz="2000">
                <a:solidFill>
                  <a:schemeClr val="tx2">
                    <a:lumMod val="50000"/>
                  </a:schemeClr>
                </a:solidFill>
                <a:latin typeface="微软雅黑" panose="020B0503020204020204" charset="-122"/>
                <a:ea typeface="微软雅黑" panose="020B0503020204020204" charset="-122"/>
              </a:rPr>
              <a:t>在前端开发中，需要经常和用户交互</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绑定事件监听器指令：</a:t>
            </a:r>
            <a:r>
              <a:rPr lang="en-US" altLang="zh-CN" sz="2000">
                <a:solidFill>
                  <a:schemeClr val="tx2">
                    <a:lumMod val="50000"/>
                  </a:schemeClr>
                </a:solidFill>
                <a:latin typeface="微软雅黑" panose="020B0503020204020204" charset="-122"/>
                <a:ea typeface="微软雅黑" panose="020B0503020204020204" charset="-122"/>
              </a:rPr>
              <a:t>v-on</a:t>
            </a:r>
            <a:endParaRPr lang="en-US" altLang="zh-CN"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缩写： </a:t>
            </a:r>
            <a:r>
              <a:rPr lang="en-US" altLang="zh-CN" sz="2000">
                <a:solidFill>
                  <a:schemeClr val="tx2">
                    <a:lumMod val="50000"/>
                  </a:schemeClr>
                </a:solidFill>
                <a:latin typeface="微软雅黑" panose="020B0503020204020204" charset="-122"/>
                <a:ea typeface="微软雅黑" panose="020B0503020204020204" charset="-122"/>
              </a:rPr>
              <a:t>@ </a:t>
            </a:r>
            <a:r>
              <a:rPr lang="zh-CN" altLang="en-US" sz="2000">
                <a:solidFill>
                  <a:schemeClr val="tx2">
                    <a:lumMod val="50000"/>
                  </a:schemeClr>
                </a:solidFill>
                <a:latin typeface="微软雅黑" panose="020B0503020204020204" charset="-122"/>
                <a:ea typeface="微软雅黑" panose="020B0503020204020204" charset="-122"/>
              </a:rPr>
              <a:t>（语法糖）</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参数： </a:t>
            </a:r>
            <a:r>
              <a:rPr lang="en-US" altLang="zh-CN" sz="2000">
                <a:solidFill>
                  <a:schemeClr val="tx2">
                    <a:lumMod val="50000"/>
                  </a:schemeClr>
                </a:solidFill>
                <a:latin typeface="微软雅黑" panose="020B0503020204020204" charset="-122"/>
                <a:ea typeface="微软雅黑" panose="020B0503020204020204" charset="-122"/>
              </a:rPr>
              <a:t>$event</a:t>
            </a:r>
            <a:endParaRPr lang="en-US" altLang="zh-CN"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v-on</a:t>
            </a:r>
            <a:r>
              <a:rPr lang="zh-CN" altLang="en-US" sz="2000">
                <a:solidFill>
                  <a:schemeClr val="tx2">
                    <a:lumMod val="50000"/>
                  </a:schemeClr>
                </a:solidFill>
                <a:latin typeface="微软雅黑" panose="020B0503020204020204" charset="-122"/>
                <a:ea typeface="微软雅黑" panose="020B0503020204020204" charset="-122"/>
              </a:rPr>
              <a:t>事件修饰符号</a:t>
            </a:r>
            <a:endParaRPr lang="zh-CN" altLang="en-US" sz="2000">
              <a:solidFill>
                <a:schemeClr val="tx2">
                  <a:lumMod val="50000"/>
                </a:schemeClr>
              </a:solidFill>
              <a:latin typeface="微软雅黑" panose="020B0503020204020204" charset="-122"/>
              <a:ea typeface="微软雅黑" panose="020B0503020204020204" charset="-122"/>
            </a:endParaRPr>
          </a:p>
          <a:p>
            <a:pPr lvl="1"/>
            <a:r>
              <a:rPr lang="zh-CN" altLang="en-US" sz="1400">
                <a:solidFill>
                  <a:schemeClr val="tx2">
                    <a:lumMod val="50000"/>
                  </a:schemeClr>
                </a:solidFill>
                <a:latin typeface="微软雅黑" panose="020B0503020204020204" charset="-122"/>
                <a:ea typeface="微软雅黑" panose="020B0503020204020204" charset="-122"/>
              </a:rPr>
              <a:t>.stop  阻止事件冒泡</a:t>
            </a:r>
            <a:endParaRPr lang="zh-CN" altLang="en-US" sz="1400">
              <a:solidFill>
                <a:schemeClr val="tx2">
                  <a:lumMod val="50000"/>
                </a:schemeClr>
              </a:solidFill>
              <a:latin typeface="微软雅黑" panose="020B0503020204020204" charset="-122"/>
              <a:ea typeface="微软雅黑" panose="020B0503020204020204" charset="-122"/>
            </a:endParaRPr>
          </a:p>
          <a:p>
            <a:pPr lvl="1"/>
            <a:r>
              <a:rPr lang="zh-CN" altLang="en-US" sz="1400">
                <a:solidFill>
                  <a:schemeClr val="tx2">
                    <a:lumMod val="50000"/>
                  </a:schemeClr>
                </a:solidFill>
                <a:latin typeface="微软雅黑" panose="020B0503020204020204" charset="-122"/>
                <a:ea typeface="微软雅黑" panose="020B0503020204020204" charset="-122"/>
              </a:rPr>
              <a:t>.self  当事件在该元素本身触发时才触发事件</a:t>
            </a:r>
            <a:endParaRPr lang="zh-CN" altLang="en-US" sz="1400">
              <a:solidFill>
                <a:schemeClr val="tx2">
                  <a:lumMod val="50000"/>
                </a:schemeClr>
              </a:solidFill>
              <a:latin typeface="微软雅黑" panose="020B0503020204020204" charset="-122"/>
              <a:ea typeface="微软雅黑" panose="020B0503020204020204" charset="-122"/>
            </a:endParaRPr>
          </a:p>
          <a:p>
            <a:pPr lvl="1"/>
            <a:r>
              <a:rPr lang="zh-CN" altLang="en-US" sz="1400">
                <a:solidFill>
                  <a:schemeClr val="tx2">
                    <a:lumMod val="50000"/>
                  </a:schemeClr>
                </a:solidFill>
                <a:latin typeface="微软雅黑" panose="020B0503020204020204" charset="-122"/>
                <a:ea typeface="微软雅黑" panose="020B0503020204020204" charset="-122"/>
              </a:rPr>
              <a:t>.capture 添加事件侦听器是，使用事件捕获模式</a:t>
            </a:r>
            <a:endParaRPr lang="zh-CN" altLang="en-US" sz="1400">
              <a:solidFill>
                <a:schemeClr val="tx2">
                  <a:lumMod val="50000"/>
                </a:schemeClr>
              </a:solidFill>
              <a:latin typeface="微软雅黑" panose="020B0503020204020204" charset="-122"/>
              <a:ea typeface="微软雅黑" panose="020B0503020204020204" charset="-122"/>
            </a:endParaRPr>
          </a:p>
          <a:p>
            <a:pPr lvl="1"/>
            <a:r>
              <a:rPr lang="zh-CN" altLang="en-US" sz="1400">
                <a:solidFill>
                  <a:schemeClr val="tx2">
                    <a:lumMod val="50000"/>
                  </a:schemeClr>
                </a:solidFill>
                <a:latin typeface="微软雅黑" panose="020B0503020204020204" charset="-122"/>
                <a:ea typeface="微软雅黑" panose="020B0503020204020204" charset="-122"/>
              </a:rPr>
              <a:t>.prevent  阻止默认事件</a:t>
            </a:r>
            <a:endParaRPr lang="zh-CN" altLang="en-US" sz="1400">
              <a:solidFill>
                <a:schemeClr val="tx2">
                  <a:lumMod val="50000"/>
                </a:schemeClr>
              </a:solidFill>
              <a:latin typeface="微软雅黑" panose="020B0503020204020204" charset="-122"/>
              <a:ea typeface="微软雅黑" panose="020B0503020204020204" charset="-122"/>
            </a:endParaRPr>
          </a:p>
          <a:p>
            <a:pPr lvl="1"/>
            <a:r>
              <a:rPr lang="zh-CN" altLang="en-US" sz="1400">
                <a:solidFill>
                  <a:schemeClr val="tx2">
                    <a:lumMod val="50000"/>
                  </a:schemeClr>
                </a:solidFill>
                <a:latin typeface="微软雅黑" panose="020B0503020204020204" charset="-122"/>
                <a:ea typeface="微软雅黑" panose="020B0503020204020204" charset="-122"/>
              </a:rPr>
              <a:t>.once 事件只触发一次</a:t>
            </a:r>
            <a:endParaRPr lang="zh-CN" altLang="en-US" sz="14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6838315" cy="551180"/>
          </a:xfrm>
        </p:spPr>
        <p:txBody>
          <a:bodyPr/>
          <a:p>
            <a:pPr algn="l"/>
            <a:r>
              <a:rPr lang="en-US" sz="3600" b="1">
                <a:solidFill>
                  <a:srgbClr val="1E8380"/>
                </a:solidFill>
                <a:latin typeface="微软雅黑" panose="020B0503020204020204" charset="-122"/>
                <a:ea typeface="微软雅黑" panose="020B0503020204020204" charset="-122"/>
                <a:sym typeface="+mn-ea"/>
              </a:rPr>
              <a:t>V</a:t>
            </a:r>
            <a:r>
              <a:rPr sz="3600" b="1">
                <a:solidFill>
                  <a:srgbClr val="1E8380"/>
                </a:solidFill>
                <a:latin typeface="微软雅黑" panose="020B0503020204020204" charset="-122"/>
                <a:ea typeface="微软雅黑" panose="020B0503020204020204" charset="-122"/>
                <a:sym typeface="+mn-ea"/>
              </a:rPr>
              <a:t>ue模板语法：</a:t>
            </a:r>
            <a:r>
              <a:rPr lang="zh-CN" sz="3600" b="1">
                <a:solidFill>
                  <a:srgbClr val="1E8380"/>
                </a:solidFill>
                <a:latin typeface="微软雅黑" panose="020B0503020204020204" charset="-122"/>
                <a:ea typeface="微软雅黑" panose="020B0503020204020204" charset="-122"/>
                <a:sym typeface="+mn-ea"/>
              </a:rPr>
              <a:t>条件分支指令</a:t>
            </a:r>
            <a:endParaRPr lang="zh-CN" sz="3600" b="1">
              <a:solidFill>
                <a:srgbClr val="1E8380"/>
              </a:solidFill>
              <a:latin typeface="微软雅黑" panose="020B0503020204020204" charset="-122"/>
              <a:ea typeface="微软雅黑" panose="020B0503020204020204" charset="-122"/>
              <a:sym typeface="+mn-ea"/>
            </a:endParaRPr>
          </a:p>
        </p:txBody>
      </p:sp>
      <p:sp>
        <p:nvSpPr>
          <p:cNvPr id="5" name="内容占位符 4"/>
          <p:cNvSpPr>
            <a:spLocks noGrp="1"/>
          </p:cNvSpPr>
          <p:nvPr>
            <p:ph idx="1"/>
          </p:nvPr>
        </p:nvSpPr>
        <p:spPr>
          <a:xfrm>
            <a:off x="457200" y="1193800"/>
            <a:ext cx="8229600" cy="3206115"/>
          </a:xfrm>
        </p:spPr>
        <p:txBody>
          <a:bodyPr/>
          <a:p>
            <a:r>
              <a:rPr lang="en-US" altLang="zh-CN" sz="2000">
                <a:solidFill>
                  <a:schemeClr val="tx2">
                    <a:lumMod val="50000"/>
                  </a:schemeClr>
                </a:solidFill>
                <a:latin typeface="微软雅黑" panose="020B0503020204020204" charset="-122"/>
                <a:ea typeface="微软雅黑" panose="020B0503020204020204" charset="-122"/>
              </a:rPr>
              <a:t>v-if  </a:t>
            </a:r>
            <a:r>
              <a:rPr lang="zh-CN" altLang="en-US" sz="2000">
                <a:solidFill>
                  <a:schemeClr val="tx2">
                    <a:lumMod val="50000"/>
                  </a:schemeClr>
                </a:solidFill>
                <a:latin typeface="微软雅黑" panose="020B0503020204020204" charset="-122"/>
                <a:ea typeface="微软雅黑" panose="020B0503020204020204" charset="-122"/>
              </a:rPr>
              <a:t>和 </a:t>
            </a:r>
            <a:r>
              <a:rPr lang="en-US" altLang="zh-CN" sz="2000">
                <a:solidFill>
                  <a:schemeClr val="tx2">
                    <a:lumMod val="50000"/>
                  </a:schemeClr>
                </a:solidFill>
                <a:latin typeface="微软雅黑" panose="020B0503020204020204" charset="-122"/>
                <a:ea typeface="微软雅黑" panose="020B0503020204020204" charset="-122"/>
              </a:rPr>
              <a:t>v-show</a:t>
            </a:r>
            <a:endParaRPr lang="en-US" altLang="zh-CN" sz="2000">
              <a:solidFill>
                <a:schemeClr val="tx2">
                  <a:lumMod val="50000"/>
                </a:schemeClr>
              </a:solidFill>
              <a:latin typeface="微软雅黑" panose="020B0503020204020204" charset="-122"/>
              <a:ea typeface="微软雅黑" panose="020B0503020204020204" charset="-122"/>
            </a:endParaRPr>
          </a:p>
          <a:p>
            <a:pPr lvl="1"/>
            <a:r>
              <a:rPr lang="en-US" altLang="zh-CN" sz="1400">
                <a:solidFill>
                  <a:schemeClr val="tx2">
                    <a:lumMod val="50000"/>
                  </a:schemeClr>
                </a:solidFill>
                <a:latin typeface="微软雅黑" panose="020B0503020204020204" charset="-122"/>
                <a:ea typeface="微软雅黑" panose="020B0503020204020204" charset="-122"/>
              </a:rPr>
              <a:t>v-if 是“真正”的条件渲染，因为它会确保在切换过程中条件块内的事件监听器和子组件适当地被销毁和重建。</a:t>
            </a:r>
            <a:endParaRPr lang="en-US" altLang="zh-CN" sz="1400">
              <a:solidFill>
                <a:schemeClr val="tx2">
                  <a:lumMod val="50000"/>
                </a:schemeClr>
              </a:solidFill>
              <a:latin typeface="微软雅黑" panose="020B0503020204020204" charset="-122"/>
              <a:ea typeface="微软雅黑" panose="020B0503020204020204" charset="-122"/>
            </a:endParaRPr>
          </a:p>
          <a:p>
            <a:pPr lvl="1"/>
            <a:r>
              <a:rPr lang="en-US" altLang="zh-CN" sz="1400">
                <a:solidFill>
                  <a:schemeClr val="tx2">
                    <a:lumMod val="50000"/>
                  </a:schemeClr>
                </a:solidFill>
                <a:latin typeface="微软雅黑" panose="020B0503020204020204" charset="-122"/>
                <a:ea typeface="微软雅黑" panose="020B0503020204020204" charset="-122"/>
              </a:rPr>
              <a:t>v-show 就简单得多——不管初始条件是什么，元素总是会被渲染，并且只是简单地基于 CSS 进行切换</a:t>
            </a:r>
            <a:endParaRPr lang="en-US" altLang="zh-CN" sz="14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v-if  v-else</a:t>
            </a:r>
            <a:endParaRPr lang="en-US" altLang="zh-CN"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v-if  v-else-if  v-else</a:t>
            </a:r>
            <a:endParaRPr lang="en-US" altLang="zh-CN" sz="2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6898640" cy="551180"/>
          </a:xfrm>
        </p:spPr>
        <p:txBody>
          <a:bodyPr/>
          <a:p>
            <a:pPr algn="l"/>
            <a:r>
              <a:rPr lang="en-US" sz="3600" b="1">
                <a:solidFill>
                  <a:srgbClr val="1E8380"/>
                </a:solidFill>
                <a:latin typeface="微软雅黑" panose="020B0503020204020204" charset="-122"/>
                <a:ea typeface="微软雅黑" panose="020B0503020204020204" charset="-122"/>
                <a:sym typeface="+mn-ea"/>
              </a:rPr>
              <a:t>V</a:t>
            </a:r>
            <a:r>
              <a:rPr sz="3600" b="1">
                <a:solidFill>
                  <a:srgbClr val="1E8380"/>
                </a:solidFill>
                <a:latin typeface="微软雅黑" panose="020B0503020204020204" charset="-122"/>
                <a:ea typeface="微软雅黑" panose="020B0503020204020204" charset="-122"/>
                <a:sym typeface="+mn-ea"/>
              </a:rPr>
              <a:t>ue模板语法：</a:t>
            </a:r>
            <a:r>
              <a:rPr lang="zh-CN" sz="3600" b="1">
                <a:solidFill>
                  <a:srgbClr val="1E8380"/>
                </a:solidFill>
                <a:latin typeface="微软雅黑" panose="020B0503020204020204" charset="-122"/>
                <a:ea typeface="微软雅黑" panose="020B0503020204020204" charset="-122"/>
                <a:sym typeface="+mn-ea"/>
              </a:rPr>
              <a:t>循环遍历指令</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831850"/>
            <a:ext cx="8229600" cy="3206115"/>
          </a:xfrm>
        </p:spPr>
        <p:txBody>
          <a:bodyPr/>
          <a:p>
            <a:r>
              <a:rPr lang="zh-CN" altLang="en-US" sz="1800">
                <a:solidFill>
                  <a:schemeClr val="tx2">
                    <a:lumMod val="50000"/>
                  </a:schemeClr>
                </a:solidFill>
                <a:latin typeface="微软雅黑" panose="020B0503020204020204" charset="-122"/>
                <a:ea typeface="微软雅黑" panose="020B0503020204020204" charset="-122"/>
              </a:rPr>
              <a:t>遍历指令：</a:t>
            </a:r>
            <a:r>
              <a:rPr lang="en-US" altLang="zh-CN" sz="1800">
                <a:solidFill>
                  <a:schemeClr val="tx2">
                    <a:lumMod val="50000"/>
                  </a:schemeClr>
                </a:solidFill>
                <a:latin typeface="微软雅黑" panose="020B0503020204020204" charset="-122"/>
                <a:ea typeface="微软雅黑" panose="020B0503020204020204" charset="-122"/>
              </a:rPr>
              <a:t>v-for</a:t>
            </a:r>
            <a:endParaRPr lang="en-US" altLang="zh-CN" sz="1800">
              <a:solidFill>
                <a:schemeClr val="tx2">
                  <a:lumMod val="50000"/>
                </a:schemeClr>
              </a:solidFill>
              <a:latin typeface="微软雅黑" panose="020B0503020204020204" charset="-122"/>
              <a:ea typeface="微软雅黑" panose="020B0503020204020204" charset="-122"/>
            </a:endParaRPr>
          </a:p>
          <a:p>
            <a:r>
              <a:rPr lang="zh-CN" altLang="en-US" sz="1800">
                <a:solidFill>
                  <a:schemeClr val="tx2">
                    <a:lumMod val="50000"/>
                  </a:schemeClr>
                </a:solidFill>
                <a:latin typeface="微软雅黑" panose="020B0503020204020204" charset="-122"/>
                <a:ea typeface="微软雅黑" panose="020B0503020204020204" charset="-122"/>
              </a:rPr>
              <a:t>遍历数组 </a:t>
            </a:r>
            <a:r>
              <a:rPr lang="en-US" altLang="zh-CN" sz="1800">
                <a:solidFill>
                  <a:schemeClr val="tx2">
                    <a:lumMod val="50000"/>
                  </a:schemeClr>
                </a:solidFill>
                <a:latin typeface="微软雅黑" panose="020B0503020204020204" charset="-122"/>
                <a:ea typeface="微软雅黑" panose="020B0503020204020204" charset="-122"/>
              </a:rPr>
              <a:t>v-for=”(item, [index]) in </a:t>
            </a:r>
            <a:r>
              <a:rPr lang="zh-CN" altLang="en-US" sz="1800">
                <a:solidFill>
                  <a:schemeClr val="tx2">
                    <a:lumMod val="50000"/>
                  </a:schemeClr>
                </a:solidFill>
                <a:latin typeface="微软雅黑" panose="020B0503020204020204" charset="-122"/>
                <a:ea typeface="微软雅黑" panose="020B0503020204020204" charset="-122"/>
              </a:rPr>
              <a:t>数组</a:t>
            </a:r>
            <a:r>
              <a:rPr lang="en-US" altLang="zh-CN" sz="1800">
                <a:solidFill>
                  <a:schemeClr val="tx2">
                    <a:lumMod val="50000"/>
                  </a:schemeClr>
                </a:solidFill>
                <a:latin typeface="微软雅黑" panose="020B0503020204020204" charset="-122"/>
                <a:ea typeface="微软雅黑" panose="020B0503020204020204" charset="-122"/>
              </a:rPr>
              <a:t>”</a:t>
            </a:r>
            <a:endParaRPr lang="en-US" altLang="zh-CN" sz="1800">
              <a:solidFill>
                <a:schemeClr val="tx2">
                  <a:lumMod val="50000"/>
                </a:schemeClr>
              </a:solidFill>
              <a:latin typeface="微软雅黑" panose="020B0503020204020204" charset="-122"/>
              <a:ea typeface="微软雅黑" panose="020B0503020204020204" charset="-122"/>
            </a:endParaRPr>
          </a:p>
          <a:p>
            <a:r>
              <a:rPr lang="zh-CN" altLang="en-US" sz="1800">
                <a:solidFill>
                  <a:schemeClr val="tx2">
                    <a:lumMod val="50000"/>
                  </a:schemeClr>
                </a:solidFill>
                <a:latin typeface="微软雅黑" panose="020B0503020204020204" charset="-122"/>
                <a:ea typeface="微软雅黑" panose="020B0503020204020204" charset="-122"/>
                <a:sym typeface="+mn-ea"/>
              </a:rPr>
              <a:t>遍历对象 </a:t>
            </a:r>
            <a:r>
              <a:rPr lang="en-US" altLang="zh-CN" sz="1800">
                <a:solidFill>
                  <a:schemeClr val="tx2">
                    <a:lumMod val="50000"/>
                  </a:schemeClr>
                </a:solidFill>
                <a:latin typeface="微软雅黑" panose="020B0503020204020204" charset="-122"/>
                <a:ea typeface="微软雅黑" panose="020B0503020204020204" charset="-122"/>
                <a:sym typeface="+mn-ea"/>
              </a:rPr>
              <a:t>v-for=”(value, [key], [index]) in </a:t>
            </a:r>
            <a:r>
              <a:rPr lang="zh-CN" altLang="en-US" sz="1800">
                <a:solidFill>
                  <a:schemeClr val="tx2">
                    <a:lumMod val="50000"/>
                  </a:schemeClr>
                </a:solidFill>
                <a:latin typeface="微软雅黑" panose="020B0503020204020204" charset="-122"/>
                <a:ea typeface="微软雅黑" panose="020B0503020204020204" charset="-122"/>
                <a:sym typeface="+mn-ea"/>
              </a:rPr>
              <a:t>对象</a:t>
            </a:r>
            <a:r>
              <a:rPr lang="en-US" altLang="zh-CN" sz="1800">
                <a:solidFill>
                  <a:schemeClr val="tx2">
                    <a:lumMod val="50000"/>
                  </a:schemeClr>
                </a:solidFill>
                <a:latin typeface="微软雅黑" panose="020B0503020204020204" charset="-122"/>
                <a:ea typeface="微软雅黑" panose="020B0503020204020204" charset="-122"/>
                <a:sym typeface="+mn-ea"/>
              </a:rPr>
              <a:t>”</a:t>
            </a:r>
            <a:endParaRPr lang="en-US" altLang="zh-CN" sz="1800">
              <a:solidFill>
                <a:schemeClr val="tx2">
                  <a:lumMod val="50000"/>
                </a:schemeClr>
              </a:solidFill>
              <a:latin typeface="微软雅黑" panose="020B0503020204020204" charset="-122"/>
              <a:ea typeface="微软雅黑" panose="020B0503020204020204" charset="-122"/>
              <a:sym typeface="+mn-ea"/>
            </a:endParaRPr>
          </a:p>
          <a:p>
            <a:r>
              <a:rPr lang="en-US" altLang="zh-CN" sz="1600">
                <a:solidFill>
                  <a:schemeClr val="tx2">
                    <a:lumMod val="50000"/>
                  </a:schemeClr>
                </a:solidFill>
                <a:latin typeface="微软雅黑" panose="020B0503020204020204" charset="-122"/>
                <a:ea typeface="微软雅黑" panose="020B0503020204020204" charset="-122"/>
              </a:rPr>
              <a:t>vue中列表循环需加:key="唯一标识" 唯一标识可以是item里面id index等，因为vue组件高度复用增加Key可以标识组件的唯一性，为了更好地区别各个组件 key的作用主要是为了高效的更新虚拟DOM</a:t>
            </a:r>
            <a:r>
              <a:rPr lang="zh-CN" altLang="en-US" sz="1600">
                <a:solidFill>
                  <a:schemeClr val="tx2">
                    <a:lumMod val="50000"/>
                  </a:schemeClr>
                </a:solidFill>
                <a:latin typeface="微软雅黑" panose="020B0503020204020204" charset="-122"/>
                <a:ea typeface="微软雅黑" panose="020B0503020204020204" charset="-122"/>
              </a:rPr>
              <a:t>，使用</a:t>
            </a:r>
            <a:r>
              <a:rPr lang="en-US" altLang="zh-CN" sz="1600">
                <a:solidFill>
                  <a:schemeClr val="tx2">
                    <a:lumMod val="50000"/>
                  </a:schemeClr>
                </a:solidFill>
                <a:latin typeface="微软雅黑" panose="020B0503020204020204" charset="-122"/>
                <a:ea typeface="微软雅黑" panose="020B0503020204020204" charset="-122"/>
              </a:rPr>
              <a:t>d</a:t>
            </a:r>
            <a:r>
              <a:rPr lang="zh-CN" altLang="en-US" sz="1600">
                <a:solidFill>
                  <a:schemeClr val="tx2">
                    <a:lumMod val="50000"/>
                  </a:schemeClr>
                </a:solidFill>
                <a:latin typeface="微软雅黑" panose="020B0503020204020204" charset="-122"/>
                <a:ea typeface="微软雅黑" panose="020B0503020204020204" charset="-122"/>
              </a:rPr>
              <a:t>iff算法的处理方法，对操作前后的dom树同一层的节点进行对比，一层一层对比</a:t>
            </a:r>
            <a:endParaRPr lang="zh-CN" altLang="en-US" sz="1600">
              <a:solidFill>
                <a:schemeClr val="tx2">
                  <a:lumMod val="50000"/>
                </a:schemeClr>
              </a:solidFill>
              <a:latin typeface="微软雅黑" panose="020B0503020204020204" charset="-122"/>
              <a:ea typeface="微软雅黑" panose="020B0503020204020204" charset="-122"/>
            </a:endParaRPr>
          </a:p>
          <a:p>
            <a:endParaRPr lang="en-US" altLang="zh-CN" sz="2000">
              <a:solidFill>
                <a:schemeClr val="tx2">
                  <a:lumMod val="50000"/>
                </a:schemeClr>
              </a:solidFill>
              <a:latin typeface="微软雅黑" panose="020B0503020204020204" charset="-122"/>
              <a:ea typeface="微软雅黑" panose="020B0503020204020204" charset="-122"/>
            </a:endParaRPr>
          </a:p>
          <a:p>
            <a:pPr marL="0" indent="0">
              <a:buNone/>
            </a:pPr>
            <a:endParaRPr lang="en-US" altLang="zh-CN" sz="2000">
              <a:solidFill>
                <a:schemeClr val="tx2">
                  <a:lumMod val="50000"/>
                </a:scheme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2167255" y="3237230"/>
            <a:ext cx="4305300" cy="1238250"/>
          </a:xfrm>
          <a:prstGeom prst="rect">
            <a:avLst/>
          </a:prstGeom>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6831965" cy="551180"/>
          </a:xfrm>
        </p:spPr>
        <p:txBody>
          <a:bodyPr/>
          <a:p>
            <a:pPr algn="l"/>
            <a:r>
              <a:rPr lang="en-US" sz="3600" b="1">
                <a:solidFill>
                  <a:srgbClr val="1E8380"/>
                </a:solidFill>
                <a:latin typeface="微软雅黑" panose="020B0503020204020204" charset="-122"/>
                <a:ea typeface="微软雅黑" panose="020B0503020204020204" charset="-122"/>
                <a:sym typeface="+mn-ea"/>
              </a:rPr>
              <a:t>V</a:t>
            </a:r>
            <a:r>
              <a:rPr sz="3600" b="1">
                <a:solidFill>
                  <a:srgbClr val="1E8380"/>
                </a:solidFill>
                <a:latin typeface="微软雅黑" panose="020B0503020204020204" charset="-122"/>
                <a:ea typeface="微软雅黑" panose="020B0503020204020204" charset="-122"/>
                <a:sym typeface="+mn-ea"/>
              </a:rPr>
              <a:t>ue模板语法：</a:t>
            </a:r>
            <a:r>
              <a:rPr lang="en-US" sz="3600" b="1">
                <a:solidFill>
                  <a:srgbClr val="1E8380"/>
                </a:solidFill>
                <a:latin typeface="微软雅黑" panose="020B0503020204020204" charset="-122"/>
                <a:ea typeface="微软雅黑" panose="020B0503020204020204" charset="-122"/>
                <a:sym typeface="+mn-ea"/>
              </a:rPr>
              <a:t>v-model</a:t>
            </a:r>
            <a:endParaRPr lang="en-US" sz="3600" b="1">
              <a:solidFill>
                <a:srgbClr val="1E8380"/>
              </a:solidFill>
              <a:latin typeface="微软雅黑" panose="020B0503020204020204" charset="-122"/>
              <a:ea typeface="微软雅黑" panose="020B0503020204020204" charset="-122"/>
              <a:sym typeface="+mn-ea"/>
            </a:endParaRPr>
          </a:p>
        </p:txBody>
      </p:sp>
      <p:sp>
        <p:nvSpPr>
          <p:cNvPr id="5" name="内容占位符 4"/>
          <p:cNvSpPr>
            <a:spLocks noGrp="1"/>
          </p:cNvSpPr>
          <p:nvPr>
            <p:ph idx="1"/>
          </p:nvPr>
        </p:nvSpPr>
        <p:spPr>
          <a:xfrm>
            <a:off x="457200" y="1193800"/>
            <a:ext cx="8229600" cy="3206115"/>
          </a:xfrm>
        </p:spPr>
        <p:txBody>
          <a:bodyPr/>
          <a:p>
            <a:r>
              <a:rPr sz="1600">
                <a:solidFill>
                  <a:schemeClr val="tx2">
                    <a:lumMod val="50000"/>
                  </a:schemeClr>
                </a:solidFill>
                <a:latin typeface="微软雅黑" panose="020B0503020204020204" charset="-122"/>
                <a:ea typeface="微软雅黑" panose="020B0503020204020204" charset="-122"/>
              </a:rPr>
              <a:t>v-model指令的本质是： 它负责监听用户的输入事件，从而更新数据，并对一些极端场景进行一些特殊处理。同时，v-model会忽略所有表单元素的value、checked、selected特性的初始值，它总是将vue实例中的数据作为数据来源。 然后当输入事件发生时，实时更新vue实例中的数据。</a:t>
            </a:r>
            <a:endParaRPr sz="1600">
              <a:solidFill>
                <a:schemeClr val="tx2">
                  <a:lumMod val="50000"/>
                </a:schemeClr>
              </a:solidFill>
              <a:latin typeface="微软雅黑" panose="020B0503020204020204" charset="-122"/>
              <a:ea typeface="微软雅黑" panose="020B0503020204020204" charset="-122"/>
            </a:endParaRPr>
          </a:p>
          <a:p>
            <a:endParaRPr sz="1600">
              <a:solidFill>
                <a:schemeClr val="tx2">
                  <a:lumMod val="50000"/>
                </a:schemeClr>
              </a:solidFill>
              <a:latin typeface="微软雅黑" panose="020B0503020204020204" charset="-122"/>
              <a:ea typeface="微软雅黑" panose="020B0503020204020204" charset="-122"/>
            </a:endParaRPr>
          </a:p>
          <a:p>
            <a:r>
              <a:rPr lang="zh-CN" altLang="en-US" sz="1400">
                <a:solidFill>
                  <a:schemeClr val="tx2">
                    <a:lumMod val="50000"/>
                  </a:schemeClr>
                </a:solidFill>
                <a:latin typeface="微软雅黑" panose="020B0503020204020204" charset="-122"/>
                <a:ea typeface="微软雅黑" panose="020B0503020204020204" charset="-122"/>
              </a:rPr>
              <a:t>实现原理：</a:t>
            </a:r>
            <a:r>
              <a:rPr lang="zh-CN" altLang="en-US" sz="2000">
                <a:solidFill>
                  <a:schemeClr val="tx2">
                    <a:lumMod val="50000"/>
                  </a:schemeClr>
                </a:solidFill>
                <a:latin typeface="微软雅黑" panose="020B0503020204020204" charset="-122"/>
                <a:ea typeface="微软雅黑" panose="020B0503020204020204" charset="-122"/>
              </a:rPr>
              <a:t> </a:t>
            </a:r>
            <a:r>
              <a:rPr lang="zh-CN" altLang="en-US" sz="1200">
                <a:solidFill>
                  <a:schemeClr val="tx2">
                    <a:lumMod val="50000"/>
                  </a:schemeClr>
                </a:solidFill>
                <a:latin typeface="微软雅黑" panose="020B0503020204020204" charset="-122"/>
                <a:ea typeface="微软雅黑" panose="020B0503020204020204" charset="-122"/>
              </a:rPr>
              <a:t>&lt;input v-bind:value="message" v-on:input="message = $event.target.value" /&gt; </a:t>
            </a:r>
            <a:endParaRPr lang="zh-CN" altLang="en-US" sz="1200">
              <a:solidFill>
                <a:schemeClr val="tx2">
                  <a:lumMod val="50000"/>
                </a:schemeClr>
              </a:solidFill>
              <a:latin typeface="微软雅黑" panose="020B0503020204020204" charset="-122"/>
              <a:ea typeface="微软雅黑" panose="020B0503020204020204" charset="-122"/>
            </a:endParaRPr>
          </a:p>
          <a:p>
            <a:r>
              <a:rPr lang="en-US" altLang="zh-CN" sz="1200">
                <a:solidFill>
                  <a:schemeClr val="tx2">
                    <a:lumMod val="50000"/>
                  </a:schemeClr>
                </a:solidFill>
                <a:latin typeface="微软雅黑" panose="020B0503020204020204" charset="-122"/>
                <a:ea typeface="微软雅黑" panose="020B0503020204020204" charset="-122"/>
              </a:rPr>
              <a:t>v-model</a:t>
            </a:r>
            <a:r>
              <a:rPr lang="zh-CN" altLang="en-US" sz="1200">
                <a:solidFill>
                  <a:schemeClr val="tx2">
                    <a:lumMod val="50000"/>
                  </a:schemeClr>
                </a:solidFill>
                <a:latin typeface="微软雅黑" panose="020B0503020204020204" charset="-122"/>
                <a:ea typeface="微软雅黑" panose="020B0503020204020204" charset="-122"/>
              </a:rPr>
              <a:t>的修饰符号：</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 .lazy 懒加载修饰符</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.number 修饰符让其转换为 number 类型</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·.trim修饰符可以自动过滤掉输入框的首尾空格</a:t>
            </a:r>
            <a:endParaRPr lang="zh-CN" altLang="en-US" sz="12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rPr>
              <a:t>应用案例</a:t>
            </a:r>
            <a:r>
              <a:rPr lang="en-US" altLang="zh-CN" sz="3600" b="1">
                <a:solidFill>
                  <a:srgbClr val="1E8380"/>
                </a:solidFill>
                <a:latin typeface="微软雅黑" panose="020B0503020204020204" charset="-122"/>
                <a:ea typeface="微软雅黑" panose="020B0503020204020204" charset="-122"/>
              </a:rPr>
              <a:t>-</a:t>
            </a:r>
            <a:r>
              <a:rPr lang="zh-CN" altLang="en-US" sz="3600" b="1">
                <a:solidFill>
                  <a:srgbClr val="1E8380"/>
                </a:solidFill>
                <a:latin typeface="微软雅黑" panose="020B0503020204020204" charset="-122"/>
                <a:ea typeface="微软雅黑" panose="020B0503020204020204" charset="-122"/>
              </a:rPr>
              <a:t>购物车</a:t>
            </a:r>
            <a:endParaRPr lang="zh-CN" altLang="en-US" sz="3600" b="1">
              <a:solidFill>
                <a:srgbClr val="1E8380"/>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628650" y="1356360"/>
            <a:ext cx="4311015" cy="2987675"/>
          </a:xfrm>
          <a:prstGeom prst="rect">
            <a:avLst/>
          </a:prstGeom>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en-US" altLang="zh-CN" sz="3600" b="1">
                <a:solidFill>
                  <a:srgbClr val="1E8380"/>
                </a:solidFill>
                <a:latin typeface="微软雅黑" panose="020B0503020204020204" charset="-122"/>
                <a:ea typeface="微软雅黑" panose="020B0503020204020204" charset="-122"/>
              </a:rPr>
              <a:t>Vue</a:t>
            </a:r>
            <a:r>
              <a:rPr lang="zh-CN" altLang="en-US" sz="3600" b="1">
                <a:solidFill>
                  <a:srgbClr val="1E8380"/>
                </a:solidFill>
                <a:latin typeface="微软雅黑" panose="020B0503020204020204" charset="-122"/>
                <a:ea typeface="微软雅黑" panose="020B0503020204020204" charset="-122"/>
              </a:rPr>
              <a:t>的组件化开发</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868680"/>
            <a:ext cx="8229600" cy="3206115"/>
          </a:xfrm>
        </p:spPr>
        <p:txBody>
          <a:bodyPr/>
          <a:p>
            <a:r>
              <a:rPr sz="1200">
                <a:solidFill>
                  <a:schemeClr val="tx2">
                    <a:lumMod val="50000"/>
                  </a:schemeClr>
                </a:solidFill>
                <a:latin typeface="微软雅黑" panose="020B0503020204020204" charset="-122"/>
                <a:ea typeface="微软雅黑" panose="020B0503020204020204" charset="-122"/>
              </a:rPr>
              <a:t>组件化是Vue的精髓，Vue</a:t>
            </a:r>
            <a:r>
              <a:rPr lang="zh-CN" sz="1200">
                <a:solidFill>
                  <a:schemeClr val="tx2">
                    <a:lumMod val="50000"/>
                  </a:schemeClr>
                </a:solidFill>
                <a:latin typeface="微软雅黑" panose="020B0503020204020204" charset="-122"/>
                <a:ea typeface="微软雅黑" panose="020B0503020204020204" charset="-122"/>
              </a:rPr>
              <a:t>开发</a:t>
            </a:r>
            <a:r>
              <a:rPr sz="1200">
                <a:solidFill>
                  <a:schemeClr val="tx2">
                    <a:lumMod val="50000"/>
                  </a:schemeClr>
                </a:solidFill>
                <a:latin typeface="微软雅黑" panose="020B0503020204020204" charset="-122"/>
                <a:ea typeface="微软雅黑" panose="020B0503020204020204" charset="-122"/>
              </a:rPr>
              <a:t>就是由一个一个的组件构成的。</a:t>
            </a:r>
            <a:endParaRPr sz="1200">
              <a:solidFill>
                <a:schemeClr val="tx2">
                  <a:lumMod val="50000"/>
                </a:schemeClr>
              </a:solidFill>
              <a:latin typeface="微软雅黑" panose="020B0503020204020204" charset="-122"/>
              <a:ea typeface="微软雅黑" panose="020B0503020204020204" charset="-122"/>
            </a:endParaRPr>
          </a:p>
          <a:p>
            <a:r>
              <a:rPr sz="1200">
                <a:solidFill>
                  <a:schemeClr val="tx2">
                    <a:lumMod val="50000"/>
                  </a:schemeClr>
                </a:solidFill>
                <a:latin typeface="微软雅黑" panose="020B0503020204020204" charset="-122"/>
                <a:ea typeface="微软雅黑" panose="020B0503020204020204" charset="-122"/>
              </a:rPr>
              <a:t>组件的分类：</a:t>
            </a:r>
            <a:endParaRPr sz="1200">
              <a:solidFill>
                <a:schemeClr val="tx2">
                  <a:lumMod val="50000"/>
                </a:schemeClr>
              </a:solidFill>
              <a:latin typeface="微软雅黑" panose="020B0503020204020204" charset="-122"/>
              <a:ea typeface="微软雅黑" panose="020B0503020204020204" charset="-122"/>
            </a:endParaRPr>
          </a:p>
          <a:p>
            <a:pPr lvl="1"/>
            <a:r>
              <a:rPr sz="1000">
                <a:solidFill>
                  <a:schemeClr val="tx2">
                    <a:lumMod val="50000"/>
                  </a:schemeClr>
                </a:solidFill>
                <a:latin typeface="微软雅黑" panose="020B0503020204020204" charset="-122"/>
                <a:ea typeface="微软雅黑" panose="020B0503020204020204" charset="-122"/>
              </a:rPr>
              <a:t>页面级组件</a:t>
            </a:r>
            <a:endParaRPr sz="1000">
              <a:solidFill>
                <a:schemeClr val="tx2">
                  <a:lumMod val="50000"/>
                </a:schemeClr>
              </a:solidFill>
              <a:latin typeface="微软雅黑" panose="020B0503020204020204" charset="-122"/>
              <a:ea typeface="微软雅黑" panose="020B0503020204020204" charset="-122"/>
            </a:endParaRPr>
          </a:p>
          <a:p>
            <a:pPr lvl="1"/>
            <a:r>
              <a:rPr sz="1000">
                <a:solidFill>
                  <a:schemeClr val="tx2">
                    <a:lumMod val="50000"/>
                  </a:schemeClr>
                </a:solidFill>
                <a:latin typeface="微软雅黑" panose="020B0503020204020204" charset="-122"/>
                <a:ea typeface="微软雅黑" panose="020B0503020204020204" charset="-122"/>
              </a:rPr>
              <a:t>业务上可复用的基础组件</a:t>
            </a:r>
            <a:endParaRPr sz="1000">
              <a:solidFill>
                <a:schemeClr val="tx2">
                  <a:lumMod val="50000"/>
                </a:schemeClr>
              </a:solidFill>
              <a:latin typeface="微软雅黑" panose="020B0503020204020204" charset="-122"/>
              <a:ea typeface="微软雅黑" panose="020B0503020204020204" charset="-122"/>
            </a:endParaRPr>
          </a:p>
          <a:p>
            <a:pPr lvl="1"/>
            <a:r>
              <a:rPr sz="1000">
                <a:solidFill>
                  <a:schemeClr val="tx2">
                    <a:lumMod val="50000"/>
                  </a:schemeClr>
                </a:solidFill>
                <a:latin typeface="微软雅黑" panose="020B0503020204020204" charset="-122"/>
                <a:ea typeface="微软雅黑" panose="020B0503020204020204" charset="-122"/>
              </a:rPr>
              <a:t>与业务无关的独立功能组件</a:t>
            </a:r>
            <a:endParaRPr sz="1000">
              <a:solidFill>
                <a:schemeClr val="tx2">
                  <a:lumMod val="50000"/>
                </a:schemeClr>
              </a:solidFill>
              <a:latin typeface="微软雅黑" panose="020B0503020204020204" charset="-122"/>
              <a:ea typeface="微软雅黑" panose="020B0503020204020204" charset="-122"/>
            </a:endParaRPr>
          </a:p>
          <a:p>
            <a:r>
              <a:rPr lang="zh-CN" sz="1200">
                <a:solidFill>
                  <a:schemeClr val="tx2">
                    <a:lumMod val="50000"/>
                  </a:schemeClr>
                </a:solidFill>
                <a:latin typeface="微软雅黑" panose="020B0503020204020204" charset="-122"/>
                <a:ea typeface="微软雅黑" panose="020B0503020204020204" charset="-122"/>
                <a:sym typeface="+mn-ea"/>
              </a:rPr>
              <a:t>组件开发三要素（prop,自定义事件,slot）</a:t>
            </a:r>
            <a:endParaRPr lang="zh-CN" sz="1200">
              <a:solidFill>
                <a:schemeClr val="tx2">
                  <a:lumMod val="50000"/>
                </a:schemeClr>
              </a:solidFill>
              <a:latin typeface="微软雅黑" panose="020B0503020204020204" charset="-122"/>
              <a:ea typeface="微软雅黑" panose="020B0503020204020204" charset="-122"/>
            </a:endParaRPr>
          </a:p>
          <a:p>
            <a:pPr lvl="1"/>
            <a:r>
              <a:rPr lang="zh-CN" sz="1000">
                <a:solidFill>
                  <a:schemeClr val="tx2">
                    <a:lumMod val="50000"/>
                  </a:schemeClr>
                </a:solidFill>
                <a:latin typeface="微软雅黑" panose="020B0503020204020204" charset="-122"/>
                <a:ea typeface="微软雅黑" panose="020B0503020204020204" charset="-122"/>
                <a:sym typeface="+mn-ea"/>
              </a:rPr>
              <a:t>prop用于定义组件的属性。</a:t>
            </a:r>
            <a:endParaRPr lang="zh-CN" sz="1000">
              <a:solidFill>
                <a:schemeClr val="tx2">
                  <a:lumMod val="50000"/>
                </a:schemeClr>
              </a:solidFill>
              <a:latin typeface="微软雅黑" panose="020B0503020204020204" charset="-122"/>
              <a:ea typeface="微软雅黑" panose="020B0503020204020204" charset="-122"/>
            </a:endParaRPr>
          </a:p>
          <a:p>
            <a:pPr lvl="1"/>
            <a:r>
              <a:rPr lang="zh-CN" sz="1000">
                <a:solidFill>
                  <a:schemeClr val="tx2">
                    <a:lumMod val="50000"/>
                  </a:schemeClr>
                </a:solidFill>
                <a:latin typeface="微软雅黑" panose="020B0503020204020204" charset="-122"/>
                <a:ea typeface="微软雅黑" panose="020B0503020204020204" charset="-122"/>
                <a:sym typeface="+mn-ea"/>
              </a:rPr>
              <a:t>自定义事件用于触发组件的事件。</a:t>
            </a:r>
            <a:endParaRPr lang="zh-CN" sz="1000">
              <a:solidFill>
                <a:schemeClr val="tx2">
                  <a:lumMod val="50000"/>
                </a:schemeClr>
              </a:solidFill>
              <a:latin typeface="微软雅黑" panose="020B0503020204020204" charset="-122"/>
              <a:ea typeface="微软雅黑" panose="020B0503020204020204" charset="-122"/>
            </a:endParaRPr>
          </a:p>
          <a:p>
            <a:pPr lvl="1"/>
            <a:r>
              <a:rPr lang="zh-CN" sz="1000">
                <a:solidFill>
                  <a:schemeClr val="tx2">
                    <a:lumMod val="50000"/>
                  </a:schemeClr>
                </a:solidFill>
                <a:latin typeface="微软雅黑" panose="020B0503020204020204" charset="-122"/>
                <a:ea typeface="微软雅黑" panose="020B0503020204020204" charset="-122"/>
                <a:sym typeface="+mn-ea"/>
              </a:rPr>
              <a:t>slot用于组件功能的扩展。</a:t>
            </a:r>
            <a:endParaRPr lang="zh-CN" sz="1200">
              <a:solidFill>
                <a:schemeClr val="tx2">
                  <a:lumMod val="50000"/>
                </a:schemeClr>
              </a:solidFill>
              <a:latin typeface="微软雅黑" panose="020B0503020204020204" charset="-122"/>
              <a:ea typeface="微软雅黑" panose="020B0503020204020204" charset="-122"/>
            </a:endParaRPr>
          </a:p>
          <a:p>
            <a:r>
              <a:rPr lang="zh-CN" sz="1200">
                <a:solidFill>
                  <a:schemeClr val="tx2">
                    <a:lumMod val="50000"/>
                  </a:schemeClr>
                </a:solidFill>
                <a:latin typeface="微软雅黑" panose="020B0503020204020204" charset="-122"/>
                <a:ea typeface="微软雅黑" panose="020B0503020204020204" charset="-122"/>
              </a:rPr>
              <a:t>组件设计需要考虑的问题</a:t>
            </a:r>
            <a:endParaRPr lang="zh-CN" sz="1200">
              <a:solidFill>
                <a:schemeClr val="tx2">
                  <a:lumMod val="50000"/>
                </a:schemeClr>
              </a:solidFill>
              <a:latin typeface="微软雅黑" panose="020B0503020204020204" charset="-122"/>
              <a:ea typeface="微软雅黑" panose="020B0503020204020204" charset="-122"/>
            </a:endParaRPr>
          </a:p>
          <a:p>
            <a:pPr lvl="1"/>
            <a:r>
              <a:rPr lang="zh-CN" sz="1000">
                <a:solidFill>
                  <a:schemeClr val="tx2">
                    <a:lumMod val="50000"/>
                  </a:schemeClr>
                </a:solidFill>
                <a:latin typeface="微软雅黑" panose="020B0503020204020204" charset="-122"/>
                <a:ea typeface="微软雅黑" panose="020B0503020204020204" charset="-122"/>
              </a:rPr>
              <a:t>可扩展性强</a:t>
            </a:r>
            <a:endParaRPr lang="zh-CN" sz="1000">
              <a:solidFill>
                <a:schemeClr val="tx2">
                  <a:lumMod val="50000"/>
                </a:schemeClr>
              </a:solidFill>
              <a:latin typeface="微软雅黑" panose="020B0503020204020204" charset="-122"/>
              <a:ea typeface="微软雅黑" panose="020B0503020204020204" charset="-122"/>
            </a:endParaRPr>
          </a:p>
          <a:p>
            <a:pPr lvl="1"/>
            <a:r>
              <a:rPr lang="zh-CN" sz="1000">
                <a:solidFill>
                  <a:schemeClr val="tx2">
                    <a:lumMod val="50000"/>
                  </a:schemeClr>
                </a:solidFill>
                <a:latin typeface="微软雅黑" panose="020B0503020204020204" charset="-122"/>
                <a:ea typeface="微软雅黑" panose="020B0503020204020204" charset="-122"/>
              </a:rPr>
              <a:t>组件中方法函数的抽离，便于复用，适用程度高。</a:t>
            </a:r>
            <a:endParaRPr lang="zh-CN" sz="1000">
              <a:solidFill>
                <a:schemeClr val="tx2">
                  <a:lumMod val="50000"/>
                </a:schemeClr>
              </a:solidFill>
              <a:latin typeface="微软雅黑" panose="020B0503020204020204" charset="-122"/>
              <a:ea typeface="微软雅黑" panose="020B0503020204020204" charset="-122"/>
            </a:endParaRPr>
          </a:p>
          <a:p>
            <a:pPr lvl="1"/>
            <a:r>
              <a:rPr lang="zh-CN" sz="1000">
                <a:solidFill>
                  <a:schemeClr val="tx2">
                    <a:lumMod val="50000"/>
                  </a:schemeClr>
                </a:solidFill>
                <a:latin typeface="微软雅黑" panose="020B0503020204020204" charset="-122"/>
                <a:ea typeface="微软雅黑" panose="020B0503020204020204" charset="-122"/>
              </a:rPr>
              <a:t>文档清楚详细</a:t>
            </a:r>
            <a:endParaRPr lang="zh-CN" sz="1000">
              <a:solidFill>
                <a:schemeClr val="tx2">
                  <a:lumMod val="50000"/>
                </a:schemeClr>
              </a:solidFill>
              <a:latin typeface="微软雅黑" panose="020B0503020204020204" charset="-122"/>
              <a:ea typeface="微软雅黑" panose="020B0503020204020204" charset="-122"/>
            </a:endParaRPr>
          </a:p>
          <a:p>
            <a:pPr lvl="1"/>
            <a:r>
              <a:rPr lang="zh-CN" sz="1000">
                <a:solidFill>
                  <a:schemeClr val="tx2">
                    <a:lumMod val="50000"/>
                  </a:schemeClr>
                </a:solidFill>
                <a:latin typeface="微软雅黑" panose="020B0503020204020204" charset="-122"/>
                <a:ea typeface="微软雅黑" panose="020B0503020204020204" charset="-122"/>
              </a:rPr>
              <a:t>颗粒度合适，适度抽象</a:t>
            </a:r>
            <a:endParaRPr lang="zh-CN" sz="1000">
              <a:solidFill>
                <a:schemeClr val="tx2">
                  <a:lumMod val="50000"/>
                </a:schemeClr>
              </a:solidFill>
              <a:latin typeface="微软雅黑" panose="020B0503020204020204" charset="-122"/>
              <a:ea typeface="微软雅黑" panose="020B0503020204020204" charset="-122"/>
            </a:endParaRPr>
          </a:p>
          <a:p>
            <a:pPr lvl="1"/>
            <a:r>
              <a:rPr lang="zh-CN" sz="1000">
                <a:solidFill>
                  <a:schemeClr val="tx2">
                    <a:lumMod val="50000"/>
                  </a:schemeClr>
                </a:solidFill>
                <a:latin typeface="微软雅黑" panose="020B0503020204020204" charset="-122"/>
                <a:ea typeface="微软雅黑" panose="020B0503020204020204" charset="-122"/>
              </a:rPr>
              <a:t>功能尽可能单一，代码行数适中</a:t>
            </a:r>
            <a:endParaRPr lang="zh-CN" sz="1000">
              <a:solidFill>
                <a:schemeClr val="tx2">
                  <a:lumMod val="50000"/>
                </a:scheme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4919345" y="826770"/>
            <a:ext cx="3592195" cy="1155700"/>
          </a:xfrm>
          <a:prstGeom prst="rect">
            <a:avLst/>
          </a:prstGeom>
        </p:spPr>
      </p:pic>
      <p:pic>
        <p:nvPicPr>
          <p:cNvPr id="7" name="图片 6"/>
          <p:cNvPicPr>
            <a:picLocks noChangeAspect="1"/>
          </p:cNvPicPr>
          <p:nvPr/>
        </p:nvPicPr>
        <p:blipFill>
          <a:blip r:embed="rId2"/>
          <a:stretch>
            <a:fillRect/>
          </a:stretch>
        </p:blipFill>
        <p:spPr>
          <a:xfrm>
            <a:off x="4766945" y="2524760"/>
            <a:ext cx="4250055" cy="1644650"/>
          </a:xfrm>
          <a:prstGeom prst="rect">
            <a:avLst/>
          </a:prstGeom>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en-US" altLang="zh-CN" sz="3600" b="1">
                <a:solidFill>
                  <a:srgbClr val="1E8380"/>
                </a:solidFill>
                <a:latin typeface="微软雅黑" panose="020B0503020204020204" charset="-122"/>
                <a:ea typeface="微软雅黑" panose="020B0503020204020204" charset="-122"/>
              </a:rPr>
              <a:t>Vue</a:t>
            </a:r>
            <a:r>
              <a:rPr lang="zh-CN" altLang="en-US" sz="3600" b="1">
                <a:solidFill>
                  <a:srgbClr val="1E8380"/>
                </a:solidFill>
                <a:latin typeface="微软雅黑" panose="020B0503020204020204" charset="-122"/>
                <a:ea typeface="微软雅黑" panose="020B0503020204020204" charset="-122"/>
              </a:rPr>
              <a:t>父子组件之间的通信</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lang="zh-CN" altLang="en-US" sz="2000">
                <a:solidFill>
                  <a:schemeClr val="tx2">
                    <a:lumMod val="50000"/>
                  </a:schemeClr>
                </a:solidFill>
                <a:latin typeface="微软雅黑" panose="020B0503020204020204" charset="-122"/>
                <a:ea typeface="微软雅黑" panose="020B0503020204020204" charset="-122"/>
              </a:rPr>
              <a:t>父子组件之间不能相互访问</a:t>
            </a:r>
            <a:r>
              <a:rPr lang="en-US" altLang="zh-CN" sz="2000">
                <a:solidFill>
                  <a:schemeClr val="tx2">
                    <a:lumMod val="50000"/>
                  </a:schemeClr>
                </a:solidFill>
                <a:latin typeface="微软雅黑" panose="020B0503020204020204" charset="-122"/>
                <a:ea typeface="微软雅黑" panose="020B0503020204020204" charset="-122"/>
              </a:rPr>
              <a:t>data</a:t>
            </a:r>
            <a:r>
              <a:rPr lang="zh-CN" altLang="en-US" sz="2000">
                <a:solidFill>
                  <a:schemeClr val="tx2">
                    <a:lumMod val="50000"/>
                  </a:schemeClr>
                </a:solidFill>
                <a:latin typeface="微软雅黑" panose="020B0503020204020204" charset="-122"/>
                <a:ea typeface="微软雅黑" panose="020B0503020204020204" charset="-122"/>
              </a:rPr>
              <a:t>内容</a:t>
            </a:r>
            <a:endParaRPr lang="zh-CN" altLang="en-US" sz="2000">
              <a:solidFill>
                <a:schemeClr val="tx2">
                  <a:lumMod val="50000"/>
                </a:scheme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1631315" y="2251075"/>
            <a:ext cx="5316220" cy="2303780"/>
          </a:xfrm>
          <a:prstGeom prst="rect">
            <a:avLst/>
          </a:prstGeom>
        </p:spPr>
      </p:pic>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6585585" cy="551180"/>
          </a:xfrm>
        </p:spPr>
        <p:txBody>
          <a:bodyPr/>
          <a:p>
            <a:pPr algn="l"/>
            <a:r>
              <a:rPr lang="en-US" altLang="zh-CN" sz="3600" b="1">
                <a:solidFill>
                  <a:srgbClr val="1E8380"/>
                </a:solidFill>
                <a:latin typeface="微软雅黑" panose="020B0503020204020204" charset="-122"/>
                <a:ea typeface="微软雅黑" panose="020B0503020204020204" charset="-122"/>
              </a:rPr>
              <a:t>Vue</a:t>
            </a:r>
            <a:r>
              <a:rPr lang="zh-CN" altLang="en-US" sz="3600" b="1">
                <a:solidFill>
                  <a:srgbClr val="1E8380"/>
                </a:solidFill>
                <a:latin typeface="微软雅黑" panose="020B0503020204020204" charset="-122"/>
                <a:ea typeface="微软雅黑" panose="020B0503020204020204" charset="-122"/>
              </a:rPr>
              <a:t>父子组件之间的访问方式</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sz="2000">
                <a:solidFill>
                  <a:schemeClr val="tx2">
                    <a:lumMod val="50000"/>
                  </a:schemeClr>
                </a:solidFill>
                <a:latin typeface="微软雅黑" panose="020B0503020204020204" charset="-122"/>
                <a:ea typeface="微软雅黑" panose="020B0503020204020204" charset="-122"/>
              </a:rPr>
              <a:t>子组件调用父组件的方法</a:t>
            </a:r>
            <a:r>
              <a:rPr lang="zh-CN" sz="2000">
                <a:solidFill>
                  <a:schemeClr val="tx2">
                    <a:lumMod val="50000"/>
                  </a:schemeClr>
                </a:solidFill>
                <a:latin typeface="微软雅黑" panose="020B0503020204020204" charset="-122"/>
                <a:ea typeface="微软雅黑" panose="020B0503020204020204" charset="-122"/>
              </a:rPr>
              <a:t>：</a:t>
            </a:r>
            <a:r>
              <a:rPr lang="en-US" altLang="zh-CN" sz="2000">
                <a:solidFill>
                  <a:schemeClr val="tx2">
                    <a:lumMod val="50000"/>
                  </a:schemeClr>
                </a:solidFill>
                <a:latin typeface="微软雅黑" panose="020B0503020204020204" charset="-122"/>
                <a:ea typeface="微软雅黑" panose="020B0503020204020204" charset="-122"/>
              </a:rPr>
              <a:t>$parent</a:t>
            </a:r>
            <a:r>
              <a:rPr lang="zh-CN" altLang="en-US" sz="2000">
                <a:solidFill>
                  <a:schemeClr val="tx2">
                    <a:lumMod val="50000"/>
                  </a:schemeClr>
                </a:solidFill>
                <a:latin typeface="微软雅黑" panose="020B0503020204020204" charset="-122"/>
                <a:ea typeface="微软雅黑" panose="020B0503020204020204" charset="-122"/>
              </a:rPr>
              <a:t>或</a:t>
            </a:r>
            <a:r>
              <a:rPr lang="en-US" altLang="zh-CN" sz="2000">
                <a:solidFill>
                  <a:schemeClr val="tx2">
                    <a:lumMod val="50000"/>
                  </a:schemeClr>
                </a:solidFill>
                <a:latin typeface="微软雅黑" panose="020B0503020204020204" charset="-122"/>
                <a:ea typeface="微软雅黑" panose="020B0503020204020204" charset="-122"/>
              </a:rPr>
              <a:t>$root</a:t>
            </a:r>
            <a:endParaRPr sz="2000">
              <a:solidFill>
                <a:schemeClr val="tx2">
                  <a:lumMod val="50000"/>
                </a:schemeClr>
              </a:solidFill>
              <a:latin typeface="微软雅黑" panose="020B0503020204020204" charset="-122"/>
              <a:ea typeface="微软雅黑" panose="020B0503020204020204" charset="-122"/>
            </a:endParaRPr>
          </a:p>
          <a:p>
            <a:r>
              <a:rPr lang="zh-CN" sz="2000">
                <a:solidFill>
                  <a:schemeClr val="tx2">
                    <a:lumMod val="50000"/>
                  </a:schemeClr>
                </a:solidFill>
                <a:latin typeface="微软雅黑" panose="020B0503020204020204" charset="-122"/>
                <a:ea typeface="微软雅黑" panose="020B0503020204020204" charset="-122"/>
                <a:sym typeface="+mn-ea"/>
              </a:rPr>
              <a:t>父</a:t>
            </a:r>
            <a:r>
              <a:rPr sz="2000">
                <a:solidFill>
                  <a:schemeClr val="tx2">
                    <a:lumMod val="50000"/>
                  </a:schemeClr>
                </a:solidFill>
                <a:latin typeface="微软雅黑" panose="020B0503020204020204" charset="-122"/>
                <a:ea typeface="微软雅黑" panose="020B0503020204020204" charset="-122"/>
                <a:sym typeface="+mn-ea"/>
              </a:rPr>
              <a:t>组件调用</a:t>
            </a:r>
            <a:r>
              <a:rPr lang="zh-CN" sz="2000">
                <a:solidFill>
                  <a:schemeClr val="tx2">
                    <a:lumMod val="50000"/>
                  </a:schemeClr>
                </a:solidFill>
                <a:latin typeface="微软雅黑" panose="020B0503020204020204" charset="-122"/>
                <a:ea typeface="微软雅黑" panose="020B0503020204020204" charset="-122"/>
                <a:sym typeface="+mn-ea"/>
              </a:rPr>
              <a:t>子</a:t>
            </a:r>
            <a:r>
              <a:rPr sz="2000">
                <a:solidFill>
                  <a:schemeClr val="tx2">
                    <a:lumMod val="50000"/>
                  </a:schemeClr>
                </a:solidFill>
                <a:latin typeface="微软雅黑" panose="020B0503020204020204" charset="-122"/>
                <a:ea typeface="微软雅黑" panose="020B0503020204020204" charset="-122"/>
                <a:sym typeface="+mn-ea"/>
              </a:rPr>
              <a:t>组件的方法</a:t>
            </a:r>
            <a:r>
              <a:rPr lang="en-US" sz="2000">
                <a:solidFill>
                  <a:schemeClr val="tx2">
                    <a:lumMod val="50000"/>
                  </a:schemeClr>
                </a:solidFill>
                <a:latin typeface="微软雅黑" panose="020B0503020204020204" charset="-122"/>
                <a:ea typeface="微软雅黑" panose="020B0503020204020204" charset="-122"/>
                <a:sym typeface="+mn-ea"/>
              </a:rPr>
              <a:t>:</a:t>
            </a:r>
            <a:r>
              <a:rPr lang="en-US" sz="2000">
                <a:solidFill>
                  <a:schemeClr val="bg1">
                    <a:lumMod val="85000"/>
                  </a:schemeClr>
                </a:solidFill>
                <a:latin typeface="微软雅黑" panose="020B0503020204020204" charset="-122"/>
                <a:ea typeface="微软雅黑" panose="020B0503020204020204" charset="-122"/>
                <a:sym typeface="+mn-ea"/>
              </a:rPr>
              <a:t>$children</a:t>
            </a:r>
            <a:r>
              <a:rPr lang="zh-CN" altLang="en-US" sz="2000">
                <a:solidFill>
                  <a:schemeClr val="tx2">
                    <a:lumMod val="50000"/>
                  </a:schemeClr>
                </a:solidFill>
                <a:latin typeface="微软雅黑" panose="020B0503020204020204" charset="-122"/>
                <a:ea typeface="微软雅黑" panose="020B0503020204020204" charset="-122"/>
                <a:sym typeface="+mn-ea"/>
              </a:rPr>
              <a:t>或</a:t>
            </a:r>
            <a:r>
              <a:rPr sz="2000">
                <a:solidFill>
                  <a:schemeClr val="tx2">
                    <a:lumMod val="50000"/>
                  </a:schemeClr>
                </a:solidFill>
                <a:latin typeface="微软雅黑" panose="020B0503020204020204" charset="-122"/>
                <a:ea typeface="微软雅黑" panose="020B0503020204020204" charset="-122"/>
                <a:sym typeface="+mn-ea"/>
              </a:rPr>
              <a:t> </a:t>
            </a:r>
            <a:r>
              <a:rPr lang="en-US" sz="2000">
                <a:solidFill>
                  <a:schemeClr val="tx2">
                    <a:lumMod val="50000"/>
                  </a:schemeClr>
                </a:solidFill>
                <a:latin typeface="微软雅黑" panose="020B0503020204020204" charset="-122"/>
                <a:ea typeface="微软雅黑" panose="020B0503020204020204" charset="-122"/>
                <a:sym typeface="+mn-ea"/>
              </a:rPr>
              <a:t>$refs </a:t>
            </a:r>
            <a:endParaRPr sz="2000">
              <a:solidFill>
                <a:schemeClr val="tx2">
                  <a:lumMod val="50000"/>
                </a:schemeClr>
              </a:solidFill>
              <a:latin typeface="微软雅黑" panose="020B0503020204020204" charset="-122"/>
              <a:ea typeface="微软雅黑" panose="020B0503020204020204" charset="-122"/>
            </a:endParaRPr>
          </a:p>
          <a:p>
            <a:endParaRPr sz="2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rPr>
              <a:t>插槽</a:t>
            </a:r>
            <a:r>
              <a:rPr lang="en-US" altLang="zh-CN" sz="3600" b="1">
                <a:solidFill>
                  <a:srgbClr val="1E8380"/>
                </a:solidFill>
                <a:latin typeface="微软雅黑" panose="020B0503020204020204" charset="-122"/>
                <a:ea typeface="微软雅黑" panose="020B0503020204020204" charset="-122"/>
              </a:rPr>
              <a:t>slot</a:t>
            </a:r>
            <a:endParaRPr lang="en-US" altLang="zh-CN"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lang="zh-CN" altLang="en-US" sz="2000">
                <a:solidFill>
                  <a:schemeClr val="tx2">
                    <a:lumMod val="50000"/>
                  </a:schemeClr>
                </a:solidFill>
                <a:latin typeface="微软雅黑" panose="020B0503020204020204" charset="-122"/>
                <a:ea typeface="微软雅黑" panose="020B0503020204020204" charset="-122"/>
              </a:rPr>
              <a:t>Vue 实现了一套内容分发的 API，这套 API 的设计灵感源自 Web Components 规范草案，将 &lt;slot&gt; 元素作为承载分发内容的出口。</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插槽可以实现组件的扩展性 ， 抽取共性， 保留不同</a:t>
            </a:r>
            <a:endParaRPr lang="en-US" altLang="zh-CN" sz="2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br>
              <a:rPr lang="zh-CN" altLang="en-US" sz="3600" b="1">
                <a:solidFill>
                  <a:srgbClr val="1E8380"/>
                </a:solidFill>
                <a:latin typeface="微软雅黑" panose="020B0503020204020204" charset="-122"/>
                <a:ea typeface="微软雅黑" panose="020B0503020204020204" charset="-122"/>
                <a:sym typeface="+mn-ea"/>
              </a:rPr>
            </a:br>
            <a:r>
              <a:rPr kumimoji="0" lang="en-US" altLang="zh-CN" sz="3600" b="1" i="0" u="none" strike="noStrike" cap="none" spc="0" normalizeH="0" baseline="0">
                <a:ln>
                  <a:noFill/>
                </a:ln>
                <a:solidFill>
                  <a:srgbClr val="1E8380"/>
                </a:solidFill>
                <a:uFillTx/>
                <a:latin typeface="微软雅黑" panose="020B0503020204020204" charset="-122"/>
                <a:ea typeface="微软雅黑" panose="020B0503020204020204" charset="-122"/>
                <a:cs typeface="+mn-cs"/>
              </a:rPr>
              <a:t>Vue</a:t>
            </a:r>
            <a:r>
              <a:rPr kumimoji="0" lang="zh-CN" altLang="en-US" sz="3600" b="1" i="0" u="none" strike="noStrike" cap="none" spc="0" normalizeH="0" baseline="0">
                <a:ln>
                  <a:noFill/>
                </a:ln>
                <a:solidFill>
                  <a:srgbClr val="1E8380"/>
                </a:solidFill>
                <a:uFillTx/>
                <a:latin typeface="微软雅黑" panose="020B0503020204020204" charset="-122"/>
                <a:ea typeface="微软雅黑" panose="020B0503020204020204" charset="-122"/>
                <a:cs typeface="+mn-cs"/>
              </a:rPr>
              <a:t>全家桶</a:t>
            </a:r>
            <a:br>
              <a:rPr kumimoji="0" lang="zh-CN" altLang="en-US" sz="3600" b="1" i="0" u="none" strike="noStrike" cap="none" spc="0" normalizeH="0" baseline="0">
                <a:ln>
                  <a:noFill/>
                </a:ln>
                <a:solidFill>
                  <a:srgbClr val="1E8380"/>
                </a:solidFill>
                <a:uFillTx/>
                <a:latin typeface="微软雅黑" panose="020B0503020204020204" charset="-122"/>
                <a:ea typeface="微软雅黑" panose="020B0503020204020204" charset="-122"/>
                <a:cs typeface="+mn-cs"/>
              </a:rPr>
            </a:br>
            <a:endParaRPr lang="en-US" altLang="zh-CN"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0850" y="1129030"/>
            <a:ext cx="3347085" cy="3499485"/>
          </a:xfrm>
        </p:spPr>
        <p:txBody>
          <a:bodyPr/>
          <a:p>
            <a:r>
              <a:rPr lang="zh-CN" altLang="en-US" sz="2000">
                <a:solidFill>
                  <a:schemeClr val="tx2">
                    <a:lumMod val="50000"/>
                  </a:schemeClr>
                </a:solidFill>
                <a:latin typeface="微软雅黑" panose="020B0503020204020204" charset="-122"/>
                <a:ea typeface="微软雅黑" panose="020B0503020204020204" charset="-122"/>
              </a:rPr>
              <a:t>认识</a:t>
            </a:r>
            <a:r>
              <a:rPr lang="en-US" altLang="zh-CN" sz="2000">
                <a:solidFill>
                  <a:schemeClr val="tx2">
                    <a:lumMod val="50000"/>
                  </a:schemeClr>
                </a:solidFill>
                <a:latin typeface="微软雅黑" panose="020B0503020204020204" charset="-122"/>
                <a:ea typeface="微软雅黑" panose="020B0503020204020204" charset="-122"/>
              </a:rPr>
              <a:t>VUE3</a:t>
            </a:r>
            <a:endParaRPr lang="zh-CN" altLang="en-US"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VUE</a:t>
            </a:r>
            <a:r>
              <a:rPr lang="zh-CN" altLang="en-US" sz="2000">
                <a:solidFill>
                  <a:schemeClr val="tx2">
                    <a:lumMod val="50000"/>
                  </a:schemeClr>
                </a:solidFill>
                <a:latin typeface="微软雅黑" panose="020B0503020204020204" charset="-122"/>
                <a:ea typeface="微软雅黑" panose="020B0503020204020204" charset="-122"/>
              </a:rPr>
              <a:t>开发初体验</a:t>
            </a:r>
            <a:endParaRPr lang="zh-CN" altLang="en-US"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VUE CLI </a:t>
            </a:r>
            <a:r>
              <a:rPr lang="zh-CN" altLang="en-US" sz="2000">
                <a:solidFill>
                  <a:schemeClr val="tx2">
                    <a:lumMod val="50000"/>
                  </a:schemeClr>
                </a:solidFill>
                <a:latin typeface="微软雅黑" panose="020B0503020204020204" charset="-122"/>
                <a:ea typeface="微软雅黑" panose="020B0503020204020204" charset="-122"/>
              </a:rPr>
              <a:t>脚手架</a:t>
            </a:r>
            <a:endParaRPr lang="zh-CN" altLang="en-US"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VUE </a:t>
            </a:r>
            <a:r>
              <a:rPr lang="zh-CN" altLang="en-US" sz="2000">
                <a:solidFill>
                  <a:schemeClr val="tx2">
                    <a:lumMod val="50000"/>
                  </a:schemeClr>
                </a:solidFill>
                <a:latin typeface="微软雅黑" panose="020B0503020204020204" charset="-122"/>
                <a:ea typeface="微软雅黑" panose="020B0503020204020204" charset="-122"/>
              </a:rPr>
              <a:t>基础语法</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网络封装</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组件化开发</a:t>
            </a:r>
            <a:endParaRPr lang="zh-CN" altLang="en-US" sz="2000">
              <a:solidFill>
                <a:schemeClr val="tx2">
                  <a:lumMod val="50000"/>
                </a:schemeClr>
              </a:solidFill>
              <a:latin typeface="微软雅黑" panose="020B0503020204020204" charset="-122"/>
              <a:ea typeface="微软雅黑" panose="020B0503020204020204" charset="-122"/>
            </a:endParaRPr>
          </a:p>
          <a:p>
            <a:pPr marL="0" indent="0">
              <a:buNone/>
            </a:pPr>
            <a:endParaRPr lang="zh-CN" altLang="en-US" sz="1600">
              <a:solidFill>
                <a:schemeClr val="tx2">
                  <a:lumMod val="50000"/>
                </a:schemeClr>
              </a:solidFill>
              <a:latin typeface="微软雅黑" panose="020B0503020204020204" charset="-122"/>
              <a:ea typeface="微软雅黑" panose="020B0503020204020204" charset="-122"/>
            </a:endParaRPr>
          </a:p>
          <a:p>
            <a:endParaRPr lang="zh-CN" altLang="en-US" sz="1600">
              <a:solidFill>
                <a:schemeClr val="tx2">
                  <a:lumMod val="50000"/>
                </a:schemeClr>
              </a:solidFill>
              <a:latin typeface="微软雅黑" panose="020B0503020204020204" charset="-122"/>
              <a:ea typeface="微软雅黑" panose="020B0503020204020204" charset="-122"/>
            </a:endParaRPr>
          </a:p>
        </p:txBody>
      </p:sp>
      <p:sp>
        <p:nvSpPr>
          <p:cNvPr id="2" name="内容占位符 4"/>
          <p:cNvSpPr>
            <a:spLocks noGrp="1"/>
          </p:cNvSpPr>
          <p:nvPr/>
        </p:nvSpPr>
        <p:spPr>
          <a:xfrm>
            <a:off x="4359275" y="1294765"/>
            <a:ext cx="3347085" cy="3499485"/>
          </a:xfrm>
          <a:prstGeom prst="rect">
            <a:avLst/>
          </a:prstGeom>
          <a:ln w="12700">
            <a:miter lim="400000"/>
          </a:ln>
        </p:spPr>
        <p:txBody>
          <a:bodyPr lIns="45719" rIns="45719"/>
          <a:lstStyle>
            <a:lvl1pPr marL="342900" marR="0" indent="-34290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1pPr>
            <a:lvl2pPr marL="1035685" marR="0" indent="-578485"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2pPr>
            <a:lvl3pPr marL="1456055" marR="0" indent="-541655"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3pPr>
            <a:lvl4pPr marL="20205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4pPr>
            <a:lvl5pPr marL="24777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5pPr>
            <a:lvl6pPr marL="29349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6pPr>
            <a:lvl7pPr marL="33921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7pPr>
            <a:lvl8pPr marL="38493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8pPr>
            <a:lvl9pPr marL="43065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9pPr>
          </a:lstStyle>
          <a:p>
            <a:r>
              <a:rPr lang="en-US" altLang="zh-CN" sz="2000">
                <a:solidFill>
                  <a:schemeClr val="tx2">
                    <a:lumMod val="50000"/>
                  </a:schemeClr>
                </a:solidFill>
                <a:latin typeface="微软雅黑" panose="020B0503020204020204" charset="-122"/>
                <a:ea typeface="微软雅黑" panose="020B0503020204020204" charset="-122"/>
              </a:rPr>
              <a:t>VUE</a:t>
            </a:r>
            <a:r>
              <a:rPr lang="zh-CN" altLang="en-US" sz="2000">
                <a:solidFill>
                  <a:schemeClr val="tx2">
                    <a:lumMod val="50000"/>
                  </a:schemeClr>
                </a:solidFill>
                <a:latin typeface="微软雅黑" panose="020B0503020204020204" charset="-122"/>
                <a:ea typeface="微软雅黑" panose="020B0503020204020204" charset="-122"/>
              </a:rPr>
              <a:t>路由应用</a:t>
            </a:r>
            <a:endParaRPr lang="zh-CN" altLang="en-US"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Vuex</a:t>
            </a:r>
            <a:r>
              <a:rPr lang="zh-CN" altLang="en-US" sz="2000">
                <a:solidFill>
                  <a:schemeClr val="tx2">
                    <a:lumMod val="50000"/>
                  </a:schemeClr>
                </a:solidFill>
                <a:latin typeface="微软雅黑" panose="020B0503020204020204" charset="-122"/>
                <a:ea typeface="微软雅黑" panose="020B0503020204020204" charset="-122"/>
              </a:rPr>
              <a:t>详解</a:t>
            </a:r>
            <a:endParaRPr lang="zh-CN" altLang="en-US"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Vue3</a:t>
            </a:r>
            <a:r>
              <a:rPr lang="zh-CN" altLang="en-US" sz="2000">
                <a:solidFill>
                  <a:schemeClr val="tx2">
                    <a:lumMod val="50000"/>
                  </a:schemeClr>
                </a:solidFill>
                <a:latin typeface="微软雅黑" panose="020B0503020204020204" charset="-122"/>
                <a:ea typeface="微软雅黑" panose="020B0503020204020204" charset="-122"/>
              </a:rPr>
              <a:t>的新特性</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sym typeface="+mn-ea"/>
              </a:rPr>
              <a:t>Composition API详解</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项目实战</a:t>
            </a:r>
            <a:endParaRPr lang="zh-CN" altLang="en-US" sz="2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en-US" altLang="zh-CN" sz="2400" b="1">
                <a:solidFill>
                  <a:srgbClr val="1E8380"/>
                </a:solidFill>
                <a:latin typeface="微软雅黑" panose="020B0503020204020204" charset="-122"/>
                <a:ea typeface="微软雅黑" panose="020B0503020204020204" charset="-122"/>
              </a:rPr>
              <a:t>Vue3</a:t>
            </a:r>
            <a:r>
              <a:rPr lang="zh-CN" altLang="en-US" sz="2400" b="1">
                <a:solidFill>
                  <a:srgbClr val="1E8380"/>
                </a:solidFill>
                <a:latin typeface="微软雅黑" panose="020B0503020204020204" charset="-122"/>
                <a:ea typeface="微软雅黑" panose="020B0503020204020204" charset="-122"/>
              </a:rPr>
              <a:t>中组件的生命周期函数</a:t>
            </a:r>
            <a:endParaRPr lang="zh-CN" altLang="en-US" sz="2400" b="1">
              <a:solidFill>
                <a:srgbClr val="1E8380"/>
              </a:solidFill>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1"/>
          <a:stretch>
            <a:fillRect/>
          </a:stretch>
        </p:blipFill>
        <p:spPr>
          <a:xfrm>
            <a:off x="6033770" y="-17145"/>
            <a:ext cx="3121660" cy="5160645"/>
          </a:xfrm>
          <a:prstGeom prst="rect">
            <a:avLst/>
          </a:prstGeom>
        </p:spPr>
      </p:pic>
      <p:sp>
        <p:nvSpPr>
          <p:cNvPr id="9" name="文本框 8"/>
          <p:cNvSpPr txBox="1"/>
          <p:nvPr/>
        </p:nvSpPr>
        <p:spPr>
          <a:xfrm>
            <a:off x="431165" y="846138"/>
            <a:ext cx="4286250" cy="3783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en-US" altLang="zh-CN" sz="800" b="0" i="0" u="none" strike="noStrike" cap="none" spc="0" normalizeH="0" baseline="0">
                <a:ln>
                  <a:noFill/>
                </a:ln>
                <a:solidFill>
                  <a:srgbClr val="000000"/>
                </a:solidFill>
                <a:effectLst/>
                <a:uFillTx/>
                <a:latin typeface="+mn-lt"/>
                <a:ea typeface="+mn-ea"/>
                <a:cs typeface="+mn-cs"/>
                <a:sym typeface="Calibri" panose="020F0502020204030204"/>
              </a:rPr>
              <a:t>       </a:t>
            </a: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beforeCreate()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en-US" altLang="zh-CN" sz="800" b="0" i="0" u="none" strike="noStrike" cap="none" spc="0" normalizeH="0" baseline="0">
                <a:ln>
                  <a:noFill/>
                </a:ln>
                <a:solidFill>
                  <a:srgbClr val="000000"/>
                </a:solidFill>
                <a:effectLst/>
                <a:uFillTx/>
                <a:latin typeface="+mn-lt"/>
                <a:ea typeface="+mn-ea"/>
                <a:cs typeface="+mn-cs"/>
                <a:sym typeface="Calibri" panose="020F0502020204030204"/>
              </a:rPr>
              <a:t>	</a:t>
            </a: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console.log('实例刚刚被创建');</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created()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console.log('实例已经创建完成');</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beforeMount()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console.log('模板编译之前');</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mounted()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console.log('模板编译完成');</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beforeUpdate()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console.log('数据更新之前');</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updated()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console.log('数据更新完成');</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activated()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console.log('keep-alive 缓存的组件激活时调用');</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deactivated()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console.log('keep-alive 缓存的组件停用时调用');</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beforeUnmount()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console.log('实例销毁之间');</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unmounted()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console.log('实例销毁完成');</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10" name="文本框 9"/>
          <p:cNvSpPr txBox="1"/>
          <p:nvPr/>
        </p:nvSpPr>
        <p:spPr>
          <a:xfrm>
            <a:off x="3920490" y="3028950"/>
            <a:ext cx="1743710" cy="11976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this.$nextTick(()=&gt;{</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this.$nextTick()将回调延迟到下次 DOM 更新循环之后执行。在修改数据之后立即使用它，然后等待 DOM 更新。</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en-US" altLang="zh-CN" sz="3600" b="1">
                <a:solidFill>
                  <a:srgbClr val="1E8380"/>
                </a:solidFill>
                <a:latin typeface="微软雅黑" panose="020B0503020204020204" charset="-122"/>
                <a:ea typeface="微软雅黑" panose="020B0503020204020204" charset="-122"/>
              </a:rPr>
              <a:t>Vue</a:t>
            </a:r>
            <a:r>
              <a:rPr lang="zh-CN" altLang="en-US" sz="3600" b="1">
                <a:solidFill>
                  <a:srgbClr val="1E8380"/>
                </a:solidFill>
                <a:latin typeface="微软雅黑" panose="020B0503020204020204" charset="-122"/>
                <a:ea typeface="微软雅黑" panose="020B0503020204020204" charset="-122"/>
              </a:rPr>
              <a:t>网络请求</a:t>
            </a:r>
            <a:r>
              <a:rPr lang="en-US" altLang="zh-CN" sz="3600" b="1">
                <a:solidFill>
                  <a:srgbClr val="1E8380"/>
                </a:solidFill>
                <a:latin typeface="微软雅黑" panose="020B0503020204020204" charset="-122"/>
                <a:ea typeface="微软雅黑" panose="020B0503020204020204" charset="-122"/>
              </a:rPr>
              <a:t>axios</a:t>
            </a:r>
            <a:endParaRPr lang="en-US" altLang="zh-CN" sz="3600" b="1">
              <a:solidFill>
                <a:srgbClr val="1E8380"/>
              </a:solidFill>
              <a:latin typeface="微软雅黑" panose="020B0503020204020204" charset="-122"/>
              <a:ea typeface="微软雅黑" panose="020B0503020204020204" charset="-122"/>
            </a:endParaRPr>
          </a:p>
        </p:txBody>
      </p:sp>
      <p:sp>
        <p:nvSpPr>
          <p:cNvPr id="2" name="文本框 1"/>
          <p:cNvSpPr txBox="1"/>
          <p:nvPr/>
        </p:nvSpPr>
        <p:spPr>
          <a:xfrm>
            <a:off x="424815" y="808038"/>
            <a:ext cx="7339965" cy="39370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dosubmit()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axios.post('</a:t>
            </a:r>
            <a:r>
              <a:rPr kumimoji="0" lang="en-US" altLang="zh-CN" sz="1000" b="0" i="0" u="none" strike="noStrike" cap="none" spc="0" normalizeH="0" baseline="0">
                <a:ln>
                  <a:noFill/>
                </a:ln>
                <a:solidFill>
                  <a:srgbClr val="000000"/>
                </a:solidFill>
                <a:effectLst/>
                <a:uFillTx/>
                <a:latin typeface="+mn-lt"/>
                <a:ea typeface="+mn-ea"/>
                <a:cs typeface="+mn-cs"/>
                <a:sym typeface="Calibri" panose="020F0502020204030204"/>
              </a:rPr>
              <a:t>url</a:t>
            </a: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a:t>
            </a:r>
            <a:r>
              <a:rPr kumimoji="0" lang="en-US" altLang="zh-CN" sz="1000" b="0" i="0" u="none" strike="noStrike" cap="none" spc="0" normalizeH="0" baseline="0">
                <a:ln>
                  <a:noFill/>
                </a:ln>
                <a:solidFill>
                  <a:srgbClr val="000000"/>
                </a:solidFill>
                <a:effectLst/>
                <a:uFillTx/>
                <a:latin typeface="+mn-lt"/>
                <a:ea typeface="+mn-ea"/>
                <a:cs typeface="+mn-cs"/>
                <a:sym typeface="Calibri" panose="020F0502020204030204"/>
              </a:rPr>
              <a:t>data.data</a:t>
            </a: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transformRequest: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function(data)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let ret =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for (let it in data)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ret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encodeURIComponent(it)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encodeURIComponent(data[it])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"&amp;";</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return ret;</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headers: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"Content-Type": "application/x-www-form-urlencoded"</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.then(res=&gt;{</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console.log(res);</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}).catch(err=&gt;{</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console.log(err);</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en-US" altLang="zh-CN" sz="3600" b="1">
                <a:solidFill>
                  <a:srgbClr val="1E8380"/>
                </a:solidFill>
                <a:latin typeface="微软雅黑" panose="020B0503020204020204" charset="-122"/>
                <a:ea typeface="微软雅黑" panose="020B0503020204020204" charset="-122"/>
              </a:rPr>
              <a:t>Vue</a:t>
            </a:r>
            <a:r>
              <a:rPr lang="zh-CN" altLang="en-US" sz="3600" b="1">
                <a:solidFill>
                  <a:srgbClr val="1E8380"/>
                </a:solidFill>
                <a:latin typeface="微软雅黑" panose="020B0503020204020204" charset="-122"/>
                <a:ea typeface="微软雅黑" panose="020B0503020204020204" charset="-122"/>
              </a:rPr>
              <a:t>封装网络请求</a:t>
            </a:r>
            <a:endParaRPr lang="en-US" altLang="zh-CN" sz="3600" b="1">
              <a:solidFill>
                <a:srgbClr val="1E8380"/>
              </a:solidFill>
              <a:latin typeface="微软雅黑" panose="020B0503020204020204" charset="-122"/>
              <a:ea typeface="微软雅黑" panose="020B0503020204020204" charset="-122"/>
            </a:endParaRPr>
          </a:p>
        </p:txBody>
      </p:sp>
      <p:sp>
        <p:nvSpPr>
          <p:cNvPr id="2" name="文本框 1"/>
          <p:cNvSpPr txBox="1"/>
          <p:nvPr/>
        </p:nvSpPr>
        <p:spPr>
          <a:xfrm>
            <a:off x="412115" y="795655"/>
            <a:ext cx="3994150" cy="39370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import axios from 'axios';</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const instance = axios.create({</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baseURL:'http://api.eduwork.cn/admin',</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timeout:5000</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instance.interceptors.request.use(</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config=&gt;{</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return config;</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err =&gt;{</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return Promise.reject(err);</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instance.interceptors.response.use(</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response =&gt;{</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console.log(response);</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return response;</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err =&gt;{</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return Promise.reject(err);</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4" name="文本框 3"/>
          <p:cNvSpPr txBox="1"/>
          <p:nvPr/>
        </p:nvSpPr>
        <p:spPr>
          <a:xfrm>
            <a:off x="4540250" y="970598"/>
            <a:ext cx="3994150" cy="38296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export function get(url, params){</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return instance.get(url,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params</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export function post(url, data)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return instance.post(url, data,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transformRequest:[</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function(data){</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let str =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for(let key in data){</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str += encodeURIComponent(key)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 encodeURIComponent(data[key]) + '&amp;'</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console.log(str);</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return str;</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headers: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"Content-Type": "application/x-www-form-urlencoded"</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sym typeface="+mn-ea"/>
              </a:rPr>
              <a:t>认识路由（</a:t>
            </a:r>
            <a:r>
              <a:rPr lang="en-US" altLang="zh-CN" sz="3600" b="1">
                <a:solidFill>
                  <a:srgbClr val="1E8380"/>
                </a:solidFill>
                <a:latin typeface="微软雅黑" panose="020B0503020204020204" charset="-122"/>
                <a:ea typeface="微软雅黑" panose="020B0503020204020204" charset="-122"/>
                <a:sym typeface="+mn-ea"/>
              </a:rPr>
              <a:t>Vue Router</a:t>
            </a:r>
            <a:r>
              <a:rPr lang="zh-CN" altLang="en-US" sz="3600" b="1">
                <a:solidFill>
                  <a:srgbClr val="1E8380"/>
                </a:solidFill>
                <a:latin typeface="微软雅黑" panose="020B0503020204020204" charset="-122"/>
                <a:ea typeface="微软雅黑" panose="020B0503020204020204" charset="-122"/>
                <a:sym typeface="+mn-ea"/>
              </a:rPr>
              <a:t>）</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lang="zh-CN" altLang="en-US" sz="2000">
                <a:solidFill>
                  <a:schemeClr val="tx2">
                    <a:lumMod val="50000"/>
                  </a:schemeClr>
                </a:solidFill>
                <a:latin typeface="微软雅黑" panose="020B0503020204020204" charset="-122"/>
                <a:ea typeface="微软雅黑" panose="020B0503020204020204" charset="-122"/>
              </a:rPr>
              <a:t>后端路由</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前端路由</a:t>
            </a:r>
            <a:endParaRPr lang="zh-CN" altLang="en-US" sz="2000">
              <a:solidFill>
                <a:schemeClr val="tx2">
                  <a:lumMod val="50000"/>
                </a:scheme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3069590" y="1438910"/>
            <a:ext cx="5247640" cy="3014345"/>
          </a:xfrm>
          <a:prstGeom prst="rect">
            <a:avLst/>
          </a:prstGeom>
        </p:spPr>
      </p:pic>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en-US" altLang="zh-CN" sz="3600" b="1">
                <a:solidFill>
                  <a:srgbClr val="1E8380"/>
                </a:solidFill>
                <a:latin typeface="微软雅黑" panose="020B0503020204020204" charset="-122"/>
                <a:ea typeface="微软雅黑" panose="020B0503020204020204" charset="-122"/>
              </a:rPr>
              <a:t>Vue-Router</a:t>
            </a:r>
            <a:r>
              <a:rPr lang="zh-CN" altLang="en-US" sz="3600" b="1">
                <a:solidFill>
                  <a:srgbClr val="1E8380"/>
                </a:solidFill>
                <a:latin typeface="微软雅黑" panose="020B0503020204020204" charset="-122"/>
                <a:ea typeface="微软雅黑" panose="020B0503020204020204" charset="-122"/>
              </a:rPr>
              <a:t>初体验</a:t>
            </a:r>
            <a:endParaRPr lang="zh-CN" altLang="en-US" sz="3600" b="1">
              <a:solidFill>
                <a:srgbClr val="1E8380"/>
              </a:solidFill>
              <a:latin typeface="微软雅黑" panose="020B0503020204020204" charset="-122"/>
              <a:ea typeface="微软雅黑" panose="020B0503020204020204" charset="-122"/>
            </a:endParaRPr>
          </a:p>
        </p:txBody>
      </p:sp>
      <p:pic>
        <p:nvPicPr>
          <p:cNvPr id="2" name="图片 1"/>
          <p:cNvPicPr>
            <a:picLocks noChangeAspect="1"/>
          </p:cNvPicPr>
          <p:nvPr>
            <p:custDataLst>
              <p:tags r:id="rId1"/>
            </p:custDataLst>
          </p:nvPr>
        </p:nvPicPr>
        <p:blipFill>
          <a:blip r:embed="rId2"/>
          <a:stretch>
            <a:fillRect/>
          </a:stretch>
        </p:blipFill>
        <p:spPr>
          <a:xfrm>
            <a:off x="4310380" y="1988185"/>
            <a:ext cx="3062605" cy="2144395"/>
          </a:xfrm>
          <a:prstGeom prst="rect">
            <a:avLst/>
          </a:prstGeom>
        </p:spPr>
      </p:pic>
      <p:sp>
        <p:nvSpPr>
          <p:cNvPr id="4" name="内容占位符 3"/>
          <p:cNvSpPr>
            <a:spLocks noGrp="1"/>
          </p:cNvSpPr>
          <p:nvPr>
            <p:ph idx="1"/>
          </p:nvPr>
        </p:nvSpPr>
        <p:spPr>
          <a:xfrm>
            <a:off x="457200" y="1193800"/>
            <a:ext cx="8229600" cy="3206115"/>
          </a:xfrm>
        </p:spPr>
        <p:txBody>
          <a:bodyPr/>
          <a:p>
            <a:r>
              <a:rPr lang="zh-CN" altLang="en-US" sz="2000">
                <a:solidFill>
                  <a:schemeClr val="tx2">
                    <a:lumMod val="50000"/>
                  </a:schemeClr>
                </a:solidFill>
                <a:latin typeface="微软雅黑" panose="020B0503020204020204" charset="-122"/>
                <a:ea typeface="微软雅黑" panose="020B0503020204020204" charset="-122"/>
              </a:rPr>
              <a:t>安装路由</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创建路由</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启动路由</a:t>
            </a:r>
            <a:endParaRPr lang="zh-CN" altLang="en-US" sz="2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2800" b="1">
                <a:solidFill>
                  <a:srgbClr val="1E8380"/>
                </a:solidFill>
                <a:latin typeface="微软雅黑" panose="020B0503020204020204" charset="-122"/>
                <a:ea typeface="微软雅黑" panose="020B0503020204020204" charset="-122"/>
                <a:sym typeface="+mn-ea"/>
              </a:rPr>
              <a:t>延迟加载动态导入和</a:t>
            </a:r>
            <a:r>
              <a:rPr lang="zh-CN" altLang="en-US" sz="2800" b="1">
                <a:solidFill>
                  <a:srgbClr val="1E8380"/>
                </a:solidFill>
                <a:latin typeface="微软雅黑" panose="020B0503020204020204" charset="-122"/>
                <a:ea typeface="微软雅黑" panose="020B0503020204020204" charset="-122"/>
              </a:rPr>
              <a:t>路由模式解析</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lang="zh-CN" altLang="en-US" sz="1200">
                <a:solidFill>
                  <a:schemeClr val="tx2">
                    <a:lumMod val="50000"/>
                  </a:schemeClr>
                </a:solidFill>
                <a:latin typeface="微软雅黑" panose="020B0503020204020204" charset="-122"/>
                <a:ea typeface="微软雅黑" panose="020B0503020204020204" charset="-122"/>
              </a:rPr>
              <a:t>路由是由多个URL组成的，使用不同的URL可以相应的导航到不同的位置</a:t>
            </a:r>
            <a:endParaRPr lang="zh-CN" altLang="en-US" sz="1200">
              <a:solidFill>
                <a:schemeClr val="tx2">
                  <a:lumMod val="50000"/>
                </a:schemeClr>
              </a:solidFill>
              <a:latin typeface="微软雅黑" panose="020B0503020204020204" charset="-122"/>
              <a:ea typeface="微软雅黑" panose="020B0503020204020204" charset="-122"/>
            </a:endParaRPr>
          </a:p>
          <a:p>
            <a:r>
              <a:rPr lang="en-US" altLang="zh-CN" sz="1200">
                <a:solidFill>
                  <a:schemeClr val="tx2">
                    <a:lumMod val="50000"/>
                  </a:schemeClr>
                </a:solidFill>
                <a:latin typeface="微软雅黑" panose="020B0503020204020204" charset="-122"/>
                <a:ea typeface="微软雅黑" panose="020B0503020204020204" charset="-122"/>
              </a:rPr>
              <a:t>Vue-Router</a:t>
            </a:r>
            <a:r>
              <a:rPr lang="zh-CN" altLang="en-US" sz="1200">
                <a:solidFill>
                  <a:schemeClr val="tx2">
                    <a:lumMod val="50000"/>
                  </a:schemeClr>
                </a:solidFill>
                <a:latin typeface="微软雅黑" panose="020B0503020204020204" charset="-122"/>
                <a:ea typeface="微软雅黑" panose="020B0503020204020204" charset="-122"/>
              </a:rPr>
              <a:t>在切换页面时是没有重新进行请求的，使用起来就好像页面是有状态的一样</a:t>
            </a:r>
            <a:endParaRPr lang="zh-CN" altLang="en-US" sz="1200">
              <a:solidFill>
                <a:schemeClr val="tx2">
                  <a:lumMod val="50000"/>
                </a:schemeClr>
              </a:solidFill>
              <a:latin typeface="微软雅黑" panose="020B0503020204020204" charset="-122"/>
              <a:ea typeface="微软雅黑" panose="020B0503020204020204" charset="-122"/>
            </a:endParaRPr>
          </a:p>
          <a:p>
            <a:r>
              <a:rPr lang="en-US" altLang="zh-CN" sz="1200">
                <a:solidFill>
                  <a:schemeClr val="tx2">
                    <a:lumMod val="50000"/>
                  </a:schemeClr>
                </a:solidFill>
                <a:latin typeface="微软雅黑" panose="020B0503020204020204" charset="-122"/>
                <a:ea typeface="微软雅黑" panose="020B0503020204020204" charset="-122"/>
              </a:rPr>
              <a:t>借助了浏览器的History API来实现的，这样可以使得页面跳转而不刷新，页面的状态就被维持在浏览器中</a:t>
            </a:r>
            <a:endParaRPr lang="en-US" altLang="zh-CN" sz="1200">
              <a:solidFill>
                <a:schemeClr val="tx2">
                  <a:lumMod val="50000"/>
                </a:schemeClr>
              </a:solidFill>
              <a:latin typeface="微软雅黑" panose="020B0503020204020204" charset="-122"/>
              <a:ea typeface="微软雅黑" panose="020B0503020204020204" charset="-122"/>
            </a:endParaRPr>
          </a:p>
          <a:p>
            <a:r>
              <a:rPr lang="en-US" altLang="zh-CN" sz="1200">
                <a:solidFill>
                  <a:schemeClr val="tx2">
                    <a:lumMod val="50000"/>
                  </a:schemeClr>
                </a:solidFill>
                <a:latin typeface="微软雅黑" panose="020B0503020204020204" charset="-122"/>
                <a:ea typeface="微软雅黑" panose="020B0503020204020204" charset="-122"/>
              </a:rPr>
              <a:t>vue-router中默认使用的是hash模式，也就是会出现如URL：   ，                    URL中带有#号</a:t>
            </a:r>
            <a:endParaRPr lang="en-US" altLang="zh-CN" sz="1200">
              <a:solidFill>
                <a:schemeClr val="tx2">
                  <a:lumMod val="50000"/>
                </a:schemeClr>
              </a:solidFill>
              <a:latin typeface="微软雅黑" panose="020B0503020204020204" charset="-122"/>
              <a:ea typeface="微软雅黑" panose="020B0503020204020204" charset="-122"/>
            </a:endParaRPr>
          </a:p>
          <a:p>
            <a:endParaRPr lang="en-US" altLang="zh-CN" sz="1200">
              <a:solidFill>
                <a:schemeClr val="tx2">
                  <a:lumMod val="50000"/>
                </a:schemeClr>
              </a:solidFill>
              <a:latin typeface="微软雅黑" panose="020B0503020204020204" charset="-122"/>
              <a:ea typeface="微软雅黑" panose="020B0503020204020204" charset="-122"/>
            </a:endParaRPr>
          </a:p>
          <a:p>
            <a:r>
              <a:rPr lang="zh-CN" altLang="en-US" sz="1200">
                <a:solidFill>
                  <a:schemeClr val="tx2">
                    <a:lumMod val="50000"/>
                  </a:schemeClr>
                </a:solidFill>
                <a:latin typeface="微软雅黑" panose="020B0503020204020204" charset="-122"/>
                <a:ea typeface="微软雅黑" panose="020B0503020204020204" charset="-122"/>
              </a:rPr>
              <a:t>有三种模式</a:t>
            </a:r>
            <a:endParaRPr lang="en-US" altLang="zh-CN" sz="1200">
              <a:solidFill>
                <a:schemeClr val="tx2">
                  <a:lumMod val="50000"/>
                </a:schemeClr>
              </a:solidFill>
              <a:latin typeface="微软雅黑" panose="020B0503020204020204" charset="-122"/>
              <a:ea typeface="微软雅黑" panose="020B0503020204020204" charset="-122"/>
            </a:endParaRPr>
          </a:p>
          <a:p>
            <a:pPr lvl="1"/>
            <a:r>
              <a:rPr lang="en-US" altLang="zh-CN" sz="1200">
                <a:solidFill>
                  <a:schemeClr val="tx2">
                    <a:lumMod val="50000"/>
                  </a:schemeClr>
                </a:solidFill>
                <a:latin typeface="微软雅黑" panose="020B0503020204020204" charset="-122"/>
                <a:ea typeface="微软雅黑" panose="020B0503020204020204" charset="-122"/>
              </a:rPr>
              <a:t>Hash: 使用URL的hash值来作为路由</a:t>
            </a:r>
            <a:r>
              <a:rPr lang="zh-CN" altLang="en-US" sz="1200">
                <a:solidFill>
                  <a:schemeClr val="tx2">
                    <a:lumMod val="50000"/>
                  </a:schemeClr>
                </a:solidFill>
                <a:latin typeface="微软雅黑" panose="020B0503020204020204" charset="-122"/>
                <a:ea typeface="微软雅黑" panose="020B0503020204020204" charset="-122"/>
              </a:rPr>
              <a:t>，</a:t>
            </a:r>
            <a:r>
              <a:rPr lang="en-US" altLang="zh-CN" sz="1200">
                <a:solidFill>
                  <a:schemeClr val="tx2">
                    <a:lumMod val="50000"/>
                  </a:schemeClr>
                </a:solidFill>
                <a:latin typeface="微软雅黑" panose="020B0503020204020204" charset="-122"/>
                <a:ea typeface="微软雅黑" panose="020B0503020204020204" charset="-122"/>
              </a:rPr>
              <a:t>用来指导浏览器动作的，对服务器端完全无用</a:t>
            </a:r>
            <a:r>
              <a:rPr lang="zh-CN" altLang="en-US" sz="1200">
                <a:solidFill>
                  <a:schemeClr val="tx2">
                    <a:lumMod val="50000"/>
                  </a:schemeClr>
                </a:solidFill>
                <a:latin typeface="微软雅黑" panose="020B0503020204020204" charset="-122"/>
                <a:ea typeface="微软雅黑" panose="020B0503020204020204" charset="-122"/>
              </a:rPr>
              <a:t>，</a:t>
            </a:r>
            <a:r>
              <a:rPr lang="en-US" altLang="zh-CN" sz="1200">
                <a:solidFill>
                  <a:schemeClr val="tx2">
                    <a:lumMod val="50000"/>
                  </a:schemeClr>
                </a:solidFill>
                <a:latin typeface="微软雅黑" panose="020B0503020204020204" charset="-122"/>
                <a:ea typeface="微软雅黑" panose="020B0503020204020204" charset="-122"/>
              </a:rPr>
              <a:t>支持所有浏览器。</a:t>
            </a:r>
            <a:endParaRPr lang="en-US" altLang="zh-CN" sz="1200">
              <a:solidFill>
                <a:schemeClr val="tx2">
                  <a:lumMod val="50000"/>
                </a:schemeClr>
              </a:solidFill>
              <a:latin typeface="微软雅黑" panose="020B0503020204020204" charset="-122"/>
              <a:ea typeface="微软雅黑" panose="020B0503020204020204" charset="-122"/>
            </a:endParaRPr>
          </a:p>
          <a:p>
            <a:pPr lvl="1"/>
            <a:r>
              <a:rPr lang="en-US" altLang="zh-CN" sz="1200">
                <a:solidFill>
                  <a:schemeClr val="tx2">
                    <a:lumMod val="50000"/>
                  </a:schemeClr>
                </a:solidFill>
                <a:latin typeface="微软雅黑" panose="020B0503020204020204" charset="-122"/>
                <a:ea typeface="微软雅黑" panose="020B0503020204020204" charset="-122"/>
              </a:rPr>
              <a:t>History: 以来HTML5 History API 和服务器配置。</a:t>
            </a:r>
            <a:endParaRPr lang="en-US" altLang="zh-CN" sz="1200">
              <a:solidFill>
                <a:schemeClr val="tx2">
                  <a:lumMod val="50000"/>
                </a:schemeClr>
              </a:solidFill>
              <a:latin typeface="微软雅黑" panose="020B0503020204020204" charset="-122"/>
              <a:ea typeface="微软雅黑" panose="020B0503020204020204" charset="-122"/>
            </a:endParaRPr>
          </a:p>
          <a:p>
            <a:pPr lvl="1"/>
            <a:r>
              <a:rPr lang="en-US" altLang="zh-CN" sz="1200">
                <a:solidFill>
                  <a:schemeClr val="tx2">
                    <a:lumMod val="50000"/>
                  </a:schemeClr>
                </a:solidFill>
                <a:latin typeface="微软雅黑" panose="020B0503020204020204" charset="-122"/>
                <a:ea typeface="微软雅黑" panose="020B0503020204020204" charset="-122"/>
              </a:rPr>
              <a:t>Abstract： 支持所有javascript运行模式。如果发现没有浏览器的API，路由会自动强制进入这个模式。</a:t>
            </a:r>
            <a:endParaRPr lang="en-US" altLang="zh-CN" sz="1200">
              <a:solidFill>
                <a:schemeClr val="tx2">
                  <a:lumMod val="50000"/>
                </a:scheme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4933315" y="1997710"/>
            <a:ext cx="1201420" cy="269240"/>
          </a:xfrm>
          <a:prstGeom prst="rect">
            <a:avLst/>
          </a:prstGeom>
        </p:spPr>
      </p:pic>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rPr>
              <a:t>命名视图和自定义导航</a:t>
            </a:r>
            <a:endParaRPr lang="en-US" altLang="zh-CN"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lang="en-US" altLang="zh-CN" sz="2000">
                <a:solidFill>
                  <a:schemeClr val="tx2">
                    <a:lumMod val="50000"/>
                  </a:schemeClr>
                </a:solidFill>
                <a:latin typeface="微软雅黑" panose="020B0503020204020204" charset="-122"/>
                <a:ea typeface="微软雅黑" panose="020B0503020204020204" charset="-122"/>
              </a:rPr>
              <a:t>&lt;router-link&gt;</a:t>
            </a:r>
            <a:endParaRPr lang="en-US" altLang="zh-CN"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&lt;router-view&gt;</a:t>
            </a:r>
            <a:endParaRPr lang="en-US" altLang="zh-CN" sz="2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rPr>
              <a:t>嵌套路由</a:t>
            </a:r>
            <a:r>
              <a:rPr lang="en-US" altLang="zh-CN" sz="3600" b="1">
                <a:solidFill>
                  <a:srgbClr val="1E8380"/>
                </a:solidFill>
                <a:latin typeface="微软雅黑" panose="020B0503020204020204" charset="-122"/>
                <a:ea typeface="微软雅黑" panose="020B0503020204020204" charset="-122"/>
              </a:rPr>
              <a:t>(</a:t>
            </a:r>
            <a:r>
              <a:rPr lang="zh-CN" altLang="en-US" sz="3600" b="1">
                <a:solidFill>
                  <a:srgbClr val="1E8380"/>
                </a:solidFill>
                <a:latin typeface="微软雅黑" panose="020B0503020204020204" charset="-122"/>
                <a:ea typeface="微软雅黑" panose="020B0503020204020204" charset="-122"/>
              </a:rPr>
              <a:t>子路由</a:t>
            </a:r>
            <a:r>
              <a:rPr lang="en-US" altLang="zh-CN" sz="3600" b="1">
                <a:solidFill>
                  <a:srgbClr val="1E8380"/>
                </a:solidFill>
                <a:latin typeface="微软雅黑" panose="020B0503020204020204" charset="-122"/>
                <a:ea typeface="微软雅黑" panose="020B0503020204020204" charset="-122"/>
              </a:rPr>
              <a:t>)</a:t>
            </a:r>
            <a:endParaRPr lang="en-US" altLang="zh-CN" sz="3600" b="1">
              <a:solidFill>
                <a:srgbClr val="1E8380"/>
              </a:solidFill>
              <a:latin typeface="微软雅黑" panose="020B0503020204020204" charset="-122"/>
              <a:ea typeface="微软雅黑" panose="020B0503020204020204" charset="-122"/>
            </a:endParaRPr>
          </a:p>
        </p:txBody>
      </p:sp>
      <p:sp>
        <p:nvSpPr>
          <p:cNvPr id="2" name="文本框 1"/>
          <p:cNvSpPr txBox="1"/>
          <p:nvPr/>
        </p:nvSpPr>
        <p:spPr>
          <a:xfrm>
            <a:off x="419100" y="1033463"/>
            <a:ext cx="5309870" cy="35985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path: '/me',</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name: 'Me',</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component: Me,</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children: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path: 'collection',//以“/”开头的嵌套路径会被当作根路径，所以子路由上不用加“/”;在生成路由时，主路由上的path会被自动添加到子路由之前，所以子路由上的path不用在重新声明主路由上的path了。</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name: 'Collection',</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component: Collection</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path: 'trace',</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name: 'Trace',</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component: Trace</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4" name="文本框 3"/>
          <p:cNvSpPr txBox="1"/>
          <p:nvPr/>
        </p:nvSpPr>
        <p:spPr>
          <a:xfrm>
            <a:off x="5877560" y="1915478"/>
            <a:ext cx="3179445" cy="15671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&lt;div class="tabs"&gt;</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&lt;ul&gt;</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&lt;!--&lt;router-link :to="{name: 'Default'}" 默认内容&lt;/router-link&gt;--&gt;</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&lt;router-link :to="{name: 'Collection'}"  &gt;我的收藏&lt;/router-link&gt;</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&lt;router-link :to="{name: 'Trace'}"&gt;我的足迹&lt;/router-link&gt;</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&lt;/ul&gt;</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&lt;/div&gt;</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&lt;div class="content"&gt;</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&lt;router-view&gt;&lt;/router-view&gt;//&lt;router-link&gt; 就是定义页面中点击的部分，&lt;router-view&gt; 定义显示部分，就是点击后，区配的内容显示在什么地方，会被匹配到的组件替换掉</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&lt;/div&gt;</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rPr>
              <a:t>传递参数的方式</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88085"/>
            <a:ext cx="8229600" cy="3206115"/>
          </a:xfrm>
        </p:spPr>
        <p:txBody>
          <a:bodyPr/>
          <a:p>
            <a:r>
              <a:rPr lang="zh-CN" altLang="en-US" sz="2000">
                <a:solidFill>
                  <a:schemeClr val="tx2">
                    <a:lumMod val="50000"/>
                  </a:schemeClr>
                </a:solidFill>
                <a:latin typeface="微软雅黑" panose="020B0503020204020204" charset="-122"/>
                <a:ea typeface="微软雅黑" panose="020B0503020204020204" charset="-122"/>
              </a:rPr>
              <a:t>传递参数主要有两种类型：</a:t>
            </a:r>
            <a:r>
              <a:rPr lang="en-US" altLang="zh-CN" sz="2000">
                <a:solidFill>
                  <a:schemeClr val="tx2">
                    <a:lumMod val="50000"/>
                  </a:schemeClr>
                </a:solidFill>
                <a:latin typeface="微软雅黑" panose="020B0503020204020204" charset="-122"/>
                <a:ea typeface="微软雅黑" panose="020B0503020204020204" charset="-122"/>
              </a:rPr>
              <a:t>params</a:t>
            </a:r>
            <a:r>
              <a:rPr lang="zh-CN" altLang="en-US" sz="2000">
                <a:solidFill>
                  <a:schemeClr val="tx2">
                    <a:lumMod val="50000"/>
                  </a:schemeClr>
                </a:solidFill>
                <a:latin typeface="微软雅黑" panose="020B0503020204020204" charset="-122"/>
                <a:ea typeface="微软雅黑" panose="020B0503020204020204" charset="-122"/>
              </a:rPr>
              <a:t>和</a:t>
            </a:r>
            <a:r>
              <a:rPr lang="en-US" altLang="zh-CN" sz="2000">
                <a:solidFill>
                  <a:schemeClr val="tx2">
                    <a:lumMod val="50000"/>
                  </a:schemeClr>
                </a:solidFill>
                <a:latin typeface="微软雅黑" panose="020B0503020204020204" charset="-122"/>
                <a:ea typeface="微软雅黑" panose="020B0503020204020204" charset="-122"/>
              </a:rPr>
              <a:t>query</a:t>
            </a:r>
            <a:endParaRPr lang="en-US" altLang="zh-CN"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params</a:t>
            </a:r>
            <a:r>
              <a:rPr lang="zh-CN" altLang="en-US" sz="2000">
                <a:solidFill>
                  <a:schemeClr val="tx2">
                    <a:lumMod val="50000"/>
                  </a:schemeClr>
                </a:solidFill>
                <a:latin typeface="微软雅黑" panose="020B0503020204020204" charset="-122"/>
                <a:ea typeface="微软雅黑" panose="020B0503020204020204" charset="-122"/>
              </a:rPr>
              <a:t>的类型：</a:t>
            </a:r>
            <a:endParaRPr lang="zh-CN" altLang="en-US" sz="20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配置路由格式： </a:t>
            </a:r>
            <a:r>
              <a:rPr lang="en-US" altLang="zh-CN" sz="1200">
                <a:solidFill>
                  <a:schemeClr val="tx2">
                    <a:lumMod val="50000"/>
                  </a:schemeClr>
                </a:solidFill>
                <a:latin typeface="微软雅黑" panose="020B0503020204020204" charset="-122"/>
                <a:ea typeface="微软雅黑" panose="020B0503020204020204" charset="-122"/>
              </a:rPr>
              <a:t>/user/:id (</a:t>
            </a:r>
            <a:r>
              <a:rPr lang="zh-CN" altLang="en-US" sz="1200">
                <a:solidFill>
                  <a:schemeClr val="tx2">
                    <a:lumMod val="50000"/>
                  </a:schemeClr>
                </a:solidFill>
                <a:latin typeface="微软雅黑" panose="020B0503020204020204" charset="-122"/>
                <a:ea typeface="微软雅黑" panose="020B0503020204020204" charset="-122"/>
              </a:rPr>
              <a:t>动态路由</a:t>
            </a:r>
            <a:r>
              <a:rPr lang="en-US" altLang="zh-CN" sz="1200">
                <a:solidFill>
                  <a:schemeClr val="tx2">
                    <a:lumMod val="50000"/>
                  </a:schemeClr>
                </a:solidFill>
                <a:latin typeface="微软雅黑" panose="020B0503020204020204" charset="-122"/>
                <a:ea typeface="微软雅黑" panose="020B0503020204020204" charset="-122"/>
              </a:rPr>
              <a:t>)</a:t>
            </a:r>
            <a:endParaRPr lang="en-US" altLang="zh-CN"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传递的方式： 在</a:t>
            </a:r>
            <a:r>
              <a:rPr lang="en-US" altLang="zh-CN" sz="1200">
                <a:solidFill>
                  <a:schemeClr val="tx2">
                    <a:lumMod val="50000"/>
                  </a:schemeClr>
                </a:solidFill>
                <a:latin typeface="微软雅黑" panose="020B0503020204020204" charset="-122"/>
                <a:ea typeface="微软雅黑" panose="020B0503020204020204" charset="-122"/>
              </a:rPr>
              <a:t>path</a:t>
            </a:r>
            <a:r>
              <a:rPr lang="zh-CN" altLang="en-US" sz="1200">
                <a:solidFill>
                  <a:schemeClr val="tx2">
                    <a:lumMod val="50000"/>
                  </a:schemeClr>
                </a:solidFill>
                <a:latin typeface="微软雅黑" panose="020B0503020204020204" charset="-122"/>
                <a:ea typeface="微软雅黑" panose="020B0503020204020204" charset="-122"/>
              </a:rPr>
              <a:t>后面对应的值 </a:t>
            </a:r>
            <a:r>
              <a:rPr lang="en-US" altLang="zh-CN" sz="1200">
                <a:solidFill>
                  <a:schemeClr val="tx2">
                    <a:lumMod val="50000"/>
                  </a:schemeClr>
                </a:solidFill>
                <a:latin typeface="微软雅黑" panose="020B0503020204020204" charset="-122"/>
                <a:ea typeface="微软雅黑" panose="020B0503020204020204" charset="-122"/>
              </a:rPr>
              <a:t>:to=”'/user/'+uid”</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传递后形成的路径：</a:t>
            </a:r>
            <a:r>
              <a:rPr lang="en-US" altLang="zh-CN" sz="1200">
                <a:solidFill>
                  <a:schemeClr val="tx2">
                    <a:lumMod val="50000"/>
                  </a:schemeClr>
                </a:solidFill>
                <a:latin typeface="微软雅黑" panose="020B0503020204020204" charset="-122"/>
                <a:ea typeface="微软雅黑" panose="020B0503020204020204" charset="-122"/>
              </a:rPr>
              <a:t>/user/9, /user/zs</a:t>
            </a:r>
            <a:endParaRPr lang="en-US" altLang="zh-CN"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接收参数</a:t>
            </a:r>
            <a:r>
              <a:rPr lang="en-US" altLang="zh-CN" sz="1200">
                <a:solidFill>
                  <a:schemeClr val="tx2">
                    <a:lumMod val="50000"/>
                  </a:schemeClr>
                </a:solidFill>
                <a:latin typeface="微软雅黑" panose="020B0503020204020204" charset="-122"/>
                <a:ea typeface="微软雅黑" panose="020B0503020204020204" charset="-122"/>
              </a:rPr>
              <a:t>:$route.params.id</a:t>
            </a:r>
            <a:endParaRPr lang="zh-CN" altLang="en-US" sz="12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query</a:t>
            </a:r>
            <a:r>
              <a:rPr lang="zh-CN" altLang="en-US" sz="2000">
                <a:solidFill>
                  <a:schemeClr val="tx2">
                    <a:lumMod val="50000"/>
                  </a:schemeClr>
                </a:solidFill>
                <a:latin typeface="微软雅黑" panose="020B0503020204020204" charset="-122"/>
                <a:ea typeface="微软雅黑" panose="020B0503020204020204" charset="-122"/>
              </a:rPr>
              <a:t>的类型：</a:t>
            </a:r>
            <a:endParaRPr lang="zh-CN" altLang="en-US" sz="20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sym typeface="+mn-ea"/>
              </a:rPr>
              <a:t>配置路由格式： </a:t>
            </a:r>
            <a:r>
              <a:rPr lang="en-US" altLang="zh-CN" sz="1200">
                <a:solidFill>
                  <a:schemeClr val="tx2">
                    <a:lumMod val="50000"/>
                  </a:schemeClr>
                </a:solidFill>
                <a:latin typeface="微软雅黑" panose="020B0503020204020204" charset="-122"/>
                <a:ea typeface="微软雅黑" panose="020B0503020204020204" charset="-122"/>
                <a:sym typeface="+mn-ea"/>
              </a:rPr>
              <a:t>/user, </a:t>
            </a:r>
            <a:r>
              <a:rPr lang="zh-CN" altLang="en-US" sz="1200">
                <a:solidFill>
                  <a:schemeClr val="tx2">
                    <a:lumMod val="50000"/>
                  </a:schemeClr>
                </a:solidFill>
                <a:latin typeface="微软雅黑" panose="020B0503020204020204" charset="-122"/>
                <a:ea typeface="微软雅黑" panose="020B0503020204020204" charset="-122"/>
                <a:sym typeface="+mn-ea"/>
              </a:rPr>
              <a:t>正常配置</a:t>
            </a:r>
            <a:endParaRPr lang="en-US" altLang="zh-CN"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sym typeface="+mn-ea"/>
              </a:rPr>
              <a:t>传递的方式： 对象中使用</a:t>
            </a:r>
            <a:r>
              <a:rPr lang="en-US" altLang="zh-CN" sz="1200">
                <a:solidFill>
                  <a:schemeClr val="tx2">
                    <a:lumMod val="50000"/>
                  </a:schemeClr>
                </a:solidFill>
                <a:latin typeface="微软雅黑" panose="020B0503020204020204" charset="-122"/>
                <a:ea typeface="微软雅黑" panose="020B0503020204020204" charset="-122"/>
                <a:sym typeface="+mn-ea"/>
              </a:rPr>
              <a:t>query</a:t>
            </a:r>
            <a:r>
              <a:rPr lang="zh-CN" altLang="en-US" sz="1200">
                <a:solidFill>
                  <a:schemeClr val="tx2">
                    <a:lumMod val="50000"/>
                  </a:schemeClr>
                </a:solidFill>
                <a:latin typeface="微软雅黑" panose="020B0503020204020204" charset="-122"/>
                <a:ea typeface="微软雅黑" panose="020B0503020204020204" charset="-122"/>
                <a:sym typeface="+mn-ea"/>
              </a:rPr>
              <a:t>的</a:t>
            </a:r>
            <a:r>
              <a:rPr lang="en-US" altLang="zh-CN" sz="1200">
                <a:solidFill>
                  <a:schemeClr val="tx2">
                    <a:lumMod val="50000"/>
                  </a:schemeClr>
                </a:solidFill>
                <a:latin typeface="微软雅黑" panose="020B0503020204020204" charset="-122"/>
                <a:ea typeface="微软雅黑" panose="020B0503020204020204" charset="-122"/>
                <a:sym typeface="+mn-ea"/>
              </a:rPr>
              <a:t>key</a:t>
            </a:r>
            <a:r>
              <a:rPr lang="zh-CN" altLang="en-US" sz="1200">
                <a:solidFill>
                  <a:schemeClr val="tx2">
                    <a:lumMod val="50000"/>
                  </a:schemeClr>
                </a:solidFill>
                <a:latin typeface="微软雅黑" panose="020B0503020204020204" charset="-122"/>
                <a:ea typeface="微软雅黑" panose="020B0503020204020204" charset="-122"/>
                <a:sym typeface="+mn-ea"/>
              </a:rPr>
              <a:t>作为传递方式</a:t>
            </a:r>
            <a:r>
              <a:rPr lang="en-US" altLang="zh-CN" sz="1200">
                <a:solidFill>
                  <a:schemeClr val="tx2">
                    <a:lumMod val="50000"/>
                  </a:schemeClr>
                </a:solidFill>
                <a:latin typeface="微软雅黑" panose="020B0503020204020204" charset="-122"/>
                <a:ea typeface="微软雅黑" panose="020B0503020204020204" charset="-122"/>
                <a:sym typeface="+mn-ea"/>
              </a:rPr>
              <a:t>:to=</a:t>
            </a:r>
            <a:r>
              <a:rPr lang="zh-CN" altLang="en-US" sz="1200">
                <a:solidFill>
                  <a:schemeClr val="tx2">
                    <a:lumMod val="50000"/>
                  </a:schemeClr>
                </a:solidFill>
                <a:latin typeface="微软雅黑" panose="020B0503020204020204" charset="-122"/>
                <a:ea typeface="微软雅黑" panose="020B0503020204020204" charset="-122"/>
                <a:sym typeface="+mn-ea"/>
              </a:rPr>
              <a:t>｛</a:t>
            </a:r>
            <a:r>
              <a:rPr lang="en-US" altLang="zh-CN" sz="1200">
                <a:solidFill>
                  <a:schemeClr val="tx2">
                    <a:lumMod val="50000"/>
                  </a:schemeClr>
                </a:solidFill>
                <a:latin typeface="微软雅黑" panose="020B0503020204020204" charset="-122"/>
                <a:ea typeface="微软雅黑" panose="020B0503020204020204" charset="-122"/>
                <a:sym typeface="+mn-ea"/>
              </a:rPr>
              <a:t>path:'/', query:{id:1,name:'abc'}</a:t>
            </a:r>
            <a:r>
              <a:rPr lang="zh-CN" altLang="en-US" sz="1200">
                <a:solidFill>
                  <a:schemeClr val="tx2">
                    <a:lumMod val="50000"/>
                  </a:schemeClr>
                </a:solidFill>
                <a:latin typeface="微软雅黑" panose="020B0503020204020204" charset="-122"/>
                <a:ea typeface="微软雅黑" panose="020B0503020204020204" charset="-122"/>
                <a:sym typeface="+mn-ea"/>
              </a:rPr>
              <a:t>｝</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sym typeface="+mn-ea"/>
              </a:rPr>
              <a:t>传递后形成的路径：</a:t>
            </a:r>
            <a:r>
              <a:rPr lang="en-US" altLang="zh-CN" sz="1200">
                <a:solidFill>
                  <a:schemeClr val="tx2">
                    <a:lumMod val="50000"/>
                  </a:schemeClr>
                </a:solidFill>
                <a:latin typeface="微软雅黑" panose="020B0503020204020204" charset="-122"/>
                <a:ea typeface="微软雅黑" panose="020B0503020204020204" charset="-122"/>
                <a:sym typeface="+mn-ea"/>
              </a:rPr>
              <a:t>/user?id=9, /user?id=zs</a:t>
            </a:r>
            <a:endParaRPr lang="en-US" altLang="zh-CN" sz="1200">
              <a:solidFill>
                <a:schemeClr val="tx2">
                  <a:lumMod val="50000"/>
                </a:schemeClr>
              </a:solidFill>
              <a:latin typeface="微软雅黑" panose="020B0503020204020204" charset="-122"/>
              <a:ea typeface="微软雅黑" panose="020B0503020204020204" charset="-122"/>
              <a:sym typeface="+mn-ea"/>
            </a:endParaRPr>
          </a:p>
          <a:p>
            <a:pPr lvl="1"/>
            <a:r>
              <a:rPr lang="zh-CN" altLang="en-US" sz="1200">
                <a:solidFill>
                  <a:schemeClr val="tx2">
                    <a:lumMod val="50000"/>
                  </a:schemeClr>
                </a:solidFill>
                <a:latin typeface="微软雅黑" panose="020B0503020204020204" charset="-122"/>
                <a:ea typeface="微软雅黑" panose="020B0503020204020204" charset="-122"/>
                <a:sym typeface="+mn-ea"/>
              </a:rPr>
              <a:t>接收参数：</a:t>
            </a:r>
            <a:r>
              <a:rPr lang="en-US" altLang="zh-CN" sz="1200">
                <a:solidFill>
                  <a:schemeClr val="tx2">
                    <a:lumMod val="50000"/>
                  </a:schemeClr>
                </a:solidFill>
                <a:latin typeface="微软雅黑" panose="020B0503020204020204" charset="-122"/>
                <a:ea typeface="微软雅黑" panose="020B0503020204020204" charset="-122"/>
                <a:sym typeface="+mn-ea"/>
              </a:rPr>
              <a:t>$route.query.name</a:t>
            </a:r>
            <a:endParaRPr lang="zh-CN" altLang="en-US" sz="1200">
              <a:solidFill>
                <a:schemeClr val="tx2">
                  <a:lumMod val="50000"/>
                </a:schemeClr>
              </a:solidFill>
              <a:latin typeface="微软雅黑" panose="020B0503020204020204" charset="-122"/>
              <a:ea typeface="微软雅黑" panose="020B0503020204020204" charset="-122"/>
            </a:endParaRPr>
          </a:p>
          <a:p>
            <a:endParaRPr lang="zh-CN" altLang="en-US" sz="12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rPr>
              <a:t>重定向和别名</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969010"/>
            <a:ext cx="8229600" cy="3206115"/>
          </a:xfrm>
        </p:spPr>
        <p:txBody>
          <a:bodyPr/>
          <a:p>
            <a:r>
              <a:rPr lang="zh-CN" altLang="en-US" sz="2000">
                <a:solidFill>
                  <a:schemeClr val="tx2">
                    <a:lumMod val="50000"/>
                  </a:schemeClr>
                </a:solidFill>
                <a:latin typeface="微软雅黑" panose="020B0503020204020204" charset="-122"/>
                <a:ea typeface="微软雅黑" panose="020B0503020204020204" charset="-122"/>
              </a:rPr>
              <a:t>重定向：</a:t>
            </a:r>
            <a:endParaRPr lang="zh-CN" altLang="en-US" sz="2000">
              <a:solidFill>
                <a:schemeClr val="tx2">
                  <a:lumMod val="50000"/>
                </a:schemeClr>
              </a:solidFill>
              <a:latin typeface="微软雅黑" panose="020B0503020204020204" charset="-122"/>
              <a:ea typeface="微软雅黑" panose="020B0503020204020204" charset="-122"/>
            </a:endParaRPr>
          </a:p>
          <a:p>
            <a:pPr lvl="1"/>
            <a:r>
              <a:rPr lang="zh-CN" altLang="en-US" sz="1000">
                <a:solidFill>
                  <a:schemeClr val="tx2">
                    <a:lumMod val="50000"/>
                  </a:schemeClr>
                </a:solidFill>
                <a:latin typeface="微软雅黑" panose="020B0503020204020204" charset="-122"/>
                <a:ea typeface="微软雅黑" panose="020B0503020204020204" charset="-122"/>
              </a:rPr>
              <a:t>重定向也在routes配置中完成，要从重定向/a到/b</a:t>
            </a:r>
            <a:endParaRPr lang="zh-CN" altLang="en-US" sz="1000">
              <a:solidFill>
                <a:schemeClr val="tx2">
                  <a:lumMod val="50000"/>
                </a:schemeClr>
              </a:solidFill>
              <a:latin typeface="微软雅黑" panose="020B0503020204020204" charset="-122"/>
              <a:ea typeface="微软雅黑" panose="020B0503020204020204" charset="-122"/>
            </a:endParaRPr>
          </a:p>
          <a:p>
            <a:pPr lvl="1"/>
            <a:r>
              <a:rPr lang="zh-CN" altLang="en-US" sz="1000">
                <a:solidFill>
                  <a:schemeClr val="tx2">
                    <a:lumMod val="50000"/>
                  </a:schemeClr>
                </a:solidFill>
                <a:latin typeface="微软雅黑" panose="020B0503020204020204" charset="-122"/>
                <a:ea typeface="微软雅黑" panose="020B0503020204020204" charset="-122"/>
              </a:rPr>
              <a:t>const routes = [{ path: '/home', redirect: '/' }]</a:t>
            </a:r>
            <a:endParaRPr lang="zh-CN" altLang="en-US" sz="1000">
              <a:solidFill>
                <a:schemeClr val="tx2">
                  <a:lumMod val="50000"/>
                </a:schemeClr>
              </a:solidFill>
              <a:latin typeface="微软雅黑" panose="020B0503020204020204" charset="-122"/>
              <a:ea typeface="微软雅黑" panose="020B0503020204020204" charset="-122"/>
            </a:endParaRPr>
          </a:p>
          <a:p>
            <a:pPr lvl="1"/>
            <a:r>
              <a:rPr lang="zh-CN" altLang="en-US" sz="1000">
                <a:solidFill>
                  <a:schemeClr val="tx2">
                    <a:lumMod val="50000"/>
                  </a:schemeClr>
                </a:solidFill>
                <a:latin typeface="微软雅黑" panose="020B0503020204020204" charset="-122"/>
                <a:ea typeface="微软雅黑" panose="020B0503020204020204" charset="-122"/>
              </a:rPr>
              <a:t>const routes = [{ path: '/home', redirect: { name: 'homepage' } }]</a:t>
            </a:r>
            <a:endParaRPr lang="zh-CN" altLang="en-US" sz="1000">
              <a:solidFill>
                <a:schemeClr val="tx2">
                  <a:lumMod val="50000"/>
                </a:schemeClr>
              </a:solidFill>
              <a:latin typeface="微软雅黑" panose="020B0503020204020204" charset="-122"/>
              <a:ea typeface="微软雅黑" panose="020B0503020204020204" charset="-122"/>
            </a:endParaRPr>
          </a:p>
          <a:p>
            <a:pPr lvl="1"/>
            <a:r>
              <a:rPr lang="zh-CN" altLang="en-US" sz="1000">
                <a:solidFill>
                  <a:schemeClr val="tx2">
                    <a:lumMod val="50000"/>
                  </a:schemeClr>
                </a:solidFill>
                <a:latin typeface="微软雅黑" panose="020B0503020204020204" charset="-122"/>
                <a:ea typeface="微软雅黑" panose="020B0503020204020204" charset="-122"/>
              </a:rPr>
              <a:t>path: '/search/:searchText',</a:t>
            </a:r>
            <a:endParaRPr lang="zh-CN" altLang="en-US" sz="1000">
              <a:solidFill>
                <a:schemeClr val="tx2">
                  <a:lumMod val="50000"/>
                </a:schemeClr>
              </a:solidFill>
              <a:latin typeface="微软雅黑" panose="020B0503020204020204" charset="-122"/>
              <a:ea typeface="微软雅黑" panose="020B0503020204020204" charset="-122"/>
            </a:endParaRPr>
          </a:p>
          <a:p>
            <a:pPr lvl="1"/>
            <a:r>
              <a:rPr lang="zh-CN" altLang="en-US" sz="1000">
                <a:solidFill>
                  <a:schemeClr val="tx2">
                    <a:lumMod val="50000"/>
                  </a:schemeClr>
                </a:solidFill>
                <a:latin typeface="微软雅黑" panose="020B0503020204020204" charset="-122"/>
                <a:ea typeface="微软雅黑" panose="020B0503020204020204" charset="-122"/>
              </a:rPr>
              <a:t>    redirect: to =&gt; {</a:t>
            </a:r>
            <a:endParaRPr lang="zh-CN" altLang="en-US" sz="1000">
              <a:solidFill>
                <a:schemeClr val="tx2">
                  <a:lumMod val="50000"/>
                </a:schemeClr>
              </a:solidFill>
              <a:latin typeface="微软雅黑" panose="020B0503020204020204" charset="-122"/>
              <a:ea typeface="微软雅黑" panose="020B0503020204020204" charset="-122"/>
            </a:endParaRPr>
          </a:p>
          <a:p>
            <a:pPr lvl="1"/>
            <a:r>
              <a:rPr lang="zh-CN" altLang="en-US" sz="1000">
                <a:solidFill>
                  <a:schemeClr val="tx2">
                    <a:lumMod val="50000"/>
                  </a:schemeClr>
                </a:solidFill>
                <a:latin typeface="微软雅黑" panose="020B0503020204020204" charset="-122"/>
                <a:ea typeface="微软雅黑" panose="020B0503020204020204" charset="-122"/>
              </a:rPr>
              <a:t>         return { path: '/search', query: { q: to.params.searchText } }</a:t>
            </a:r>
            <a:endParaRPr lang="zh-CN" altLang="en-US" sz="1000">
              <a:solidFill>
                <a:schemeClr val="tx2">
                  <a:lumMod val="50000"/>
                </a:schemeClr>
              </a:solidFill>
              <a:latin typeface="微软雅黑" panose="020B0503020204020204" charset="-122"/>
              <a:ea typeface="微软雅黑" panose="020B0503020204020204" charset="-122"/>
            </a:endParaRPr>
          </a:p>
          <a:p>
            <a:pPr lvl="1"/>
            <a:r>
              <a:rPr lang="zh-CN" altLang="en-US" sz="1000">
                <a:solidFill>
                  <a:schemeClr val="tx2">
                    <a:lumMod val="50000"/>
                  </a:schemeClr>
                </a:solidFill>
                <a:latin typeface="微软雅黑" panose="020B0503020204020204" charset="-122"/>
                <a:ea typeface="微软雅黑" panose="020B0503020204020204" charset="-122"/>
              </a:rPr>
              <a:t>    },</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别名：</a:t>
            </a:r>
            <a:endParaRPr lang="zh-CN" altLang="en-US" sz="20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别名/as/home表示用户访问时/home，URL保持不变/home，但将被匹配，就像用户正在访问时一样/。</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const routes = [{ path: '/', component: Homepage, alias: '/home' }]</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alias: ['people', 'list']</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alias: ['/:id', '']</a:t>
            </a:r>
            <a:endParaRPr lang="zh-CN" altLang="en-US" sz="12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sym typeface="+mn-ea"/>
              </a:rPr>
              <a:t>认识</a:t>
            </a:r>
            <a:r>
              <a:rPr lang="en-US" altLang="zh-CN" sz="3600" b="1">
                <a:solidFill>
                  <a:srgbClr val="1E8380"/>
                </a:solidFill>
                <a:latin typeface="微软雅黑" panose="020B0503020204020204" charset="-122"/>
                <a:ea typeface="微软雅黑" panose="020B0503020204020204" charset="-122"/>
                <a:sym typeface="+mn-ea"/>
              </a:rPr>
              <a:t>Vue</a:t>
            </a:r>
            <a:endParaRPr lang="en-US" altLang="zh-CN" sz="3600" b="1">
              <a:solidFill>
                <a:srgbClr val="1E8380"/>
              </a:solidFill>
              <a:latin typeface="微软雅黑" panose="020B0503020204020204" charset="-122"/>
              <a:ea typeface="微软雅黑" panose="020B0503020204020204" charset="-122"/>
              <a:sym typeface="+mn-ea"/>
            </a:endParaRPr>
          </a:p>
        </p:txBody>
      </p:sp>
      <p:sp>
        <p:nvSpPr>
          <p:cNvPr id="5" name="内容占位符 4"/>
          <p:cNvSpPr>
            <a:spLocks noGrp="1"/>
          </p:cNvSpPr>
          <p:nvPr>
            <p:ph idx="1"/>
          </p:nvPr>
        </p:nvSpPr>
        <p:spPr>
          <a:xfrm>
            <a:off x="457200" y="1193800"/>
            <a:ext cx="8229600" cy="3206115"/>
          </a:xfrm>
        </p:spPr>
        <p:txBody>
          <a:bodyPr/>
          <a:p>
            <a:r>
              <a:rPr lang="zh-CN" altLang="en-US" sz="1000">
                <a:solidFill>
                  <a:schemeClr val="tx2">
                    <a:lumMod val="50000"/>
                  </a:schemeClr>
                </a:solidFill>
                <a:latin typeface="微软雅黑" panose="020B0503020204020204" charset="-122"/>
                <a:ea typeface="微软雅黑" panose="020B0503020204020204" charset="-122"/>
              </a:rPr>
              <a:t>Vue (读音 /vjuː/，类似于 view)是一套用于构建用户界面的渐进式框架。</a:t>
            </a:r>
            <a:endParaRPr lang="zh-CN" altLang="en-US" sz="1000">
              <a:solidFill>
                <a:schemeClr val="tx2">
                  <a:lumMod val="50000"/>
                </a:schemeClr>
              </a:solidFill>
              <a:latin typeface="微软雅黑" panose="020B0503020204020204" charset="-122"/>
              <a:ea typeface="微软雅黑" panose="020B0503020204020204" charset="-122"/>
            </a:endParaRPr>
          </a:p>
          <a:p>
            <a:r>
              <a:rPr lang="zh-CN" altLang="en-US" sz="1000">
                <a:solidFill>
                  <a:schemeClr val="tx2">
                    <a:lumMod val="50000"/>
                  </a:schemeClr>
                </a:solidFill>
                <a:latin typeface="微软雅黑" panose="020B0503020204020204" charset="-122"/>
                <a:ea typeface="微软雅黑" panose="020B0503020204020204" charset="-122"/>
              </a:rPr>
              <a:t>目前的最新版本为：</a:t>
            </a:r>
            <a:r>
              <a:rPr lang="en-US" altLang="zh-CN" sz="1000">
                <a:solidFill>
                  <a:schemeClr val="tx2">
                    <a:lumMod val="50000"/>
                  </a:schemeClr>
                </a:solidFill>
                <a:latin typeface="微软雅黑" panose="020B0503020204020204" charset="-122"/>
                <a:ea typeface="微软雅黑" panose="020B0503020204020204" charset="-122"/>
              </a:rPr>
              <a:t>Vue</a:t>
            </a:r>
            <a:r>
              <a:rPr lang="zh-CN" altLang="en-US" sz="1000">
                <a:solidFill>
                  <a:schemeClr val="tx2">
                    <a:lumMod val="50000"/>
                  </a:schemeClr>
                </a:solidFill>
                <a:latin typeface="微软雅黑" panose="020B0503020204020204" charset="-122"/>
                <a:ea typeface="微软雅黑" panose="020B0503020204020204" charset="-122"/>
              </a:rPr>
              <a:t>3.0.</a:t>
            </a:r>
            <a:r>
              <a:rPr lang="en-US" altLang="zh-CN" sz="1000">
                <a:solidFill>
                  <a:schemeClr val="tx2">
                    <a:lumMod val="50000"/>
                  </a:schemeClr>
                </a:solidFill>
                <a:latin typeface="微软雅黑" panose="020B0503020204020204" charset="-122"/>
                <a:ea typeface="微软雅黑" panose="020B0503020204020204" charset="-122"/>
              </a:rPr>
              <a:t>4</a:t>
            </a:r>
            <a:endParaRPr lang="zh-CN" altLang="en-US" sz="1000">
              <a:solidFill>
                <a:schemeClr val="tx2">
                  <a:lumMod val="50000"/>
                </a:schemeClr>
              </a:solidFill>
              <a:latin typeface="微软雅黑" panose="020B0503020204020204" charset="-122"/>
              <a:ea typeface="微软雅黑" panose="020B0503020204020204" charset="-122"/>
            </a:endParaRPr>
          </a:p>
          <a:p>
            <a:r>
              <a:rPr lang="zh-CN" altLang="en-US" sz="1000">
                <a:solidFill>
                  <a:schemeClr val="tx2">
                    <a:lumMod val="50000"/>
                  </a:schemeClr>
                </a:solidFill>
                <a:latin typeface="微软雅黑" panose="020B0503020204020204" charset="-122"/>
                <a:ea typeface="微软雅黑" panose="020B0503020204020204" charset="-122"/>
              </a:rPr>
              <a:t>Vue 的核心库只关注视图层，不仅易于上手，还便于与第三方库或既有项目整合。</a:t>
            </a:r>
            <a:endParaRPr lang="zh-CN" altLang="en-US" sz="1000">
              <a:solidFill>
                <a:schemeClr val="tx2">
                  <a:lumMod val="50000"/>
                </a:schemeClr>
              </a:solidFill>
              <a:latin typeface="微软雅黑" panose="020B0503020204020204" charset="-122"/>
              <a:ea typeface="微软雅黑" panose="020B0503020204020204" charset="-122"/>
            </a:endParaRPr>
          </a:p>
          <a:p>
            <a:r>
              <a:rPr lang="zh-CN" altLang="en-US" sz="1000">
                <a:solidFill>
                  <a:schemeClr val="tx2">
                    <a:lumMod val="50000"/>
                  </a:schemeClr>
                </a:solidFill>
                <a:latin typeface="微软雅黑" panose="020B0503020204020204" charset="-122"/>
                <a:ea typeface="微软雅黑" panose="020B0503020204020204" charset="-122"/>
              </a:rPr>
              <a:t>和库是不一是</a:t>
            </a:r>
            <a:r>
              <a:rPr lang="en-US" altLang="zh-CN" sz="1000">
                <a:solidFill>
                  <a:schemeClr val="tx2">
                    <a:lumMod val="50000"/>
                  </a:schemeClr>
                </a:solidFill>
                <a:latin typeface="微软雅黑" panose="020B0503020204020204" charset="-122"/>
                <a:ea typeface="微软雅黑" panose="020B0503020204020204" charset="-122"/>
              </a:rPr>
              <a:t>Vue</a:t>
            </a:r>
            <a:r>
              <a:rPr lang="zh-CN" altLang="en-US" sz="1000">
                <a:solidFill>
                  <a:schemeClr val="tx2">
                    <a:lumMod val="50000"/>
                  </a:schemeClr>
                </a:solidFill>
                <a:latin typeface="微软雅黑" panose="020B0503020204020204" charset="-122"/>
                <a:ea typeface="微软雅黑" panose="020B0503020204020204" charset="-122"/>
              </a:rPr>
              <a:t>是一套架构，会基于自身特点向用户提供一套相当完整的解决方案，而且控制权在框架本身；对项目的侵入性较大，使用者要按照框架所规定的某种特定规范进行开发，项目如果需要更换框架，则需要重新架构整个项目。</a:t>
            </a:r>
            <a:endParaRPr lang="zh-CN" altLang="en-US" sz="1000">
              <a:solidFill>
                <a:schemeClr val="tx2">
                  <a:lumMod val="50000"/>
                </a:schemeClr>
              </a:solidFill>
              <a:latin typeface="微软雅黑" panose="020B0503020204020204" charset="-122"/>
              <a:ea typeface="微软雅黑" panose="020B0503020204020204" charset="-122"/>
            </a:endParaRPr>
          </a:p>
          <a:p>
            <a:endParaRPr lang="zh-CN" altLang="en-US" sz="1400">
              <a:solidFill>
                <a:schemeClr val="tx2">
                  <a:lumMod val="50000"/>
                </a:schemeClr>
              </a:solidFill>
              <a:latin typeface="微软雅黑" panose="020B0503020204020204" charset="-122"/>
              <a:ea typeface="微软雅黑" panose="020B0503020204020204" charset="-122"/>
            </a:endParaRPr>
          </a:p>
          <a:p>
            <a:endParaRPr lang="zh-CN" altLang="en-US" sz="1400">
              <a:solidFill>
                <a:schemeClr val="tx2">
                  <a:lumMod val="50000"/>
                </a:schemeClr>
              </a:solidFill>
              <a:latin typeface="微软雅黑" panose="020B0503020204020204" charset="-122"/>
              <a:ea typeface="微软雅黑" panose="020B0503020204020204" charset="-122"/>
            </a:endParaRPr>
          </a:p>
          <a:p>
            <a:endParaRPr lang="zh-CN" altLang="en-US" sz="1400">
              <a:solidFill>
                <a:schemeClr val="tx2">
                  <a:lumMod val="50000"/>
                </a:schemeClr>
              </a:solidFill>
              <a:latin typeface="微软雅黑" panose="020B0503020204020204" charset="-122"/>
              <a:ea typeface="微软雅黑" panose="020B0503020204020204" charset="-122"/>
            </a:endParaRPr>
          </a:p>
          <a:p>
            <a:endParaRPr lang="zh-CN" altLang="en-US" sz="1400">
              <a:solidFill>
                <a:schemeClr val="tx2">
                  <a:lumMod val="50000"/>
                </a:schemeClr>
              </a:solidFill>
              <a:latin typeface="微软雅黑" panose="020B0503020204020204" charset="-122"/>
              <a:ea typeface="微软雅黑" panose="020B0503020204020204" charset="-122"/>
            </a:endParaRPr>
          </a:p>
          <a:p>
            <a:r>
              <a:rPr lang="zh-CN" altLang="en-US" sz="1400">
                <a:solidFill>
                  <a:schemeClr val="tx2">
                    <a:lumMod val="50000"/>
                  </a:schemeClr>
                </a:solidFill>
                <a:latin typeface="微软雅黑" panose="020B0503020204020204" charset="-122"/>
                <a:ea typeface="微软雅黑" panose="020B0503020204020204" charset="-122"/>
              </a:rPr>
              <a:t>Vue的两核心</a:t>
            </a:r>
            <a:endParaRPr lang="zh-CN" altLang="en-US" sz="14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响应式的数据绑定：当数据发生改变，视图可以自动更新，可以不用关心dom操作，而专心数据操作</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可组合的视图组件：把视图按照功能切分成若干基本单元，组件可以一级一级组合整个应用形成倒置组件树，可维护，可重用，可测试</a:t>
            </a:r>
            <a:endParaRPr lang="zh-CN" altLang="en-US" sz="1200">
              <a:solidFill>
                <a:schemeClr val="tx2">
                  <a:lumMod val="50000"/>
                </a:schemeClr>
              </a:solidFill>
              <a:latin typeface="微软雅黑" panose="020B0503020204020204" charset="-122"/>
              <a:ea typeface="微软雅黑" panose="020B0503020204020204" charset="-122"/>
            </a:endParaRPr>
          </a:p>
          <a:p>
            <a:endParaRPr lang="zh-CN" altLang="en-US" sz="1200">
              <a:solidFill>
                <a:schemeClr val="tx2">
                  <a:lumMod val="50000"/>
                </a:schemeClr>
              </a:solidFill>
              <a:latin typeface="微软雅黑" panose="020B0503020204020204" charset="-122"/>
              <a:ea typeface="微软雅黑" panose="020B0503020204020204" charset="-122"/>
            </a:endParaRPr>
          </a:p>
        </p:txBody>
      </p:sp>
      <p:pic>
        <p:nvPicPr>
          <p:cNvPr id="2" name="图片 1"/>
          <p:cNvPicPr>
            <a:picLocks noChangeAspect="1"/>
          </p:cNvPicPr>
          <p:nvPr>
            <p:custDataLst>
              <p:tags r:id="rId1"/>
            </p:custDataLst>
          </p:nvPr>
        </p:nvPicPr>
        <p:blipFill>
          <a:blip r:embed="rId2"/>
          <a:stretch>
            <a:fillRect/>
          </a:stretch>
        </p:blipFill>
        <p:spPr>
          <a:xfrm>
            <a:off x="801370" y="2448560"/>
            <a:ext cx="3669030" cy="880110"/>
          </a:xfrm>
          <a:prstGeom prst="rect">
            <a:avLst/>
          </a:prstGeom>
        </p:spPr>
      </p:pic>
      <p:sp>
        <p:nvSpPr>
          <p:cNvPr id="4" name="文本框 3"/>
          <p:cNvSpPr txBox="1"/>
          <p:nvPr/>
        </p:nvSpPr>
        <p:spPr>
          <a:xfrm>
            <a:off x="4785360" y="2598103"/>
            <a:ext cx="3735070" cy="3975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lang="zh-CN" altLang="en-US" sz="1000">
                <a:solidFill>
                  <a:schemeClr val="tx2">
                    <a:lumMod val="50000"/>
                  </a:schemeClr>
                </a:solidFill>
                <a:latin typeface="微软雅黑" panose="020B0503020204020204" charset="-122"/>
                <a:ea typeface="微软雅黑" panose="020B0503020204020204" charset="-122"/>
                <a:sym typeface="+mn-ea"/>
              </a:rPr>
              <a:t>渐进式就跟这个图片一样，开发可以根据需求，逐渐递增所要的方式，但每个方式有不是依靠行特别强</a:t>
            </a:r>
            <a:endParaRPr kumimoji="0" lang="zh-CN" altLang="en-US" sz="1000" b="0" i="0" u="none" strike="noStrike" cap="none" spc="0" normalizeH="0" baseline="0">
              <a:ln>
                <a:noFill/>
              </a:ln>
              <a:solidFill>
                <a:schemeClr val="tx2">
                  <a:lumMod val="50000"/>
                </a:schemeClr>
              </a:solidFill>
              <a:effectLst/>
              <a:uFillTx/>
              <a:latin typeface="微软雅黑" panose="020B0503020204020204" charset="-122"/>
              <a:ea typeface="微软雅黑" panose="020B0503020204020204" charset="-122"/>
              <a:cs typeface="+mn-cs"/>
              <a:sym typeface="+mn-ea"/>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sym typeface="+mn-ea"/>
              </a:rPr>
              <a:t>导航守卫</a:t>
            </a:r>
            <a:endParaRPr lang="zh-CN" altLang="en-US" sz="3600" b="1">
              <a:solidFill>
                <a:srgbClr val="1E8380"/>
              </a:solidFill>
              <a:latin typeface="微软雅黑" panose="020B0503020204020204" charset="-122"/>
              <a:ea typeface="微软雅黑" panose="020B0503020204020204" charset="-122"/>
              <a:sym typeface="+mn-ea"/>
            </a:endParaRPr>
          </a:p>
        </p:txBody>
      </p:sp>
      <p:sp>
        <p:nvSpPr>
          <p:cNvPr id="5" name="内容占位符 4"/>
          <p:cNvSpPr>
            <a:spLocks noGrp="1"/>
          </p:cNvSpPr>
          <p:nvPr>
            <p:ph idx="1"/>
          </p:nvPr>
        </p:nvSpPr>
        <p:spPr>
          <a:xfrm>
            <a:off x="457200" y="824230"/>
            <a:ext cx="8229600" cy="3206115"/>
          </a:xfrm>
        </p:spPr>
        <p:txBody>
          <a:bodyPr/>
          <a:p>
            <a:r>
              <a:rPr lang="zh-CN" altLang="en-US" sz="1400">
                <a:solidFill>
                  <a:schemeClr val="tx2">
                    <a:lumMod val="50000"/>
                  </a:schemeClr>
                </a:solidFill>
                <a:latin typeface="微软雅黑" panose="020B0503020204020204" charset="-122"/>
                <a:ea typeface="微软雅黑" panose="020B0503020204020204" charset="-122"/>
              </a:rPr>
              <a:t>导航守卫主要用来通过跳转或取消的方式守卫导航。</a:t>
            </a:r>
            <a:endParaRPr lang="zh-CN" altLang="en-US" sz="1400">
              <a:solidFill>
                <a:schemeClr val="tx2">
                  <a:lumMod val="50000"/>
                </a:schemeClr>
              </a:solidFill>
              <a:latin typeface="微软雅黑" panose="020B0503020204020204" charset="-122"/>
              <a:ea typeface="微软雅黑" panose="020B0503020204020204" charset="-122"/>
            </a:endParaRPr>
          </a:p>
          <a:p>
            <a:endParaRPr lang="zh-CN" altLang="en-US" sz="1400">
              <a:solidFill>
                <a:schemeClr val="tx2">
                  <a:lumMod val="50000"/>
                </a:schemeClr>
              </a:solidFill>
              <a:latin typeface="微软雅黑" panose="020B0503020204020204" charset="-122"/>
              <a:ea typeface="微软雅黑" panose="020B0503020204020204" charset="-122"/>
            </a:endParaRPr>
          </a:p>
          <a:p>
            <a:r>
              <a:rPr lang="zh-CN" altLang="en-US" sz="1400">
                <a:solidFill>
                  <a:schemeClr val="tx2">
                    <a:lumMod val="50000"/>
                  </a:schemeClr>
                </a:solidFill>
                <a:latin typeface="微软雅黑" panose="020B0503020204020204" charset="-122"/>
                <a:ea typeface="微软雅黑" panose="020B0503020204020204" charset="-122"/>
              </a:rPr>
              <a:t>前置守卫</a:t>
            </a:r>
            <a:endParaRPr lang="zh-CN" altLang="en-US" sz="1400">
              <a:solidFill>
                <a:schemeClr val="tx2">
                  <a:lumMod val="50000"/>
                </a:schemeClr>
              </a:solidFill>
              <a:latin typeface="微软雅黑" panose="020B0503020204020204" charset="-122"/>
              <a:ea typeface="微软雅黑" panose="020B0503020204020204" charset="-122"/>
            </a:endParaRPr>
          </a:p>
          <a:p>
            <a:pPr marL="0" lvl="1" indent="0">
              <a:buNone/>
            </a:pPr>
            <a:r>
              <a:rPr lang="zh-CN" altLang="en-US" sz="1400">
                <a:solidFill>
                  <a:schemeClr val="tx2">
                    <a:lumMod val="50000"/>
                  </a:schemeClr>
                </a:solidFill>
                <a:latin typeface="微软雅黑" panose="020B0503020204020204" charset="-122"/>
                <a:ea typeface="微软雅黑" panose="020B0503020204020204" charset="-122"/>
              </a:rPr>
              <a:t>        </a:t>
            </a:r>
            <a:r>
              <a:rPr lang="en-US" altLang="zh-CN" sz="900">
                <a:solidFill>
                  <a:schemeClr val="tx2">
                    <a:lumMod val="50000"/>
                  </a:schemeClr>
                </a:solidFill>
                <a:latin typeface="微软雅黑" panose="020B0503020204020204" charset="-122"/>
                <a:ea typeface="微软雅黑" panose="020B0503020204020204" charset="-122"/>
              </a:rPr>
              <a:t>//</a:t>
            </a:r>
            <a:r>
              <a:rPr lang="zh-CN" altLang="en-US" sz="900">
                <a:solidFill>
                  <a:schemeClr val="tx2">
                    <a:lumMod val="50000"/>
                  </a:schemeClr>
                </a:solidFill>
                <a:latin typeface="微软雅黑" panose="020B0503020204020204" charset="-122"/>
                <a:ea typeface="微软雅黑" panose="020B0503020204020204" charset="-122"/>
                <a:sym typeface="+mn-ea"/>
              </a:rPr>
              <a:t>to: Route: 即将要进入的目标 路由对象</a:t>
            </a:r>
            <a:r>
              <a:rPr lang="en-US" altLang="zh-CN" sz="900">
                <a:solidFill>
                  <a:schemeClr val="tx2">
                    <a:lumMod val="50000"/>
                  </a:schemeClr>
                </a:solidFill>
                <a:latin typeface="微软雅黑" panose="020B0503020204020204" charset="-122"/>
                <a:ea typeface="微软雅黑" panose="020B0503020204020204" charset="-122"/>
                <a:sym typeface="+mn-ea"/>
              </a:rPr>
              <a:t>, </a:t>
            </a:r>
            <a:r>
              <a:rPr lang="zh-CN" altLang="en-US" sz="900">
                <a:solidFill>
                  <a:schemeClr val="tx2">
                    <a:lumMod val="50000"/>
                  </a:schemeClr>
                </a:solidFill>
                <a:latin typeface="微软雅黑" panose="020B0503020204020204" charset="-122"/>
                <a:ea typeface="微软雅黑" panose="020B0503020204020204" charset="-122"/>
                <a:sym typeface="+mn-ea"/>
              </a:rPr>
              <a:t>from: Route: 当前导航正要离开的路由</a:t>
            </a:r>
            <a:endParaRPr lang="zh-CN" altLang="en-US" sz="900">
              <a:solidFill>
                <a:schemeClr val="tx2">
                  <a:lumMod val="50000"/>
                </a:schemeClr>
              </a:solidFill>
              <a:latin typeface="微软雅黑" panose="020B0503020204020204" charset="-122"/>
              <a:ea typeface="微软雅黑" panose="020B0503020204020204" charset="-122"/>
            </a:endParaRPr>
          </a:p>
          <a:p>
            <a:pPr marL="457200" lvl="1" indent="0">
              <a:buNone/>
            </a:pPr>
            <a:r>
              <a:rPr lang="zh-CN" altLang="en-US" sz="900">
                <a:solidFill>
                  <a:schemeClr val="tx2">
                    <a:lumMod val="50000"/>
                  </a:schemeClr>
                </a:solidFill>
                <a:latin typeface="微软雅黑" panose="020B0503020204020204" charset="-122"/>
                <a:ea typeface="微软雅黑" panose="020B0503020204020204" charset="-122"/>
              </a:rPr>
              <a:t>router.beforeEach((to, from) =&gt; {</a:t>
            </a:r>
            <a:endParaRPr lang="zh-CN" altLang="en-US" sz="900">
              <a:solidFill>
                <a:schemeClr val="tx2">
                  <a:lumMod val="50000"/>
                </a:schemeClr>
              </a:solidFill>
              <a:latin typeface="微软雅黑" panose="020B0503020204020204" charset="-122"/>
              <a:ea typeface="微软雅黑" panose="020B0503020204020204" charset="-122"/>
            </a:endParaRPr>
          </a:p>
          <a:p>
            <a:pPr marL="457200" lvl="1" indent="0">
              <a:buNone/>
            </a:pPr>
            <a:r>
              <a:rPr lang="zh-CN" altLang="en-US" sz="900">
                <a:solidFill>
                  <a:schemeClr val="tx2">
                    <a:lumMod val="50000"/>
                  </a:schemeClr>
                </a:solidFill>
                <a:latin typeface="微软雅黑" panose="020B0503020204020204" charset="-122"/>
                <a:ea typeface="微软雅黑" panose="020B0503020204020204" charset="-122"/>
              </a:rPr>
              <a:t>  // ...  return false</a:t>
            </a:r>
            <a:endParaRPr lang="zh-CN" altLang="en-US" sz="900">
              <a:solidFill>
                <a:schemeClr val="tx2">
                  <a:lumMod val="50000"/>
                </a:schemeClr>
              </a:solidFill>
              <a:latin typeface="微软雅黑" panose="020B0503020204020204" charset="-122"/>
              <a:ea typeface="微软雅黑" panose="020B0503020204020204" charset="-122"/>
            </a:endParaRPr>
          </a:p>
          <a:p>
            <a:pPr marL="457200" lvl="1" indent="0">
              <a:buNone/>
            </a:pPr>
            <a:r>
              <a:rPr lang="zh-CN" altLang="en-US" sz="900">
                <a:solidFill>
                  <a:schemeClr val="tx2">
                    <a:lumMod val="50000"/>
                  </a:schemeClr>
                </a:solidFill>
                <a:latin typeface="微软雅黑" panose="020B0503020204020204" charset="-122"/>
                <a:ea typeface="微软雅黑" panose="020B0503020204020204" charset="-122"/>
              </a:rPr>
              <a:t>})</a:t>
            </a:r>
            <a:endParaRPr lang="zh-CN" altLang="en-US" sz="900">
              <a:solidFill>
                <a:schemeClr val="tx2">
                  <a:lumMod val="50000"/>
                </a:schemeClr>
              </a:solidFill>
              <a:latin typeface="微软雅黑" panose="020B0503020204020204" charset="-122"/>
              <a:ea typeface="微软雅黑" panose="020B0503020204020204" charset="-122"/>
            </a:endParaRPr>
          </a:p>
          <a:p>
            <a:r>
              <a:rPr lang="zh-CN" altLang="en-US" sz="1400">
                <a:solidFill>
                  <a:schemeClr val="tx2">
                    <a:lumMod val="50000"/>
                  </a:schemeClr>
                </a:solidFill>
                <a:latin typeface="微软雅黑" panose="020B0503020204020204" charset="-122"/>
                <a:ea typeface="微软雅黑" panose="020B0503020204020204" charset="-122"/>
              </a:rPr>
              <a:t>后置钩子</a:t>
            </a:r>
            <a:endParaRPr lang="zh-CN" altLang="en-US" sz="1400">
              <a:solidFill>
                <a:schemeClr val="tx2">
                  <a:lumMod val="50000"/>
                </a:schemeClr>
              </a:solidFill>
              <a:latin typeface="微软雅黑" panose="020B0503020204020204" charset="-122"/>
              <a:ea typeface="微软雅黑" panose="020B0503020204020204" charset="-122"/>
            </a:endParaRPr>
          </a:p>
          <a:p>
            <a:pPr marL="0" indent="0">
              <a:buNone/>
            </a:pPr>
            <a:r>
              <a:rPr lang="en-US" altLang="zh-CN" sz="1000">
                <a:solidFill>
                  <a:schemeClr val="tx2">
                    <a:lumMod val="50000"/>
                  </a:schemeClr>
                </a:solidFill>
                <a:latin typeface="微软雅黑" panose="020B0503020204020204" charset="-122"/>
                <a:ea typeface="微软雅黑" panose="020B0503020204020204" charset="-122"/>
              </a:rPr>
              <a:t>	router.afterEach((to, from) =&gt; {</a:t>
            </a:r>
            <a:endParaRPr lang="en-US" altLang="zh-CN" sz="10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a:t>
            </a:r>
            <a:r>
              <a:rPr lang="en-US" altLang="zh-CN" sz="1000">
                <a:solidFill>
                  <a:schemeClr val="tx2">
                    <a:lumMod val="50000"/>
                  </a:schemeClr>
                </a:solidFill>
                <a:latin typeface="微软雅黑" panose="020B0503020204020204" charset="-122"/>
                <a:ea typeface="微软雅黑" panose="020B0503020204020204" charset="-122"/>
              </a:rPr>
              <a:t>	</a:t>
            </a:r>
            <a:r>
              <a:rPr lang="zh-CN" altLang="en-US" sz="1000">
                <a:solidFill>
                  <a:schemeClr val="tx2">
                    <a:lumMod val="50000"/>
                  </a:schemeClr>
                </a:solidFill>
                <a:latin typeface="微软雅黑" panose="020B0503020204020204" charset="-122"/>
                <a:ea typeface="微软雅黑" panose="020B0503020204020204" charset="-122"/>
              </a:rPr>
              <a:t>})</a:t>
            </a:r>
            <a:endParaRPr lang="zh-CN" altLang="en-US" sz="1000">
              <a:solidFill>
                <a:schemeClr val="tx2">
                  <a:lumMod val="50000"/>
                </a:schemeClr>
              </a:solidFill>
              <a:latin typeface="微软雅黑" panose="020B0503020204020204" charset="-122"/>
              <a:ea typeface="微软雅黑" panose="020B0503020204020204" charset="-122"/>
            </a:endParaRPr>
          </a:p>
          <a:p>
            <a:r>
              <a:rPr lang="zh-CN" altLang="en-US" sz="1400">
                <a:solidFill>
                  <a:schemeClr val="tx2">
                    <a:lumMod val="50000"/>
                  </a:schemeClr>
                </a:solidFill>
                <a:latin typeface="微软雅黑" panose="020B0503020204020204" charset="-122"/>
                <a:ea typeface="微软雅黑" panose="020B0503020204020204" charset="-122"/>
                <a:sym typeface="+mn-ea"/>
              </a:rPr>
              <a:t>有多种机会植入路由导航过程中：全局的, 单个路由独享的, 或者组件级的。</a:t>
            </a:r>
            <a:endParaRPr lang="zh-CN" altLang="en-US" sz="1400">
              <a:solidFill>
                <a:schemeClr val="tx2">
                  <a:lumMod val="50000"/>
                </a:schemeClr>
              </a:solidFill>
              <a:latin typeface="微软雅黑" panose="020B0503020204020204" charset="-122"/>
              <a:ea typeface="微软雅黑" panose="020B0503020204020204" charset="-122"/>
            </a:endParaRPr>
          </a:p>
          <a:p>
            <a:pPr lvl="1"/>
            <a:r>
              <a:rPr lang="zh-CN" altLang="en-US" sz="1400">
                <a:solidFill>
                  <a:schemeClr val="tx2">
                    <a:lumMod val="50000"/>
                  </a:schemeClr>
                </a:solidFill>
                <a:latin typeface="微软雅黑" panose="020B0503020204020204" charset="-122"/>
                <a:ea typeface="微软雅黑" panose="020B0503020204020204" charset="-122"/>
              </a:rPr>
              <a:t>全局导航</a:t>
            </a:r>
            <a:r>
              <a:rPr lang="zh-CN" altLang="en-US" sz="1400">
                <a:solidFill>
                  <a:schemeClr val="tx2">
                    <a:lumMod val="50000"/>
                  </a:schemeClr>
                </a:solidFill>
                <a:latin typeface="微软雅黑" panose="020B0503020204020204" charset="-122"/>
                <a:ea typeface="微软雅黑" panose="020B0503020204020204" charset="-122"/>
                <a:sym typeface="+mn-ea"/>
              </a:rPr>
              <a:t>守卫</a:t>
            </a:r>
            <a:endParaRPr lang="zh-CN" altLang="en-US" sz="1400">
              <a:solidFill>
                <a:schemeClr val="tx2">
                  <a:lumMod val="50000"/>
                </a:schemeClr>
              </a:solidFill>
              <a:latin typeface="微软雅黑" panose="020B0503020204020204" charset="-122"/>
              <a:ea typeface="微软雅黑" panose="020B0503020204020204" charset="-122"/>
            </a:endParaRPr>
          </a:p>
          <a:p>
            <a:pPr lvl="1"/>
            <a:r>
              <a:rPr lang="zh-CN" altLang="en-US" sz="1400">
                <a:solidFill>
                  <a:schemeClr val="tx2">
                    <a:lumMod val="50000"/>
                  </a:schemeClr>
                </a:solidFill>
                <a:latin typeface="微软雅黑" panose="020B0503020204020204" charset="-122"/>
                <a:ea typeface="微软雅黑" panose="020B0503020204020204" charset="-122"/>
              </a:rPr>
              <a:t>路由独享的守卫</a:t>
            </a:r>
            <a:endParaRPr lang="zh-CN" altLang="en-US" sz="1400">
              <a:solidFill>
                <a:schemeClr val="tx2">
                  <a:lumMod val="50000"/>
                </a:schemeClr>
              </a:solidFill>
              <a:latin typeface="微软雅黑" panose="020B0503020204020204" charset="-122"/>
              <a:ea typeface="微软雅黑" panose="020B0503020204020204" charset="-122"/>
            </a:endParaRPr>
          </a:p>
          <a:p>
            <a:pPr lvl="1"/>
            <a:r>
              <a:rPr lang="zh-CN" altLang="en-US" sz="1400">
                <a:solidFill>
                  <a:schemeClr val="tx2">
                    <a:lumMod val="50000"/>
                  </a:schemeClr>
                </a:solidFill>
                <a:latin typeface="微软雅黑" panose="020B0503020204020204" charset="-122"/>
                <a:ea typeface="微软雅黑" panose="020B0503020204020204" charset="-122"/>
              </a:rPr>
              <a:t>组件内的守卫</a:t>
            </a:r>
            <a:endParaRPr lang="zh-CN" altLang="en-US" sz="14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en-US" altLang="zh-CN" sz="2800" b="1">
                <a:solidFill>
                  <a:srgbClr val="1E8380"/>
                </a:solidFill>
                <a:latin typeface="微软雅黑" panose="020B0503020204020204" charset="-122"/>
                <a:ea typeface="微软雅黑" panose="020B0503020204020204" charset="-122"/>
              </a:rPr>
              <a:t>keep-alive</a:t>
            </a:r>
            <a:r>
              <a:rPr lang="zh-CN" altLang="en-US" sz="2800" b="1">
                <a:solidFill>
                  <a:srgbClr val="1E8380"/>
                </a:solidFill>
                <a:latin typeface="微软雅黑" panose="020B0503020204020204" charset="-122"/>
                <a:ea typeface="微软雅黑" panose="020B0503020204020204" charset="-122"/>
              </a:rPr>
              <a:t>和</a:t>
            </a:r>
            <a:r>
              <a:rPr lang="en-US" altLang="zh-CN" sz="2800" b="1">
                <a:solidFill>
                  <a:srgbClr val="1E8380"/>
                </a:solidFill>
                <a:latin typeface="微软雅黑" panose="020B0503020204020204" charset="-122"/>
                <a:ea typeface="微软雅黑" panose="020B0503020204020204" charset="-122"/>
              </a:rPr>
              <a:t>vue-router</a:t>
            </a:r>
            <a:r>
              <a:rPr lang="zh-CN" altLang="en-US" sz="2800" b="1">
                <a:solidFill>
                  <a:srgbClr val="1E8380"/>
                </a:solidFill>
                <a:latin typeface="微软雅黑" panose="020B0503020204020204" charset="-122"/>
                <a:ea typeface="微软雅黑" panose="020B0503020204020204" charset="-122"/>
              </a:rPr>
              <a:t>结合</a:t>
            </a:r>
            <a:endParaRPr lang="zh-CN" altLang="en-US" sz="28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lang="en-US" altLang="zh-CN" sz="1600">
                <a:solidFill>
                  <a:schemeClr val="tx2">
                    <a:lumMod val="50000"/>
                  </a:schemeClr>
                </a:solidFill>
                <a:latin typeface="微软雅黑" panose="020B0503020204020204" charset="-122"/>
                <a:ea typeface="微软雅黑" panose="020B0503020204020204" charset="-122"/>
              </a:rPr>
              <a:t>keep-alive</a:t>
            </a:r>
            <a:r>
              <a:rPr lang="zh-CN" altLang="en-US" sz="1600">
                <a:solidFill>
                  <a:schemeClr val="tx2">
                    <a:lumMod val="50000"/>
                  </a:schemeClr>
                </a:solidFill>
                <a:latin typeface="微软雅黑" panose="020B0503020204020204" charset="-122"/>
                <a:ea typeface="微软雅黑" panose="020B0503020204020204" charset="-122"/>
              </a:rPr>
              <a:t>是</a:t>
            </a:r>
            <a:r>
              <a:rPr lang="en-US" altLang="zh-CN" sz="1600">
                <a:solidFill>
                  <a:schemeClr val="tx2">
                    <a:lumMod val="50000"/>
                  </a:schemeClr>
                </a:solidFill>
                <a:latin typeface="微软雅黑" panose="020B0503020204020204" charset="-122"/>
                <a:ea typeface="微软雅黑" panose="020B0503020204020204" charset="-122"/>
              </a:rPr>
              <a:t>Vue</a:t>
            </a:r>
            <a:r>
              <a:rPr lang="zh-CN" altLang="en-US" sz="1600">
                <a:solidFill>
                  <a:schemeClr val="tx2">
                    <a:lumMod val="50000"/>
                  </a:schemeClr>
                </a:solidFill>
                <a:latin typeface="微软雅黑" panose="020B0503020204020204" charset="-122"/>
                <a:ea typeface="微软雅黑" panose="020B0503020204020204" charset="-122"/>
              </a:rPr>
              <a:t>内置的一个组件，可以使被包含的组件保留状态，或避免重新渲染。</a:t>
            </a:r>
            <a:endParaRPr lang="zh-CN" altLang="en-US" sz="1600">
              <a:solidFill>
                <a:schemeClr val="tx2">
                  <a:lumMod val="50000"/>
                </a:schemeClr>
              </a:solidFill>
              <a:latin typeface="微软雅黑" panose="020B0503020204020204" charset="-122"/>
              <a:ea typeface="微软雅黑" panose="020B0503020204020204" charset="-122"/>
            </a:endParaRPr>
          </a:p>
          <a:p>
            <a:pPr lvl="1"/>
            <a:r>
              <a:rPr lang="en-US" altLang="zh-CN" sz="1600">
                <a:solidFill>
                  <a:schemeClr val="tx2">
                    <a:lumMod val="50000"/>
                  </a:schemeClr>
                </a:solidFill>
                <a:latin typeface="微软雅黑" panose="020B0503020204020204" charset="-122"/>
                <a:ea typeface="微软雅黑" panose="020B0503020204020204" charset="-122"/>
              </a:rPr>
              <a:t>include: </a:t>
            </a:r>
            <a:r>
              <a:rPr lang="zh-CN" altLang="en-US" sz="1600">
                <a:solidFill>
                  <a:schemeClr val="tx2">
                    <a:lumMod val="50000"/>
                  </a:schemeClr>
                </a:solidFill>
                <a:latin typeface="微软雅黑" panose="020B0503020204020204" charset="-122"/>
                <a:ea typeface="微软雅黑" panose="020B0503020204020204" charset="-122"/>
              </a:rPr>
              <a:t>正则表达式</a:t>
            </a:r>
            <a:endParaRPr lang="en-US" altLang="zh-CN" sz="1600">
              <a:solidFill>
                <a:schemeClr val="tx2">
                  <a:lumMod val="50000"/>
                </a:schemeClr>
              </a:solidFill>
              <a:latin typeface="微软雅黑" panose="020B0503020204020204" charset="-122"/>
              <a:ea typeface="微软雅黑" panose="020B0503020204020204" charset="-122"/>
            </a:endParaRPr>
          </a:p>
          <a:p>
            <a:pPr lvl="1"/>
            <a:r>
              <a:rPr lang="en-US" altLang="zh-CN" sz="1600">
                <a:solidFill>
                  <a:schemeClr val="tx2">
                    <a:lumMod val="50000"/>
                  </a:schemeClr>
                </a:solidFill>
                <a:latin typeface="微软雅黑" panose="020B0503020204020204" charset="-122"/>
                <a:ea typeface="微软雅黑" panose="020B0503020204020204" charset="-122"/>
              </a:rPr>
              <a:t>exclude</a:t>
            </a:r>
            <a:r>
              <a:rPr lang="zh-CN" altLang="en-US" sz="1600">
                <a:solidFill>
                  <a:schemeClr val="tx2">
                    <a:lumMod val="50000"/>
                  </a:schemeClr>
                </a:solidFill>
                <a:latin typeface="微软雅黑" panose="020B0503020204020204" charset="-122"/>
                <a:ea typeface="微软雅黑" panose="020B0503020204020204" charset="-122"/>
              </a:rPr>
              <a:t>：正则表达式</a:t>
            </a:r>
            <a:endParaRPr lang="zh-CN" altLang="en-US" sz="1600">
              <a:solidFill>
                <a:schemeClr val="tx2">
                  <a:lumMod val="50000"/>
                </a:schemeClr>
              </a:solidFill>
              <a:latin typeface="微软雅黑" panose="020B0503020204020204" charset="-122"/>
              <a:ea typeface="微软雅黑" panose="020B0503020204020204" charset="-122"/>
            </a:endParaRPr>
          </a:p>
          <a:p>
            <a:pPr marL="457200" lvl="1" indent="0">
              <a:buNone/>
            </a:pPr>
            <a:endParaRPr lang="zh-CN" altLang="en-US" sz="1600">
              <a:solidFill>
                <a:schemeClr val="tx2">
                  <a:lumMod val="50000"/>
                </a:schemeClr>
              </a:solidFill>
              <a:latin typeface="微软雅黑" panose="020B0503020204020204" charset="-122"/>
              <a:ea typeface="微软雅黑" panose="020B0503020204020204" charset="-122"/>
            </a:endParaRPr>
          </a:p>
          <a:p>
            <a:r>
              <a:rPr lang="en-US" altLang="zh-CN" sz="1600">
                <a:solidFill>
                  <a:schemeClr val="tx2">
                    <a:lumMod val="50000"/>
                  </a:schemeClr>
                </a:solidFill>
                <a:latin typeface="微软雅黑" panose="020B0503020204020204" charset="-122"/>
                <a:ea typeface="微软雅黑" panose="020B0503020204020204" charset="-122"/>
              </a:rPr>
              <a:t>router-view</a:t>
            </a:r>
            <a:r>
              <a:rPr lang="zh-CN" altLang="en-US" sz="1600">
                <a:solidFill>
                  <a:schemeClr val="tx2">
                    <a:lumMod val="50000"/>
                  </a:schemeClr>
                </a:solidFill>
                <a:latin typeface="微软雅黑" panose="020B0503020204020204" charset="-122"/>
                <a:ea typeface="微软雅黑" panose="020B0503020204020204" charset="-122"/>
              </a:rPr>
              <a:t>是</a:t>
            </a:r>
            <a:r>
              <a:rPr lang="en-US" altLang="zh-CN" sz="1600">
                <a:solidFill>
                  <a:schemeClr val="tx2">
                    <a:lumMod val="50000"/>
                  </a:schemeClr>
                </a:solidFill>
                <a:latin typeface="微软雅黑" panose="020B0503020204020204" charset="-122"/>
                <a:ea typeface="微软雅黑" panose="020B0503020204020204" charset="-122"/>
              </a:rPr>
              <a:t>vue-router</a:t>
            </a:r>
            <a:r>
              <a:rPr lang="zh-CN" altLang="en-US" sz="1600">
                <a:solidFill>
                  <a:schemeClr val="tx2">
                    <a:lumMod val="50000"/>
                  </a:schemeClr>
                </a:solidFill>
                <a:latin typeface="微软雅黑" panose="020B0503020204020204" charset="-122"/>
                <a:ea typeface="微软雅黑" panose="020B0503020204020204" charset="-122"/>
              </a:rPr>
              <a:t>内置组件， 如果直接包含在</a:t>
            </a:r>
            <a:r>
              <a:rPr lang="en-US" altLang="zh-CN" sz="1600">
                <a:solidFill>
                  <a:schemeClr val="tx2">
                    <a:lumMod val="50000"/>
                  </a:schemeClr>
                </a:solidFill>
                <a:latin typeface="微软雅黑" panose="020B0503020204020204" charset="-122"/>
                <a:ea typeface="微软雅黑" panose="020B0503020204020204" charset="-122"/>
              </a:rPr>
              <a:t>keep-alive</a:t>
            </a:r>
            <a:r>
              <a:rPr lang="zh-CN" altLang="en-US" sz="1600">
                <a:solidFill>
                  <a:schemeClr val="tx2">
                    <a:lumMod val="50000"/>
                  </a:schemeClr>
                </a:solidFill>
                <a:latin typeface="微软雅黑" panose="020B0503020204020204" charset="-122"/>
                <a:ea typeface="微软雅黑" panose="020B0503020204020204" charset="-122"/>
              </a:rPr>
              <a:t>里面，所有路径匹配到的组件都会被缓存。</a:t>
            </a:r>
            <a:endParaRPr lang="zh-CN" altLang="en-US" sz="1600">
              <a:solidFill>
                <a:schemeClr val="tx2">
                  <a:lumMod val="50000"/>
                </a:schemeClr>
              </a:solidFill>
              <a:latin typeface="微软雅黑" panose="020B0503020204020204" charset="-122"/>
              <a:ea typeface="微软雅黑" panose="020B0503020204020204" charset="-122"/>
            </a:endParaRPr>
          </a:p>
        </p:txBody>
      </p:sp>
      <p:sp>
        <p:nvSpPr>
          <p:cNvPr id="2" name="文本框 1"/>
          <p:cNvSpPr txBox="1"/>
          <p:nvPr/>
        </p:nvSpPr>
        <p:spPr>
          <a:xfrm>
            <a:off x="1056005" y="3129280"/>
            <a:ext cx="4988560" cy="15982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rPr>
              <a:t>&lt;router-view v-slot="{ Component }"&gt;</a:t>
            </a:r>
            <a:endPar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rPr>
              <a:t>  &lt;transition&gt;</a:t>
            </a:r>
            <a:endPar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rPr>
              <a:t>    &lt;keep-alive&gt;</a:t>
            </a:r>
            <a:endPar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rPr>
              <a:t>      &lt;component :is="Component" /&gt;</a:t>
            </a:r>
            <a:endPar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rPr>
              <a:t>    &lt;/keep-alive&gt;</a:t>
            </a:r>
            <a:endPar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rPr>
              <a:t>  &lt;/transition&gt;</a:t>
            </a:r>
            <a:endPar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rPr>
              <a:t>&lt;/router-view&gt;</a:t>
            </a:r>
            <a:endPar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en-US" altLang="zh-CN" sz="3600" b="1">
                <a:solidFill>
                  <a:srgbClr val="1E8380"/>
                </a:solidFill>
                <a:latin typeface="微软雅黑" panose="020B0503020204020204" charset="-122"/>
                <a:ea typeface="微软雅黑" panose="020B0503020204020204" charset="-122"/>
              </a:rPr>
              <a:t>Vuex </a:t>
            </a:r>
            <a:r>
              <a:rPr lang="en-US" altLang="zh-CN" sz="3600" b="1">
                <a:solidFill>
                  <a:srgbClr val="1E8380"/>
                </a:solidFill>
                <a:latin typeface="微软雅黑" panose="020B0503020204020204" charset="-122"/>
                <a:ea typeface="微软雅黑" panose="020B0503020204020204" charset="-122"/>
                <a:sym typeface="+mn-ea"/>
              </a:rPr>
              <a:t>状态管理</a:t>
            </a:r>
            <a:endParaRPr lang="en-US" altLang="zh-CN"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lang="zh-CN" altLang="en-US" sz="2000">
                <a:solidFill>
                  <a:schemeClr val="tx2">
                    <a:lumMod val="50000"/>
                  </a:schemeClr>
                </a:solidFill>
                <a:latin typeface="微软雅黑" panose="020B0503020204020204" charset="-122"/>
                <a:ea typeface="微软雅黑" panose="020B0503020204020204" charset="-122"/>
              </a:rPr>
              <a:t>Vuex 是一个专为 Vue.js 应用程序开发的状态管理模式。</a:t>
            </a:r>
            <a:endParaRPr lang="zh-CN" altLang="en-US" sz="20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就是一个加强版的data！ 在单页应用中会有一个data函数，管理当前应用的状态。处理大量的需要在组件间传递的数据，直接定义一个全局的data属性保存就行了。</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 如果我们的页面比较简单，切记千万不要没事找事引入Vuex，我们使用Vuex是因为项目变得复杂之后，有很多数据需要在父组件、子组件和孙组件之间传递，处理起来很繁琐，于是就需要Vuex这样一个可以对这一部分数据进行统一管理的东西。</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也是响应式</a:t>
            </a:r>
            <a:endParaRPr lang="zh-CN" altLang="en-US" sz="1200">
              <a:solidFill>
                <a:schemeClr val="tx2">
                  <a:lumMod val="50000"/>
                </a:schemeClr>
              </a:solidFill>
              <a:latin typeface="微软雅黑" panose="020B0503020204020204" charset="-122"/>
              <a:ea typeface="微软雅黑" panose="020B0503020204020204" charset="-122"/>
            </a:endParaRPr>
          </a:p>
          <a:p>
            <a:pPr marL="457200" lvl="1" indent="0">
              <a:buNone/>
            </a:pPr>
            <a:endParaRPr lang="zh-CN" altLang="en-US" sz="12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什么情况需要使用</a:t>
            </a:r>
            <a:r>
              <a:rPr lang="en-US" altLang="zh-CN" sz="2000">
                <a:solidFill>
                  <a:schemeClr val="tx2">
                    <a:lumMod val="50000"/>
                  </a:schemeClr>
                </a:solidFill>
                <a:latin typeface="微软雅黑" panose="020B0503020204020204" charset="-122"/>
                <a:ea typeface="微软雅黑" panose="020B0503020204020204" charset="-122"/>
              </a:rPr>
              <a:t>Vuex</a:t>
            </a:r>
            <a:r>
              <a:rPr lang="zh-CN" altLang="en-US" sz="2000">
                <a:solidFill>
                  <a:schemeClr val="tx2">
                    <a:lumMod val="50000"/>
                  </a:schemeClr>
                </a:solidFill>
                <a:latin typeface="微软雅黑" panose="020B0503020204020204" charset="-122"/>
                <a:ea typeface="微软雅黑" panose="020B0503020204020204" charset="-122"/>
              </a:rPr>
              <a:t>管理状态在多个组件间共享？</a:t>
            </a:r>
            <a:endParaRPr lang="zh-CN" altLang="en-US" sz="20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大型项目中组件很多，多个组件中共用的数据</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例如：用户的登录状态、用户名称、头像、地理位置信息等</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例如：商品的收藏、购物车中的物品。</a:t>
            </a:r>
            <a:r>
              <a:rPr lang="en-US" altLang="zh-CN" sz="2000">
                <a:solidFill>
                  <a:schemeClr val="tx2">
                    <a:lumMod val="50000"/>
                  </a:schemeClr>
                </a:solidFill>
                <a:latin typeface="微软雅黑" panose="020B0503020204020204" charset="-122"/>
                <a:ea typeface="微软雅黑" panose="020B0503020204020204" charset="-122"/>
              </a:rPr>
              <a:t> </a:t>
            </a:r>
            <a:endParaRPr lang="en-US" altLang="zh-CN" sz="2000">
              <a:solidFill>
                <a:schemeClr val="tx2">
                  <a:lumMod val="50000"/>
                </a:schemeClr>
              </a:solidFill>
              <a:latin typeface="微软雅黑" panose="020B0503020204020204" charset="-122"/>
              <a:ea typeface="微软雅黑" panose="020B0503020204020204" charset="-122"/>
            </a:endParaRPr>
          </a:p>
          <a:p>
            <a:pPr lvl="1"/>
            <a:endParaRPr lang="en-US" altLang="zh-CN" sz="2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rPr>
              <a:t>安装和体验</a:t>
            </a:r>
            <a:r>
              <a:rPr lang="en-US" altLang="zh-CN" sz="3600" b="1">
                <a:solidFill>
                  <a:srgbClr val="1E8380"/>
                </a:solidFill>
                <a:latin typeface="微软雅黑" panose="020B0503020204020204" charset="-122"/>
                <a:ea typeface="微软雅黑" panose="020B0503020204020204" charset="-122"/>
              </a:rPr>
              <a:t>Vuex</a:t>
            </a:r>
            <a:r>
              <a:rPr lang="zh-CN" altLang="en-US" sz="3600" b="1">
                <a:solidFill>
                  <a:srgbClr val="1E8380"/>
                </a:solidFill>
                <a:latin typeface="微软雅黑" panose="020B0503020204020204" charset="-122"/>
                <a:ea typeface="微软雅黑" panose="020B0503020204020204" charset="-122"/>
              </a:rPr>
              <a:t>状态管理</a:t>
            </a:r>
            <a:endParaRPr lang="zh-CN" altLang="en-US" sz="3600" b="1">
              <a:solidFill>
                <a:srgbClr val="1E8380"/>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553085" y="1875790"/>
            <a:ext cx="2637790" cy="1784985"/>
          </a:xfrm>
          <a:prstGeom prst="rect">
            <a:avLst/>
          </a:prstGeom>
        </p:spPr>
      </p:pic>
      <p:pic>
        <p:nvPicPr>
          <p:cNvPr id="4" name="图片 3"/>
          <p:cNvPicPr>
            <a:picLocks noChangeAspect="1"/>
          </p:cNvPicPr>
          <p:nvPr/>
        </p:nvPicPr>
        <p:blipFill>
          <a:blip r:embed="rId2"/>
          <a:stretch>
            <a:fillRect/>
          </a:stretch>
        </p:blipFill>
        <p:spPr>
          <a:xfrm>
            <a:off x="4232275" y="1204595"/>
            <a:ext cx="3790950" cy="2980055"/>
          </a:xfrm>
          <a:prstGeom prst="rect">
            <a:avLst/>
          </a:prstGeom>
        </p:spPr>
      </p:pic>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2800" b="1">
                <a:solidFill>
                  <a:srgbClr val="1E8380"/>
                </a:solidFill>
                <a:latin typeface="微软雅黑" panose="020B0503020204020204" charset="-122"/>
                <a:ea typeface="微软雅黑" panose="020B0503020204020204" charset="-122"/>
              </a:rPr>
              <a:t>组合式 API（</a:t>
            </a:r>
            <a:r>
              <a:rPr lang="en-US" altLang="zh-CN" sz="2800" b="1">
                <a:solidFill>
                  <a:srgbClr val="1E8380"/>
                </a:solidFill>
                <a:latin typeface="微软雅黑" panose="020B0503020204020204" charset="-122"/>
                <a:ea typeface="微软雅黑" panose="020B0503020204020204" charset="-122"/>
              </a:rPr>
              <a:t>Composition API</a:t>
            </a:r>
            <a:r>
              <a:rPr lang="zh-CN" altLang="en-US" sz="2800" b="1">
                <a:solidFill>
                  <a:srgbClr val="1E8380"/>
                </a:solidFill>
                <a:latin typeface="微软雅黑" panose="020B0503020204020204" charset="-122"/>
                <a:ea typeface="微软雅黑" panose="020B0503020204020204" charset="-122"/>
              </a:rPr>
              <a:t>）</a:t>
            </a:r>
            <a:endParaRPr lang="zh-CN" altLang="en-US" sz="28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lang="zh-CN" altLang="en-US" sz="2000">
                <a:solidFill>
                  <a:schemeClr val="tx2">
                    <a:lumMod val="50000"/>
                  </a:schemeClr>
                </a:solidFill>
                <a:latin typeface="微软雅黑" panose="020B0503020204020204" charset="-122"/>
                <a:ea typeface="微软雅黑" panose="020B0503020204020204" charset="-122"/>
              </a:rPr>
              <a:t>使用传统的option配置方法写组件的时候问题，随着业务复杂度越来越高，代码量会不断的加大；由于相关业务的代码需要遵循option的配置写到特定的区域，导致后续维护非常的复杂，同时代码可复用性不高，而composition-api就是为了解决这个问题而生的。</a:t>
            </a:r>
            <a:endParaRPr lang="zh-CN" altLang="en-US" sz="2000">
              <a:solidFill>
                <a:schemeClr val="tx2">
                  <a:lumMod val="50000"/>
                </a:schemeClr>
              </a:solidFill>
              <a:latin typeface="微软雅黑" panose="020B0503020204020204" charset="-122"/>
              <a:ea typeface="微软雅黑" panose="020B0503020204020204" charset="-122"/>
            </a:endParaRPr>
          </a:p>
          <a:p>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Composition API字面意思是组合API，它是为了实现基于函数的逻辑复用机制而产生的。</a:t>
            </a:r>
            <a:r>
              <a:rPr lang="en-US" altLang="zh-CN" sz="2000">
                <a:solidFill>
                  <a:schemeClr val="tx2">
                    <a:lumMod val="50000"/>
                  </a:schemeClr>
                </a:solidFill>
                <a:latin typeface="微软雅黑" panose="020B0503020204020204" charset="-122"/>
                <a:ea typeface="微软雅黑" panose="020B0503020204020204" charset="-122"/>
              </a:rPr>
              <a:t>主要思想是，我们将它们定义为从新的 setup 函数返回的JavaScript变量，而不是将组件的功能（例如state、methods、computed等）定义为对象属性。</a:t>
            </a:r>
            <a:endParaRPr lang="en-US" altLang="zh-CN" sz="2000">
              <a:solidFill>
                <a:schemeClr val="tx2">
                  <a:lumMod val="50000"/>
                </a:schemeClr>
              </a:solidFill>
              <a:latin typeface="微软雅黑" panose="020B0503020204020204" charset="-122"/>
              <a:ea typeface="微软雅黑" panose="020B0503020204020204" charset="-122"/>
            </a:endParaRPr>
          </a:p>
          <a:p>
            <a:endParaRPr lang="en-US" altLang="zh-CN" sz="2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sym typeface="+mn-ea"/>
              </a:rPr>
              <a:t>基本范例</a:t>
            </a:r>
            <a:endParaRPr lang="zh-CN" altLang="en-US" sz="3600" b="1">
              <a:solidFill>
                <a:srgbClr val="1E8380"/>
              </a:solidFill>
              <a:latin typeface="微软雅黑" panose="020B0503020204020204" charset="-122"/>
              <a:ea typeface="微软雅黑" panose="020B0503020204020204" charset="-122"/>
              <a:sym typeface="+mn-ea"/>
            </a:endParaRPr>
          </a:p>
        </p:txBody>
      </p:sp>
      <p:sp>
        <p:nvSpPr>
          <p:cNvPr id="5" name="内容占位符 4"/>
          <p:cNvSpPr>
            <a:spLocks noGrp="1"/>
          </p:cNvSpPr>
          <p:nvPr>
            <p:ph idx="1"/>
          </p:nvPr>
        </p:nvSpPr>
        <p:spPr>
          <a:xfrm>
            <a:off x="457200" y="1193800"/>
            <a:ext cx="3980180" cy="3206115"/>
          </a:xfrm>
        </p:spPr>
        <p:txBody>
          <a:bodyPr/>
          <a:p>
            <a:pPr marL="0" indent="0">
              <a:buNone/>
            </a:pPr>
            <a:r>
              <a:rPr lang="zh-CN" altLang="en-US" sz="1200">
                <a:solidFill>
                  <a:schemeClr val="tx2">
                    <a:lumMod val="50000"/>
                  </a:schemeClr>
                </a:solidFill>
                <a:latin typeface="微软雅黑" panose="020B0503020204020204" charset="-122"/>
                <a:ea typeface="微软雅黑" panose="020B0503020204020204" charset="-122"/>
              </a:rPr>
              <a:t>&lt;template&gt;</a:t>
            </a:r>
            <a:endParaRPr lang="zh-CN" altLang="en-US" sz="12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200">
                <a:solidFill>
                  <a:schemeClr val="tx2">
                    <a:lumMod val="50000"/>
                  </a:schemeClr>
                </a:solidFill>
                <a:latin typeface="微软雅黑" panose="020B0503020204020204" charset="-122"/>
                <a:ea typeface="微软雅黑" panose="020B0503020204020204" charset="-122"/>
              </a:rPr>
              <a:t>  &lt;button @click="increment"&gt;</a:t>
            </a:r>
            <a:endParaRPr lang="zh-CN" altLang="en-US" sz="12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200">
                <a:solidFill>
                  <a:schemeClr val="tx2">
                    <a:lumMod val="50000"/>
                  </a:schemeClr>
                </a:solidFill>
                <a:latin typeface="微软雅黑" panose="020B0503020204020204" charset="-122"/>
                <a:ea typeface="微软雅黑" panose="020B0503020204020204" charset="-122"/>
              </a:rPr>
              <a:t>    Count is: {{ state.count }}, double is: {{ state.double }}</a:t>
            </a:r>
            <a:endParaRPr lang="zh-CN" altLang="en-US" sz="12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200">
                <a:solidFill>
                  <a:schemeClr val="tx2">
                    <a:lumMod val="50000"/>
                  </a:schemeClr>
                </a:solidFill>
                <a:latin typeface="微软雅黑" panose="020B0503020204020204" charset="-122"/>
                <a:ea typeface="微软雅黑" panose="020B0503020204020204" charset="-122"/>
              </a:rPr>
              <a:t>  &lt;/button&gt;</a:t>
            </a:r>
            <a:endParaRPr lang="zh-CN" altLang="en-US" sz="12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200">
                <a:solidFill>
                  <a:schemeClr val="tx2">
                    <a:lumMod val="50000"/>
                  </a:schemeClr>
                </a:solidFill>
                <a:latin typeface="微软雅黑" panose="020B0503020204020204" charset="-122"/>
                <a:ea typeface="微软雅黑" panose="020B0503020204020204" charset="-122"/>
              </a:rPr>
              <a:t>&lt;/template&gt;</a:t>
            </a:r>
            <a:endParaRPr lang="zh-CN" altLang="en-US" sz="1200">
              <a:solidFill>
                <a:schemeClr val="tx2">
                  <a:lumMod val="50000"/>
                </a:schemeClr>
              </a:solidFill>
              <a:latin typeface="微软雅黑" panose="020B0503020204020204" charset="-122"/>
              <a:ea typeface="微软雅黑" panose="020B0503020204020204" charset="-122"/>
            </a:endParaRPr>
          </a:p>
          <a:p>
            <a:pPr marL="0" indent="0">
              <a:buNone/>
            </a:pPr>
            <a:endParaRPr lang="zh-CN" altLang="en-US" sz="1200">
              <a:solidFill>
                <a:schemeClr val="tx2">
                  <a:lumMod val="50000"/>
                </a:schemeClr>
              </a:solidFill>
              <a:latin typeface="微软雅黑" panose="020B0503020204020204" charset="-122"/>
              <a:ea typeface="微软雅黑" panose="020B0503020204020204" charset="-122"/>
            </a:endParaRPr>
          </a:p>
        </p:txBody>
      </p:sp>
      <p:sp>
        <p:nvSpPr>
          <p:cNvPr id="2" name="内容占位符 4"/>
          <p:cNvSpPr>
            <a:spLocks noGrp="1"/>
          </p:cNvSpPr>
          <p:nvPr/>
        </p:nvSpPr>
        <p:spPr>
          <a:xfrm>
            <a:off x="4721860" y="866775"/>
            <a:ext cx="3634740" cy="3206115"/>
          </a:xfrm>
          <a:prstGeom prst="rect">
            <a:avLst/>
          </a:prstGeom>
          <a:ln w="12700">
            <a:miter lim="400000"/>
          </a:ln>
        </p:spPr>
        <p:txBody>
          <a:bodyPr lIns="45719" rIns="45719"/>
          <a:lstStyle>
            <a:lvl1pPr marL="342900" marR="0" indent="-34290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1pPr>
            <a:lvl2pPr marL="1035685" marR="0" indent="-578485"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2pPr>
            <a:lvl3pPr marL="1456055" marR="0" indent="-541655"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3pPr>
            <a:lvl4pPr marL="20205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4pPr>
            <a:lvl5pPr marL="24777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5pPr>
            <a:lvl6pPr marL="29349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6pPr>
            <a:lvl7pPr marL="33921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7pPr>
            <a:lvl8pPr marL="38493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8pPr>
            <a:lvl9pPr marL="43065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9pPr>
          </a:lstStyle>
          <a:p>
            <a:pPr marL="0" indent="0">
              <a:buNone/>
            </a:pPr>
            <a:r>
              <a:rPr lang="zh-CN" altLang="en-US" sz="1000">
                <a:solidFill>
                  <a:schemeClr val="tx2">
                    <a:lumMod val="50000"/>
                  </a:schemeClr>
                </a:solidFill>
                <a:latin typeface="微软雅黑" panose="020B0503020204020204" charset="-122"/>
                <a:ea typeface="微软雅黑" panose="020B0503020204020204" charset="-122"/>
              </a:rPr>
              <a:t>&lt;script&gt;</a:t>
            </a:r>
            <a:endParaRPr lang="zh-CN" altLang="en-US" sz="10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import { reactive, computed } from 'vue'</a:t>
            </a:r>
            <a:endParaRPr lang="zh-CN" altLang="en-US" sz="10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export default {</a:t>
            </a:r>
            <a:endParaRPr lang="zh-CN" altLang="en-US" sz="10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setup() {</a:t>
            </a:r>
            <a:endParaRPr lang="zh-CN" altLang="en-US" sz="10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const state = reactive({</a:t>
            </a:r>
            <a:endParaRPr lang="zh-CN" altLang="en-US" sz="10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count: 0,</a:t>
            </a:r>
            <a:endParaRPr lang="zh-CN" altLang="en-US" sz="10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double: computed(() =&gt; state.count * 2),</a:t>
            </a:r>
            <a:endParaRPr lang="zh-CN" altLang="en-US" sz="10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a:t>
            </a:r>
            <a:endParaRPr lang="zh-CN" altLang="en-US" sz="10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function increment() {</a:t>
            </a:r>
            <a:endParaRPr lang="zh-CN" altLang="en-US" sz="10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state.count++</a:t>
            </a:r>
            <a:endParaRPr lang="zh-CN" altLang="en-US" sz="10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a:t>
            </a:r>
            <a:endParaRPr lang="zh-CN" altLang="en-US" sz="10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return {  state,  increment, }</a:t>
            </a:r>
            <a:endParaRPr lang="zh-CN" altLang="en-US" sz="10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a:t>
            </a:r>
            <a:endParaRPr lang="zh-CN" altLang="en-US" sz="10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  }</a:t>
            </a:r>
            <a:endParaRPr lang="zh-CN" altLang="en-US" sz="1000">
              <a:solidFill>
                <a:schemeClr val="tx2">
                  <a:lumMod val="50000"/>
                </a:schemeClr>
              </a:solidFill>
              <a:latin typeface="微软雅黑" panose="020B0503020204020204" charset="-122"/>
              <a:ea typeface="微软雅黑" panose="020B0503020204020204" charset="-122"/>
            </a:endParaRPr>
          </a:p>
          <a:p>
            <a:pPr marL="0" indent="0">
              <a:buNone/>
            </a:pPr>
            <a:r>
              <a:rPr lang="zh-CN" altLang="en-US" sz="1000">
                <a:solidFill>
                  <a:schemeClr val="tx2">
                    <a:lumMod val="50000"/>
                  </a:schemeClr>
                </a:solidFill>
                <a:latin typeface="微软雅黑" panose="020B0503020204020204" charset="-122"/>
                <a:ea typeface="微软雅黑" panose="020B0503020204020204" charset="-122"/>
              </a:rPr>
              <a:t>&lt;/script&gt;</a:t>
            </a:r>
            <a:endParaRPr lang="zh-CN" altLang="en-US" sz="1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en-US" altLang="zh-CN" sz="3600" b="1">
                <a:solidFill>
                  <a:srgbClr val="1E8380"/>
                </a:solidFill>
                <a:latin typeface="微软雅黑" panose="020B0503020204020204" charset="-122"/>
                <a:ea typeface="微软雅黑" panose="020B0503020204020204" charset="-122"/>
              </a:rPr>
              <a:t>setup()</a:t>
            </a:r>
            <a:r>
              <a:rPr lang="zh-CN" altLang="en-US" sz="3600" b="1">
                <a:solidFill>
                  <a:srgbClr val="1E8380"/>
                </a:solidFill>
                <a:latin typeface="微软雅黑" panose="020B0503020204020204" charset="-122"/>
                <a:ea typeface="微软雅黑" panose="020B0503020204020204" charset="-122"/>
              </a:rPr>
              <a:t>方法应用</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1485" y="932180"/>
            <a:ext cx="7962265" cy="3206115"/>
          </a:xfrm>
        </p:spPr>
        <p:txBody>
          <a:bodyPr/>
          <a:p>
            <a:r>
              <a:rPr lang="zh-CN" altLang="en-US" sz="1400">
                <a:solidFill>
                  <a:schemeClr val="tx2">
                    <a:lumMod val="50000"/>
                  </a:schemeClr>
                </a:solidFill>
                <a:latin typeface="微软雅黑" panose="020B0503020204020204" charset="-122"/>
                <a:ea typeface="微软雅黑" panose="020B0503020204020204" charset="-122"/>
              </a:rPr>
              <a:t>setup()函数是vue3中专门新增的方法，可以理解为Composition Api的入口.</a:t>
            </a:r>
            <a:endParaRPr lang="zh-CN" altLang="en-US" sz="1400">
              <a:solidFill>
                <a:schemeClr val="tx2">
                  <a:lumMod val="50000"/>
                </a:schemeClr>
              </a:solidFill>
              <a:latin typeface="微软雅黑" panose="020B0503020204020204" charset="-122"/>
              <a:ea typeface="微软雅黑" panose="020B0503020204020204" charset="-122"/>
            </a:endParaRPr>
          </a:p>
          <a:p>
            <a:endParaRPr lang="zh-CN" altLang="en-US" sz="1400">
              <a:solidFill>
                <a:schemeClr val="tx2">
                  <a:lumMod val="50000"/>
                </a:schemeClr>
              </a:solidFill>
              <a:latin typeface="微软雅黑" panose="020B0503020204020204" charset="-122"/>
              <a:ea typeface="微软雅黑" panose="020B0503020204020204" charset="-122"/>
            </a:endParaRPr>
          </a:p>
        </p:txBody>
      </p:sp>
      <p:sp>
        <p:nvSpPr>
          <p:cNvPr id="2" name="文本框 1"/>
          <p:cNvSpPr txBox="1"/>
          <p:nvPr/>
        </p:nvSpPr>
        <p:spPr>
          <a:xfrm>
            <a:off x="2472690" y="1915160"/>
            <a:ext cx="2994660" cy="24904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接收props数据</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export default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props: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msg: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type: String,</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default: () =&gt;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setup(props)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console.log(props);</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4" name="文本框 3"/>
          <p:cNvSpPr txBox="1"/>
          <p:nvPr/>
        </p:nvSpPr>
        <p:spPr>
          <a:xfrm>
            <a:off x="5198745" y="1915160"/>
            <a:ext cx="3578225" cy="235204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接收context是</a:t>
            </a:r>
            <a:r>
              <a:rPr kumimoji="0" lang="en-US" altLang="zh-CN" sz="900" b="0" i="0" u="none" strike="noStrike" cap="none" spc="0" normalizeH="0" baseline="0">
                <a:ln>
                  <a:noFill/>
                </a:ln>
                <a:solidFill>
                  <a:srgbClr val="000000"/>
                </a:solidFill>
                <a:effectLst/>
                <a:uFillTx/>
                <a:latin typeface="+mn-lt"/>
                <a:ea typeface="+mn-ea"/>
                <a:cs typeface="+mn-cs"/>
                <a:sym typeface="Calibri" panose="020F0502020204030204"/>
              </a:rPr>
              <a:t>s</a:t>
            </a: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etup()的第二个参数是一个上下文对象，这个上下文对象大致包含了这些属性,</a:t>
            </a:r>
            <a:r>
              <a:rPr kumimoji="0" lang="zh-CN" altLang="en-US" sz="900" b="0" i="0" u="none" strike="noStrike" cap="none" spc="0" normalizeH="0" baseline="0">
                <a:ln>
                  <a:noFill/>
                </a:ln>
                <a:solidFill>
                  <a:srgbClr val="FF0000"/>
                </a:solidFill>
                <a:effectLst/>
                <a:uFillTx/>
                <a:latin typeface="+mn-lt"/>
                <a:ea typeface="+mn-ea"/>
                <a:cs typeface="+mn-cs"/>
                <a:sym typeface="Calibri" panose="020F0502020204030204"/>
              </a:rPr>
              <a:t>注意：在setup()函数中无法访问this</a:t>
            </a:r>
            <a:endParaRPr kumimoji="0" lang="zh-CN" altLang="en-US" sz="900" b="0" i="0" u="none" strike="noStrike" cap="none" spc="0" normalizeH="0" baseline="0">
              <a:ln>
                <a:noFill/>
              </a:ln>
              <a:solidFill>
                <a:srgbClr val="FF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const MyComponent =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setup(props, context)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context.attrs</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context.slots</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context.parent</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context.root</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context.emit</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context.refs</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6" name="文本框 5"/>
          <p:cNvSpPr txBox="1"/>
          <p:nvPr/>
        </p:nvSpPr>
        <p:spPr>
          <a:xfrm>
            <a:off x="781685" y="2567940"/>
            <a:ext cx="1375410" cy="11976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调用时机</a:t>
            </a: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this 指向</a:t>
            </a: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函数参数</a:t>
            </a: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返回值</a:t>
            </a: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7" name="文本框 6"/>
          <p:cNvSpPr txBox="1"/>
          <p:nvPr/>
        </p:nvSpPr>
        <p:spPr>
          <a:xfrm>
            <a:off x="1139190" y="4275138"/>
            <a:ext cx="7179310" cy="5207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rPr>
              <a:t>setup 函数在创建组件之前被调用，所以在 setup 被执行时，组件实例并没有被创建。</a:t>
            </a:r>
            <a:endPar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rPr>
              <a:t>因此在 setup 函数中，我们将 没有办法 获取到 this </a:t>
            </a:r>
            <a:endParaRPr kumimoji="0" lang="zh-CN" altLang="en-US" sz="14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7030720" cy="551180"/>
          </a:xfrm>
        </p:spPr>
        <p:txBody>
          <a:bodyPr/>
          <a:p>
            <a:pPr algn="l"/>
            <a:r>
              <a:rPr lang="en-US" altLang="zh-CN" sz="2800" b="1">
                <a:solidFill>
                  <a:srgbClr val="1E8380"/>
                </a:solidFill>
                <a:latin typeface="微软雅黑" panose="020B0503020204020204" charset="-122"/>
                <a:ea typeface="微软雅黑" panose="020B0503020204020204" charset="-122"/>
                <a:sym typeface="+mn-ea"/>
              </a:rPr>
              <a:t>Composition</a:t>
            </a:r>
            <a:r>
              <a:rPr lang="zh-CN" altLang="en-US" sz="2800" b="1">
                <a:solidFill>
                  <a:srgbClr val="1E8380"/>
                </a:solidFill>
                <a:latin typeface="微软雅黑" panose="020B0503020204020204" charset="-122"/>
                <a:ea typeface="微软雅黑" panose="020B0503020204020204" charset="-122"/>
              </a:rPr>
              <a:t>常用</a:t>
            </a:r>
            <a:r>
              <a:rPr lang="en-US" altLang="zh-CN" sz="2800" b="1">
                <a:solidFill>
                  <a:srgbClr val="1E8380"/>
                </a:solidFill>
                <a:latin typeface="微软雅黑" panose="020B0503020204020204" charset="-122"/>
                <a:ea typeface="微软雅黑" panose="020B0503020204020204" charset="-122"/>
              </a:rPr>
              <a:t>API</a:t>
            </a:r>
            <a:endParaRPr lang="en-US" altLang="zh-CN" sz="28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lang="zh-CN" altLang="en-US" sz="2000">
                <a:solidFill>
                  <a:schemeClr val="tx2">
                    <a:lumMod val="50000"/>
                  </a:schemeClr>
                </a:solidFill>
                <a:latin typeface="微软雅黑" panose="020B0503020204020204" charset="-122"/>
                <a:ea typeface="微软雅黑" panose="020B0503020204020204" charset="-122"/>
              </a:rPr>
              <a:t>ref()函数用来给定的值创建一个响应式的数据对象,ref()的返回值是一个对象,这个对象上只包含一个.value属性.</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reactive是用来创建一个响应式对象</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将ref响应式数据挂载到reactive中，当把ref()创建出来值直接挂载到reactive()中时,会自动把响应式数据对象的展开为原始的值,不需要通过.value就可以直接访问到</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sym typeface="+mn-ea"/>
              </a:rPr>
              <a:t>双向绑定</a:t>
            </a:r>
            <a:endParaRPr lang="zh-CN" altLang="en-US"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toRefs()</a:t>
            </a:r>
            <a:r>
              <a:rPr lang="zh-CN" altLang="en-US" sz="2000">
                <a:solidFill>
                  <a:schemeClr val="tx2">
                    <a:lumMod val="50000"/>
                  </a:schemeClr>
                </a:solidFill>
                <a:latin typeface="微软雅黑" panose="020B0503020204020204" charset="-122"/>
                <a:ea typeface="微软雅黑" panose="020B0503020204020204" charset="-122"/>
              </a:rPr>
              <a:t>解构响应式对象</a:t>
            </a:r>
            <a:endParaRPr lang="en-US" altLang="zh-CN"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sym typeface="+mn-ea"/>
              </a:rPr>
              <a:t>readonly</a:t>
            </a:r>
            <a:r>
              <a:rPr lang="zh-CN" altLang="en-US" sz="2000">
                <a:solidFill>
                  <a:schemeClr val="tx2">
                    <a:lumMod val="50000"/>
                  </a:schemeClr>
                </a:solidFill>
                <a:latin typeface="微软雅黑" panose="020B0503020204020204" charset="-122"/>
                <a:ea typeface="微软雅黑" panose="020B0503020204020204" charset="-122"/>
                <a:sym typeface="+mn-ea"/>
              </a:rPr>
              <a:t>将响应式数据变回原使数据</a:t>
            </a:r>
            <a:endParaRPr lang="en-US" altLang="zh-CN" sz="2000">
              <a:solidFill>
                <a:schemeClr val="tx2">
                  <a:lumMod val="50000"/>
                </a:schemeClr>
              </a:solidFill>
              <a:latin typeface="微软雅黑" panose="020B0503020204020204" charset="-122"/>
              <a:ea typeface="微软雅黑" panose="020B0503020204020204" charset="-122"/>
            </a:endParaRPr>
          </a:p>
          <a:p>
            <a:endParaRPr lang="zh-CN" altLang="en-US" sz="2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rPr>
              <a:t>计算属性</a:t>
            </a:r>
            <a:r>
              <a:rPr lang="en-US" altLang="zh-CN" sz="3600" b="1">
                <a:solidFill>
                  <a:srgbClr val="1E8380"/>
                </a:solidFill>
                <a:latin typeface="微软雅黑" panose="020B0503020204020204" charset="-122"/>
                <a:ea typeface="微软雅黑" panose="020B0503020204020204" charset="-122"/>
              </a:rPr>
              <a:t>API</a:t>
            </a:r>
            <a:r>
              <a:rPr lang="zh-CN" altLang="en-US" sz="3600" b="1">
                <a:solidFill>
                  <a:srgbClr val="1E8380"/>
                </a:solidFill>
                <a:latin typeface="微软雅黑" panose="020B0503020204020204" charset="-122"/>
                <a:ea typeface="微软雅黑" panose="020B0503020204020204" charset="-122"/>
              </a:rPr>
              <a:t>（computed）</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lang="zh-CN" altLang="en-US" sz="2000">
                <a:solidFill>
                  <a:schemeClr val="tx2">
                    <a:lumMod val="50000"/>
                  </a:schemeClr>
                </a:solidFill>
                <a:latin typeface="微软雅黑" panose="020B0503020204020204" charset="-122"/>
                <a:ea typeface="微软雅黑" panose="020B0503020204020204" charset="-122"/>
              </a:rPr>
              <a:t>computed()用来创建计算属性,返回值是一个ref的实例。</a:t>
            </a:r>
            <a:endParaRPr lang="zh-CN" altLang="en-US" sz="2000">
              <a:solidFill>
                <a:schemeClr val="tx2">
                  <a:lumMod val="50000"/>
                </a:schemeClr>
              </a:solidFill>
              <a:latin typeface="微软雅黑" panose="020B0503020204020204" charset="-122"/>
              <a:ea typeface="微软雅黑" panose="020B0503020204020204" charset="-122"/>
            </a:endParaRPr>
          </a:p>
          <a:p>
            <a:endParaRPr lang="zh-CN" altLang="en-US" sz="2000">
              <a:solidFill>
                <a:schemeClr val="tx2">
                  <a:lumMod val="50000"/>
                </a:schemeClr>
              </a:solidFill>
              <a:latin typeface="微软雅黑" panose="020B0503020204020204" charset="-122"/>
              <a:ea typeface="微软雅黑" panose="020B0503020204020204" charset="-122"/>
            </a:endParaRPr>
          </a:p>
        </p:txBody>
      </p:sp>
      <p:sp>
        <p:nvSpPr>
          <p:cNvPr id="2" name="文本框 1"/>
          <p:cNvSpPr txBox="1"/>
          <p:nvPr/>
        </p:nvSpPr>
        <p:spPr>
          <a:xfrm>
            <a:off x="544195" y="2092325"/>
            <a:ext cx="3511550" cy="23983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创建只读的计算属性</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import { ref, computed } from 'vue';</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export default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setup ()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const count = ref(0);</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const double = computed(()=&gt; count.value + 1);//1</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double++;//Error: "double" is read-only</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return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count,</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double</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4" name="文本框 3"/>
          <p:cNvSpPr txBox="1"/>
          <p:nvPr/>
        </p:nvSpPr>
        <p:spPr>
          <a:xfrm>
            <a:off x="4312285" y="1692910"/>
            <a:ext cx="4374515" cy="286004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创建可读可写的计算属性。在使用computed函数期间，传入一个包含get和set函数的对象，可以额得到一个可读可写的计算属性</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创建一个 ref 响应式数据</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const count = ref(1)</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创建一个 computed 计算属性</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const plusOne = computed({</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 取值函数</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get: () =&gt; count.value + 1,</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 赋值函数</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set: val =&gt;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count.value = val - 1</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为计算属性赋值的操作，会触发 set 函数</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plusOne.value = 9</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触发 set 函数后，count 的值会被更新</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console.log(count.value) // 输出 8</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rPr>
              <a:t>侦听器</a:t>
            </a:r>
            <a:r>
              <a:rPr lang="en-US" altLang="zh-CN" sz="3600" b="1">
                <a:solidFill>
                  <a:srgbClr val="1E8380"/>
                </a:solidFill>
                <a:latin typeface="微软雅黑" panose="020B0503020204020204" charset="-122"/>
                <a:ea typeface="微软雅黑" panose="020B0503020204020204" charset="-122"/>
              </a:rPr>
              <a:t>watch</a:t>
            </a:r>
            <a:endParaRPr lang="en-US" altLang="zh-CN"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890270"/>
            <a:ext cx="8229600" cy="3206115"/>
          </a:xfrm>
        </p:spPr>
        <p:txBody>
          <a:bodyPr/>
          <a:p>
            <a:r>
              <a:rPr lang="en-US" altLang="zh-CN" sz="2000">
                <a:solidFill>
                  <a:schemeClr val="tx2">
                    <a:lumMod val="50000"/>
                  </a:schemeClr>
                </a:solidFill>
                <a:latin typeface="微软雅黑" panose="020B0503020204020204" charset="-122"/>
                <a:ea typeface="微软雅黑" panose="020B0503020204020204" charset="-122"/>
              </a:rPr>
              <a:t>watch()函数用来监视某些数据项的变化，从而触发某些特定的操作</a:t>
            </a:r>
            <a:endParaRPr lang="en-US" altLang="zh-CN" sz="2000">
              <a:solidFill>
                <a:schemeClr val="tx2">
                  <a:lumMod val="50000"/>
                </a:schemeClr>
              </a:solidFill>
              <a:latin typeface="微软雅黑" panose="020B0503020204020204" charset="-122"/>
              <a:ea typeface="微软雅黑" panose="020B0503020204020204" charset="-122"/>
            </a:endParaRPr>
          </a:p>
          <a:p>
            <a:endParaRPr lang="en-US" altLang="zh-CN" sz="2000">
              <a:solidFill>
                <a:schemeClr val="tx2">
                  <a:lumMod val="50000"/>
                </a:schemeClr>
              </a:solidFill>
              <a:latin typeface="微软雅黑" panose="020B0503020204020204" charset="-122"/>
              <a:ea typeface="微软雅黑" panose="020B0503020204020204" charset="-122"/>
            </a:endParaRPr>
          </a:p>
          <a:p>
            <a:endParaRPr lang="en-US" altLang="zh-CN" sz="2000">
              <a:solidFill>
                <a:schemeClr val="tx2">
                  <a:lumMod val="50000"/>
                </a:schemeClr>
              </a:solidFill>
              <a:latin typeface="微软雅黑" panose="020B0503020204020204" charset="-122"/>
              <a:ea typeface="微软雅黑" panose="020B0503020204020204" charset="-122"/>
            </a:endParaRPr>
          </a:p>
          <a:p>
            <a:endParaRPr lang="en-US" altLang="zh-CN" sz="2000">
              <a:solidFill>
                <a:schemeClr val="tx2">
                  <a:lumMod val="50000"/>
                </a:schemeClr>
              </a:solidFill>
              <a:latin typeface="微软雅黑" panose="020B0503020204020204" charset="-122"/>
              <a:ea typeface="微软雅黑" panose="020B0503020204020204" charset="-122"/>
            </a:endParaRPr>
          </a:p>
          <a:p>
            <a:endParaRPr lang="en-US" altLang="zh-CN" sz="2000">
              <a:solidFill>
                <a:schemeClr val="tx2">
                  <a:lumMod val="50000"/>
                </a:schemeClr>
              </a:solidFill>
              <a:latin typeface="微软雅黑" panose="020B0503020204020204" charset="-122"/>
              <a:ea typeface="微软雅黑" panose="020B0503020204020204" charset="-122"/>
            </a:endParaRPr>
          </a:p>
          <a:p>
            <a:pPr marL="0" indent="0">
              <a:buNone/>
            </a:pPr>
            <a:endParaRPr lang="en-US" altLang="zh-CN" sz="2000">
              <a:solidFill>
                <a:schemeClr val="tx2">
                  <a:lumMod val="50000"/>
                </a:schemeClr>
              </a:solidFill>
              <a:latin typeface="微软雅黑" panose="020B0503020204020204" charset="-122"/>
              <a:ea typeface="微软雅黑" panose="020B0503020204020204" charset="-122"/>
            </a:endParaRPr>
          </a:p>
          <a:p>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watchEffect 立即执行传入的一个函数，并响应式追踪其依赖，并在其依赖变更时重新运行该函数。</a:t>
            </a:r>
            <a:endParaRPr lang="zh-CN" altLang="en-US" sz="2000">
              <a:solidFill>
                <a:schemeClr val="tx2">
                  <a:lumMod val="50000"/>
                </a:schemeClr>
              </a:solidFill>
              <a:latin typeface="微软雅黑" panose="020B0503020204020204" charset="-122"/>
              <a:ea typeface="微软雅黑" panose="020B0503020204020204" charset="-122"/>
            </a:endParaRPr>
          </a:p>
        </p:txBody>
      </p:sp>
      <p:sp>
        <p:nvSpPr>
          <p:cNvPr id="2" name="文本框 1"/>
          <p:cNvSpPr txBox="1"/>
          <p:nvPr/>
        </p:nvSpPr>
        <p:spPr>
          <a:xfrm>
            <a:off x="781685" y="1413193"/>
            <a:ext cx="3672840" cy="23983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watch(()=&gt;{</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console.log(count.value, 'value');</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const state = reactive({</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count: 0</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watch(()=&gt;state.count,(count, prevCount)=&gt;{</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console.log(count, prevCount);//变化后的值 变化前的值</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rPr>
              <a:t>第三个参数immediate：其值是true或false；确认是否以当前的初始值执行handler的函数。</a:t>
            </a: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endParaRPr kumimoji="0" lang="zh-CN" altLang="en-US" sz="100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4" name="文本框 3"/>
          <p:cNvSpPr txBox="1"/>
          <p:nvPr/>
        </p:nvSpPr>
        <p:spPr>
          <a:xfrm>
            <a:off x="4931410" y="2125345"/>
            <a:ext cx="3565525" cy="9207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watch([()=&gt; state.count, ()=&gt; state.msg],([count, msg], [prevCount, prevMsg])=&gt;{</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console.log(count, msg);</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console.log('---------------------');</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console.log(prevCount, prevMsg);</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en-US" altLang="zh-CN" sz="3600" b="1">
                <a:solidFill>
                  <a:srgbClr val="1E8380"/>
                </a:solidFill>
                <a:latin typeface="微软雅黑" panose="020B0503020204020204" charset="-122"/>
                <a:ea typeface="微软雅黑" panose="020B0503020204020204" charset="-122"/>
              </a:rPr>
              <a:t>Vue</a:t>
            </a:r>
            <a:r>
              <a:rPr lang="zh-CN" altLang="en-US" sz="3600" b="1">
                <a:solidFill>
                  <a:srgbClr val="1E8380"/>
                </a:solidFill>
                <a:latin typeface="微软雅黑" panose="020B0503020204020204" charset="-122"/>
                <a:ea typeface="微软雅黑" panose="020B0503020204020204" charset="-122"/>
              </a:rPr>
              <a:t>的开发初体验</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lang="zh-CN" altLang="en-US" sz="2000">
                <a:solidFill>
                  <a:schemeClr val="tx2">
                    <a:lumMod val="50000"/>
                  </a:schemeClr>
                </a:solidFill>
                <a:latin typeface="微软雅黑" panose="020B0503020204020204" charset="-122"/>
                <a:ea typeface="微软雅黑" panose="020B0503020204020204" charset="-122"/>
              </a:rPr>
              <a:t>通过静态</a:t>
            </a:r>
            <a:r>
              <a:rPr lang="en-US" altLang="zh-CN" sz="2000">
                <a:solidFill>
                  <a:schemeClr val="tx2">
                    <a:lumMod val="50000"/>
                  </a:schemeClr>
                </a:solidFill>
                <a:latin typeface="微软雅黑" panose="020B0503020204020204" charset="-122"/>
                <a:ea typeface="微软雅黑" panose="020B0503020204020204" charset="-122"/>
              </a:rPr>
              <a:t>CDN</a:t>
            </a:r>
            <a:r>
              <a:rPr lang="zh-CN" altLang="en-US" sz="2000">
                <a:solidFill>
                  <a:schemeClr val="tx2">
                    <a:lumMod val="50000"/>
                  </a:schemeClr>
                </a:solidFill>
                <a:latin typeface="微软雅黑" panose="020B0503020204020204" charset="-122"/>
                <a:ea typeface="微软雅黑" panose="020B0503020204020204" charset="-122"/>
              </a:rPr>
              <a:t>资源安装</a:t>
            </a:r>
            <a:r>
              <a:rPr lang="en-US" altLang="zh-CN" sz="2000">
                <a:solidFill>
                  <a:schemeClr val="tx2">
                    <a:lumMod val="50000"/>
                  </a:schemeClr>
                </a:solidFill>
                <a:latin typeface="微软雅黑" panose="020B0503020204020204" charset="-122"/>
                <a:ea typeface="微软雅黑" panose="020B0503020204020204" charset="-122"/>
              </a:rPr>
              <a:t>Vue</a:t>
            </a:r>
            <a:r>
              <a:rPr lang="zh-CN" altLang="en-US" sz="2000">
                <a:solidFill>
                  <a:schemeClr val="tx2">
                    <a:lumMod val="50000"/>
                  </a:schemeClr>
                </a:solidFill>
                <a:latin typeface="微软雅黑" panose="020B0503020204020204" charset="-122"/>
                <a:ea typeface="微软雅黑" panose="020B0503020204020204" charset="-122"/>
              </a:rPr>
              <a:t>最新版本</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一、 数据绑定，数据响应式</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二、 属性动态绑定的提示信息</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三、 样式的动态绑定</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sym typeface="+mn-ea"/>
              </a:rPr>
              <a:t>四、 基本的事件操作</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五、 循环遍历输出数组中的值</a:t>
            </a:r>
            <a:endParaRPr lang="zh-CN" altLang="en-US" sz="2000">
              <a:solidFill>
                <a:schemeClr val="tx2">
                  <a:lumMod val="50000"/>
                </a:schemeClr>
              </a:solidFill>
              <a:latin typeface="微软雅黑" panose="020B0503020204020204" charset="-122"/>
              <a:ea typeface="微软雅黑" panose="020B0503020204020204" charset="-122"/>
            </a:endParaRPr>
          </a:p>
          <a:p>
            <a:endParaRPr lang="zh-CN" altLang="en-US" sz="2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rPr>
              <a:t>组合式</a:t>
            </a:r>
            <a:r>
              <a:rPr lang="en-US" altLang="zh-CN" sz="3600" b="1">
                <a:solidFill>
                  <a:srgbClr val="1E8380"/>
                </a:solidFill>
                <a:latin typeface="微软雅黑" panose="020B0503020204020204" charset="-122"/>
                <a:ea typeface="微软雅黑" panose="020B0503020204020204" charset="-122"/>
              </a:rPr>
              <a:t>API</a:t>
            </a:r>
            <a:r>
              <a:rPr lang="zh-CN" altLang="en-US" sz="3600" b="1">
                <a:solidFill>
                  <a:srgbClr val="1E8380"/>
                </a:solidFill>
                <a:latin typeface="微软雅黑" panose="020B0503020204020204" charset="-122"/>
                <a:ea typeface="微软雅黑" panose="020B0503020204020204" charset="-122"/>
              </a:rPr>
              <a:t>中生命周期函数</a:t>
            </a:r>
            <a:endParaRPr lang="zh-CN" altLang="en-US" sz="3600" b="1">
              <a:solidFill>
                <a:srgbClr val="1E8380"/>
              </a:solidFill>
              <a:latin typeface="微软雅黑" panose="020B0503020204020204" charset="-122"/>
              <a:ea typeface="微软雅黑" panose="020B0503020204020204" charset="-122"/>
            </a:endParaRPr>
          </a:p>
        </p:txBody>
      </p:sp>
      <p:sp>
        <p:nvSpPr>
          <p:cNvPr id="2" name="文本框 1"/>
          <p:cNvSpPr txBox="1"/>
          <p:nvPr/>
        </p:nvSpPr>
        <p:spPr>
          <a:xfrm>
            <a:off x="1218565" y="1231265"/>
            <a:ext cx="4587240" cy="23056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uFillTx/>
                <a:latin typeface="+mn-lt"/>
                <a:ea typeface="+mn-ea"/>
                <a:cs typeface="+mn-cs"/>
                <a:sym typeface="Calibri" panose="020F0502020204030204"/>
              </a:rPr>
              <a:t>生命周期与Composition之间的映射关系</a:t>
            </a:r>
            <a:endParaRPr kumimoji="0" lang="zh-CN" altLang="en-US" sz="16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chemeClr val="bg1">
                    <a:lumMod val="85000"/>
                  </a:schemeClr>
                </a:solidFill>
                <a:effectLst/>
                <a:uFillTx/>
                <a:latin typeface="+mn-lt"/>
                <a:ea typeface="+mn-ea"/>
                <a:cs typeface="+mn-cs"/>
                <a:sym typeface="Calibri" panose="020F0502020204030204"/>
              </a:rPr>
              <a:t>• beforeCreate -&gt; use setup()</a:t>
            </a:r>
            <a:endParaRPr kumimoji="0" lang="zh-CN" altLang="en-US" sz="1600" b="0" i="0" u="none" strike="noStrike" cap="none" spc="0" normalizeH="0" baseline="0">
              <a:ln>
                <a:noFill/>
              </a:ln>
              <a:solidFill>
                <a:schemeClr val="bg1">
                  <a:lumMod val="85000"/>
                </a:schemeClr>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chemeClr val="bg1">
                    <a:lumMod val="85000"/>
                  </a:schemeClr>
                </a:solidFill>
                <a:effectLst/>
                <a:uFillTx/>
                <a:latin typeface="+mn-lt"/>
                <a:ea typeface="+mn-ea"/>
                <a:cs typeface="+mn-cs"/>
                <a:sym typeface="Calibri" panose="020F0502020204030204"/>
              </a:rPr>
              <a:t>• created -&gt; use setup()</a:t>
            </a:r>
            <a:endParaRPr kumimoji="0" lang="zh-CN" altLang="en-US" sz="1600" b="0" i="0" u="none" strike="noStrike" cap="none" spc="0" normalizeH="0" baseline="0">
              <a:ln>
                <a:noFill/>
              </a:ln>
              <a:solidFill>
                <a:schemeClr val="bg1">
                  <a:lumMod val="85000"/>
                </a:schemeClr>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uFillTx/>
                <a:latin typeface="+mn-lt"/>
                <a:ea typeface="+mn-ea"/>
                <a:cs typeface="+mn-cs"/>
                <a:sym typeface="Calibri" panose="020F0502020204030204"/>
              </a:rPr>
              <a:t>• beforeMount -&gt; onBeforeMount</a:t>
            </a:r>
            <a:endParaRPr kumimoji="0" lang="zh-CN" altLang="en-US" sz="16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uFillTx/>
                <a:latin typeface="+mn-lt"/>
                <a:ea typeface="+mn-ea"/>
                <a:cs typeface="+mn-cs"/>
                <a:sym typeface="Calibri" panose="020F0502020204030204"/>
              </a:rPr>
              <a:t>• mounted -&gt; onMounted</a:t>
            </a:r>
            <a:endParaRPr kumimoji="0" lang="zh-CN" altLang="en-US" sz="16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uFillTx/>
                <a:latin typeface="+mn-lt"/>
                <a:ea typeface="+mn-ea"/>
                <a:cs typeface="+mn-cs"/>
                <a:sym typeface="Calibri" panose="020F0502020204030204"/>
              </a:rPr>
              <a:t>• beforeUpdate -&gt; onBeforeUpdate</a:t>
            </a:r>
            <a:endParaRPr kumimoji="0" lang="zh-CN" altLang="en-US" sz="16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uFillTx/>
                <a:latin typeface="+mn-lt"/>
                <a:ea typeface="+mn-ea"/>
                <a:cs typeface="+mn-cs"/>
                <a:sym typeface="Calibri" panose="020F0502020204030204"/>
              </a:rPr>
              <a:t>• updated -&gt; onUpdated</a:t>
            </a:r>
            <a:endParaRPr kumimoji="0" lang="zh-CN" altLang="en-US" sz="16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uFillTx/>
                <a:latin typeface="+mn-lt"/>
                <a:ea typeface="+mn-ea"/>
                <a:cs typeface="+mn-cs"/>
                <a:sym typeface="Calibri" panose="020F0502020204030204"/>
              </a:rPr>
              <a:t>• </a:t>
            </a:r>
            <a:r>
              <a:rPr kumimoji="0" lang="en-US" altLang="zh-CN" sz="1600" b="0" i="0" u="none" strike="noStrike" cap="none" spc="0" normalizeH="0" baseline="0">
                <a:ln>
                  <a:noFill/>
                </a:ln>
                <a:solidFill>
                  <a:srgbClr val="000000"/>
                </a:solidFill>
                <a:effectLst/>
                <a:uFillTx/>
                <a:latin typeface="+mn-lt"/>
                <a:ea typeface="+mn-ea"/>
                <a:cs typeface="+mn-cs"/>
                <a:sym typeface="Calibri" panose="020F0502020204030204"/>
              </a:rPr>
              <a:t>b</a:t>
            </a:r>
            <a:r>
              <a:rPr lang="zh-CN" altLang="en-US" sz="1600">
                <a:sym typeface="Calibri" panose="020F0502020204030204"/>
              </a:rPr>
              <a:t>eforeUnmount</a:t>
            </a:r>
            <a:r>
              <a:rPr kumimoji="0" lang="zh-CN" altLang="en-US" sz="1600" b="0" i="0" u="none" strike="noStrike" cap="none" spc="0" normalizeH="0" baseline="0">
                <a:ln>
                  <a:noFill/>
                </a:ln>
                <a:solidFill>
                  <a:srgbClr val="000000"/>
                </a:solidFill>
                <a:effectLst/>
                <a:uFillTx/>
                <a:latin typeface="+mn-lt"/>
                <a:ea typeface="+mn-ea"/>
                <a:cs typeface="+mn-cs"/>
                <a:sym typeface="Calibri" panose="020F0502020204030204"/>
              </a:rPr>
              <a:t> -&gt; onBeforeUnmount</a:t>
            </a:r>
            <a:endParaRPr kumimoji="0" lang="zh-CN" altLang="en-US" sz="16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uFillTx/>
                <a:latin typeface="+mn-lt"/>
                <a:ea typeface="+mn-ea"/>
                <a:cs typeface="+mn-cs"/>
                <a:sym typeface="Calibri" panose="020F0502020204030204"/>
              </a:rPr>
              <a:t>• </a:t>
            </a:r>
            <a:r>
              <a:rPr kumimoji="0" lang="en-US" altLang="zh-CN" sz="1600" b="0" i="0" u="none" strike="noStrike" cap="none" spc="0" normalizeH="0" baseline="0">
                <a:ln>
                  <a:noFill/>
                </a:ln>
                <a:solidFill>
                  <a:srgbClr val="000000"/>
                </a:solidFill>
                <a:effectLst/>
                <a:uFillTx/>
                <a:latin typeface="+mn-lt"/>
                <a:ea typeface="+mn-ea"/>
                <a:cs typeface="+mn-cs"/>
                <a:sym typeface="Calibri" panose="020F0502020204030204"/>
              </a:rPr>
              <a:t>u</a:t>
            </a:r>
            <a:r>
              <a:rPr lang="zh-CN" altLang="en-US" sz="1600">
                <a:sym typeface="Calibri" panose="020F0502020204030204"/>
              </a:rPr>
              <a:t>n</a:t>
            </a:r>
            <a:r>
              <a:rPr lang="en-US" altLang="zh-CN" sz="1600">
                <a:sym typeface="Calibri" panose="020F0502020204030204"/>
              </a:rPr>
              <a:t>m</a:t>
            </a:r>
            <a:r>
              <a:rPr lang="zh-CN" altLang="en-US" sz="1600">
                <a:sym typeface="Calibri" panose="020F0502020204030204"/>
              </a:rPr>
              <a:t>ounted</a:t>
            </a:r>
            <a:r>
              <a:rPr kumimoji="0" lang="zh-CN" altLang="en-US" sz="1600" b="0" i="0" u="none" strike="noStrike" cap="none" spc="0" normalizeH="0" baseline="0">
                <a:ln>
                  <a:noFill/>
                </a:ln>
                <a:solidFill>
                  <a:srgbClr val="000000"/>
                </a:solidFill>
                <a:effectLst/>
                <a:uFillTx/>
                <a:latin typeface="+mn-lt"/>
                <a:ea typeface="+mn-ea"/>
                <a:cs typeface="+mn-cs"/>
                <a:sym typeface="Calibri" panose="020F0502020204030204"/>
              </a:rPr>
              <a:t> -&gt; onUnmounted</a:t>
            </a:r>
            <a:endParaRPr kumimoji="0" lang="zh-CN" altLang="en-US" sz="1600" b="0" i="0" u="none" strike="noStrike" cap="none" spc="0" normalizeH="0" baseline="0">
              <a:ln>
                <a:noFill/>
              </a:ln>
              <a:solidFill>
                <a:srgbClr val="000000"/>
              </a:solidFill>
              <a:effectLst/>
              <a:uFillTx/>
              <a:latin typeface="+mn-lt"/>
              <a:ea typeface="+mn-ea"/>
              <a:cs typeface="+mn-cs"/>
              <a:sym typeface="Calibri" panose="020F0502020204030204"/>
            </a:endParaRPr>
          </a:p>
        </p:txBody>
      </p:sp>
      <p:pic>
        <p:nvPicPr>
          <p:cNvPr id="8" name="图片 7"/>
          <p:cNvPicPr>
            <a:picLocks noChangeAspect="1"/>
          </p:cNvPicPr>
          <p:nvPr/>
        </p:nvPicPr>
        <p:blipFill>
          <a:blip r:embed="rId1"/>
          <a:stretch>
            <a:fillRect/>
          </a:stretch>
        </p:blipFill>
        <p:spPr>
          <a:xfrm>
            <a:off x="6033770" y="-17145"/>
            <a:ext cx="3121660" cy="5160645"/>
          </a:xfrm>
          <a:prstGeom prst="rect">
            <a:avLst/>
          </a:prstGeom>
        </p:spPr>
      </p:pic>
      <p:sp>
        <p:nvSpPr>
          <p:cNvPr id="4" name="文本框 3"/>
          <p:cNvSpPr txBox="1"/>
          <p:nvPr/>
        </p:nvSpPr>
        <p:spPr>
          <a:xfrm>
            <a:off x="657860" y="4130675"/>
            <a:ext cx="5375910" cy="2743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在新版的生命周期函数，可以按需导入到组件中，且只能在setup()函数中使用.</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3685" y="124460"/>
            <a:ext cx="5971540" cy="551180"/>
          </a:xfrm>
        </p:spPr>
        <p:txBody>
          <a:bodyPr/>
          <a:p>
            <a:pPr algn="l"/>
            <a:r>
              <a:rPr lang="zh-CN" altLang="en-US" sz="2800" b="1">
                <a:solidFill>
                  <a:srgbClr val="1E8380"/>
                </a:solidFill>
                <a:latin typeface="微软雅黑" panose="020B0503020204020204" charset="-122"/>
                <a:ea typeface="微软雅黑" panose="020B0503020204020204" charset="-122"/>
              </a:rPr>
              <a:t>在组合</a:t>
            </a:r>
            <a:r>
              <a:rPr lang="en-US" altLang="zh-CN" sz="2800" b="1">
                <a:solidFill>
                  <a:srgbClr val="1E8380"/>
                </a:solidFill>
                <a:latin typeface="微软雅黑" panose="020B0503020204020204" charset="-122"/>
                <a:ea typeface="微软雅黑" panose="020B0503020204020204" charset="-122"/>
              </a:rPr>
              <a:t>API</a:t>
            </a:r>
            <a:r>
              <a:rPr lang="zh-CN" altLang="en-US" sz="2800" b="1">
                <a:solidFill>
                  <a:srgbClr val="1E8380"/>
                </a:solidFill>
                <a:latin typeface="微软雅黑" panose="020B0503020204020204" charset="-122"/>
                <a:ea typeface="微软雅黑" panose="020B0503020204020204" charset="-122"/>
              </a:rPr>
              <a:t>中provide和inject使用</a:t>
            </a:r>
            <a:endParaRPr lang="zh-CN" altLang="en-US" sz="28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842645"/>
            <a:ext cx="8229600" cy="3206115"/>
          </a:xfrm>
        </p:spPr>
        <p:txBody>
          <a:bodyPr/>
          <a:p>
            <a:r>
              <a:rPr lang="zh-CN" altLang="en-US" sz="1200">
                <a:solidFill>
                  <a:schemeClr val="tx2">
                    <a:lumMod val="50000"/>
                  </a:schemeClr>
                </a:solidFill>
                <a:latin typeface="微软雅黑" panose="020B0503020204020204" charset="-122"/>
                <a:ea typeface="微软雅黑" panose="020B0503020204020204" charset="-122"/>
              </a:rPr>
              <a:t>父子组件：通过prop</a:t>
            </a:r>
            <a:r>
              <a:rPr lang="en-US" altLang="zh-CN" sz="1200">
                <a:solidFill>
                  <a:schemeClr val="tx2">
                    <a:lumMod val="50000"/>
                  </a:schemeClr>
                </a:solidFill>
                <a:latin typeface="微软雅黑" panose="020B0503020204020204" charset="-122"/>
                <a:ea typeface="微软雅黑" panose="020B0503020204020204" charset="-122"/>
              </a:rPr>
              <a:t>s</a:t>
            </a:r>
            <a:r>
              <a:rPr lang="zh-CN" altLang="en-US" sz="1200">
                <a:solidFill>
                  <a:schemeClr val="tx2">
                    <a:lumMod val="50000"/>
                  </a:schemeClr>
                </a:solidFill>
                <a:latin typeface="微软雅黑" panose="020B0503020204020204" charset="-122"/>
                <a:ea typeface="微软雅黑" panose="020B0503020204020204" charset="-122"/>
              </a:rPr>
              <a:t>，$emit，【$root，$parent，$children】</a:t>
            </a:r>
            <a:endParaRPr lang="zh-CN" altLang="en-US" sz="1200">
              <a:solidFill>
                <a:schemeClr val="tx2">
                  <a:lumMod val="50000"/>
                </a:schemeClr>
              </a:solidFill>
              <a:latin typeface="微软雅黑" panose="020B0503020204020204" charset="-122"/>
              <a:ea typeface="微软雅黑" panose="020B0503020204020204" charset="-122"/>
            </a:endParaRPr>
          </a:p>
          <a:p>
            <a:r>
              <a:rPr lang="zh-CN" altLang="en-US" sz="1200">
                <a:solidFill>
                  <a:schemeClr val="tx2">
                    <a:lumMod val="50000"/>
                  </a:schemeClr>
                </a:solidFill>
                <a:latin typeface="微软雅黑" panose="020B0503020204020204" charset="-122"/>
                <a:ea typeface="微软雅黑" panose="020B0503020204020204" charset="-122"/>
              </a:rPr>
              <a:t>非父子组件：Vuex实现，父子层层传递、$ref</a:t>
            </a:r>
            <a:endParaRPr lang="zh-CN" altLang="en-US" sz="1200">
              <a:solidFill>
                <a:schemeClr val="tx2">
                  <a:lumMod val="50000"/>
                </a:schemeClr>
              </a:solidFill>
              <a:latin typeface="微软雅黑" panose="020B0503020204020204" charset="-122"/>
              <a:ea typeface="微软雅黑" panose="020B0503020204020204" charset="-122"/>
            </a:endParaRPr>
          </a:p>
          <a:p>
            <a:r>
              <a:rPr lang="zh-CN" altLang="en-US" sz="1200">
                <a:solidFill>
                  <a:schemeClr val="tx2">
                    <a:lumMod val="50000"/>
                  </a:schemeClr>
                </a:solidFill>
                <a:latin typeface="微软雅黑" panose="020B0503020204020204" charset="-122"/>
                <a:ea typeface="微软雅黑" panose="020B0503020204020204" charset="-122"/>
              </a:rPr>
              <a:t>Vue官网建议，在正常情况下，这两种方式已经能满足绝大多数甚至所有的业务需求，对于应用程序代码应优先使用它们处理。</a:t>
            </a:r>
            <a:endParaRPr lang="zh-CN" altLang="en-US" sz="1200">
              <a:solidFill>
                <a:schemeClr val="tx2">
                  <a:lumMod val="50000"/>
                </a:schemeClr>
              </a:solidFill>
              <a:latin typeface="微软雅黑" panose="020B0503020204020204" charset="-122"/>
              <a:ea typeface="微软雅黑" panose="020B0503020204020204" charset="-122"/>
            </a:endParaRPr>
          </a:p>
          <a:p>
            <a:r>
              <a:rPr lang="zh-CN" altLang="en-US" sz="1200">
                <a:solidFill>
                  <a:schemeClr val="tx2">
                    <a:lumMod val="50000"/>
                  </a:schemeClr>
                </a:solidFill>
                <a:latin typeface="微软雅黑" panose="020B0503020204020204" charset="-122"/>
                <a:ea typeface="微软雅黑" panose="020B0503020204020204" charset="-122"/>
              </a:rPr>
              <a:t>provide/inject 这对选项允许一个祖先组件向其所有子孙后代组件注入一个依赖，不论组件层次有多深，并在起上下游关系成立的时间里始终生效。</a:t>
            </a:r>
            <a:endParaRPr lang="zh-CN" altLang="en-US" sz="1200">
              <a:solidFill>
                <a:schemeClr val="tx2">
                  <a:lumMod val="50000"/>
                </a:schemeClr>
              </a:solidFill>
              <a:latin typeface="微软雅黑" panose="020B0503020204020204" charset="-122"/>
              <a:ea typeface="微软雅黑" panose="020B0503020204020204" charset="-122"/>
            </a:endParaRPr>
          </a:p>
          <a:p>
            <a:r>
              <a:rPr lang="zh-CN" altLang="en-US" sz="1200">
                <a:solidFill>
                  <a:schemeClr val="tx2">
                    <a:lumMod val="50000"/>
                  </a:schemeClr>
                </a:solidFill>
                <a:latin typeface="微软雅黑" panose="020B0503020204020204" charset="-122"/>
                <a:ea typeface="微软雅黑" panose="020B0503020204020204" charset="-122"/>
              </a:rPr>
              <a:t>provide就相当于加强版父组件prop，可以跨越中间组件，inject就相当于加强版子组件的props</a:t>
            </a:r>
            <a:endParaRPr lang="zh-CN" altLang="en-US" sz="1200">
              <a:solidFill>
                <a:schemeClr val="tx2">
                  <a:lumMod val="50000"/>
                </a:schemeClr>
              </a:solidFill>
              <a:latin typeface="微软雅黑" panose="020B0503020204020204" charset="-122"/>
              <a:ea typeface="微软雅黑" panose="020B0503020204020204" charset="-122"/>
            </a:endParaRPr>
          </a:p>
          <a:p>
            <a:r>
              <a:rPr lang="zh-CN" altLang="en-US" sz="1200">
                <a:solidFill>
                  <a:schemeClr val="tx2">
                    <a:lumMod val="50000"/>
                  </a:schemeClr>
                </a:solidFill>
                <a:latin typeface="微软雅黑" panose="020B0503020204020204" charset="-122"/>
                <a:ea typeface="微软雅黑" panose="020B0503020204020204" charset="-122"/>
              </a:rPr>
              <a:t>使用办法</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provide 提供变量：Object | () =&gt; Object</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zh-CN" altLang="en-US" sz="1200">
                <a:solidFill>
                  <a:schemeClr val="tx2">
                    <a:lumMod val="50000"/>
                  </a:schemeClr>
                </a:solidFill>
                <a:latin typeface="微软雅黑" panose="020B0503020204020204" charset="-122"/>
                <a:ea typeface="微软雅黑" panose="020B0503020204020204" charset="-122"/>
              </a:rPr>
              <a:t>inject 注入变量： Array&lt;string&gt; | { [key: string]: string  | Object }</a:t>
            </a:r>
            <a:endParaRPr lang="zh-CN" altLang="en-US" sz="1200">
              <a:solidFill>
                <a:schemeClr val="tx2">
                  <a:lumMod val="50000"/>
                </a:schemeClr>
              </a:solidFill>
              <a:latin typeface="微软雅黑" panose="020B0503020204020204" charset="-122"/>
              <a:ea typeface="微软雅黑" panose="020B0503020204020204" charset="-122"/>
            </a:endParaRPr>
          </a:p>
          <a:p>
            <a:pPr marL="0" indent="0">
              <a:buNone/>
            </a:pPr>
            <a:endParaRPr lang="zh-CN" altLang="en-US" sz="1200">
              <a:solidFill>
                <a:schemeClr val="tx2">
                  <a:lumMod val="50000"/>
                </a:schemeClr>
              </a:solidFill>
              <a:latin typeface="微软雅黑" panose="020B0503020204020204" charset="-122"/>
              <a:ea typeface="微软雅黑" panose="020B0503020204020204" charset="-122"/>
            </a:endParaRPr>
          </a:p>
        </p:txBody>
      </p:sp>
      <p:sp>
        <p:nvSpPr>
          <p:cNvPr id="2" name="文本框 1"/>
          <p:cNvSpPr txBox="1"/>
          <p:nvPr/>
        </p:nvSpPr>
        <p:spPr>
          <a:xfrm>
            <a:off x="817880" y="3406775"/>
            <a:ext cx="2369185" cy="11976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根提供变最</a:t>
            </a:r>
            <a:r>
              <a:rPr kumimoji="0" lang="en-US" altLang="zh-CN" sz="12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en-US" altLang="zh-CN"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provide: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message: 'provided by father'</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后代注入变理</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rPr>
              <a:t>inject: [ "message" ],</a:t>
            </a:r>
            <a:endParaRPr kumimoji="0" lang="zh-CN" altLang="en-US" sz="1200" b="0" i="0" u="none" strike="noStrike" cap="none" spc="0" normalizeH="0" baseline="0">
              <a:ln>
                <a:noFill/>
              </a:ln>
              <a:solidFill>
                <a:srgbClr val="000000"/>
              </a:solidFill>
              <a:effectLst/>
              <a:uFillTx/>
              <a:latin typeface="+mn-lt"/>
              <a:ea typeface="+mn-ea"/>
              <a:cs typeface="+mn-cs"/>
              <a:sym typeface="Calibri" panose="020F0502020204030204"/>
            </a:endParaRPr>
          </a:p>
        </p:txBody>
      </p:sp>
      <p:pic>
        <p:nvPicPr>
          <p:cNvPr id="4" name="图片 3"/>
          <p:cNvPicPr>
            <a:picLocks noChangeAspect="1"/>
          </p:cNvPicPr>
          <p:nvPr/>
        </p:nvPicPr>
        <p:blipFill>
          <a:blip r:embed="rId1"/>
          <a:stretch>
            <a:fillRect/>
          </a:stretch>
        </p:blipFill>
        <p:spPr>
          <a:xfrm>
            <a:off x="6594475" y="2668905"/>
            <a:ext cx="2549525" cy="2004060"/>
          </a:xfrm>
          <a:prstGeom prst="rect">
            <a:avLst/>
          </a:prstGeom>
        </p:spPr>
      </p:pic>
      <p:sp>
        <p:nvSpPr>
          <p:cNvPr id="6" name="文本框 5"/>
          <p:cNvSpPr txBox="1"/>
          <p:nvPr/>
        </p:nvSpPr>
        <p:spPr>
          <a:xfrm>
            <a:off x="3235960" y="3532188"/>
            <a:ext cx="3202940" cy="11976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setup()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const name = ref('</a:t>
            </a:r>
            <a:r>
              <a:rPr kumimoji="0" lang="en-US" altLang="zh-CN" sz="800" b="0" i="0" u="none" strike="noStrike" cap="none" spc="0" normalizeH="0" baseline="0">
                <a:ln>
                  <a:noFill/>
                </a:ln>
                <a:solidFill>
                  <a:srgbClr val="000000"/>
                </a:solidFill>
                <a:effectLst/>
                <a:uFillTx/>
                <a:latin typeface="+mn-lt"/>
                <a:ea typeface="+mn-ea"/>
                <a:cs typeface="+mn-cs"/>
                <a:sym typeface="Calibri" panose="020F0502020204030204"/>
              </a:rPr>
              <a:t>lmonkey</a:t>
            </a: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const obj = reactive({</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name: '</a:t>
            </a:r>
            <a:r>
              <a:rPr kumimoji="0" lang="en-US" altLang="zh-CN" sz="800" b="0" i="0" u="none" strike="noStrike" cap="none" spc="0" normalizeH="0" baseline="0">
                <a:ln>
                  <a:noFill/>
                </a:ln>
                <a:solidFill>
                  <a:srgbClr val="000000"/>
                </a:solidFill>
                <a:effectLst/>
                <a:uFillTx/>
                <a:latin typeface="+mn-lt"/>
                <a:ea typeface="+mn-ea"/>
                <a:cs typeface="+mn-cs"/>
                <a:sym typeface="Calibri" panose="020F0502020204030204"/>
              </a:rPr>
              <a:t>lmonkey</a:t>
            </a: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age: '3'</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provide('name', name)</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provide('</a:t>
            </a:r>
            <a:r>
              <a:rPr kumimoji="0" lang="en-US" altLang="zh-CN" sz="800" b="0" i="0" u="none" strike="noStrike" cap="none" spc="0" normalizeH="0" baseline="0">
                <a:ln>
                  <a:noFill/>
                </a:ln>
                <a:solidFill>
                  <a:srgbClr val="000000"/>
                </a:solidFill>
                <a:effectLst/>
                <a:uFillTx/>
                <a:latin typeface="+mn-lt"/>
                <a:ea typeface="+mn-ea"/>
                <a:cs typeface="+mn-cs"/>
                <a:sym typeface="Calibri" panose="020F0502020204030204"/>
              </a:rPr>
              <a:t>network</a:t>
            </a: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obj)</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80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7" name="文本框 6"/>
          <p:cNvSpPr txBox="1"/>
          <p:nvPr/>
        </p:nvSpPr>
        <p:spPr>
          <a:xfrm>
            <a:off x="5021580" y="3456623"/>
            <a:ext cx="2000250" cy="13366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setup()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 用法: inject(key)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const name = inject('name')</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const animal = inject('animal')</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return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name,</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animal</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rPr>
              <a:t>  }</a:t>
            </a:r>
            <a:endParaRPr kumimoji="0" lang="zh-CN" altLang="en-US" sz="9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rPr>
              <a:t>其他</a:t>
            </a:r>
            <a:r>
              <a:rPr lang="en-US" altLang="zh-CN" sz="3600" b="1">
                <a:solidFill>
                  <a:srgbClr val="1E8380"/>
                </a:solidFill>
                <a:latin typeface="微软雅黑" panose="020B0503020204020204" charset="-122"/>
                <a:ea typeface="微软雅黑" panose="020B0503020204020204" charset="-122"/>
              </a:rPr>
              <a:t>API</a:t>
            </a:r>
            <a:r>
              <a:rPr lang="zh-CN" altLang="en-US" sz="3600" b="1">
                <a:solidFill>
                  <a:srgbClr val="1E8380"/>
                </a:solidFill>
                <a:latin typeface="微软雅黑" panose="020B0503020204020204" charset="-122"/>
                <a:ea typeface="微软雅黑" panose="020B0503020204020204" charset="-122"/>
              </a:rPr>
              <a:t>参考</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lang="zh-CN" altLang="en-US" sz="2000">
                <a:solidFill>
                  <a:schemeClr val="tx2">
                    <a:lumMod val="50000"/>
                  </a:schemeClr>
                </a:solidFill>
                <a:latin typeface="微软雅黑" panose="020B0503020204020204" charset="-122"/>
                <a:ea typeface="微软雅黑" panose="020B0503020204020204" charset="-122"/>
              </a:rPr>
              <a:t>学习手册：https://vue3js.cn/vue-composition-api</a:t>
            </a:r>
            <a:endParaRPr lang="zh-CN" altLang="en-US" sz="2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7250430" cy="551180"/>
          </a:xfrm>
        </p:spPr>
        <p:txBody>
          <a:bodyPr/>
          <a:p>
            <a:pPr algn="l"/>
            <a:r>
              <a:rPr lang="zh-CN" altLang="en-US" sz="3600" b="1">
                <a:solidFill>
                  <a:srgbClr val="1E8380"/>
                </a:solidFill>
                <a:latin typeface="微软雅黑" panose="020B0503020204020204" charset="-122"/>
                <a:ea typeface="微软雅黑" panose="020B0503020204020204" charset="-122"/>
              </a:rPr>
              <a:t>Composition API结合路由</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lang="zh-CN" altLang="en-US" sz="1200">
                <a:solidFill>
                  <a:schemeClr val="tx2">
                    <a:lumMod val="50000"/>
                  </a:schemeClr>
                </a:solidFill>
                <a:latin typeface="微软雅黑" panose="020B0503020204020204" charset="-122"/>
                <a:ea typeface="微软雅黑" panose="020B0503020204020204" charset="-122"/>
              </a:rPr>
              <a:t>setup和Vue的Composition API的引入，开辟了新的可能性，但为了能够充分利用Vue Router的潜力，我们将需要使用一些新功能来替换对访问this和组件内导航保护的使用。</a:t>
            </a:r>
            <a:endParaRPr lang="zh-CN" altLang="en-US" sz="1200">
              <a:solidFill>
                <a:schemeClr val="tx2">
                  <a:lumMod val="50000"/>
                </a:schemeClr>
              </a:solidFill>
              <a:latin typeface="微软雅黑" panose="020B0503020204020204" charset="-122"/>
              <a:ea typeface="微软雅黑" panose="020B0503020204020204" charset="-122"/>
            </a:endParaRPr>
          </a:p>
          <a:p>
            <a:r>
              <a:rPr lang="zh-CN" altLang="en-US" sz="1200">
                <a:solidFill>
                  <a:schemeClr val="tx2">
                    <a:lumMod val="50000"/>
                  </a:schemeClr>
                </a:solidFill>
                <a:latin typeface="微软雅黑" panose="020B0503020204020204" charset="-122"/>
                <a:ea typeface="微软雅黑" panose="020B0503020204020204" charset="-122"/>
              </a:rPr>
              <a:t>由于我们无权访问</a:t>
            </a:r>
            <a:r>
              <a:rPr lang="zh-CN" altLang="en-US" sz="1200">
                <a:solidFill>
                  <a:schemeClr val="tx2">
                    <a:lumMod val="50000"/>
                  </a:schemeClr>
                </a:solidFill>
                <a:latin typeface="微软雅黑" panose="020B0503020204020204" charset="-122"/>
                <a:ea typeface="微软雅黑" panose="020B0503020204020204" charset="-122"/>
                <a:sym typeface="+mn-ea"/>
              </a:rPr>
              <a:t>setup</a:t>
            </a:r>
            <a:r>
              <a:rPr lang="zh-CN" altLang="en-US" sz="1200">
                <a:solidFill>
                  <a:schemeClr val="tx2">
                    <a:lumMod val="50000"/>
                  </a:schemeClr>
                </a:solidFill>
                <a:latin typeface="微软雅黑" panose="020B0503020204020204" charset="-122"/>
                <a:ea typeface="微软雅黑" panose="020B0503020204020204" charset="-122"/>
              </a:rPr>
              <a:t>的</a:t>
            </a:r>
            <a:r>
              <a:rPr lang="zh-CN" altLang="en-US" sz="1200">
                <a:solidFill>
                  <a:schemeClr val="tx2">
                    <a:lumMod val="50000"/>
                  </a:schemeClr>
                </a:solidFill>
                <a:latin typeface="微软雅黑" panose="020B0503020204020204" charset="-122"/>
                <a:ea typeface="微软雅黑" panose="020B0503020204020204" charset="-122"/>
                <a:sym typeface="+mn-ea"/>
              </a:rPr>
              <a:t>内部</a:t>
            </a:r>
            <a:r>
              <a:rPr lang="zh-CN" altLang="en-US" sz="1200">
                <a:solidFill>
                  <a:schemeClr val="tx2">
                    <a:lumMod val="50000"/>
                  </a:schemeClr>
                </a:solidFill>
                <a:latin typeface="微软雅黑" panose="020B0503020204020204" charset="-122"/>
                <a:ea typeface="微软雅黑" panose="020B0503020204020204" charset="-122"/>
              </a:rPr>
              <a:t>this，因此无法直接访问this.$router或this.$route了</a:t>
            </a:r>
            <a:r>
              <a:rPr lang="en-US" altLang="zh-CN" sz="1200">
                <a:solidFill>
                  <a:schemeClr val="tx2">
                    <a:lumMod val="50000"/>
                  </a:schemeClr>
                </a:solidFill>
                <a:latin typeface="微软雅黑" panose="020B0503020204020204" charset="-122"/>
                <a:ea typeface="微软雅黑" panose="020B0503020204020204" charset="-122"/>
              </a:rPr>
              <a:t>, 相反，我们使用useRouter</a:t>
            </a:r>
            <a:r>
              <a:rPr lang="zh-CN" altLang="en-US" sz="1200">
                <a:solidFill>
                  <a:schemeClr val="tx2">
                    <a:lumMod val="50000"/>
                  </a:schemeClr>
                </a:solidFill>
                <a:latin typeface="微软雅黑" panose="020B0503020204020204" charset="-122"/>
                <a:ea typeface="微软雅黑" panose="020B0503020204020204" charset="-122"/>
              </a:rPr>
              <a:t>和</a:t>
            </a:r>
            <a:r>
              <a:rPr lang="en-US" altLang="zh-CN" sz="1200">
                <a:solidFill>
                  <a:schemeClr val="tx2">
                    <a:lumMod val="50000"/>
                  </a:schemeClr>
                </a:solidFill>
                <a:latin typeface="微软雅黑" panose="020B0503020204020204" charset="-122"/>
                <a:ea typeface="微软雅黑" panose="020B0503020204020204" charset="-122"/>
                <a:sym typeface="+mn-ea"/>
              </a:rPr>
              <a:t>useRoute</a:t>
            </a:r>
            <a:r>
              <a:rPr lang="en-US" altLang="zh-CN" sz="1200">
                <a:solidFill>
                  <a:schemeClr val="tx2">
                    <a:lumMod val="50000"/>
                  </a:schemeClr>
                </a:solidFill>
                <a:latin typeface="微软雅黑" panose="020B0503020204020204" charset="-122"/>
                <a:ea typeface="微软雅黑" panose="020B0503020204020204" charset="-122"/>
              </a:rPr>
              <a:t>函数</a:t>
            </a:r>
            <a:r>
              <a:rPr lang="zh-CN" altLang="en-US" sz="1200">
                <a:solidFill>
                  <a:schemeClr val="tx2">
                    <a:lumMod val="50000"/>
                  </a:schemeClr>
                </a:solidFill>
                <a:latin typeface="微软雅黑" panose="020B0503020204020204" charset="-122"/>
                <a:ea typeface="微软雅黑" panose="020B0503020204020204" charset="-122"/>
              </a:rPr>
              <a:t>。</a:t>
            </a:r>
            <a:endParaRPr lang="zh-CN" altLang="en-US" sz="1200">
              <a:solidFill>
                <a:schemeClr val="tx2">
                  <a:lumMod val="50000"/>
                </a:schemeClr>
              </a:solidFill>
              <a:latin typeface="微软雅黑" panose="020B0503020204020204" charset="-122"/>
              <a:ea typeface="微软雅黑" panose="020B0503020204020204" charset="-122"/>
            </a:endParaRPr>
          </a:p>
          <a:p>
            <a:r>
              <a:rPr lang="en-US" altLang="zh-CN" sz="1200">
                <a:solidFill>
                  <a:schemeClr val="tx2">
                    <a:lumMod val="50000"/>
                  </a:schemeClr>
                </a:solidFill>
                <a:latin typeface="微软雅黑" panose="020B0503020204020204" charset="-122"/>
                <a:ea typeface="微软雅黑" panose="020B0503020204020204" charset="-122"/>
              </a:rPr>
              <a:t>请注意，我们仍然可以访问$router和$route在模板中，因此无需在router或之route内返回setup。</a:t>
            </a:r>
            <a:endParaRPr lang="en-US" altLang="zh-CN" sz="1200">
              <a:solidFill>
                <a:schemeClr val="tx2">
                  <a:lumMod val="50000"/>
                </a:schemeClr>
              </a:solidFill>
              <a:latin typeface="微软雅黑" panose="020B0503020204020204" charset="-122"/>
              <a:ea typeface="微软雅黑" panose="020B0503020204020204" charset="-122"/>
            </a:endParaRPr>
          </a:p>
          <a:p>
            <a:r>
              <a:rPr lang="zh-CN" altLang="en-US" sz="1200">
                <a:solidFill>
                  <a:schemeClr val="tx2">
                    <a:lumMod val="50000"/>
                  </a:schemeClr>
                </a:solidFill>
                <a:latin typeface="微软雅黑" panose="020B0503020204020204" charset="-122"/>
                <a:ea typeface="微软雅黑" panose="020B0503020204020204" charset="-122"/>
              </a:rPr>
              <a:t>导航守卫：</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en-US" altLang="zh-CN" sz="1200">
                <a:solidFill>
                  <a:schemeClr val="tx2">
                    <a:lumMod val="50000"/>
                  </a:schemeClr>
                </a:solidFill>
                <a:latin typeface="微软雅黑" panose="020B0503020204020204" charset="-122"/>
                <a:ea typeface="微软雅黑" panose="020B0503020204020204" charset="-122"/>
              </a:rPr>
              <a:t>尽管您仍可以将组件内导航保护与setup功能结合使用，但Vue Router会将更新和离开</a:t>
            </a:r>
            <a:r>
              <a:rPr lang="zh-CN" altLang="en-US" sz="1200">
                <a:solidFill>
                  <a:schemeClr val="tx2">
                    <a:lumMod val="50000"/>
                  </a:schemeClr>
                </a:solidFill>
                <a:latin typeface="微软雅黑" panose="020B0503020204020204" charset="-122"/>
                <a:ea typeface="微软雅黑" panose="020B0503020204020204" charset="-122"/>
              </a:rPr>
              <a:t>提供</a:t>
            </a:r>
            <a:r>
              <a:rPr lang="en-US" altLang="zh-CN" sz="1200">
                <a:solidFill>
                  <a:schemeClr val="tx2">
                    <a:lumMod val="50000"/>
                  </a:schemeClr>
                </a:solidFill>
                <a:latin typeface="微软雅黑" panose="020B0503020204020204" charset="-122"/>
                <a:ea typeface="微软雅黑" panose="020B0503020204020204" charset="-122"/>
              </a:rPr>
              <a:t>Composition API函数：</a:t>
            </a:r>
            <a:endParaRPr lang="en-US" altLang="zh-CN" sz="1200">
              <a:solidFill>
                <a:schemeClr val="tx2">
                  <a:lumMod val="50000"/>
                </a:schemeClr>
              </a:solidFill>
              <a:latin typeface="微软雅黑" panose="020B0503020204020204" charset="-122"/>
              <a:ea typeface="微软雅黑" panose="020B0503020204020204" charset="-122"/>
            </a:endParaRPr>
          </a:p>
          <a:p>
            <a:pPr lvl="1"/>
            <a:r>
              <a:rPr lang="en-US" altLang="zh-CN" sz="1200">
                <a:solidFill>
                  <a:schemeClr val="tx2">
                    <a:lumMod val="50000"/>
                  </a:schemeClr>
                </a:solidFill>
                <a:latin typeface="微软雅黑" panose="020B0503020204020204" charset="-122"/>
                <a:ea typeface="微软雅黑" panose="020B0503020204020204" charset="-122"/>
              </a:rPr>
              <a:t>onBeforeRouteLeave((to, from) =&gt; {</a:t>
            </a:r>
            <a:r>
              <a:rPr lang="zh-CN" altLang="en-US" sz="1200">
                <a:solidFill>
                  <a:schemeClr val="tx2">
                    <a:lumMod val="50000"/>
                  </a:schemeClr>
                </a:solidFill>
                <a:latin typeface="微软雅黑" panose="020B0503020204020204" charset="-122"/>
                <a:ea typeface="微软雅黑" panose="020B0503020204020204" charset="-122"/>
              </a:rPr>
              <a:t>｝）</a:t>
            </a:r>
            <a:endParaRPr lang="zh-CN" altLang="en-US" sz="1200">
              <a:solidFill>
                <a:schemeClr val="tx2">
                  <a:lumMod val="50000"/>
                </a:schemeClr>
              </a:solidFill>
              <a:latin typeface="微软雅黑" panose="020B0503020204020204" charset="-122"/>
              <a:ea typeface="微软雅黑" panose="020B0503020204020204" charset="-122"/>
            </a:endParaRPr>
          </a:p>
          <a:p>
            <a:pPr lvl="1"/>
            <a:r>
              <a:rPr lang="en-US" altLang="zh-CN" sz="1200">
                <a:solidFill>
                  <a:schemeClr val="tx2">
                    <a:lumMod val="50000"/>
                  </a:schemeClr>
                </a:solidFill>
                <a:latin typeface="微软雅黑" panose="020B0503020204020204" charset="-122"/>
                <a:ea typeface="微软雅黑" panose="020B0503020204020204" charset="-122"/>
              </a:rPr>
              <a:t>onBeforeRouteUpdate(async (to, from) =&gt; {})</a:t>
            </a:r>
            <a:endParaRPr lang="en-US" altLang="zh-CN" sz="1200">
              <a:solidFill>
                <a:schemeClr val="tx2">
                  <a:lumMod val="50000"/>
                </a:schemeClr>
              </a:solidFill>
              <a:latin typeface="微软雅黑" panose="020B0503020204020204" charset="-122"/>
              <a:ea typeface="微软雅黑" panose="020B0503020204020204" charset="-122"/>
            </a:endParaRPr>
          </a:p>
          <a:p>
            <a:endParaRPr lang="en-US" altLang="zh-CN" sz="12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6548120" cy="551180"/>
          </a:xfrm>
        </p:spPr>
        <p:txBody>
          <a:bodyPr/>
          <a:p>
            <a:pPr algn="l"/>
            <a:r>
              <a:rPr lang="zh-CN" altLang="en-US" sz="3600" b="1">
                <a:solidFill>
                  <a:srgbClr val="1E8380"/>
                </a:solidFill>
                <a:latin typeface="微软雅黑" panose="020B0503020204020204" charset="-122"/>
                <a:ea typeface="微软雅黑" panose="020B0503020204020204" charset="-122"/>
                <a:sym typeface="+mn-ea"/>
              </a:rPr>
              <a:t>Composition API结合</a:t>
            </a:r>
            <a:r>
              <a:rPr lang="en-US" altLang="zh-CN" sz="3600" b="1">
                <a:solidFill>
                  <a:srgbClr val="1E8380"/>
                </a:solidFill>
                <a:latin typeface="微软雅黑" panose="020B0503020204020204" charset="-122"/>
                <a:ea typeface="微软雅黑" panose="020B0503020204020204" charset="-122"/>
                <a:sym typeface="+mn-ea"/>
              </a:rPr>
              <a:t>Vuex</a:t>
            </a:r>
            <a:endParaRPr lang="en-US" altLang="zh-CN" sz="3600" b="1">
              <a:solidFill>
                <a:srgbClr val="1E8380"/>
              </a:solidFill>
              <a:latin typeface="微软雅黑" panose="020B0503020204020204" charset="-122"/>
              <a:ea typeface="微软雅黑" panose="020B0503020204020204" charset="-122"/>
              <a:sym typeface="+mn-ea"/>
            </a:endParaRPr>
          </a:p>
        </p:txBody>
      </p:sp>
      <p:sp>
        <p:nvSpPr>
          <p:cNvPr id="5" name="内容占位符 4"/>
          <p:cNvSpPr>
            <a:spLocks noGrp="1"/>
          </p:cNvSpPr>
          <p:nvPr>
            <p:ph idx="1"/>
          </p:nvPr>
        </p:nvSpPr>
        <p:spPr>
          <a:xfrm>
            <a:off x="457200" y="1193800"/>
            <a:ext cx="8229600" cy="3206115"/>
          </a:xfrm>
        </p:spPr>
        <p:txBody>
          <a:bodyPr/>
          <a:p>
            <a:r>
              <a:rPr lang="zh-CN" altLang="en-US" sz="2000">
                <a:solidFill>
                  <a:schemeClr val="tx2">
                    <a:lumMod val="50000"/>
                  </a:schemeClr>
                </a:solidFill>
                <a:latin typeface="微软雅黑" panose="020B0503020204020204" charset="-122"/>
                <a:ea typeface="微软雅黑" panose="020B0503020204020204" charset="-122"/>
              </a:rPr>
              <a:t>要在setup中使用</a:t>
            </a:r>
            <a:r>
              <a:rPr lang="en-US" altLang="zh-CN" sz="2000">
                <a:solidFill>
                  <a:schemeClr val="tx2">
                    <a:lumMod val="50000"/>
                  </a:schemeClr>
                </a:solidFill>
                <a:latin typeface="微软雅黑" panose="020B0503020204020204" charset="-122"/>
                <a:ea typeface="微软雅黑" panose="020B0503020204020204" charset="-122"/>
              </a:rPr>
              <a:t>store</a:t>
            </a:r>
            <a:r>
              <a:rPr lang="zh-CN" altLang="en-US" sz="2000">
                <a:solidFill>
                  <a:schemeClr val="tx2">
                    <a:lumMod val="50000"/>
                  </a:schemeClr>
                </a:solidFill>
                <a:latin typeface="微软雅黑" panose="020B0503020204020204" charset="-122"/>
                <a:ea typeface="微软雅黑" panose="020B0503020204020204" charset="-122"/>
              </a:rPr>
              <a:t>，可以调用该useStore函数。这等效this.$store于使用Option API在组件内进行检索。</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import { useStore } from 'vuex'</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 const store = useStore()</a:t>
            </a:r>
            <a:endParaRPr lang="zh-CN" altLang="en-US" sz="2000">
              <a:solidFill>
                <a:schemeClr val="tx2">
                  <a:lumMod val="50000"/>
                </a:schemeClr>
              </a:solidFill>
              <a:latin typeface="微软雅黑" panose="020B0503020204020204" charset="-122"/>
              <a:ea typeface="微软雅黑" panose="020B0503020204020204" charset="-122"/>
            </a:endParaRPr>
          </a:p>
          <a:p>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为了访问状态和获取方法，需要创建computed引用以保留响应式。这等效于使用Option API创建计算属性。</a:t>
            </a:r>
            <a:endParaRPr lang="zh-CN" altLang="en-US" sz="2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br>
              <a:rPr lang="zh-CN" altLang="en-US" sz="3600" b="1">
                <a:solidFill>
                  <a:srgbClr val="1E8380"/>
                </a:solidFill>
                <a:latin typeface="微软雅黑" panose="020B0503020204020204" charset="-122"/>
                <a:ea typeface="微软雅黑" panose="020B0503020204020204" charset="-122"/>
                <a:sym typeface="+mn-ea"/>
              </a:rPr>
            </a:br>
            <a:r>
              <a:rPr kumimoji="0" lang="zh-CN" altLang="en-US" sz="3600" b="1" i="0" u="none" strike="noStrike" cap="none" spc="0" normalizeH="0" baseline="0">
                <a:ln>
                  <a:noFill/>
                </a:ln>
                <a:solidFill>
                  <a:srgbClr val="1E8380"/>
                </a:solidFill>
                <a:uFillTx/>
                <a:latin typeface="微软雅黑" panose="020B0503020204020204" charset="-122"/>
                <a:ea typeface="微软雅黑" panose="020B0503020204020204" charset="-122"/>
                <a:cs typeface="+mn-cs"/>
              </a:rPr>
              <a:t>总结：</a:t>
            </a:r>
            <a:r>
              <a:rPr kumimoji="0" lang="en-US" altLang="zh-CN" sz="3600" b="1" i="0" u="none" strike="noStrike" cap="none" spc="0" normalizeH="0" baseline="0">
                <a:ln>
                  <a:noFill/>
                </a:ln>
                <a:solidFill>
                  <a:srgbClr val="1E8380"/>
                </a:solidFill>
                <a:uFillTx/>
                <a:latin typeface="微软雅黑" panose="020B0503020204020204" charset="-122"/>
                <a:ea typeface="微软雅黑" panose="020B0503020204020204" charset="-122"/>
                <a:cs typeface="+mn-cs"/>
              </a:rPr>
              <a:t>Vue</a:t>
            </a:r>
            <a:r>
              <a:rPr kumimoji="0" lang="zh-CN" altLang="en-US" sz="3600" b="1" i="0" u="none" strike="noStrike" cap="none" spc="0" normalizeH="0" baseline="0">
                <a:ln>
                  <a:noFill/>
                </a:ln>
                <a:solidFill>
                  <a:srgbClr val="1E8380"/>
                </a:solidFill>
                <a:uFillTx/>
                <a:latin typeface="微软雅黑" panose="020B0503020204020204" charset="-122"/>
                <a:ea typeface="微软雅黑" panose="020B0503020204020204" charset="-122"/>
                <a:cs typeface="+mn-cs"/>
              </a:rPr>
              <a:t>全家桶</a:t>
            </a:r>
            <a:br>
              <a:rPr kumimoji="0" lang="zh-CN" altLang="en-US" sz="3600" b="1" i="0" u="none" strike="noStrike" cap="none" spc="0" normalizeH="0" baseline="0">
                <a:ln>
                  <a:noFill/>
                </a:ln>
                <a:solidFill>
                  <a:srgbClr val="1E8380"/>
                </a:solidFill>
                <a:uFillTx/>
                <a:latin typeface="微软雅黑" panose="020B0503020204020204" charset="-122"/>
                <a:ea typeface="微软雅黑" panose="020B0503020204020204" charset="-122"/>
                <a:cs typeface="+mn-cs"/>
              </a:rPr>
            </a:br>
            <a:endParaRPr lang="en-US" altLang="zh-CN"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6565" y="1129030"/>
            <a:ext cx="3347085" cy="3499485"/>
          </a:xfrm>
        </p:spPr>
        <p:txBody>
          <a:bodyPr/>
          <a:p>
            <a:r>
              <a:rPr lang="zh-CN" altLang="en-US" sz="2000">
                <a:solidFill>
                  <a:schemeClr val="tx2">
                    <a:lumMod val="50000"/>
                  </a:schemeClr>
                </a:solidFill>
                <a:latin typeface="微软雅黑" panose="020B0503020204020204" charset="-122"/>
                <a:ea typeface="微软雅黑" panose="020B0503020204020204" charset="-122"/>
              </a:rPr>
              <a:t>认识</a:t>
            </a:r>
            <a:r>
              <a:rPr lang="en-US" altLang="zh-CN" sz="2000">
                <a:solidFill>
                  <a:schemeClr val="tx2">
                    <a:lumMod val="50000"/>
                  </a:schemeClr>
                </a:solidFill>
                <a:latin typeface="微软雅黑" panose="020B0503020204020204" charset="-122"/>
                <a:ea typeface="微软雅黑" panose="020B0503020204020204" charset="-122"/>
              </a:rPr>
              <a:t>VUE3</a:t>
            </a:r>
            <a:endParaRPr lang="zh-CN" altLang="en-US"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VUE</a:t>
            </a:r>
            <a:r>
              <a:rPr lang="zh-CN" altLang="en-US" sz="2000">
                <a:solidFill>
                  <a:schemeClr val="tx2">
                    <a:lumMod val="50000"/>
                  </a:schemeClr>
                </a:solidFill>
                <a:latin typeface="微软雅黑" panose="020B0503020204020204" charset="-122"/>
                <a:ea typeface="微软雅黑" panose="020B0503020204020204" charset="-122"/>
              </a:rPr>
              <a:t>开发初体验</a:t>
            </a:r>
            <a:endParaRPr lang="zh-CN" altLang="en-US"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VUE CLI </a:t>
            </a:r>
            <a:r>
              <a:rPr lang="zh-CN" altLang="en-US" sz="2000">
                <a:solidFill>
                  <a:schemeClr val="tx2">
                    <a:lumMod val="50000"/>
                  </a:schemeClr>
                </a:solidFill>
                <a:latin typeface="微软雅黑" panose="020B0503020204020204" charset="-122"/>
                <a:ea typeface="微软雅黑" panose="020B0503020204020204" charset="-122"/>
              </a:rPr>
              <a:t>脚手架</a:t>
            </a:r>
            <a:endParaRPr lang="zh-CN" altLang="en-US"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VUE </a:t>
            </a:r>
            <a:r>
              <a:rPr lang="zh-CN" altLang="en-US" sz="2000">
                <a:solidFill>
                  <a:schemeClr val="tx2">
                    <a:lumMod val="50000"/>
                  </a:schemeClr>
                </a:solidFill>
                <a:latin typeface="微软雅黑" panose="020B0503020204020204" charset="-122"/>
                <a:ea typeface="微软雅黑" panose="020B0503020204020204" charset="-122"/>
              </a:rPr>
              <a:t>基础语法</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网络封装</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组件化开发</a:t>
            </a:r>
            <a:endParaRPr lang="zh-CN" altLang="en-US" sz="2000">
              <a:solidFill>
                <a:schemeClr val="tx2">
                  <a:lumMod val="50000"/>
                </a:schemeClr>
              </a:solidFill>
              <a:latin typeface="微软雅黑" panose="020B0503020204020204" charset="-122"/>
              <a:ea typeface="微软雅黑" panose="020B0503020204020204" charset="-122"/>
            </a:endParaRPr>
          </a:p>
          <a:p>
            <a:pPr marL="0" indent="0">
              <a:buNone/>
            </a:pPr>
            <a:endParaRPr lang="zh-CN" altLang="en-US" sz="1600">
              <a:solidFill>
                <a:schemeClr val="tx2">
                  <a:lumMod val="50000"/>
                </a:schemeClr>
              </a:solidFill>
              <a:latin typeface="微软雅黑" panose="020B0503020204020204" charset="-122"/>
              <a:ea typeface="微软雅黑" panose="020B0503020204020204" charset="-122"/>
            </a:endParaRPr>
          </a:p>
          <a:p>
            <a:endParaRPr lang="zh-CN" altLang="en-US" sz="1600">
              <a:solidFill>
                <a:schemeClr val="tx2">
                  <a:lumMod val="50000"/>
                </a:schemeClr>
              </a:solidFill>
              <a:latin typeface="微软雅黑" panose="020B0503020204020204" charset="-122"/>
              <a:ea typeface="微软雅黑" panose="020B0503020204020204" charset="-122"/>
            </a:endParaRPr>
          </a:p>
        </p:txBody>
      </p:sp>
      <p:sp>
        <p:nvSpPr>
          <p:cNvPr id="2" name="内容占位符 4"/>
          <p:cNvSpPr>
            <a:spLocks noGrp="1"/>
          </p:cNvSpPr>
          <p:nvPr/>
        </p:nvSpPr>
        <p:spPr>
          <a:xfrm>
            <a:off x="4359275" y="1294765"/>
            <a:ext cx="3347085" cy="3499485"/>
          </a:xfrm>
          <a:prstGeom prst="rect">
            <a:avLst/>
          </a:prstGeom>
          <a:ln w="12700">
            <a:miter lim="400000"/>
          </a:ln>
        </p:spPr>
        <p:txBody>
          <a:bodyPr lIns="45719" rIns="45719"/>
          <a:lstStyle>
            <a:lvl1pPr marL="342900" marR="0" indent="-34290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1pPr>
            <a:lvl2pPr marL="1035685" marR="0" indent="-578485"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2pPr>
            <a:lvl3pPr marL="1456055" marR="0" indent="-541655"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3pPr>
            <a:lvl4pPr marL="20205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4pPr>
            <a:lvl5pPr marL="24777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5pPr>
            <a:lvl6pPr marL="29349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6pPr>
            <a:lvl7pPr marL="33921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7pPr>
            <a:lvl8pPr marL="38493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8pPr>
            <a:lvl9pPr marL="4306570" marR="0" indent="-64897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9pPr>
          </a:lstStyle>
          <a:p>
            <a:r>
              <a:rPr lang="en-US" altLang="zh-CN" sz="2000">
                <a:solidFill>
                  <a:schemeClr val="tx2">
                    <a:lumMod val="50000"/>
                  </a:schemeClr>
                </a:solidFill>
                <a:latin typeface="微软雅黑" panose="020B0503020204020204" charset="-122"/>
                <a:ea typeface="微软雅黑" panose="020B0503020204020204" charset="-122"/>
              </a:rPr>
              <a:t>VUE</a:t>
            </a:r>
            <a:r>
              <a:rPr lang="zh-CN" altLang="en-US" sz="2000">
                <a:solidFill>
                  <a:schemeClr val="tx2">
                    <a:lumMod val="50000"/>
                  </a:schemeClr>
                </a:solidFill>
                <a:latin typeface="微软雅黑" panose="020B0503020204020204" charset="-122"/>
                <a:ea typeface="微软雅黑" panose="020B0503020204020204" charset="-122"/>
              </a:rPr>
              <a:t>路由应用</a:t>
            </a:r>
            <a:endParaRPr lang="zh-CN" altLang="en-US"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Vuex</a:t>
            </a:r>
            <a:r>
              <a:rPr lang="zh-CN" altLang="en-US" sz="2000">
                <a:solidFill>
                  <a:schemeClr val="tx2">
                    <a:lumMod val="50000"/>
                  </a:schemeClr>
                </a:solidFill>
                <a:latin typeface="微软雅黑" panose="020B0503020204020204" charset="-122"/>
                <a:ea typeface="微软雅黑" panose="020B0503020204020204" charset="-122"/>
              </a:rPr>
              <a:t>详解</a:t>
            </a:r>
            <a:endParaRPr lang="zh-CN" altLang="en-US"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Vue3</a:t>
            </a:r>
            <a:r>
              <a:rPr lang="zh-CN" altLang="en-US" sz="2000">
                <a:solidFill>
                  <a:schemeClr val="tx2">
                    <a:lumMod val="50000"/>
                  </a:schemeClr>
                </a:solidFill>
                <a:latin typeface="微软雅黑" panose="020B0503020204020204" charset="-122"/>
                <a:ea typeface="微软雅黑" panose="020B0503020204020204" charset="-122"/>
              </a:rPr>
              <a:t>的新特性</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sym typeface="+mn-ea"/>
              </a:rPr>
              <a:t>Composition API详解</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项目实战</a:t>
            </a:r>
            <a:endParaRPr lang="zh-CN" altLang="en-US" sz="2000">
              <a:solidFill>
                <a:schemeClr val="tx2">
                  <a:lumMod val="50000"/>
                </a:schemeClr>
              </a:solidFill>
              <a:latin typeface="微软雅黑" panose="020B0503020204020204" charset="-122"/>
              <a:ea typeface="微软雅黑" panose="020B0503020204020204" charset="-122"/>
            </a:endParaRPr>
          </a:p>
          <a:p>
            <a:pPr marL="0" indent="0">
              <a:buNone/>
            </a:pPr>
            <a:endParaRPr lang="en-US" altLang="zh-CN" sz="2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rPr>
              <a:t>作业</a:t>
            </a:r>
            <a:endParaRPr lang="en-US" altLang="zh-CN"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lang="zh-CN" altLang="en-US" sz="2400">
                <a:solidFill>
                  <a:schemeClr val="tx2">
                    <a:lumMod val="50000"/>
                  </a:schemeClr>
                </a:solidFill>
                <a:latin typeface="微软雅黑" panose="020B0503020204020204" charset="-122"/>
                <a:ea typeface="微软雅黑" panose="020B0503020204020204" charset="-122"/>
              </a:rPr>
              <a:t>使用</a:t>
            </a:r>
            <a:r>
              <a:rPr lang="en-US" altLang="zh-CN" sz="2400">
                <a:solidFill>
                  <a:schemeClr val="tx2">
                    <a:lumMod val="50000"/>
                  </a:schemeClr>
                </a:solidFill>
                <a:latin typeface="微软雅黑" panose="020B0503020204020204" charset="-122"/>
                <a:ea typeface="微软雅黑" panose="020B0503020204020204" charset="-122"/>
              </a:rPr>
              <a:t>Vue3.x</a:t>
            </a:r>
            <a:r>
              <a:rPr lang="zh-CN" altLang="en-US" sz="2400">
                <a:solidFill>
                  <a:schemeClr val="tx2">
                    <a:lumMod val="50000"/>
                  </a:schemeClr>
                </a:solidFill>
                <a:latin typeface="微软雅黑" panose="020B0503020204020204" charset="-122"/>
                <a:ea typeface="微软雅黑" panose="020B0503020204020204" charset="-122"/>
              </a:rPr>
              <a:t>开发后台管理平台</a:t>
            </a:r>
            <a:endParaRPr lang="zh-CN" altLang="en-US" sz="2400">
              <a:solidFill>
                <a:schemeClr val="tx2">
                  <a:lumMod val="50000"/>
                </a:schemeClr>
              </a:solidFill>
              <a:latin typeface="微软雅黑" panose="020B0503020204020204" charset="-122"/>
              <a:ea typeface="微软雅黑" panose="020B0503020204020204" charset="-122"/>
            </a:endParaRPr>
          </a:p>
          <a:p>
            <a:pPr lvl="1"/>
            <a:r>
              <a:rPr lang="en-US" altLang="zh-CN" sz="2400">
                <a:solidFill>
                  <a:schemeClr val="tx2">
                    <a:lumMod val="50000"/>
                  </a:schemeClr>
                </a:solidFill>
                <a:latin typeface="微软雅黑" panose="020B0503020204020204" charset="-122"/>
                <a:ea typeface="微软雅黑" panose="020B0503020204020204" charset="-122"/>
              </a:rPr>
              <a:t>1. </a:t>
            </a:r>
            <a:r>
              <a:rPr lang="zh-CN" altLang="en-US" sz="2400">
                <a:solidFill>
                  <a:schemeClr val="tx2">
                    <a:lumMod val="50000"/>
                  </a:schemeClr>
                </a:solidFill>
                <a:latin typeface="微软雅黑" panose="020B0503020204020204" charset="-122"/>
                <a:ea typeface="微软雅黑" panose="020B0503020204020204" charset="-122"/>
              </a:rPr>
              <a:t>创建</a:t>
            </a:r>
            <a:r>
              <a:rPr lang="en-US" altLang="zh-CN" sz="2400">
                <a:solidFill>
                  <a:schemeClr val="tx2">
                    <a:lumMod val="50000"/>
                  </a:schemeClr>
                </a:solidFill>
                <a:latin typeface="微软雅黑" panose="020B0503020204020204" charset="-122"/>
                <a:ea typeface="微软雅黑" panose="020B0503020204020204" charset="-122"/>
              </a:rPr>
              <a:t>Vue</a:t>
            </a:r>
            <a:r>
              <a:rPr lang="zh-CN" altLang="en-US" sz="2400">
                <a:solidFill>
                  <a:schemeClr val="tx2">
                    <a:lumMod val="50000"/>
                  </a:schemeClr>
                </a:solidFill>
                <a:latin typeface="微软雅黑" panose="020B0503020204020204" charset="-122"/>
                <a:ea typeface="微软雅黑" panose="020B0503020204020204" charset="-122"/>
              </a:rPr>
              <a:t>项目开发环境（目录结构、网络请求）</a:t>
            </a:r>
            <a:endParaRPr lang="zh-CN" altLang="en-US" sz="2400">
              <a:solidFill>
                <a:schemeClr val="tx2">
                  <a:lumMod val="50000"/>
                </a:schemeClr>
              </a:solidFill>
              <a:latin typeface="微软雅黑" panose="020B0503020204020204" charset="-122"/>
              <a:ea typeface="微软雅黑" panose="020B0503020204020204" charset="-122"/>
            </a:endParaRPr>
          </a:p>
          <a:p>
            <a:pPr lvl="1"/>
            <a:r>
              <a:rPr lang="en-US" altLang="zh-CN" sz="2400">
                <a:solidFill>
                  <a:schemeClr val="tx2">
                    <a:lumMod val="50000"/>
                  </a:schemeClr>
                </a:solidFill>
                <a:latin typeface="微软雅黑" panose="020B0503020204020204" charset="-122"/>
                <a:ea typeface="微软雅黑" panose="020B0503020204020204" charset="-122"/>
              </a:rPr>
              <a:t>2. </a:t>
            </a:r>
            <a:r>
              <a:rPr lang="zh-CN" altLang="en-US" sz="2400">
                <a:solidFill>
                  <a:schemeClr val="tx2">
                    <a:lumMod val="50000"/>
                  </a:schemeClr>
                </a:solidFill>
                <a:latin typeface="微软雅黑" panose="020B0503020204020204" charset="-122"/>
                <a:ea typeface="微软雅黑" panose="020B0503020204020204" charset="-122"/>
              </a:rPr>
              <a:t>编写登录界面，并实现登录</a:t>
            </a:r>
            <a:endParaRPr lang="zh-CN" altLang="en-US" sz="2400">
              <a:solidFill>
                <a:schemeClr val="tx2">
                  <a:lumMod val="50000"/>
                </a:schemeClr>
              </a:solidFill>
              <a:latin typeface="微软雅黑" panose="020B0503020204020204" charset="-122"/>
              <a:ea typeface="微软雅黑" panose="020B0503020204020204" charset="-122"/>
            </a:endParaRPr>
          </a:p>
          <a:p>
            <a:pPr lvl="1"/>
            <a:r>
              <a:rPr lang="en-US" altLang="zh-CN" sz="2400">
                <a:solidFill>
                  <a:schemeClr val="tx2">
                    <a:lumMod val="50000"/>
                  </a:schemeClr>
                </a:solidFill>
                <a:latin typeface="微软雅黑" panose="020B0503020204020204" charset="-122"/>
                <a:ea typeface="微软雅黑" panose="020B0503020204020204" charset="-122"/>
              </a:rPr>
              <a:t>3. </a:t>
            </a:r>
            <a:r>
              <a:rPr lang="zh-CN" altLang="en-US" sz="2400">
                <a:solidFill>
                  <a:schemeClr val="tx2">
                    <a:lumMod val="50000"/>
                  </a:schemeClr>
                </a:solidFill>
                <a:latin typeface="微软雅黑" panose="020B0503020204020204" charset="-122"/>
                <a:ea typeface="微软雅黑" panose="020B0503020204020204" charset="-122"/>
              </a:rPr>
              <a:t>编写后台首页面，有菜单可以切换模块</a:t>
            </a:r>
            <a:endParaRPr lang="zh-CN" altLang="en-US" sz="2400">
              <a:solidFill>
                <a:schemeClr val="tx2">
                  <a:lumMod val="50000"/>
                </a:schemeClr>
              </a:solidFill>
              <a:latin typeface="微软雅黑" panose="020B0503020204020204" charset="-122"/>
              <a:ea typeface="微软雅黑" panose="020B0503020204020204" charset="-122"/>
            </a:endParaRPr>
          </a:p>
          <a:p>
            <a:pPr lvl="1"/>
            <a:r>
              <a:rPr lang="en-US" altLang="zh-CN" sz="2400">
                <a:solidFill>
                  <a:schemeClr val="tx2">
                    <a:lumMod val="50000"/>
                  </a:schemeClr>
                </a:solidFill>
                <a:latin typeface="微软雅黑" panose="020B0503020204020204" charset="-122"/>
                <a:ea typeface="微软雅黑" panose="020B0503020204020204" charset="-122"/>
              </a:rPr>
              <a:t>4. </a:t>
            </a:r>
            <a:r>
              <a:rPr lang="zh-CN" altLang="en-US" sz="2400">
                <a:solidFill>
                  <a:schemeClr val="tx2">
                    <a:lumMod val="50000"/>
                  </a:schemeClr>
                </a:solidFill>
                <a:latin typeface="微软雅黑" panose="020B0503020204020204" charset="-122"/>
                <a:ea typeface="微软雅黑" panose="020B0503020204020204" charset="-122"/>
              </a:rPr>
              <a:t>完成任意一个模块的管理功能</a:t>
            </a:r>
            <a:endParaRPr lang="zh-CN" altLang="en-US" sz="2400">
              <a:solidFill>
                <a:schemeClr val="tx2">
                  <a:lumMod val="50000"/>
                </a:schemeClr>
              </a:solidFill>
              <a:latin typeface="微软雅黑" panose="020B0503020204020204" charset="-122"/>
              <a:ea typeface="微软雅黑" panose="020B0503020204020204" charset="-122"/>
            </a:endParaRPr>
          </a:p>
          <a:p>
            <a:pPr marL="457200" lvl="1" indent="0">
              <a:buNone/>
            </a:pPr>
            <a:endParaRPr lang="zh-CN" altLang="en-US" sz="2400">
              <a:solidFill>
                <a:schemeClr val="tx2">
                  <a:lumMod val="50000"/>
                </a:schemeClr>
              </a:solidFill>
              <a:latin typeface="微软雅黑" panose="020B0503020204020204" charset="-122"/>
              <a:ea typeface="微软雅黑" panose="020B0503020204020204" charset="-122"/>
            </a:endParaRPr>
          </a:p>
          <a:p>
            <a:pPr marL="457200" lvl="1" indent="0">
              <a:buNone/>
            </a:pPr>
            <a:r>
              <a:rPr lang="zh-CN" altLang="en-US" sz="2400">
                <a:solidFill>
                  <a:schemeClr val="tx2">
                    <a:lumMod val="50000"/>
                  </a:schemeClr>
                </a:solidFill>
                <a:latin typeface="微软雅黑" panose="020B0503020204020204" charset="-122"/>
                <a:ea typeface="微软雅黑" panose="020B0503020204020204" charset="-122"/>
              </a:rPr>
              <a:t>可选：</a:t>
            </a:r>
            <a:r>
              <a:rPr lang="zh-CN" altLang="en-US" sz="2400">
                <a:solidFill>
                  <a:schemeClr val="tx2">
                    <a:lumMod val="50000"/>
                  </a:schemeClr>
                </a:solidFill>
                <a:latin typeface="微软雅黑" panose="020B0503020204020204" charset="-122"/>
                <a:ea typeface="微软雅黑" panose="020B0503020204020204" charset="-122"/>
                <a:sym typeface="+mn-ea"/>
              </a:rPr>
              <a:t>Composition API 实现</a:t>
            </a:r>
            <a:endParaRPr lang="en-US" altLang="zh-CN" sz="2400">
              <a:solidFill>
                <a:schemeClr val="tx2">
                  <a:lumMod val="50000"/>
                </a:schemeClr>
              </a:solidFill>
              <a:latin typeface="微软雅黑" panose="020B0503020204020204" charset="-122"/>
              <a:ea typeface="微软雅黑" panose="020B0503020204020204" charset="-122"/>
              <a:sym typeface="+mn-ea"/>
            </a:endParaRPr>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06" name="变态严管    让学习成为一种习惯"/>
          <p:cNvSpPr/>
          <p:nvPr/>
        </p:nvSpPr>
        <p:spPr>
          <a:xfrm>
            <a:off x="-9525" y="3719213"/>
            <a:ext cx="9163050" cy="484405"/>
          </a:xfrm>
          <a:prstGeom prst="rect">
            <a:avLst/>
          </a:prstGeom>
          <a:solidFill>
            <a:srgbClr val="FDFDFD"/>
          </a:solidFill>
          <a:ln w="12700">
            <a:miter lim="400000"/>
          </a:ln>
        </p:spPr>
        <p:txBody>
          <a:bodyPr lIns="45719" rIns="45719" anchor="ctr"/>
          <a:lstStyle>
            <a:lvl1pPr algn="ctr">
              <a:lnSpc>
                <a:spcPct val="120000"/>
              </a:lnSpc>
              <a:defRPr sz="1900">
                <a:solidFill>
                  <a:srgbClr val="5E616D"/>
                </a:solidFill>
                <a:latin typeface="SourceHanSerifSC-Heavy"/>
                <a:ea typeface="SourceHanSerifSC-Heavy"/>
                <a:cs typeface="SourceHanSerifSC-Heavy"/>
                <a:sym typeface="SourceHanSerifSC-Heavy"/>
              </a:defRPr>
            </a:lvl1pPr>
          </a:lstStyle>
          <a:p/>
        </p:txBody>
      </p:sp>
      <p:pic>
        <p:nvPicPr>
          <p:cNvPr id="2" name="图片 1" descr="slogen"/>
          <p:cNvPicPr>
            <a:picLocks noChangeAspect="1"/>
          </p:cNvPicPr>
          <p:nvPr/>
        </p:nvPicPr>
        <p:blipFill>
          <a:blip r:embed="rId2"/>
          <a:stretch>
            <a:fillRect/>
          </a:stretch>
        </p:blipFill>
        <p:spPr>
          <a:xfrm>
            <a:off x="1758950" y="3717925"/>
            <a:ext cx="5658485" cy="478790"/>
          </a:xfrm>
          <a:prstGeom prst="rect">
            <a:avLst/>
          </a:prstGeom>
        </p:spPr>
      </p:pic>
      <p:pic>
        <p:nvPicPr>
          <p:cNvPr id="3" name="图片 2" descr="C:\Users\Administrator\Downloads\20191111115654.png20191111115654"/>
          <p:cNvPicPr>
            <a:picLocks noChangeAspect="1"/>
          </p:cNvPicPr>
          <p:nvPr/>
        </p:nvPicPr>
        <p:blipFill>
          <a:blip r:embed="rId3"/>
          <a:srcRect/>
          <a:stretch>
            <a:fillRect/>
          </a:stretch>
        </p:blipFill>
        <p:spPr>
          <a:xfrm>
            <a:off x="3293110" y="930910"/>
            <a:ext cx="2789555" cy="2358390"/>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zh-CN" altLang="en-US" sz="3600" b="1">
                <a:solidFill>
                  <a:srgbClr val="1E8380"/>
                </a:solidFill>
                <a:latin typeface="微软雅黑" panose="020B0503020204020204" charset="-122"/>
                <a:ea typeface="微软雅黑" panose="020B0503020204020204" charset="-122"/>
                <a:sym typeface="+mn-ea"/>
              </a:rPr>
              <a:t>了解</a:t>
            </a:r>
            <a:r>
              <a:rPr lang="en-US" altLang="zh-CN" sz="3600" b="1">
                <a:solidFill>
                  <a:srgbClr val="1E8380"/>
                </a:solidFill>
                <a:latin typeface="微软雅黑" panose="020B0503020204020204" charset="-122"/>
                <a:ea typeface="微软雅黑" panose="020B0503020204020204" charset="-122"/>
                <a:sym typeface="+mn-ea"/>
              </a:rPr>
              <a:t>vue-cli</a:t>
            </a:r>
            <a:r>
              <a:rPr lang="zh-CN" altLang="en-US" sz="3600" b="1">
                <a:solidFill>
                  <a:srgbClr val="1E8380"/>
                </a:solidFill>
                <a:latin typeface="微软雅黑" panose="020B0503020204020204" charset="-122"/>
                <a:ea typeface="微软雅黑" panose="020B0503020204020204" charset="-122"/>
                <a:sym typeface="+mn-ea"/>
              </a:rPr>
              <a:t>（</a:t>
            </a:r>
            <a:r>
              <a:rPr lang="en-US" altLang="zh-CN" sz="3600" b="1">
                <a:solidFill>
                  <a:srgbClr val="1E8380"/>
                </a:solidFill>
                <a:latin typeface="微软雅黑" panose="020B0503020204020204" charset="-122"/>
                <a:ea typeface="微软雅黑" panose="020B0503020204020204" charset="-122"/>
                <a:sym typeface="+mn-ea"/>
              </a:rPr>
              <a:t>vue</a:t>
            </a:r>
            <a:r>
              <a:rPr lang="zh-CN" altLang="en-US" sz="3600" b="1">
                <a:solidFill>
                  <a:srgbClr val="1E8380"/>
                </a:solidFill>
                <a:latin typeface="微软雅黑" panose="020B0503020204020204" charset="-122"/>
                <a:ea typeface="微软雅黑" panose="020B0503020204020204" charset="-122"/>
                <a:sym typeface="+mn-ea"/>
              </a:rPr>
              <a:t>脚手架）</a:t>
            </a:r>
            <a:endParaRPr lang="zh-CN" altLang="en-US" sz="3600" b="1">
              <a:solidFill>
                <a:srgbClr val="1E8380"/>
              </a:solidFill>
              <a:latin typeface="微软雅黑" panose="020B0503020204020204" charset="-122"/>
              <a:ea typeface="微软雅黑" panose="020B0503020204020204" charset="-122"/>
              <a:sym typeface="+mn-ea"/>
            </a:endParaRPr>
          </a:p>
        </p:txBody>
      </p:sp>
      <p:sp>
        <p:nvSpPr>
          <p:cNvPr id="5" name="内容占位符 4"/>
          <p:cNvSpPr>
            <a:spLocks noGrp="1"/>
          </p:cNvSpPr>
          <p:nvPr>
            <p:ph idx="1"/>
          </p:nvPr>
        </p:nvSpPr>
        <p:spPr>
          <a:xfrm>
            <a:off x="457200" y="1193800"/>
            <a:ext cx="8229600" cy="3206115"/>
          </a:xfrm>
        </p:spPr>
        <p:txBody>
          <a:bodyPr/>
          <a:p>
            <a:r>
              <a:rPr lang="en-US" altLang="zh-CN" sz="2000">
                <a:solidFill>
                  <a:schemeClr val="tx2">
                    <a:lumMod val="50000"/>
                  </a:schemeClr>
                </a:solidFill>
                <a:latin typeface="微软雅黑" panose="020B0503020204020204" charset="-122"/>
                <a:ea typeface="微软雅黑" panose="020B0503020204020204" charset="-122"/>
              </a:rPr>
              <a:t>Vue-CLI (Command Line Interface)</a:t>
            </a:r>
            <a:endParaRPr lang="en-US" altLang="zh-CN"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Vue-CLI </a:t>
            </a:r>
            <a:r>
              <a:rPr lang="zh-CN" altLang="en-US" sz="2000">
                <a:solidFill>
                  <a:schemeClr val="tx2">
                    <a:lumMod val="50000"/>
                  </a:schemeClr>
                </a:solidFill>
                <a:latin typeface="微软雅黑" panose="020B0503020204020204" charset="-122"/>
                <a:ea typeface="微软雅黑" panose="020B0503020204020204" charset="-122"/>
              </a:rPr>
              <a:t>是</a:t>
            </a:r>
            <a:r>
              <a:rPr lang="en-US" altLang="zh-CN" sz="2000">
                <a:solidFill>
                  <a:schemeClr val="tx2">
                    <a:lumMod val="50000"/>
                  </a:schemeClr>
                </a:solidFill>
                <a:latin typeface="微软雅黑" panose="020B0503020204020204" charset="-122"/>
                <a:ea typeface="微软雅黑" panose="020B0503020204020204" charset="-122"/>
              </a:rPr>
              <a:t>Vue</a:t>
            </a:r>
            <a:r>
              <a:rPr lang="zh-CN" altLang="en-US" sz="2000">
                <a:solidFill>
                  <a:schemeClr val="tx2">
                    <a:lumMod val="50000"/>
                  </a:schemeClr>
                </a:solidFill>
                <a:latin typeface="微软雅黑" panose="020B0503020204020204" charset="-122"/>
                <a:ea typeface="微软雅黑" panose="020B0503020204020204" charset="-122"/>
              </a:rPr>
              <a:t>官方提供的脚手架工具</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默认已经帮我们搭建好了一套利用</a:t>
            </a:r>
            <a:r>
              <a:rPr lang="en-US" altLang="zh-CN" sz="2000">
                <a:solidFill>
                  <a:schemeClr val="tx2">
                    <a:lumMod val="50000"/>
                  </a:schemeClr>
                </a:solidFill>
                <a:latin typeface="微软雅黑" panose="020B0503020204020204" charset="-122"/>
                <a:ea typeface="微软雅黑" panose="020B0503020204020204" charset="-122"/>
              </a:rPr>
              <a:t>Webpack</a:t>
            </a:r>
            <a:r>
              <a:rPr lang="zh-CN" altLang="en-US" sz="2000">
                <a:solidFill>
                  <a:schemeClr val="tx2">
                    <a:lumMod val="50000"/>
                  </a:schemeClr>
                </a:solidFill>
                <a:latin typeface="微软雅黑" panose="020B0503020204020204" charset="-122"/>
                <a:ea typeface="微软雅黑" panose="020B0503020204020204" charset="-122"/>
              </a:rPr>
              <a:t>管理</a:t>
            </a:r>
            <a:r>
              <a:rPr lang="en-US" altLang="zh-CN" sz="2000">
                <a:solidFill>
                  <a:schemeClr val="tx2">
                    <a:lumMod val="50000"/>
                  </a:schemeClr>
                </a:solidFill>
                <a:latin typeface="微软雅黑" panose="020B0503020204020204" charset="-122"/>
                <a:ea typeface="微软雅黑" panose="020B0503020204020204" charset="-122"/>
              </a:rPr>
              <a:t>vue</a:t>
            </a:r>
            <a:r>
              <a:rPr lang="zh-CN" altLang="en-US" sz="2000">
                <a:solidFill>
                  <a:schemeClr val="tx2">
                    <a:lumMod val="50000"/>
                  </a:schemeClr>
                </a:solidFill>
                <a:latin typeface="微软雅黑" panose="020B0503020204020204" charset="-122"/>
                <a:ea typeface="微软雅黑" panose="020B0503020204020204" charset="-122"/>
              </a:rPr>
              <a:t>的项目结构</a:t>
            </a:r>
            <a:endParaRPr lang="zh-CN" altLang="en-US"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命令安装</a:t>
            </a:r>
            <a:r>
              <a:rPr lang="zh-CN" altLang="en-US" sz="2000">
                <a:solidFill>
                  <a:schemeClr val="tx2">
                    <a:lumMod val="50000"/>
                  </a:schemeClr>
                </a:solidFill>
                <a:latin typeface="微软雅黑" panose="020B0503020204020204" charset="-122"/>
                <a:ea typeface="微软雅黑" panose="020B0503020204020204" charset="-122"/>
              </a:rPr>
              <a:t>：</a:t>
            </a:r>
            <a:r>
              <a:rPr lang="en-US" altLang="zh-CN" sz="2000">
                <a:solidFill>
                  <a:schemeClr val="tx2">
                    <a:lumMod val="50000"/>
                  </a:schemeClr>
                </a:solidFill>
                <a:latin typeface="微软雅黑" panose="020B0503020204020204" charset="-122"/>
                <a:ea typeface="微软雅黑" panose="020B0503020204020204" charset="-122"/>
              </a:rPr>
              <a:t>npm install -g @vue/cli</a:t>
            </a:r>
            <a:endParaRPr lang="en-US" altLang="zh-CN"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检查版本：vue --version</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创建项目：</a:t>
            </a:r>
            <a:r>
              <a:rPr lang="en-US" altLang="zh-CN" sz="2000">
                <a:solidFill>
                  <a:schemeClr val="tx2">
                    <a:lumMod val="50000"/>
                  </a:schemeClr>
                </a:solidFill>
                <a:latin typeface="微软雅黑" panose="020B0503020204020204" charset="-122"/>
                <a:ea typeface="微软雅黑" panose="020B0503020204020204" charset="-122"/>
              </a:rPr>
              <a:t>vue create </a:t>
            </a:r>
            <a:r>
              <a:rPr lang="zh-CN" altLang="en-US" sz="2000">
                <a:solidFill>
                  <a:schemeClr val="tx2">
                    <a:lumMod val="50000"/>
                  </a:schemeClr>
                </a:solidFill>
                <a:latin typeface="微软雅黑" panose="020B0503020204020204" charset="-122"/>
                <a:ea typeface="微软雅黑" panose="020B0503020204020204" charset="-122"/>
              </a:rPr>
              <a:t>项目名称</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配置文件详细</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应用代码演示</a:t>
            </a:r>
            <a:endParaRPr lang="zh-CN" altLang="en-US" sz="2000">
              <a:solidFill>
                <a:schemeClr val="tx2">
                  <a:lumMod val="50000"/>
                </a:schemeClr>
              </a:solidFill>
              <a:latin typeface="微软雅黑" panose="020B0503020204020204" charset="-122"/>
              <a:ea typeface="微软雅黑" panose="020B0503020204020204" charset="-122"/>
            </a:endParaRPr>
          </a:p>
          <a:p>
            <a:endParaRPr lang="en-US" altLang="zh-CN" sz="2000">
              <a:solidFill>
                <a:schemeClr val="tx2">
                  <a:lumMod val="50000"/>
                </a:schemeClr>
              </a:solidFill>
              <a:latin typeface="微软雅黑" panose="020B0503020204020204" charset="-122"/>
              <a:ea typeface="微软雅黑" panose="020B0503020204020204" charset="-122"/>
            </a:endParaRPr>
          </a:p>
          <a:p>
            <a:endParaRPr lang="en-US" altLang="zh-CN" sz="2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6860540" cy="551180"/>
          </a:xfrm>
        </p:spPr>
        <p:txBody>
          <a:bodyPr/>
          <a:p>
            <a:pPr algn="l"/>
            <a:r>
              <a:rPr lang="en-US" altLang="zh-CN" sz="3600" b="1">
                <a:solidFill>
                  <a:srgbClr val="1E8380"/>
                </a:solidFill>
                <a:latin typeface="微软雅黑" panose="020B0503020204020204" charset="-122"/>
                <a:ea typeface="微软雅黑" panose="020B0503020204020204" charset="-122"/>
              </a:rPr>
              <a:t>options</a:t>
            </a:r>
            <a:r>
              <a:rPr lang="zh-CN" altLang="en-US" sz="3600" b="1">
                <a:solidFill>
                  <a:srgbClr val="1E8380"/>
                </a:solidFill>
                <a:latin typeface="微软雅黑" panose="020B0503020204020204" charset="-122"/>
                <a:ea typeface="微软雅黑" panose="020B0503020204020204" charset="-122"/>
              </a:rPr>
              <a:t>基础定义和</a:t>
            </a:r>
            <a:r>
              <a:rPr lang="en-US" altLang="zh-CN" sz="3600" b="1">
                <a:solidFill>
                  <a:srgbClr val="1E8380"/>
                </a:solidFill>
                <a:latin typeface="微软雅黑" panose="020B0503020204020204" charset="-122"/>
                <a:ea typeface="微软雅黑" panose="020B0503020204020204" charset="-122"/>
              </a:rPr>
              <a:t>MVVM</a:t>
            </a:r>
            <a:r>
              <a:rPr lang="zh-CN" altLang="en-US" sz="3600" b="1">
                <a:solidFill>
                  <a:srgbClr val="1E8380"/>
                </a:solidFill>
                <a:latin typeface="微软雅黑" panose="020B0503020204020204" charset="-122"/>
                <a:ea typeface="微软雅黑" panose="020B0503020204020204" charset="-122"/>
              </a:rPr>
              <a:t>模式</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lang="en-US" sz="1400">
                <a:solidFill>
                  <a:schemeClr val="tx2">
                    <a:lumMod val="50000"/>
                  </a:schemeClr>
                </a:solidFill>
                <a:latin typeface="微软雅黑" panose="020B0503020204020204" charset="-122"/>
                <a:ea typeface="微软雅黑" panose="020B0503020204020204" charset="-122"/>
              </a:rPr>
              <a:t>Vue</a:t>
            </a:r>
            <a:r>
              <a:rPr lang="zh-CN" altLang="en-US" sz="1400">
                <a:solidFill>
                  <a:schemeClr val="tx2">
                    <a:lumMod val="50000"/>
                  </a:schemeClr>
                </a:solidFill>
                <a:latin typeface="微软雅黑" panose="020B0503020204020204" charset="-122"/>
                <a:ea typeface="微软雅黑" panose="020B0503020204020204" charset="-122"/>
              </a:rPr>
              <a:t>实例</a:t>
            </a:r>
            <a:r>
              <a:rPr sz="1400">
                <a:solidFill>
                  <a:schemeClr val="tx2">
                    <a:lumMod val="50000"/>
                  </a:schemeClr>
                </a:solidFill>
                <a:latin typeface="微软雅黑" panose="020B0503020204020204" charset="-122"/>
                <a:ea typeface="微软雅黑" panose="020B0503020204020204" charset="-122"/>
              </a:rPr>
              <a:t>主要是封装了视图操作，包括有</a:t>
            </a:r>
            <a:endParaRPr sz="1400">
              <a:solidFill>
                <a:schemeClr val="tx2">
                  <a:lumMod val="50000"/>
                </a:schemeClr>
              </a:solidFill>
              <a:latin typeface="微软雅黑" panose="020B0503020204020204" charset="-122"/>
              <a:ea typeface="微软雅黑" panose="020B0503020204020204" charset="-122"/>
            </a:endParaRPr>
          </a:p>
          <a:p>
            <a:pPr lvl="1"/>
            <a:r>
              <a:rPr sz="1400">
                <a:solidFill>
                  <a:schemeClr val="tx2">
                    <a:lumMod val="50000"/>
                  </a:schemeClr>
                </a:solidFill>
                <a:latin typeface="微软雅黑" panose="020B0503020204020204" charset="-122"/>
                <a:ea typeface="微软雅黑" panose="020B0503020204020204" charset="-122"/>
              </a:rPr>
              <a:t>数据读写</a:t>
            </a:r>
            <a:endParaRPr sz="1400">
              <a:solidFill>
                <a:schemeClr val="tx2">
                  <a:lumMod val="50000"/>
                </a:schemeClr>
              </a:solidFill>
              <a:latin typeface="微软雅黑" panose="020B0503020204020204" charset="-122"/>
              <a:ea typeface="微软雅黑" panose="020B0503020204020204" charset="-122"/>
            </a:endParaRPr>
          </a:p>
          <a:p>
            <a:pPr lvl="1"/>
            <a:r>
              <a:rPr sz="1400">
                <a:solidFill>
                  <a:schemeClr val="tx2">
                    <a:lumMod val="50000"/>
                  </a:schemeClr>
                </a:solidFill>
                <a:latin typeface="微软雅黑" panose="020B0503020204020204" charset="-122"/>
                <a:ea typeface="微软雅黑" panose="020B0503020204020204" charset="-122"/>
              </a:rPr>
              <a:t>事件绑定</a:t>
            </a:r>
            <a:endParaRPr sz="1400">
              <a:solidFill>
                <a:schemeClr val="tx2">
                  <a:lumMod val="50000"/>
                </a:schemeClr>
              </a:solidFill>
              <a:latin typeface="微软雅黑" panose="020B0503020204020204" charset="-122"/>
              <a:ea typeface="微软雅黑" panose="020B0503020204020204" charset="-122"/>
            </a:endParaRPr>
          </a:p>
          <a:p>
            <a:pPr lvl="1"/>
            <a:r>
              <a:rPr sz="1400">
                <a:solidFill>
                  <a:schemeClr val="tx2">
                    <a:lumMod val="50000"/>
                  </a:schemeClr>
                </a:solidFill>
                <a:latin typeface="微软雅黑" panose="020B0503020204020204" charset="-122"/>
                <a:ea typeface="微软雅黑" panose="020B0503020204020204" charset="-122"/>
              </a:rPr>
              <a:t>DOM更新</a:t>
            </a:r>
            <a:endParaRPr sz="1400">
              <a:solidFill>
                <a:schemeClr val="tx2">
                  <a:lumMod val="50000"/>
                </a:schemeClr>
              </a:solidFill>
              <a:latin typeface="微软雅黑" panose="020B0503020204020204" charset="-122"/>
              <a:ea typeface="微软雅黑" panose="020B0503020204020204" charset="-122"/>
            </a:endParaRPr>
          </a:p>
          <a:p>
            <a:r>
              <a:rPr sz="1400">
                <a:solidFill>
                  <a:schemeClr val="tx2">
                    <a:lumMod val="50000"/>
                  </a:schemeClr>
                </a:solidFill>
                <a:latin typeface="微软雅黑" panose="020B0503020204020204" charset="-122"/>
                <a:ea typeface="微软雅黑" panose="020B0503020204020204" charset="-122"/>
              </a:rPr>
              <a:t>options是vue</a:t>
            </a:r>
            <a:r>
              <a:rPr lang="zh-CN" sz="1400">
                <a:solidFill>
                  <a:schemeClr val="tx2">
                    <a:lumMod val="50000"/>
                  </a:schemeClr>
                </a:solidFill>
                <a:latin typeface="微软雅黑" panose="020B0503020204020204" charset="-122"/>
                <a:ea typeface="微软雅黑" panose="020B0503020204020204" charset="-122"/>
              </a:rPr>
              <a:t>实例</a:t>
            </a:r>
            <a:r>
              <a:rPr sz="1400">
                <a:solidFill>
                  <a:schemeClr val="tx2">
                    <a:lumMod val="50000"/>
                  </a:schemeClr>
                </a:solidFill>
                <a:latin typeface="微软雅黑" panose="020B0503020204020204" charset="-122"/>
                <a:ea typeface="微软雅黑" panose="020B0503020204020204" charset="-122"/>
              </a:rPr>
              <a:t>参数，意思是构造选项</a:t>
            </a:r>
            <a:endParaRPr sz="1400">
              <a:solidFill>
                <a:schemeClr val="tx2">
                  <a:lumMod val="50000"/>
                </a:schemeClr>
              </a:solidFill>
              <a:latin typeface="微软雅黑" panose="020B0503020204020204" charset="-122"/>
              <a:ea typeface="微软雅黑" panose="020B0503020204020204" charset="-122"/>
            </a:endParaRPr>
          </a:p>
          <a:p>
            <a:pPr lvl="1"/>
            <a:endParaRPr lang="zh-CN" altLang="en-US" sz="1400">
              <a:solidFill>
                <a:schemeClr val="tx2">
                  <a:lumMod val="50000"/>
                </a:scheme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4627245" y="2292350"/>
            <a:ext cx="4005580" cy="2128520"/>
          </a:xfrm>
          <a:prstGeom prst="rect">
            <a:avLst/>
          </a:prstGeom>
        </p:spPr>
      </p:pic>
      <p:sp>
        <p:nvSpPr>
          <p:cNvPr id="4" name="文本框 3"/>
          <p:cNvSpPr txBox="1"/>
          <p:nvPr/>
        </p:nvSpPr>
        <p:spPr>
          <a:xfrm>
            <a:off x="5034915" y="1801495"/>
            <a:ext cx="3553460"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457200" rtl="0" fontAlgn="auto" latinLnBrk="0" hangingPunct="0">
              <a:lnSpc>
                <a:spcPct val="100000"/>
              </a:lnSpc>
              <a:spcBef>
                <a:spcPts val="0"/>
              </a:spcBef>
              <a:spcAft>
                <a:spcPts val="0"/>
              </a:spcAft>
              <a:buClrTx/>
              <a:buSzTx/>
              <a:buFontTx/>
              <a:buNone/>
            </a:pPr>
            <a:r>
              <a:rPr lang="zh-CN" altLang="en-US" sz="1600">
                <a:sym typeface="+mn-ea"/>
              </a:rPr>
              <a:t>MVVM模式（Model-View-ViewModel）</a:t>
            </a:r>
            <a:endParaRPr kumimoji="0" lang="zh-CN" altLang="en-US" sz="1600" b="0" i="0" u="none" strike="noStrike" cap="none" spc="0" normalizeH="0" baseline="0">
              <a:ln>
                <a:noFill/>
              </a:ln>
              <a:solidFill>
                <a:srgbClr val="000000"/>
              </a:solidFill>
              <a:effectLst/>
              <a:uFillTx/>
              <a:latin typeface="+mn-lt"/>
              <a:ea typeface="+mn-ea"/>
              <a:cs typeface="+mn-cs"/>
              <a:sym typeface="+mn-ea"/>
            </a:endParaRPr>
          </a:p>
        </p:txBody>
      </p:sp>
      <p:pic>
        <p:nvPicPr>
          <p:cNvPr id="6" name="图片 5"/>
          <p:cNvPicPr>
            <a:picLocks noChangeAspect="1"/>
          </p:cNvPicPr>
          <p:nvPr/>
        </p:nvPicPr>
        <p:blipFill>
          <a:blip r:embed="rId2"/>
          <a:stretch>
            <a:fillRect/>
          </a:stretch>
        </p:blipFill>
        <p:spPr>
          <a:xfrm>
            <a:off x="824865" y="2820035"/>
            <a:ext cx="3592195" cy="1824990"/>
          </a:xfrm>
          <a:prstGeom prst="rect">
            <a:avLst/>
          </a:prstGeom>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lang="en-US" altLang="zh-CN" sz="3600" b="1">
                <a:solidFill>
                  <a:srgbClr val="1E8380"/>
                </a:solidFill>
                <a:latin typeface="微软雅黑" panose="020B0503020204020204" charset="-122"/>
                <a:ea typeface="微软雅黑" panose="020B0503020204020204" charset="-122"/>
              </a:rPr>
              <a:t>Vue</a:t>
            </a:r>
            <a:r>
              <a:rPr lang="zh-CN" altLang="en-US" sz="3600" b="1">
                <a:solidFill>
                  <a:srgbClr val="1E8380"/>
                </a:solidFill>
                <a:latin typeface="微软雅黑" panose="020B0503020204020204" charset="-122"/>
                <a:ea typeface="微软雅黑" panose="020B0503020204020204" charset="-122"/>
              </a:rPr>
              <a:t>模板中基本语法</a:t>
            </a:r>
            <a:endParaRPr lang="zh-CN" altLang="en-US"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1193800"/>
            <a:ext cx="8229600" cy="3206115"/>
          </a:xfrm>
        </p:spPr>
        <p:txBody>
          <a:bodyPr/>
          <a:p>
            <a:r>
              <a:rPr lang="zh-CN" altLang="en-US" sz="2000">
                <a:solidFill>
                  <a:schemeClr val="tx2">
                    <a:lumMod val="50000"/>
                  </a:schemeClr>
                </a:solidFill>
                <a:latin typeface="微软雅黑" panose="020B0503020204020204" charset="-122"/>
                <a:ea typeface="微软雅黑" panose="020B0503020204020204" charset="-122"/>
              </a:rPr>
              <a:t>插值操作</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绑定属性</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计算属性</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事件监听</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条件判断</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循环遍历</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其它语法</a:t>
            </a:r>
            <a:endParaRPr lang="zh-CN" altLang="en-US" sz="2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5971540" cy="551180"/>
          </a:xfrm>
        </p:spPr>
        <p:txBody>
          <a:bodyPr/>
          <a:p>
            <a:pPr algn="l"/>
            <a:r>
              <a:rPr sz="3600" b="1">
                <a:solidFill>
                  <a:srgbClr val="1E8380"/>
                </a:solidFill>
                <a:latin typeface="微软雅黑" panose="020B0503020204020204" charset="-122"/>
                <a:ea typeface="微软雅黑" panose="020B0503020204020204" charset="-122"/>
              </a:rPr>
              <a:t>vue模板语法：插值、指令</a:t>
            </a:r>
            <a:endParaRPr sz="3600" b="1">
              <a:solidFill>
                <a:srgbClr val="1E8380"/>
              </a:solidFill>
              <a:latin typeface="微软雅黑" panose="020B0503020204020204" charset="-122"/>
              <a:ea typeface="微软雅黑" panose="020B0503020204020204" charset="-122"/>
            </a:endParaRPr>
          </a:p>
        </p:txBody>
      </p:sp>
      <p:sp>
        <p:nvSpPr>
          <p:cNvPr id="5" name="内容占位符 4"/>
          <p:cNvSpPr>
            <a:spLocks noGrp="1"/>
          </p:cNvSpPr>
          <p:nvPr>
            <p:ph idx="1"/>
          </p:nvPr>
        </p:nvSpPr>
        <p:spPr>
          <a:xfrm>
            <a:off x="457200" y="899160"/>
            <a:ext cx="8229600" cy="3206115"/>
          </a:xfrm>
        </p:spPr>
        <p:txBody>
          <a:bodyPr/>
          <a:p>
            <a:r>
              <a:rPr sz="2000">
                <a:solidFill>
                  <a:schemeClr val="tx2">
                    <a:lumMod val="50000"/>
                  </a:schemeClr>
                </a:solidFill>
                <a:latin typeface="微软雅黑" panose="020B0503020204020204" charset="-122"/>
                <a:ea typeface="微软雅黑" panose="020B0503020204020204" charset="-122"/>
              </a:rPr>
              <a:t>插值：{{}}</a:t>
            </a:r>
            <a:endParaRPr sz="2000">
              <a:solidFill>
                <a:schemeClr val="tx2">
                  <a:lumMod val="50000"/>
                </a:schemeClr>
              </a:solidFill>
              <a:latin typeface="微软雅黑" panose="020B0503020204020204" charset="-122"/>
              <a:ea typeface="微软雅黑" panose="020B0503020204020204" charset="-122"/>
            </a:endParaRPr>
          </a:p>
          <a:p>
            <a:r>
              <a:rPr sz="2000">
                <a:solidFill>
                  <a:schemeClr val="tx2">
                    <a:lumMod val="50000"/>
                  </a:schemeClr>
                </a:solidFill>
                <a:latin typeface="微软雅黑" panose="020B0503020204020204" charset="-122"/>
                <a:ea typeface="微软雅黑" panose="020B0503020204020204" charset="-122"/>
              </a:rPr>
              <a:t>指令：v-</a:t>
            </a:r>
            <a:endParaRPr sz="2000">
              <a:solidFill>
                <a:schemeClr val="tx2">
                  <a:lumMod val="50000"/>
                </a:schemeClr>
              </a:solidFill>
              <a:latin typeface="微软雅黑" panose="020B0503020204020204" charset="-122"/>
              <a:ea typeface="微软雅黑" panose="020B0503020204020204" charset="-122"/>
            </a:endParaRPr>
          </a:p>
          <a:p>
            <a:r>
              <a:rPr sz="2000">
                <a:solidFill>
                  <a:schemeClr val="tx2">
                    <a:lumMod val="50000"/>
                  </a:schemeClr>
                </a:solidFill>
                <a:latin typeface="微软雅黑" panose="020B0503020204020204" charset="-122"/>
                <a:ea typeface="微软雅黑" panose="020B0503020204020204" charset="-122"/>
              </a:rPr>
              <a:t>（在{{}}和v-指令进行数据绑定时，支持js单个表达式）</a:t>
            </a:r>
            <a:endParaRPr sz="2000">
              <a:solidFill>
                <a:schemeClr val="tx2">
                  <a:lumMod val="50000"/>
                </a:schemeClr>
              </a:solidFill>
              <a:latin typeface="微软雅黑" panose="020B0503020204020204" charset="-122"/>
              <a:ea typeface="微软雅黑" panose="020B0503020204020204" charset="-122"/>
            </a:endParaRPr>
          </a:p>
          <a:p>
            <a:pPr marL="0" indent="0">
              <a:buNone/>
            </a:pPr>
            <a:r>
              <a:rPr sz="2000">
                <a:solidFill>
                  <a:schemeClr val="tx2">
                    <a:lumMod val="50000"/>
                  </a:schemeClr>
                </a:solidFill>
                <a:latin typeface="微软雅黑" panose="020B0503020204020204" charset="-122"/>
                <a:ea typeface="微软雅黑" panose="020B0503020204020204" charset="-122"/>
              </a:rPr>
              <a:t>      </a:t>
            </a:r>
            <a:r>
              <a:rPr sz="1400">
                <a:solidFill>
                  <a:schemeClr val="tx2">
                    <a:lumMod val="50000"/>
                  </a:schemeClr>
                </a:solidFill>
                <a:latin typeface="微软雅黑" panose="020B0503020204020204" charset="-122"/>
                <a:ea typeface="微软雅黑" panose="020B0503020204020204" charset="-122"/>
                <a:sym typeface="+mn-ea"/>
              </a:rPr>
              <a:t>&lt;p v-</a:t>
            </a:r>
            <a:r>
              <a:rPr lang="en-US" sz="1400">
                <a:solidFill>
                  <a:schemeClr val="tx2">
                    <a:lumMod val="50000"/>
                  </a:schemeClr>
                </a:solidFill>
                <a:latin typeface="微软雅黑" panose="020B0503020204020204" charset="-122"/>
                <a:ea typeface="微软雅黑" panose="020B0503020204020204" charset="-122"/>
                <a:sym typeface="+mn-ea"/>
              </a:rPr>
              <a:t>once</a:t>
            </a:r>
            <a:r>
              <a:rPr sz="1400">
                <a:solidFill>
                  <a:schemeClr val="tx2">
                    <a:lumMod val="50000"/>
                  </a:schemeClr>
                </a:solidFill>
                <a:latin typeface="微软雅黑" panose="020B0503020204020204" charset="-122"/>
                <a:ea typeface="微软雅黑" panose="020B0503020204020204" charset="-122"/>
                <a:sym typeface="+mn-ea"/>
              </a:rPr>
              <a:t>&gt;</a:t>
            </a:r>
            <a:r>
              <a:rPr lang="en-US" sz="1400">
                <a:solidFill>
                  <a:schemeClr val="tx2">
                    <a:lumMod val="50000"/>
                  </a:schemeClr>
                </a:solidFill>
                <a:latin typeface="微软雅黑" panose="020B0503020204020204" charset="-122"/>
                <a:ea typeface="微软雅黑" panose="020B0503020204020204" charset="-122"/>
                <a:sym typeface="+mn-ea"/>
              </a:rPr>
              <a:t>{{msg}}</a:t>
            </a:r>
            <a:r>
              <a:rPr sz="1400">
                <a:solidFill>
                  <a:schemeClr val="tx2">
                    <a:lumMod val="50000"/>
                  </a:schemeClr>
                </a:solidFill>
                <a:latin typeface="微软雅黑" panose="020B0503020204020204" charset="-122"/>
                <a:ea typeface="微软雅黑" panose="020B0503020204020204" charset="-122"/>
                <a:sym typeface="+mn-ea"/>
              </a:rPr>
              <a:t>&lt;/p&gt;</a:t>
            </a:r>
            <a:r>
              <a:rPr sz="1200">
                <a:solidFill>
                  <a:schemeClr val="tx2">
                    <a:lumMod val="50000"/>
                  </a:schemeClr>
                </a:solidFill>
                <a:latin typeface="微软雅黑" panose="020B0503020204020204" charset="-122"/>
                <a:ea typeface="微软雅黑" panose="020B0503020204020204" charset="-122"/>
                <a:sym typeface="+mn-ea"/>
              </a:rPr>
              <a:t> </a:t>
            </a:r>
            <a:r>
              <a:rPr lang="zh-CN" sz="1200">
                <a:solidFill>
                  <a:schemeClr val="tx2">
                    <a:lumMod val="50000"/>
                  </a:schemeClr>
                </a:solidFill>
                <a:latin typeface="微软雅黑" panose="020B0503020204020204" charset="-122"/>
                <a:ea typeface="微软雅黑" panose="020B0503020204020204" charset="-122"/>
                <a:sym typeface="+mn-ea"/>
              </a:rPr>
              <a:t>数据只第一次时显示，不响应式</a:t>
            </a:r>
            <a:endParaRPr lang="zh-CN" sz="1200">
              <a:solidFill>
                <a:schemeClr val="tx2">
                  <a:lumMod val="50000"/>
                </a:schemeClr>
              </a:solidFill>
              <a:latin typeface="微软雅黑" panose="020B0503020204020204" charset="-122"/>
              <a:ea typeface="微软雅黑" panose="020B0503020204020204" charset="-122"/>
              <a:sym typeface="+mn-ea"/>
            </a:endParaRPr>
          </a:p>
          <a:p>
            <a:pPr marL="0" indent="0">
              <a:buNone/>
            </a:pPr>
            <a:r>
              <a:rPr lang="en-US" sz="1200">
                <a:solidFill>
                  <a:schemeClr val="tx2">
                    <a:lumMod val="50000"/>
                  </a:schemeClr>
                </a:solidFill>
                <a:latin typeface="微软雅黑" panose="020B0503020204020204" charset="-122"/>
                <a:ea typeface="微软雅黑" panose="020B0503020204020204" charset="-122"/>
                <a:sym typeface="+mn-ea"/>
              </a:rPr>
              <a:t>	</a:t>
            </a:r>
            <a:r>
              <a:rPr sz="1200">
                <a:solidFill>
                  <a:schemeClr val="tx2">
                    <a:lumMod val="50000"/>
                  </a:schemeClr>
                </a:solidFill>
                <a:latin typeface="微软雅黑" panose="020B0503020204020204" charset="-122"/>
                <a:ea typeface="微软雅黑" panose="020B0503020204020204" charset="-122"/>
                <a:sym typeface="+mn-ea"/>
              </a:rPr>
              <a:t>&lt;p v-</a:t>
            </a:r>
            <a:r>
              <a:rPr lang="en-US" sz="1200">
                <a:solidFill>
                  <a:schemeClr val="tx2">
                    <a:lumMod val="50000"/>
                  </a:schemeClr>
                </a:solidFill>
                <a:latin typeface="微软雅黑" panose="020B0503020204020204" charset="-122"/>
                <a:ea typeface="微软雅黑" panose="020B0503020204020204" charset="-122"/>
                <a:sym typeface="+mn-ea"/>
              </a:rPr>
              <a:t>pre</a:t>
            </a:r>
            <a:r>
              <a:rPr sz="1200">
                <a:solidFill>
                  <a:schemeClr val="tx2">
                    <a:lumMod val="50000"/>
                  </a:schemeClr>
                </a:solidFill>
                <a:latin typeface="微软雅黑" panose="020B0503020204020204" charset="-122"/>
                <a:ea typeface="微软雅黑" panose="020B0503020204020204" charset="-122"/>
                <a:sym typeface="+mn-ea"/>
              </a:rPr>
              <a:t>&gt;</a:t>
            </a:r>
            <a:r>
              <a:rPr lang="en-US" sz="1200">
                <a:solidFill>
                  <a:schemeClr val="tx2">
                    <a:lumMod val="50000"/>
                  </a:schemeClr>
                </a:solidFill>
                <a:latin typeface="微软雅黑" panose="020B0503020204020204" charset="-122"/>
                <a:ea typeface="微软雅黑" panose="020B0503020204020204" charset="-122"/>
                <a:sym typeface="+mn-ea"/>
              </a:rPr>
              <a:t>{{msg}}</a:t>
            </a:r>
            <a:r>
              <a:rPr sz="1200">
                <a:solidFill>
                  <a:schemeClr val="tx2">
                    <a:lumMod val="50000"/>
                  </a:schemeClr>
                </a:solidFill>
                <a:latin typeface="微软雅黑" panose="020B0503020204020204" charset="-122"/>
                <a:ea typeface="微软雅黑" panose="020B0503020204020204" charset="-122"/>
                <a:sym typeface="+mn-ea"/>
              </a:rPr>
              <a:t>&lt;/p&gt;，</a:t>
            </a:r>
            <a:r>
              <a:rPr lang="zh-CN" sz="1200">
                <a:solidFill>
                  <a:schemeClr val="tx2">
                    <a:lumMod val="50000"/>
                  </a:schemeClr>
                </a:solidFill>
                <a:latin typeface="微软雅黑" panose="020B0503020204020204" charset="-122"/>
                <a:ea typeface="微软雅黑" panose="020B0503020204020204" charset="-122"/>
                <a:sym typeface="+mn-ea"/>
              </a:rPr>
              <a:t>内容原封不动的展示</a:t>
            </a:r>
            <a:endParaRPr lang="zh-CN" sz="1200">
              <a:solidFill>
                <a:schemeClr val="tx2">
                  <a:lumMod val="50000"/>
                </a:schemeClr>
              </a:solidFill>
              <a:latin typeface="微软雅黑" panose="020B0503020204020204" charset="-122"/>
              <a:ea typeface="微软雅黑" panose="020B0503020204020204" charset="-122"/>
              <a:sym typeface="+mn-ea"/>
            </a:endParaRPr>
          </a:p>
          <a:p>
            <a:pPr marL="0" indent="0">
              <a:buNone/>
            </a:pPr>
            <a:r>
              <a:rPr lang="en-US" sz="1200">
                <a:solidFill>
                  <a:schemeClr val="tx2">
                    <a:lumMod val="50000"/>
                  </a:schemeClr>
                </a:solidFill>
                <a:latin typeface="微软雅黑" panose="020B0503020204020204" charset="-122"/>
                <a:ea typeface="微软雅黑" panose="020B0503020204020204" charset="-122"/>
              </a:rPr>
              <a:t>	</a:t>
            </a:r>
            <a:r>
              <a:rPr sz="1200">
                <a:solidFill>
                  <a:schemeClr val="tx2">
                    <a:lumMod val="50000"/>
                  </a:schemeClr>
                </a:solidFill>
                <a:latin typeface="微软雅黑" panose="020B0503020204020204" charset="-122"/>
                <a:ea typeface="微软雅黑" panose="020B0503020204020204" charset="-122"/>
              </a:rPr>
              <a:t>&lt;p v-text='msg'&gt;&lt;/p&gt;，就相当于插值表达式的功能</a:t>
            </a:r>
            <a:endParaRPr sz="1200">
              <a:solidFill>
                <a:schemeClr val="tx2">
                  <a:lumMod val="50000"/>
                </a:schemeClr>
              </a:solidFill>
              <a:latin typeface="微软雅黑" panose="020B0503020204020204" charset="-122"/>
              <a:ea typeface="微软雅黑" panose="020B0503020204020204" charset="-122"/>
            </a:endParaRPr>
          </a:p>
          <a:p>
            <a:pPr marL="0" indent="0">
              <a:buNone/>
            </a:pPr>
            <a:r>
              <a:rPr lang="en-US" sz="1200">
                <a:solidFill>
                  <a:schemeClr val="tx2">
                    <a:lumMod val="50000"/>
                  </a:schemeClr>
                </a:solidFill>
                <a:latin typeface="微软雅黑" panose="020B0503020204020204" charset="-122"/>
                <a:ea typeface="微软雅黑" panose="020B0503020204020204" charset="-122"/>
              </a:rPr>
              <a:t>	</a:t>
            </a:r>
            <a:r>
              <a:rPr sz="1200">
                <a:solidFill>
                  <a:schemeClr val="tx2">
                    <a:lumMod val="50000"/>
                  </a:schemeClr>
                </a:solidFill>
                <a:latin typeface="微软雅黑" panose="020B0503020204020204" charset="-122"/>
                <a:ea typeface="微软雅黑" panose="020B0503020204020204" charset="-122"/>
              </a:rPr>
              <a:t>&lt;p v-html='title'&gt;&lt;/p&gt;，可以解析标签</a:t>
            </a:r>
            <a:endParaRPr sz="1200">
              <a:solidFill>
                <a:schemeClr val="tx2">
                  <a:lumMod val="50000"/>
                </a:schemeClr>
              </a:solidFill>
              <a:latin typeface="微软雅黑" panose="020B0503020204020204" charset="-122"/>
              <a:ea typeface="微软雅黑" panose="020B0503020204020204" charset="-122"/>
            </a:endParaRPr>
          </a:p>
          <a:p>
            <a:pPr marL="0" indent="0">
              <a:buNone/>
            </a:pPr>
            <a:r>
              <a:rPr lang="en-US" sz="1200">
                <a:solidFill>
                  <a:schemeClr val="tx2">
                    <a:lumMod val="50000"/>
                  </a:schemeClr>
                </a:solidFill>
                <a:latin typeface="微软雅黑" panose="020B0503020204020204" charset="-122"/>
                <a:ea typeface="微软雅黑" panose="020B0503020204020204" charset="-122"/>
                <a:sym typeface="+mn-ea"/>
              </a:rPr>
              <a:t>	</a:t>
            </a:r>
            <a:endParaRPr sz="1200">
              <a:solidFill>
                <a:schemeClr val="tx2">
                  <a:lumMod val="50000"/>
                </a:schemeClr>
              </a:solidFill>
              <a:latin typeface="微软雅黑" panose="020B0503020204020204" charset="-122"/>
              <a:ea typeface="微软雅黑" panose="020B0503020204020204" charset="-122"/>
            </a:endParaRPr>
          </a:p>
          <a:p>
            <a:pPr marL="0" indent="0">
              <a:buNone/>
            </a:pPr>
            <a:r>
              <a:rPr lang="en-US" sz="1200">
                <a:solidFill>
                  <a:schemeClr val="tx2">
                    <a:lumMod val="50000"/>
                  </a:schemeClr>
                </a:solidFill>
                <a:latin typeface="微软雅黑" panose="020B0503020204020204" charset="-122"/>
                <a:ea typeface="微软雅黑" panose="020B0503020204020204" charset="-122"/>
              </a:rPr>
              <a:t>	</a:t>
            </a:r>
            <a:r>
              <a:rPr sz="1200">
                <a:solidFill>
                  <a:schemeClr val="tx2">
                    <a:lumMod val="50000"/>
                  </a:schemeClr>
                </a:solidFill>
                <a:latin typeface="微软雅黑" panose="020B0503020204020204" charset="-122"/>
                <a:ea typeface="微软雅黑" panose="020B0503020204020204" charset="-122"/>
              </a:rPr>
              <a:t>data:{</a:t>
            </a:r>
            <a:endParaRPr sz="1200">
              <a:solidFill>
                <a:schemeClr val="tx2">
                  <a:lumMod val="50000"/>
                </a:schemeClr>
              </a:solidFill>
              <a:latin typeface="微软雅黑" panose="020B0503020204020204" charset="-122"/>
              <a:ea typeface="微软雅黑" panose="020B0503020204020204" charset="-122"/>
            </a:endParaRPr>
          </a:p>
          <a:p>
            <a:pPr marL="0" indent="0">
              <a:buNone/>
            </a:pPr>
            <a:r>
              <a:rPr lang="en-US" sz="1200">
                <a:solidFill>
                  <a:schemeClr val="tx2">
                    <a:lumMod val="50000"/>
                  </a:schemeClr>
                </a:solidFill>
                <a:latin typeface="微软雅黑" panose="020B0503020204020204" charset="-122"/>
                <a:ea typeface="微软雅黑" panose="020B0503020204020204" charset="-122"/>
              </a:rPr>
              <a:t>		</a:t>
            </a:r>
            <a:r>
              <a:rPr sz="1200">
                <a:solidFill>
                  <a:schemeClr val="tx2">
                    <a:lumMod val="50000"/>
                  </a:schemeClr>
                </a:solidFill>
                <a:latin typeface="微软雅黑" panose="020B0503020204020204" charset="-122"/>
                <a:ea typeface="微软雅黑" panose="020B0503020204020204" charset="-122"/>
              </a:rPr>
              <a:t>msg:'test message',</a:t>
            </a:r>
            <a:endParaRPr sz="1200">
              <a:solidFill>
                <a:schemeClr val="tx2">
                  <a:lumMod val="50000"/>
                </a:schemeClr>
              </a:solidFill>
              <a:latin typeface="微软雅黑" panose="020B0503020204020204" charset="-122"/>
              <a:ea typeface="微软雅黑" panose="020B0503020204020204" charset="-122"/>
            </a:endParaRPr>
          </a:p>
          <a:p>
            <a:pPr marL="0" indent="0">
              <a:buNone/>
            </a:pPr>
            <a:r>
              <a:rPr lang="en-US" sz="1200">
                <a:solidFill>
                  <a:schemeClr val="tx2">
                    <a:lumMod val="50000"/>
                  </a:schemeClr>
                </a:solidFill>
                <a:latin typeface="微软雅黑" panose="020B0503020204020204" charset="-122"/>
                <a:ea typeface="微软雅黑" panose="020B0503020204020204" charset="-122"/>
              </a:rPr>
              <a:t>		</a:t>
            </a:r>
            <a:r>
              <a:rPr sz="1200">
                <a:solidFill>
                  <a:schemeClr val="tx2">
                    <a:lumMod val="50000"/>
                  </a:schemeClr>
                </a:solidFill>
                <a:latin typeface="微软雅黑" panose="020B0503020204020204" charset="-122"/>
                <a:ea typeface="微软雅黑" panose="020B0503020204020204" charset="-122"/>
              </a:rPr>
              <a:t>title:`&lt;h1 style='color:red'&gt;Title&lt;/h1&gt;`</a:t>
            </a:r>
            <a:endParaRPr sz="1200">
              <a:solidFill>
                <a:schemeClr val="tx2">
                  <a:lumMod val="50000"/>
                </a:schemeClr>
              </a:solidFill>
              <a:latin typeface="微软雅黑" panose="020B0503020204020204" charset="-122"/>
              <a:ea typeface="微软雅黑" panose="020B0503020204020204" charset="-122"/>
            </a:endParaRPr>
          </a:p>
          <a:p>
            <a:pPr marL="0" indent="0">
              <a:buNone/>
            </a:pPr>
            <a:r>
              <a:rPr lang="en-US" sz="1200">
                <a:solidFill>
                  <a:schemeClr val="tx2">
                    <a:lumMod val="50000"/>
                  </a:schemeClr>
                </a:solidFill>
                <a:latin typeface="微软雅黑" panose="020B0503020204020204" charset="-122"/>
                <a:ea typeface="微软雅黑" panose="020B0503020204020204" charset="-122"/>
              </a:rPr>
              <a:t>	</a:t>
            </a:r>
            <a:r>
              <a:rPr sz="1200">
                <a:solidFill>
                  <a:schemeClr val="tx2">
                    <a:lumMod val="50000"/>
                  </a:schemeClr>
                </a:solidFill>
                <a:latin typeface="微软雅黑" panose="020B0503020204020204" charset="-122"/>
                <a:ea typeface="微软雅黑" panose="020B0503020204020204" charset="-122"/>
              </a:rPr>
              <a:t>}</a:t>
            </a:r>
            <a:endParaRPr sz="12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400" y="124460"/>
            <a:ext cx="6739255" cy="551180"/>
          </a:xfrm>
        </p:spPr>
        <p:txBody>
          <a:bodyPr/>
          <a:p>
            <a:pPr algn="l"/>
            <a:r>
              <a:rPr sz="3600" b="1">
                <a:solidFill>
                  <a:srgbClr val="1E8380"/>
                </a:solidFill>
                <a:latin typeface="微软雅黑" panose="020B0503020204020204" charset="-122"/>
                <a:ea typeface="微软雅黑" panose="020B0503020204020204" charset="-122"/>
                <a:sym typeface="+mn-ea"/>
              </a:rPr>
              <a:t>vue模板语法：</a:t>
            </a:r>
            <a:r>
              <a:rPr lang="en-US" sz="3600" b="1">
                <a:solidFill>
                  <a:srgbClr val="1E8380"/>
                </a:solidFill>
                <a:latin typeface="微软雅黑" panose="020B0503020204020204" charset="-122"/>
                <a:ea typeface="微软雅黑" panose="020B0503020204020204" charset="-122"/>
                <a:sym typeface="+mn-ea"/>
              </a:rPr>
              <a:t>v-bind</a:t>
            </a:r>
            <a:r>
              <a:rPr lang="zh-CN" altLang="en-US" sz="3600" b="1">
                <a:solidFill>
                  <a:srgbClr val="1E8380"/>
                </a:solidFill>
                <a:latin typeface="微软雅黑" panose="020B0503020204020204" charset="-122"/>
                <a:ea typeface="微软雅黑" panose="020B0503020204020204" charset="-122"/>
                <a:sym typeface="+mn-ea"/>
              </a:rPr>
              <a:t>绑定属性</a:t>
            </a:r>
            <a:endParaRPr lang="zh-CN" altLang="en-US" sz="3600" b="1">
              <a:solidFill>
                <a:srgbClr val="1E8380"/>
              </a:solidFill>
              <a:latin typeface="微软雅黑" panose="020B0503020204020204" charset="-122"/>
              <a:ea typeface="微软雅黑" panose="020B0503020204020204" charset="-122"/>
              <a:sym typeface="+mn-ea"/>
            </a:endParaRPr>
          </a:p>
        </p:txBody>
      </p:sp>
      <p:sp>
        <p:nvSpPr>
          <p:cNvPr id="5" name="内容占位符 4"/>
          <p:cNvSpPr>
            <a:spLocks noGrp="1"/>
          </p:cNvSpPr>
          <p:nvPr>
            <p:ph idx="1"/>
          </p:nvPr>
        </p:nvSpPr>
        <p:spPr>
          <a:xfrm>
            <a:off x="457200" y="1193800"/>
            <a:ext cx="8229600" cy="3206115"/>
          </a:xfrm>
        </p:spPr>
        <p:txBody>
          <a:bodyPr/>
          <a:p>
            <a:r>
              <a:rPr lang="zh-CN" altLang="en-US" sz="2000">
                <a:solidFill>
                  <a:schemeClr val="tx2">
                    <a:lumMod val="50000"/>
                  </a:schemeClr>
                </a:solidFill>
                <a:latin typeface="微软雅黑" panose="020B0503020204020204" charset="-122"/>
                <a:ea typeface="微软雅黑" panose="020B0503020204020204" charset="-122"/>
              </a:rPr>
              <a:t>插值</a:t>
            </a:r>
            <a:r>
              <a:rPr lang="en-US" altLang="zh-CN" sz="2000">
                <a:solidFill>
                  <a:schemeClr val="tx2">
                    <a:lumMod val="50000"/>
                  </a:schemeClr>
                </a:solidFill>
                <a:latin typeface="微软雅黑" panose="020B0503020204020204" charset="-122"/>
                <a:ea typeface="微软雅黑" panose="020B0503020204020204" charset="-122"/>
              </a:rPr>
              <a:t>{{}}</a:t>
            </a:r>
            <a:r>
              <a:rPr lang="zh-CN" altLang="en-US" sz="2000">
                <a:solidFill>
                  <a:schemeClr val="tx2">
                    <a:lumMod val="50000"/>
                  </a:schemeClr>
                </a:solidFill>
                <a:latin typeface="微软雅黑" panose="020B0503020204020204" charset="-122"/>
                <a:ea typeface="微软雅黑" panose="020B0503020204020204" charset="-122"/>
              </a:rPr>
              <a:t>只能用在模板内容中，用于动态内容绑定</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如果希望元素的属性也可以动态绑定，需要通过</a:t>
            </a:r>
            <a:r>
              <a:rPr lang="en-US" altLang="zh-CN" sz="2000">
                <a:solidFill>
                  <a:schemeClr val="tx2">
                    <a:lumMod val="50000"/>
                  </a:schemeClr>
                </a:solidFill>
                <a:latin typeface="微软雅黑" panose="020B0503020204020204" charset="-122"/>
                <a:ea typeface="微软雅黑" panose="020B0503020204020204" charset="-122"/>
              </a:rPr>
              <a:t>v-bind</a:t>
            </a:r>
            <a:r>
              <a:rPr lang="zh-CN" altLang="en-US" sz="2000">
                <a:solidFill>
                  <a:schemeClr val="tx2">
                    <a:lumMod val="50000"/>
                  </a:schemeClr>
                </a:solidFill>
                <a:latin typeface="微软雅黑" panose="020B0503020204020204" charset="-122"/>
                <a:ea typeface="微软雅黑" panose="020B0503020204020204" charset="-122"/>
              </a:rPr>
              <a:t>指令</a:t>
            </a:r>
            <a:endParaRPr lang="zh-CN" altLang="en-US" sz="2000">
              <a:solidFill>
                <a:schemeClr val="tx2">
                  <a:lumMod val="50000"/>
                </a:schemeClr>
              </a:solidFill>
              <a:latin typeface="微软雅黑" panose="020B0503020204020204" charset="-122"/>
              <a:ea typeface="微软雅黑" panose="020B0503020204020204" charset="-122"/>
            </a:endParaRPr>
          </a:p>
          <a:p>
            <a:r>
              <a:rPr lang="en-US" altLang="zh-CN" sz="2000">
                <a:solidFill>
                  <a:schemeClr val="tx2">
                    <a:lumMod val="50000"/>
                  </a:schemeClr>
                </a:solidFill>
                <a:latin typeface="微软雅黑" panose="020B0503020204020204" charset="-122"/>
                <a:ea typeface="微软雅黑" panose="020B0503020204020204" charset="-122"/>
              </a:rPr>
              <a:t>“v-bind”</a:t>
            </a:r>
            <a:r>
              <a:rPr lang="zh-CN" altLang="en-US" sz="2000">
                <a:solidFill>
                  <a:schemeClr val="tx2">
                    <a:lumMod val="50000"/>
                  </a:schemeClr>
                </a:solidFill>
                <a:latin typeface="微软雅黑" panose="020B0503020204020204" charset="-122"/>
                <a:ea typeface="微软雅黑" panose="020B0503020204020204" charset="-122"/>
              </a:rPr>
              <a:t>缩写</a:t>
            </a:r>
            <a:r>
              <a:rPr lang="en-US" altLang="zh-CN" sz="2000">
                <a:solidFill>
                  <a:schemeClr val="tx2">
                    <a:lumMod val="50000"/>
                  </a:schemeClr>
                </a:solidFill>
                <a:latin typeface="微软雅黑" panose="020B0503020204020204" charset="-122"/>
                <a:ea typeface="微软雅黑" panose="020B0503020204020204" charset="-122"/>
              </a:rPr>
              <a:t>“</a:t>
            </a:r>
            <a:r>
              <a:rPr lang="zh-CN" altLang="en-US" sz="2000">
                <a:solidFill>
                  <a:schemeClr val="tx2">
                    <a:lumMod val="50000"/>
                  </a:schemeClr>
                </a:solidFill>
                <a:latin typeface="微软雅黑" panose="020B0503020204020204" charset="-122"/>
                <a:ea typeface="微软雅黑" panose="020B0503020204020204" charset="-122"/>
              </a:rPr>
              <a:t>：</a:t>
            </a:r>
            <a:r>
              <a:rPr lang="en-US" altLang="zh-CN" sz="2000">
                <a:solidFill>
                  <a:schemeClr val="tx2">
                    <a:lumMod val="50000"/>
                  </a:schemeClr>
                </a:solidFill>
                <a:latin typeface="微软雅黑" panose="020B0503020204020204" charset="-122"/>
                <a:ea typeface="微软雅黑" panose="020B0503020204020204" charset="-122"/>
              </a:rPr>
              <a:t>”</a:t>
            </a:r>
            <a:r>
              <a:rPr lang="zh-CN" altLang="en-US" sz="2000">
                <a:solidFill>
                  <a:schemeClr val="tx2">
                    <a:lumMod val="50000"/>
                  </a:schemeClr>
                </a:solidFill>
                <a:latin typeface="微软雅黑" panose="020B0503020204020204" charset="-122"/>
                <a:ea typeface="微软雅黑" panose="020B0503020204020204" charset="-122"/>
              </a:rPr>
              <a:t>（语法糖）</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绑定有意义元素中的属性</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绑定</a:t>
            </a:r>
            <a:r>
              <a:rPr lang="en-US" altLang="zh-CN" sz="2000">
                <a:solidFill>
                  <a:schemeClr val="tx2">
                    <a:lumMod val="50000"/>
                  </a:schemeClr>
                </a:solidFill>
                <a:latin typeface="微软雅黑" panose="020B0503020204020204" charset="-122"/>
                <a:ea typeface="微软雅黑" panose="020B0503020204020204" charset="-122"/>
              </a:rPr>
              <a:t>class</a:t>
            </a:r>
            <a:r>
              <a:rPr lang="zh-CN" altLang="en-US" sz="2000">
                <a:solidFill>
                  <a:schemeClr val="tx2">
                    <a:lumMod val="50000"/>
                  </a:schemeClr>
                </a:solidFill>
                <a:latin typeface="微软雅黑" panose="020B0503020204020204" charset="-122"/>
                <a:ea typeface="微软雅黑" panose="020B0503020204020204" charset="-122"/>
              </a:rPr>
              <a:t>属性，四种用法（字符串，数组，对象，方法）</a:t>
            </a:r>
            <a:endParaRPr lang="zh-CN" altLang="en-US" sz="2000">
              <a:solidFill>
                <a:schemeClr val="tx2">
                  <a:lumMod val="50000"/>
                </a:schemeClr>
              </a:solidFill>
              <a:latin typeface="微软雅黑" panose="020B0503020204020204" charset="-122"/>
              <a:ea typeface="微软雅黑" panose="020B0503020204020204" charset="-122"/>
            </a:endParaRPr>
          </a:p>
          <a:p>
            <a:r>
              <a:rPr lang="zh-CN" altLang="en-US" sz="2000">
                <a:solidFill>
                  <a:schemeClr val="tx2">
                    <a:lumMod val="50000"/>
                  </a:schemeClr>
                </a:solidFill>
                <a:latin typeface="微软雅黑" panose="020B0503020204020204" charset="-122"/>
                <a:ea typeface="微软雅黑" panose="020B0503020204020204" charset="-122"/>
              </a:rPr>
              <a:t>绑定</a:t>
            </a:r>
            <a:r>
              <a:rPr lang="en-US" altLang="zh-CN" sz="2000">
                <a:solidFill>
                  <a:schemeClr val="tx2">
                    <a:lumMod val="50000"/>
                  </a:schemeClr>
                </a:solidFill>
                <a:latin typeface="微软雅黑" panose="020B0503020204020204" charset="-122"/>
                <a:ea typeface="微软雅黑" panose="020B0503020204020204" charset="-122"/>
              </a:rPr>
              <a:t>style</a:t>
            </a:r>
            <a:r>
              <a:rPr lang="zh-CN" altLang="en-US" sz="2000">
                <a:solidFill>
                  <a:schemeClr val="tx2">
                    <a:lumMod val="50000"/>
                  </a:schemeClr>
                </a:solidFill>
                <a:latin typeface="微软雅黑" panose="020B0503020204020204" charset="-122"/>
                <a:ea typeface="微软雅黑" panose="020B0503020204020204" charset="-122"/>
              </a:rPr>
              <a:t>属性</a:t>
            </a:r>
            <a:endParaRPr lang="zh-CN" altLang="en-US" sz="2000">
              <a:solidFill>
                <a:schemeClr val="tx2">
                  <a:lumMod val="50000"/>
                </a:schemeClr>
              </a:solidFill>
              <a:latin typeface="微软雅黑" panose="020B0503020204020204" charset="-122"/>
              <a:ea typeface="微软雅黑" panose="020B0503020204020204" charset="-122"/>
            </a:endParaRPr>
          </a:p>
          <a:p>
            <a:endParaRPr lang="en-US" altLang="zh-CN" sz="2000">
              <a:solidFill>
                <a:schemeClr val="tx2">
                  <a:lumMod val="50000"/>
                </a:schemeClr>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2310,&quot;width&quot;:9630}"/>
</p:tagLst>
</file>

<file path=ppt/tags/tag2.xml><?xml version="1.0" encoding="utf-8"?>
<p:tagLst xmlns:p="http://schemas.openxmlformats.org/presentationml/2006/main">
  <p:tag name="KSO_WM_UNIT_PLACING_PICTURE_USER_VIEWPORT" val="{&quot;height&quot;:5250,&quot;width&quot;:7500}"/>
</p:tagLst>
</file>

<file path=ppt/theme/theme1.xml><?xml version="1.0" encoding="utf-8"?>
<a:theme xmlns:a="http://schemas.openxmlformats.org/drawingml/2006/main" name="1_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3000" dir="5400000" rotWithShape="0">
              <a:srgbClr val="000000">
                <a:alpha val="33999"/>
              </a:srgbClr>
            </a:outerShdw>
          </a:effectLst>
        </a:effectStyle>
        <a:effectStyle>
          <a:effectLst>
            <a:outerShdw blurRad="63500" dist="23000" dir="5400000" rotWithShape="0">
              <a:srgbClr val="000000">
                <a:alpha val="33999"/>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63500" dist="23000" dir="5400000" rotWithShape="0">
            <a:srgbClr val="000000">
              <a:alpha val="33999"/>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3000" dir="5400000" rotWithShape="0">
              <a:srgbClr val="000000">
                <a:alpha val="33999"/>
              </a:srgbClr>
            </a:outerShdw>
          </a:effectLst>
        </a:effectStyle>
        <a:effectStyle>
          <a:effectLst>
            <a:outerShdw blurRad="63500" dist="23000" dir="5400000" rotWithShape="0">
              <a:srgbClr val="000000">
                <a:alpha val="33999"/>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63500" dist="23000" dir="5400000" rotWithShape="0">
            <a:srgbClr val="000000">
              <a:alpha val="33999"/>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13198</Words>
  <Application>WPS 演示</Application>
  <PresentationFormat>全屏显示(16:9)</PresentationFormat>
  <Paragraphs>721</Paragraphs>
  <Slides>47</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47</vt:i4>
      </vt:variant>
    </vt:vector>
  </HeadingPairs>
  <TitlesOfParts>
    <vt:vector size="61" baseType="lpstr">
      <vt:lpstr>Arial</vt:lpstr>
      <vt:lpstr>宋体</vt:lpstr>
      <vt:lpstr>Wingdings</vt:lpstr>
      <vt:lpstr>Calibri</vt:lpstr>
      <vt:lpstr>Arial</vt:lpstr>
      <vt:lpstr>SourceHanSerifSC-Heavy</vt:lpstr>
      <vt:lpstr>Segoe Print</vt:lpstr>
      <vt:lpstr>微软雅黑</vt:lpstr>
      <vt:lpstr>Source Han Sans CN Bold Bold</vt:lpstr>
      <vt:lpstr>Source Han Sans CN Medium</vt:lpstr>
      <vt:lpstr>Arial Unicode MS</vt:lpstr>
      <vt:lpstr>Calibri</vt:lpstr>
      <vt:lpstr>1_Office 主题</vt:lpstr>
      <vt:lpstr>2_Office 主题</vt:lpstr>
      <vt:lpstr>PowerPoint 演示文稿</vt:lpstr>
      <vt:lpstr> Vue全家桶 </vt:lpstr>
      <vt:lpstr>认识Vue</vt:lpstr>
      <vt:lpstr>Vue的开发初体验</vt:lpstr>
      <vt:lpstr>了解vue-cli（vue脚手架）</vt:lpstr>
      <vt:lpstr>options基础定义和MVVM模式</vt:lpstr>
      <vt:lpstr>Vue模板中基本语法</vt:lpstr>
      <vt:lpstr>vue模板语法：插值、指令</vt:lpstr>
      <vt:lpstr>vue模板语法：v-bind绑定属性</vt:lpstr>
      <vt:lpstr>Vue模板语法：计算属性</vt:lpstr>
      <vt:lpstr>Vue模板语法：事件监听</vt:lpstr>
      <vt:lpstr>Vue模板语法：条件分支指令</vt:lpstr>
      <vt:lpstr>Vue模板语法：循环遍历指令</vt:lpstr>
      <vt:lpstr>Vue模板语法：v-model</vt:lpstr>
      <vt:lpstr>应用案例-购物车</vt:lpstr>
      <vt:lpstr>Vue的组件化开发</vt:lpstr>
      <vt:lpstr>Vue父子组件之间的通信</vt:lpstr>
      <vt:lpstr>Vue父子组件之间的访问方式</vt:lpstr>
      <vt:lpstr>插槽slot</vt:lpstr>
      <vt:lpstr>Vue3中组件的生命周期函数</vt:lpstr>
      <vt:lpstr>Vue网络请求axios</vt:lpstr>
      <vt:lpstr>Vue封装网络请求</vt:lpstr>
      <vt:lpstr>认识路由（Vue Router）</vt:lpstr>
      <vt:lpstr>Vue-Router初体验</vt:lpstr>
      <vt:lpstr>延迟加载动态导入和路由模式解析</vt:lpstr>
      <vt:lpstr>命名视图和自定义导航</vt:lpstr>
      <vt:lpstr>嵌套路由(子路由)</vt:lpstr>
      <vt:lpstr>传递参数的方式</vt:lpstr>
      <vt:lpstr>重定向和别名</vt:lpstr>
      <vt:lpstr>导航守卫</vt:lpstr>
      <vt:lpstr>keep-alive和vue-router结合</vt:lpstr>
      <vt:lpstr>Vuex 状态管理</vt:lpstr>
      <vt:lpstr>安装和体验Vuex状态管理</vt:lpstr>
      <vt:lpstr>组合式 API（Composition API）</vt:lpstr>
      <vt:lpstr>基本范例</vt:lpstr>
      <vt:lpstr>setup()方法应用</vt:lpstr>
      <vt:lpstr>Composition常用API</vt:lpstr>
      <vt:lpstr>计算属性API（computed）</vt:lpstr>
      <vt:lpstr>侦听器watch</vt:lpstr>
      <vt:lpstr>组合式API中生命周期函数</vt:lpstr>
      <vt:lpstr>在组合API中provide和inject使用</vt:lpstr>
      <vt:lpstr>其他API参考</vt:lpstr>
      <vt:lpstr>Composition API结合路由</vt:lpstr>
      <vt:lpstr>Composition API结合Vuex</vt:lpstr>
      <vt:lpstr> 总结：Vue全家桶 </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lin10</cp:lastModifiedBy>
  <cp:revision>690</cp:revision>
  <dcterms:created xsi:type="dcterms:W3CDTF">2019-08-29T01:20:00Z</dcterms:created>
  <dcterms:modified xsi:type="dcterms:W3CDTF">2021-05-13T00:41:24Z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2052-11.8.2.8808</vt:lpwstr>
  </property>
</Properties>
</file>