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9" r:id="rId3"/>
    <p:sldId id="263" r:id="rId4"/>
    <p:sldId id="261" r:id="rId5"/>
    <p:sldId id="264" r:id="rId6"/>
    <p:sldId id="302" r:id="rId7"/>
    <p:sldId id="303" r:id="rId8"/>
    <p:sldId id="265" r:id="rId9"/>
    <p:sldId id="267" r:id="rId10"/>
    <p:sldId id="268" r:id="rId11"/>
    <p:sldId id="271" r:id="rId12"/>
    <p:sldId id="273" r:id="rId13"/>
    <p:sldId id="274" r:id="rId14"/>
    <p:sldId id="276" r:id="rId15"/>
    <p:sldId id="280" r:id="rId16"/>
    <p:sldId id="287" r:id="rId17"/>
    <p:sldId id="289" r:id="rId18"/>
    <p:sldId id="301" r:id="rId19"/>
    <p:sldId id="284" r:id="rId20"/>
    <p:sldId id="282" r:id="rId21"/>
    <p:sldId id="283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9" r:id="rId31"/>
    <p:sldId id="298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13" autoAdjust="0"/>
    <p:restoredTop sz="91753" autoAdjust="0"/>
  </p:normalViewPr>
  <p:slideViewPr>
    <p:cSldViewPr snapToGrid="0">
      <p:cViewPr varScale="1">
        <p:scale>
          <a:sx n="70" d="100"/>
          <a:sy n="70" d="100"/>
        </p:scale>
        <p:origin x="17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5129B-4CA0-4DA5-9DDA-918E3856A56D}" type="datetimeFigureOut">
              <a:rPr lang="pt-BR" smtClean="0"/>
              <a:t>13/05/2018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11D3B-C48C-412E-A9F7-FE1614AEB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546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11D3B-C48C-412E-A9F7-FE1614AEB9C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30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EF42B-4B56-4673-A5B5-61CB1DF3C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F6FA79-EE73-4331-9DD3-3ACAACA84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22F781-2AEA-48AF-A200-1607CEFD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39F9-72AE-470B-BCF0-DD0A60F35D16}" type="datetimeFigureOut">
              <a:rPr lang="pt-BR" smtClean="0"/>
              <a:t>13/05/2018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C25FFE-A658-4126-9DC8-E7994EA1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2A38A3-1ED5-416F-8D74-F7A9F627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C1FC-B107-454F-8ADB-F1166906E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3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81B3D-9330-4F0A-82D2-0E958D14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D8C084-562C-477A-8563-2D67117AF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D68067-9749-4289-B5C8-AC147CE52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39F9-72AE-470B-BCF0-DD0A60F35D16}" type="datetimeFigureOut">
              <a:rPr lang="pt-BR" smtClean="0"/>
              <a:t>13/05/2018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1A0765-83C8-4AD7-A62F-1E420435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B45A63-FE9F-471D-A47D-2A967237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C1FC-B107-454F-8ADB-F1166906E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08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44C5D1-5630-443B-827A-CAC2F73DD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188A3B-3F5F-4B3B-9ADA-F9ED4794E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77EA43-CA4C-4E35-851D-4FF5916A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39F9-72AE-470B-BCF0-DD0A60F35D16}" type="datetimeFigureOut">
              <a:rPr lang="pt-BR" smtClean="0"/>
              <a:t>13/05/2018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69B538-E818-4570-8D66-22BAFA5A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91476B-3E42-42AD-96FD-342B7787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C1FC-B107-454F-8ADB-F1166906E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01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B6416-5C8E-4349-8BBD-1917357B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B3994F-C0CF-4F4E-8A9F-C8171373E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BF1F3D-B08B-4723-A37D-21F3BF7A2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39F9-72AE-470B-BCF0-DD0A60F35D16}" type="datetimeFigureOut">
              <a:rPr lang="pt-BR" smtClean="0"/>
              <a:t>13/05/2018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157886-5561-452E-8EBF-797EC4B0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AC4DCE-C2D8-46FF-B364-814F4539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C1FC-B107-454F-8ADB-F1166906E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32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05822-5E13-45FB-B11D-1FD671B0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BC9CC8-CBE8-45B3-80AF-BB1C06B6D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AF6830-17F7-4470-A797-58733DADD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39F9-72AE-470B-BCF0-DD0A60F35D16}" type="datetimeFigureOut">
              <a:rPr lang="pt-BR" smtClean="0"/>
              <a:t>13/05/2018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145F30-7201-4F94-BFCD-DA933E7B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C13ACF-DA0F-45A1-96D6-64539682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C1FC-B107-454F-8ADB-F1166906E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25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09168-37B4-4BF0-BD9D-D4F93F79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1C12A3-B427-45CA-A23C-CFA87AB5B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09508C-0454-4120-83E1-EB9458D24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D5FB97-220E-4370-B9F7-81F179C3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39F9-72AE-470B-BCF0-DD0A60F35D16}" type="datetimeFigureOut">
              <a:rPr lang="pt-BR" smtClean="0"/>
              <a:t>13/05/2018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0AB0AF-42DC-46EF-BF3D-CA5A8669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0A8E69-EAC6-4A38-A04D-EE7A836D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C1FC-B107-454F-8ADB-F1166906E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92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CD37D-8BDE-4CCF-95FB-9AC360C68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35ACB3-6789-463D-825C-4FCCBEA97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EE241C-2A1C-41C8-B702-827AE91CD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AFD017D-17E6-47BA-A3FE-E516C2DAD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7607CA-456F-4EA0-974B-D20733AFE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FC6218-3254-4C73-829A-44714FCCE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39F9-72AE-470B-BCF0-DD0A60F35D16}" type="datetimeFigureOut">
              <a:rPr lang="pt-BR" smtClean="0"/>
              <a:t>13/05/2018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050E1F9-9F82-4737-AE2A-273F4347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64D61B0-14D9-4EB4-AF2B-595878D7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C1FC-B107-454F-8ADB-F1166906E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0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47A0E-C9E5-4F59-8537-810F38433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5C92A6-C76A-4FC7-9138-64B69D9D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39F9-72AE-470B-BCF0-DD0A60F35D16}" type="datetimeFigureOut">
              <a:rPr lang="pt-BR" smtClean="0"/>
              <a:t>13/05/2018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42834D-3CE9-464C-9253-689718D1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69EC6F1-BE81-496C-B112-5318E3D9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C1FC-B107-454F-8ADB-F1166906E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99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BB2B46D-0734-489A-8F96-D86825472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39F9-72AE-470B-BCF0-DD0A60F35D16}" type="datetimeFigureOut">
              <a:rPr lang="pt-BR" smtClean="0"/>
              <a:t>13/05/2018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B11AAC1-101B-4C2D-AD69-CE9FC5C2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648C09-4EAF-4F24-B081-58A7E8CA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C1FC-B107-454F-8ADB-F1166906E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66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EFF0E-42EA-427F-9BC6-BED70A7C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E19F4E-15B4-42C8-9925-C97F81DF0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8B23B6-8136-438C-B2BA-147D25053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5AE916-D6FD-4A97-91F5-65A63379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39F9-72AE-470B-BCF0-DD0A60F35D16}" type="datetimeFigureOut">
              <a:rPr lang="pt-BR" smtClean="0"/>
              <a:t>13/05/2018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D63D1E-E1E9-4836-97BD-FF10A307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C4129C-BA40-41AB-B057-6DCD91C4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C1FC-B107-454F-8ADB-F1166906E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96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942EC-C54A-47C9-A3FA-ADB661EF2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7818E01-2A51-4735-9F95-C4D99D87C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78F029-B396-4071-902B-9416B84C4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D4E709-8C53-4A9A-BC9D-F0C4EB96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39F9-72AE-470B-BCF0-DD0A60F35D16}" type="datetimeFigureOut">
              <a:rPr lang="pt-BR" smtClean="0"/>
              <a:t>13/05/2018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8E3AC9-B28D-4FFD-9186-BE25596A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274D09-2C8E-4759-97B4-CEDDBFD8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C1FC-B107-454F-8ADB-F1166906E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57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FDA6628-9BDE-42D6-B5CC-14DC87760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F6DA59-A2B0-47EA-B6C9-613D21561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CF4538-BAA0-4F36-A908-5561C12F3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C39F9-72AE-470B-BCF0-DD0A60F35D16}" type="datetimeFigureOut">
              <a:rPr lang="pt-BR" smtClean="0"/>
              <a:t>13/05/2018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6FC9DC-BD57-4F53-A866-783F124E4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9FD98B-0808-4555-9AF4-695443EB6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1C1FC-B107-454F-8ADB-F1166906E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07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50071" y="740547"/>
            <a:ext cx="989185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>
                <a:latin typeface="Arial Narrow" charset="0"/>
                <a:ea typeface="Arial Narrow" charset="0"/>
                <a:cs typeface="Arial Narrow" charset="0"/>
              </a:rPr>
              <a:t>IDENTIFICAÇÃO DE OBSTÁCULOS EM VIAS PAVIMENTADAS POR MEIO DA AQUISIÇÃO DE DADOS</a:t>
            </a:r>
            <a:endParaRPr lang="en-US" sz="5400" b="1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1520" y="740547"/>
            <a:ext cx="192307" cy="3772204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B105D13-8C83-43DE-9CF6-C0B3ED90E87F}"/>
              </a:ext>
            </a:extLst>
          </p:cNvPr>
          <p:cNvSpPr txBox="1"/>
          <p:nvPr/>
        </p:nvSpPr>
        <p:spPr>
          <a:xfrm>
            <a:off x="1187778" y="3620199"/>
            <a:ext cx="10058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>
                <a:latin typeface="Arial Narrow" charset="0"/>
                <a:ea typeface="Arial Narrow" charset="0"/>
                <a:cs typeface="Arial Narrow" charset="0"/>
              </a:rPr>
              <a:t>VIA APLICATIVO ANDROID COM USO DE ALGORITMO DE APRENDIZADO DE MÁQUINA</a:t>
            </a:r>
            <a:endParaRPr lang="en-US" sz="2600" dirty="0">
              <a:latin typeface="Arial Narrow" panose="020B0606020202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0A21997-B37D-4502-9B97-F972D11CE2C7}"/>
              </a:ext>
            </a:extLst>
          </p:cNvPr>
          <p:cNvSpPr txBox="1"/>
          <p:nvPr/>
        </p:nvSpPr>
        <p:spPr>
          <a:xfrm>
            <a:off x="1187778" y="4604982"/>
            <a:ext cx="10058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>
                <a:latin typeface="Arial Narrow" panose="020B0606020202030204" pitchFamily="34" charset="0"/>
              </a:rPr>
              <a:t>Lucas Cavalcanti Adorno			Orientadores: Flávio Luís de Mello</a:t>
            </a:r>
          </a:p>
          <a:p>
            <a:r>
              <a:rPr lang="pt-BR" sz="2600" dirty="0">
                <a:latin typeface="Arial Narrow" panose="020B0606020202030204" pitchFamily="34" charset="0"/>
              </a:rPr>
              <a:t>Engenharia Eletrônica e de Computação                               Fabrício Firmino</a:t>
            </a:r>
            <a:endParaRPr lang="en-US" sz="2600" dirty="0">
              <a:latin typeface="Arial Narrow" panose="020B0606020202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257002-9FD7-42BF-9EF2-68D8DDB6F40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23827" y="5431653"/>
            <a:ext cx="3520800" cy="13716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EE9D4D8-A25B-47AA-A86C-DC2CA9FDE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222" y="5585938"/>
            <a:ext cx="1275635" cy="106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17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039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METODOLOGIA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DABFED9-0ED1-4026-9510-CF4F12C17582}"/>
              </a:ext>
            </a:extLst>
          </p:cNvPr>
          <p:cNvSpPr txBox="1"/>
          <p:nvPr/>
        </p:nvSpPr>
        <p:spPr>
          <a:xfrm>
            <a:off x="822960" y="1243094"/>
            <a:ext cx="62613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Aplicativo Android</a:t>
            </a:r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87E1877-5ADD-4834-B602-667E2B1AFF2D}"/>
              </a:ext>
            </a:extLst>
          </p:cNvPr>
          <p:cNvPicPr/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282"/>
          <a:stretch/>
        </p:blipFill>
        <p:spPr bwMode="auto">
          <a:xfrm>
            <a:off x="1065229" y="1949898"/>
            <a:ext cx="3204845" cy="47066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396B766-7257-440A-8050-6A6356D73EB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308" y="1949898"/>
            <a:ext cx="6569096" cy="38793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37729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039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METODOLOGIA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DABFED9-0ED1-4026-9510-CF4F12C17582}"/>
              </a:ext>
            </a:extLst>
          </p:cNvPr>
          <p:cNvSpPr txBox="1"/>
          <p:nvPr/>
        </p:nvSpPr>
        <p:spPr>
          <a:xfrm>
            <a:off x="914400" y="1856286"/>
            <a:ext cx="626131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Estudo do sensor Acelerômetro e GPS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Aplicativo Android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Estudo de artigos científicos</a:t>
            </a:r>
          </a:p>
          <a:p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Estudo de técnicas de aprendizado de máquina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Elaboração de uma Web API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96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039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METODOLOGIA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DABFED9-0ED1-4026-9510-CF4F12C17582}"/>
              </a:ext>
            </a:extLst>
          </p:cNvPr>
          <p:cNvSpPr txBox="1"/>
          <p:nvPr/>
        </p:nvSpPr>
        <p:spPr>
          <a:xfrm>
            <a:off x="914400" y="1856286"/>
            <a:ext cx="641629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Estudo do sensor Acelerômetro e GPS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Aplicativo Android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Estudo de artigos científicos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Estudo de técnicas de aprendizado de máquina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Algoritmos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Otimização de hiperparâmetros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Elaboração de uma Web API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62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039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METODOLOGIA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DABFED9-0ED1-4026-9510-CF4F12C17582}"/>
              </a:ext>
            </a:extLst>
          </p:cNvPr>
          <p:cNvSpPr txBox="1"/>
          <p:nvPr/>
        </p:nvSpPr>
        <p:spPr>
          <a:xfrm>
            <a:off x="914400" y="1856286"/>
            <a:ext cx="641629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Estudo do sensor Acelerômetro e GPS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Aplicativo Android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Estudo de artigos científicos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Estudo de técnicas de aprendizado de máquina</a:t>
            </a:r>
          </a:p>
          <a:p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Elaboração de uma Web API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16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TECNOLOGIAS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DABFED9-0ED1-4026-9510-CF4F12C17582}"/>
              </a:ext>
            </a:extLst>
          </p:cNvPr>
          <p:cNvSpPr txBox="1"/>
          <p:nvPr/>
        </p:nvSpPr>
        <p:spPr>
          <a:xfrm>
            <a:off x="944094" y="2582614"/>
            <a:ext cx="542440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Banco de Dados </a:t>
            </a:r>
            <a:r>
              <a:rPr lang="pt-BR" sz="2600" dirty="0" err="1">
                <a:latin typeface="Arial Narrow" panose="020B0606020202030204" pitchFamily="34" charset="0"/>
              </a:rPr>
              <a:t>NoSQL</a:t>
            </a:r>
            <a:r>
              <a:rPr lang="pt-BR" sz="2600" dirty="0">
                <a:latin typeface="Arial Narrow" panose="020B0606020202030204" pitchFamily="34" charset="0"/>
              </a:rPr>
              <a:t> (</a:t>
            </a:r>
            <a:r>
              <a:rPr lang="pt-BR" sz="2600" dirty="0" err="1">
                <a:latin typeface="Arial Narrow" panose="020B0606020202030204" pitchFamily="34" charset="0"/>
              </a:rPr>
              <a:t>MongoDb</a:t>
            </a:r>
            <a:r>
              <a:rPr lang="pt-BR" sz="2600" dirty="0">
                <a:latin typeface="Arial Narrow" panose="020B060602020203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EC2 e SQS da </a:t>
            </a:r>
            <a:r>
              <a:rPr lang="pt-BR" sz="2600" dirty="0" err="1">
                <a:latin typeface="Arial Narrow" panose="020B0606020202030204" pitchFamily="34" charset="0"/>
              </a:rPr>
              <a:t>Amazon</a:t>
            </a:r>
            <a:r>
              <a:rPr lang="pt-BR" sz="2600" dirty="0">
                <a:latin typeface="Arial Narrow" panose="020B0606020202030204" pitchFamily="34" charset="0"/>
              </a:rPr>
              <a:t> Web Services</a:t>
            </a:r>
          </a:p>
          <a:p>
            <a:endParaRPr lang="pt-BR" sz="2600" dirty="0">
              <a:latin typeface="Arial Narrow" panose="020B0606020202030204" pitchFamily="34" charset="0"/>
            </a:endParaRPr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30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4030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MACHINE LEARNING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4EC10C3-726A-4E09-A43C-AD4E5E3FD1B1}"/>
              </a:ext>
            </a:extLst>
          </p:cNvPr>
          <p:cNvSpPr txBox="1"/>
          <p:nvPr/>
        </p:nvSpPr>
        <p:spPr>
          <a:xfrm>
            <a:off x="822960" y="2182505"/>
            <a:ext cx="644892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Aprendizado Supervisionado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 err="1">
                <a:latin typeface="Arial Narrow" panose="020B0606020202030204" pitchFamily="34" charset="0"/>
              </a:rPr>
              <a:t>Long</a:t>
            </a:r>
            <a:r>
              <a:rPr lang="pt-BR" sz="2600" dirty="0">
                <a:latin typeface="Arial Narrow" panose="020B0606020202030204" pitchFamily="34" charset="0"/>
              </a:rPr>
              <a:t> Short-</a:t>
            </a:r>
            <a:r>
              <a:rPr lang="pt-BR" sz="2600" dirty="0" err="1">
                <a:latin typeface="Arial Narrow" panose="020B0606020202030204" pitchFamily="34" charset="0"/>
              </a:rPr>
              <a:t>Term</a:t>
            </a:r>
            <a:r>
              <a:rPr lang="pt-BR" sz="2600" dirty="0">
                <a:latin typeface="Arial Narrow" panose="020B0606020202030204" pitchFamily="34" charset="0"/>
              </a:rPr>
              <a:t> </a:t>
            </a:r>
            <a:r>
              <a:rPr lang="pt-BR" sz="2600" dirty="0" err="1">
                <a:latin typeface="Arial Narrow" panose="020B0606020202030204" pitchFamily="34" charset="0"/>
              </a:rPr>
              <a:t>Memory</a:t>
            </a:r>
            <a:r>
              <a:rPr lang="pt-BR" sz="2600" dirty="0">
                <a:latin typeface="Arial Narrow" panose="020B0606020202030204" pitchFamily="34" charset="0"/>
              </a:rPr>
              <a:t> (LSTM)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91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4030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MACHINE LEARNING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4EC10C3-726A-4E09-A43C-AD4E5E3FD1B1}"/>
              </a:ext>
            </a:extLst>
          </p:cNvPr>
          <p:cNvSpPr txBox="1"/>
          <p:nvPr/>
        </p:nvSpPr>
        <p:spPr>
          <a:xfrm>
            <a:off x="822960" y="1737337"/>
            <a:ext cx="644892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Aprendizado Supervisionado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 err="1">
                <a:latin typeface="Arial Narrow" panose="020B0606020202030204" pitchFamily="34" charset="0"/>
              </a:rPr>
              <a:t>Long</a:t>
            </a:r>
            <a:r>
              <a:rPr lang="pt-BR" sz="2600" dirty="0">
                <a:latin typeface="Arial Narrow" panose="020B0606020202030204" pitchFamily="34" charset="0"/>
              </a:rPr>
              <a:t> Short-</a:t>
            </a:r>
            <a:r>
              <a:rPr lang="pt-BR" sz="2600" dirty="0" err="1">
                <a:latin typeface="Arial Narrow" panose="020B0606020202030204" pitchFamily="34" charset="0"/>
              </a:rPr>
              <a:t>Term</a:t>
            </a:r>
            <a:r>
              <a:rPr lang="pt-BR" sz="2600" dirty="0">
                <a:latin typeface="Arial Narrow" panose="020B0606020202030204" pitchFamily="34" charset="0"/>
              </a:rPr>
              <a:t> </a:t>
            </a:r>
            <a:r>
              <a:rPr lang="pt-BR" sz="2600" dirty="0" err="1">
                <a:latin typeface="Arial Narrow" panose="020B0606020202030204" pitchFamily="34" charset="0"/>
              </a:rPr>
              <a:t>Memory</a:t>
            </a:r>
            <a:r>
              <a:rPr lang="pt-BR" sz="2600" dirty="0">
                <a:latin typeface="Arial Narrow" panose="020B0606020202030204" pitchFamily="34" charset="0"/>
              </a:rPr>
              <a:t> (LSTM)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F9EFF46-B2DD-494C-8A64-4E9CC19E458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872212" y="2153653"/>
            <a:ext cx="5910728" cy="440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20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414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PROJETO LUNAR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9421C42-9616-4B7A-966A-215BA0D5F0C0}"/>
              </a:ext>
            </a:extLst>
          </p:cNvPr>
          <p:cNvSpPr txBox="1"/>
          <p:nvPr/>
        </p:nvSpPr>
        <p:spPr>
          <a:xfrm>
            <a:off x="801283" y="1544832"/>
            <a:ext cx="422791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Estrutura do projeto</a:t>
            </a:r>
          </a:p>
          <a:p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Método de captura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Análise Diagnóstica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Processamento dos dados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Análise dos Dados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Disponibilização dos Dados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946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414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PROJETO LUNAR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9421C42-9616-4B7A-966A-215BA0D5F0C0}"/>
              </a:ext>
            </a:extLst>
          </p:cNvPr>
          <p:cNvSpPr txBox="1"/>
          <p:nvPr/>
        </p:nvSpPr>
        <p:spPr>
          <a:xfrm>
            <a:off x="782055" y="1244042"/>
            <a:ext cx="42279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Estrutura do projeto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9E085A-CE36-492D-A245-B9E14889A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43" y="2136884"/>
            <a:ext cx="11339113" cy="394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86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414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PROJETO LUNAR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E925EB2-3FEE-4FBF-A102-78CE6BE9FD4C}"/>
              </a:ext>
            </a:extLst>
          </p:cNvPr>
          <p:cNvSpPr txBox="1"/>
          <p:nvPr/>
        </p:nvSpPr>
        <p:spPr>
          <a:xfrm>
            <a:off x="616149" y="1445106"/>
            <a:ext cx="57759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Arial Narrow" charset="0"/>
                <a:ea typeface="Arial Narrow" charset="0"/>
                <a:cs typeface="Arial Narrow" charset="0"/>
              </a:rPr>
              <a:t>Modelo padrão de aplicação com </a:t>
            </a:r>
            <a:r>
              <a:rPr lang="pt-BR" sz="2200" b="1" i="1" dirty="0" err="1">
                <a:latin typeface="Arial Narrow" charset="0"/>
                <a:ea typeface="Arial Narrow" charset="0"/>
                <a:cs typeface="Arial Narrow" charset="0"/>
              </a:rPr>
              <a:t>machine</a:t>
            </a:r>
            <a:r>
              <a:rPr lang="pt-BR" sz="2200" b="1" i="1" dirty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pt-BR" sz="2200" b="1" i="1" dirty="0" err="1">
                <a:latin typeface="Arial Narrow" charset="0"/>
                <a:ea typeface="Arial Narrow" charset="0"/>
                <a:cs typeface="Arial Narrow" charset="0"/>
              </a:rPr>
              <a:t>learning</a:t>
            </a:r>
            <a:endParaRPr lang="pt-BR" sz="2200" b="1" dirty="0">
              <a:latin typeface="Arial Narrow" charset="0"/>
              <a:ea typeface="Arial Narrow" charset="0"/>
              <a:cs typeface="Arial Narrow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A791BF8-8F8A-4129-9927-B13803485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49" y="2038939"/>
            <a:ext cx="10959702" cy="3339176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949EBF65-6E9F-4AED-9BAB-73721017EE90}"/>
              </a:ext>
            </a:extLst>
          </p:cNvPr>
          <p:cNvSpPr/>
          <p:nvPr/>
        </p:nvSpPr>
        <p:spPr>
          <a:xfrm>
            <a:off x="616149" y="2863516"/>
            <a:ext cx="1657819" cy="85424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72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1972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SUMÁRIO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3" name="Rectangle 25">
            <a:extLst>
              <a:ext uri="{FF2B5EF4-FFF2-40B4-BE49-F238E27FC236}">
                <a16:creationId xmlns:a16="http://schemas.microsoft.com/office/drawing/2014/main" id="{85024D7E-9C72-4143-B99F-148BB4D175E5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428F94-BBD6-45CF-919A-DE03C3301571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AA66F8-3C93-4BBB-A8BA-2135A5501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86F21BBF-8CEF-4993-AD55-F06BFE9E8B3A}"/>
              </a:ext>
            </a:extLst>
          </p:cNvPr>
          <p:cNvSpPr txBox="1"/>
          <p:nvPr/>
        </p:nvSpPr>
        <p:spPr>
          <a:xfrm>
            <a:off x="1065229" y="1903535"/>
            <a:ext cx="7396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Tema, Justificativa, Objetivo e Metodologia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Fundamentação teórica e Trabalhos relacionados</a:t>
            </a:r>
          </a:p>
          <a:p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Tecnologias utilizadas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Machine Learning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Projeto Lunar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Conclusão e Trabalhos futuros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127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414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PROJETO LUNAR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F07D277-CE40-4754-83BD-7EF263D177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5"/>
          <a:stretch/>
        </p:blipFill>
        <p:spPr>
          <a:xfrm>
            <a:off x="0" y="1287379"/>
            <a:ext cx="11877675" cy="526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0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414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PROJETO LUNAR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AFADA3E-34AA-4FC6-84D4-C21EC1E3D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8" y="1512120"/>
            <a:ext cx="7112542" cy="512642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0000C2D-8384-46C7-9F02-9C745AFC240C}"/>
              </a:ext>
            </a:extLst>
          </p:cNvPr>
          <p:cNvSpPr txBox="1"/>
          <p:nvPr/>
        </p:nvSpPr>
        <p:spPr>
          <a:xfrm>
            <a:off x="389811" y="1081233"/>
            <a:ext cx="16722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Arial Narrow" charset="0"/>
                <a:ea typeface="Arial Narrow" charset="0"/>
                <a:cs typeface="Arial Narrow" charset="0"/>
              </a:rPr>
              <a:t>Acelerômetro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DC40E53-E3BD-4E13-9A4B-C123AB70B9DD}"/>
              </a:ext>
            </a:extLst>
          </p:cNvPr>
          <p:cNvCxnSpPr>
            <a:cxnSpLocks/>
          </p:cNvCxnSpPr>
          <p:nvPr/>
        </p:nvCxnSpPr>
        <p:spPr>
          <a:xfrm flipV="1">
            <a:off x="6922089" y="3374170"/>
            <a:ext cx="958539" cy="43505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32AAB2B-41F0-4946-B219-029085EC93C0}"/>
              </a:ext>
            </a:extLst>
          </p:cNvPr>
          <p:cNvCxnSpPr>
            <a:cxnSpLocks/>
          </p:cNvCxnSpPr>
          <p:nvPr/>
        </p:nvCxnSpPr>
        <p:spPr>
          <a:xfrm>
            <a:off x="6922089" y="3809223"/>
            <a:ext cx="838279" cy="5918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Imagem 16">
            <a:extLst>
              <a:ext uri="{FF2B5EF4-FFF2-40B4-BE49-F238E27FC236}">
                <a16:creationId xmlns:a16="http://schemas.microsoft.com/office/drawing/2014/main" id="{AD423564-3DA6-4B07-AB48-EC780CAA55AD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880" y="2038156"/>
            <a:ext cx="3947225" cy="1390844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E800CB26-2D29-4127-A861-39EB15728BBE}"/>
              </a:ext>
            </a:extLst>
          </p:cNvPr>
          <p:cNvSpPr txBox="1"/>
          <p:nvPr/>
        </p:nvSpPr>
        <p:spPr>
          <a:xfrm>
            <a:off x="7976880" y="1607269"/>
            <a:ext cx="11079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Arial Narrow" charset="0"/>
                <a:ea typeface="Arial Narrow" charset="0"/>
                <a:cs typeface="Arial Narrow" charset="0"/>
              </a:rPr>
              <a:t>Buracos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E60996EE-E501-4C8F-97E7-DC4D583019EC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880" y="4358997"/>
            <a:ext cx="3949200" cy="1389600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A90A4745-70DC-430C-BF02-BF020FB51BF0}"/>
              </a:ext>
            </a:extLst>
          </p:cNvPr>
          <p:cNvSpPr txBox="1"/>
          <p:nvPr/>
        </p:nvSpPr>
        <p:spPr>
          <a:xfrm>
            <a:off x="7976880" y="3809223"/>
            <a:ext cx="17235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Arial Narrow" charset="0"/>
                <a:ea typeface="Arial Narrow" charset="0"/>
                <a:cs typeface="Arial Narrow" charset="0"/>
              </a:rPr>
              <a:t>Quebra-Molas</a:t>
            </a:r>
          </a:p>
        </p:txBody>
      </p:sp>
    </p:spTree>
    <p:extLst>
      <p:ext uri="{BB962C8B-B14F-4D97-AF65-F5344CB8AC3E}">
        <p14:creationId xmlns:p14="http://schemas.microsoft.com/office/powerpoint/2010/main" val="3760968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414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PROJETO LUNAR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9421C42-9616-4B7A-966A-215BA0D5F0C0}"/>
              </a:ext>
            </a:extLst>
          </p:cNvPr>
          <p:cNvSpPr txBox="1"/>
          <p:nvPr/>
        </p:nvSpPr>
        <p:spPr>
          <a:xfrm>
            <a:off x="801283" y="1544832"/>
            <a:ext cx="422791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Estrutura do projeto</a:t>
            </a:r>
          </a:p>
          <a:p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Método de captura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Análise Diagnóstica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Processamento dos dados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Análise dos Dados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Disponibilização dos Dados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75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414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PROJETO LUNAR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4985305-4C1B-4DFB-A3D9-078736BD3FF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74" y="1777727"/>
            <a:ext cx="10622534" cy="4389120"/>
          </a:xfrm>
          <a:prstGeom prst="rect">
            <a:avLst/>
          </a:prstGeom>
        </p:spPr>
      </p:pic>
      <p:sp>
        <p:nvSpPr>
          <p:cNvPr id="16" name="Rectangle 25">
            <a:extLst>
              <a:ext uri="{FF2B5EF4-FFF2-40B4-BE49-F238E27FC236}">
                <a16:creationId xmlns:a16="http://schemas.microsoft.com/office/drawing/2014/main" id="{05234529-1A7D-40D7-8029-F36D9D5F6652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9730974-21F5-4D6B-AE68-4B5027ACF22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90FD425-60EF-4D87-BE22-0FD8ED456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551" y="1281669"/>
            <a:ext cx="161948" cy="38105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22AAD0F-DA46-4849-A99F-6E117055AA62}"/>
              </a:ext>
            </a:extLst>
          </p:cNvPr>
          <p:cNvSpPr txBox="1"/>
          <p:nvPr/>
        </p:nvSpPr>
        <p:spPr>
          <a:xfrm>
            <a:off x="1588499" y="1166662"/>
            <a:ext cx="1458097" cy="61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b="1" dirty="0">
                <a:latin typeface="Arial Narrow" panose="020B0606020202030204" pitchFamily="34" charset="0"/>
              </a:rPr>
              <a:t>Quebra-Mola</a:t>
            </a:r>
          </a:p>
          <a:p>
            <a:pPr>
              <a:lnSpc>
                <a:spcPct val="150000"/>
              </a:lnSpc>
            </a:pPr>
            <a:r>
              <a:rPr lang="pt-BR" sz="1200" b="1" dirty="0">
                <a:latin typeface="Arial Narrow" panose="020B0606020202030204" pitchFamily="34" charset="0"/>
              </a:rPr>
              <a:t>Buraco</a:t>
            </a:r>
            <a:endParaRPr 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3F35882-B4AD-40AC-B628-3ED12C667CBF}"/>
              </a:ext>
            </a:extLst>
          </p:cNvPr>
          <p:cNvSpPr/>
          <p:nvPr/>
        </p:nvSpPr>
        <p:spPr>
          <a:xfrm>
            <a:off x="1351006" y="1166662"/>
            <a:ext cx="1186249" cy="67338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CD73CFC-7178-4083-AD29-BDA0EDE579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53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414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PROJETO LUNAR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2B8EC8A-B86B-4A05-81A6-0AFDE39D658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91" y="1837400"/>
            <a:ext cx="10213848" cy="4251960"/>
          </a:xfrm>
          <a:prstGeom prst="rect">
            <a:avLst/>
          </a:prstGeom>
        </p:spPr>
      </p:pic>
      <p:sp>
        <p:nvSpPr>
          <p:cNvPr id="8" name="Rectangle 25">
            <a:extLst>
              <a:ext uri="{FF2B5EF4-FFF2-40B4-BE49-F238E27FC236}">
                <a16:creationId xmlns:a16="http://schemas.microsoft.com/office/drawing/2014/main" id="{C410C43D-55D8-441D-947E-F76C2F69A9F6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7608E85-EA9F-472B-8083-E9681A9E0B69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2958AFC-C730-42F2-B317-B551234440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551" y="1281669"/>
            <a:ext cx="161948" cy="38105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12EC79C-AA4C-45DC-AA96-7C2DB6EA58C2}"/>
              </a:ext>
            </a:extLst>
          </p:cNvPr>
          <p:cNvSpPr txBox="1"/>
          <p:nvPr/>
        </p:nvSpPr>
        <p:spPr>
          <a:xfrm>
            <a:off x="1588499" y="1166662"/>
            <a:ext cx="1458097" cy="61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b="1" dirty="0">
                <a:latin typeface="Arial Narrow" panose="020B0606020202030204" pitchFamily="34" charset="0"/>
              </a:rPr>
              <a:t>Quebra-Mola</a:t>
            </a:r>
          </a:p>
          <a:p>
            <a:pPr>
              <a:lnSpc>
                <a:spcPct val="150000"/>
              </a:lnSpc>
            </a:pPr>
            <a:r>
              <a:rPr lang="pt-BR" sz="1200" b="1" dirty="0">
                <a:latin typeface="Arial Narrow" panose="020B0606020202030204" pitchFamily="34" charset="0"/>
              </a:rPr>
              <a:t>Buraco</a:t>
            </a:r>
            <a:endParaRPr 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DBEC2E3-69C9-4179-8BC1-F4AEFC240415}"/>
              </a:ext>
            </a:extLst>
          </p:cNvPr>
          <p:cNvSpPr/>
          <p:nvPr/>
        </p:nvSpPr>
        <p:spPr>
          <a:xfrm>
            <a:off x="1351006" y="1166662"/>
            <a:ext cx="1186249" cy="67338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9B295DB-F18D-4497-B3F6-F162C6A5C1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02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414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PROJETO LUNAR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49393B0-DE1E-4E99-8B32-B11B9178E0E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60" y="1856258"/>
            <a:ext cx="10445465" cy="4251960"/>
          </a:xfrm>
          <a:prstGeom prst="rect">
            <a:avLst/>
          </a:prstGeom>
        </p:spPr>
      </p:pic>
      <p:sp>
        <p:nvSpPr>
          <p:cNvPr id="8" name="Rectangle 25">
            <a:extLst>
              <a:ext uri="{FF2B5EF4-FFF2-40B4-BE49-F238E27FC236}">
                <a16:creationId xmlns:a16="http://schemas.microsoft.com/office/drawing/2014/main" id="{C19B2681-4BFD-4466-9CD9-8AD3D7AFD2F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A3E741E-359C-433B-80F2-2BB2E93AE666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EE5319-B698-41E8-B304-57F5337654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551" y="1281669"/>
            <a:ext cx="161948" cy="38105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148AA4A-B229-4DF2-9BB1-DBDB3414671B}"/>
              </a:ext>
            </a:extLst>
          </p:cNvPr>
          <p:cNvSpPr txBox="1"/>
          <p:nvPr/>
        </p:nvSpPr>
        <p:spPr>
          <a:xfrm>
            <a:off x="1588499" y="1166662"/>
            <a:ext cx="1458097" cy="61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b="1" dirty="0">
                <a:latin typeface="Arial Narrow" panose="020B0606020202030204" pitchFamily="34" charset="0"/>
              </a:rPr>
              <a:t>Quebra-Mola</a:t>
            </a:r>
          </a:p>
          <a:p>
            <a:pPr>
              <a:lnSpc>
                <a:spcPct val="150000"/>
              </a:lnSpc>
            </a:pPr>
            <a:r>
              <a:rPr lang="pt-BR" sz="1200" b="1" dirty="0">
                <a:latin typeface="Arial Narrow" panose="020B0606020202030204" pitchFamily="34" charset="0"/>
              </a:rPr>
              <a:t>Buraco</a:t>
            </a:r>
            <a:endParaRPr 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9D5AF84-507F-4009-ABD2-309792A0CFC5}"/>
              </a:ext>
            </a:extLst>
          </p:cNvPr>
          <p:cNvSpPr/>
          <p:nvPr/>
        </p:nvSpPr>
        <p:spPr>
          <a:xfrm>
            <a:off x="1351006" y="1166662"/>
            <a:ext cx="1186249" cy="67338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97BB4A5-5018-4E10-B972-E56F4B6626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4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414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PROJETO LUNAR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9421C42-9616-4B7A-966A-215BA0D5F0C0}"/>
              </a:ext>
            </a:extLst>
          </p:cNvPr>
          <p:cNvSpPr txBox="1"/>
          <p:nvPr/>
        </p:nvSpPr>
        <p:spPr>
          <a:xfrm>
            <a:off x="801283" y="1544832"/>
            <a:ext cx="422791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Estrutura do projeto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Método de captura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Análise Diagnóstica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Processamento dos dados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Análise dos Dados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Disponibilização dos Dados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199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414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PROJETO LUNAR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9421C42-9616-4B7A-966A-215BA0D5F0C0}"/>
              </a:ext>
            </a:extLst>
          </p:cNvPr>
          <p:cNvSpPr txBox="1"/>
          <p:nvPr/>
        </p:nvSpPr>
        <p:spPr>
          <a:xfrm>
            <a:off x="782055" y="1211973"/>
            <a:ext cx="42279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Processamento dos dados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E3AA74C-80E3-4531-A32D-9A197E793AC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84740" y="2038504"/>
            <a:ext cx="6794767" cy="453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2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414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PROJETO LUNAR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9421C42-9616-4B7A-966A-215BA0D5F0C0}"/>
              </a:ext>
            </a:extLst>
          </p:cNvPr>
          <p:cNvSpPr txBox="1"/>
          <p:nvPr/>
        </p:nvSpPr>
        <p:spPr>
          <a:xfrm>
            <a:off x="782055" y="1189354"/>
            <a:ext cx="66895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Análise dos Dados (PSO e </a:t>
            </a:r>
            <a:r>
              <a:rPr lang="pt-BR" sz="2600" i="1" dirty="0" err="1">
                <a:latin typeface="Arial Narrow" panose="020B0606020202030204" pitchFamily="34" charset="0"/>
              </a:rPr>
              <a:t>Confusion</a:t>
            </a:r>
            <a:r>
              <a:rPr lang="pt-BR" sz="2600" i="1" dirty="0">
                <a:latin typeface="Arial Narrow" panose="020B0606020202030204" pitchFamily="34" charset="0"/>
              </a:rPr>
              <a:t> Matrix)</a:t>
            </a:r>
            <a:endParaRPr lang="pt-BR" sz="2600" dirty="0">
              <a:latin typeface="Arial Narrow" panose="020B0606020202030204" pitchFamily="34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0A4D65E-0BC6-4F36-8E7D-58A76490C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3665"/>
              </p:ext>
            </p:extLst>
          </p:nvPr>
        </p:nvGraphicFramePr>
        <p:xfrm>
          <a:off x="822960" y="1898175"/>
          <a:ext cx="6030045" cy="474036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158059">
                  <a:extLst>
                    <a:ext uri="{9D8B030D-6E8A-4147-A177-3AD203B41FA5}">
                      <a16:colId xmlns:a16="http://schemas.microsoft.com/office/drawing/2014/main" val="1897466409"/>
                    </a:ext>
                  </a:extLst>
                </a:gridCol>
                <a:gridCol w="971974">
                  <a:extLst>
                    <a:ext uri="{9D8B030D-6E8A-4147-A177-3AD203B41FA5}">
                      <a16:colId xmlns:a16="http://schemas.microsoft.com/office/drawing/2014/main" val="2649092304"/>
                    </a:ext>
                  </a:extLst>
                </a:gridCol>
                <a:gridCol w="1145076">
                  <a:extLst>
                    <a:ext uri="{9D8B030D-6E8A-4147-A177-3AD203B41FA5}">
                      <a16:colId xmlns:a16="http://schemas.microsoft.com/office/drawing/2014/main" val="18823932"/>
                    </a:ext>
                  </a:extLst>
                </a:gridCol>
                <a:gridCol w="971974">
                  <a:extLst>
                    <a:ext uri="{9D8B030D-6E8A-4147-A177-3AD203B41FA5}">
                      <a16:colId xmlns:a16="http://schemas.microsoft.com/office/drawing/2014/main" val="3774445405"/>
                    </a:ext>
                  </a:extLst>
                </a:gridCol>
                <a:gridCol w="891481">
                  <a:extLst>
                    <a:ext uri="{9D8B030D-6E8A-4147-A177-3AD203B41FA5}">
                      <a16:colId xmlns:a16="http://schemas.microsoft.com/office/drawing/2014/main" val="2643912296"/>
                    </a:ext>
                  </a:extLst>
                </a:gridCol>
                <a:gridCol w="891481">
                  <a:extLst>
                    <a:ext uri="{9D8B030D-6E8A-4147-A177-3AD203B41FA5}">
                      <a16:colId xmlns:a16="http://schemas.microsoft.com/office/drawing/2014/main" val="3402366939"/>
                    </a:ext>
                  </a:extLst>
                </a:gridCol>
              </a:tblGrid>
              <a:tr h="618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</a:rPr>
                        <a:t>Épocas</a:t>
                      </a:r>
                      <a:endParaRPr lang="pt-BR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</a:rPr>
                        <a:t>Tamanho do Batch</a:t>
                      </a:r>
                      <a:endParaRPr lang="pt-BR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</a:rPr>
                        <a:t>LSTM (neurônios)</a:t>
                      </a:r>
                      <a:endParaRPr lang="pt-BR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 err="1">
                          <a:effectLst/>
                        </a:rPr>
                        <a:t>Dropout</a:t>
                      </a:r>
                      <a:endParaRPr lang="pt-BR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</a:rPr>
                        <a:t>Precisão Geral</a:t>
                      </a:r>
                      <a:endParaRPr lang="pt-BR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</a:rPr>
                        <a:t>Precisão dos Eventos</a:t>
                      </a:r>
                      <a:endParaRPr lang="pt-BR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7189757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70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250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120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20%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88.1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56,30%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0294657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140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300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120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91.36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49,63%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391335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150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350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89.67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47,92%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4984982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300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120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91.49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46,77%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1309183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170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400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89.19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44,66%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002417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150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300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120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91.55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44,54%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7403548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130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150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120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91.24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43,95%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0416375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80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300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89.79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43,95%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9357176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80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300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120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20%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90.46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43,82%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9178821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160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400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120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91.24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43,14%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0214669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80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350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120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20%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91.49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42,88%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2574318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80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120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20%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89.98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42,67%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9328972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200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160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30%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90.52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42,65%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9172291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150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90.1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42,65%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207605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200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400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140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40%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90.04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42,41%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9029319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90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250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120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20%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90.1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42,37%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5556205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200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120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20%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91.06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42,28%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4223191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60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300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20%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91.3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41,84%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0838095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150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350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120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91.36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41,76%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861862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60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300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120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20%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90.76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41,62%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6094117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A7FE6834-A47B-42F8-A29A-1EE61DF89677}"/>
              </a:ext>
            </a:extLst>
          </p:cNvPr>
          <p:cNvSpPr/>
          <p:nvPr/>
        </p:nvSpPr>
        <p:spPr>
          <a:xfrm>
            <a:off x="7043608" y="1681797"/>
            <a:ext cx="5621266" cy="2059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200" dirty="0">
                <a:latin typeface="Arial Narrow" panose="020B0606020202030204" pitchFamily="34" charset="0"/>
                <a:ea typeface="Times New Roman" panose="02020603050405020304" pitchFamily="18" charset="0"/>
              </a:rPr>
              <a:t>Neurônios na camada LSTM: 100 a 160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200" i="1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Dropout</a:t>
            </a:r>
            <a:r>
              <a:rPr lang="pt-BR" sz="2200" dirty="0">
                <a:latin typeface="Arial Narrow" panose="020B0606020202030204" pitchFamily="34" charset="0"/>
                <a:ea typeface="Times New Roman" panose="02020603050405020304" pitchFamily="18" charset="0"/>
              </a:rPr>
              <a:t>: 10% a 40%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200" dirty="0">
                <a:latin typeface="Arial Narrow" panose="020B0606020202030204" pitchFamily="34" charset="0"/>
                <a:ea typeface="Times New Roman" panose="02020603050405020304" pitchFamily="18" charset="0"/>
              </a:rPr>
              <a:t>Épocas do método </a:t>
            </a:r>
            <a:r>
              <a:rPr lang="pt-BR" sz="2200" i="1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fit</a:t>
            </a:r>
            <a:r>
              <a:rPr lang="pt-BR" sz="2200" dirty="0">
                <a:latin typeface="Arial Narrow" panose="020B0606020202030204" pitchFamily="34" charset="0"/>
                <a:ea typeface="Times New Roman" panose="02020603050405020304" pitchFamily="18" charset="0"/>
              </a:rPr>
              <a:t>: 50 a 200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200" dirty="0">
                <a:latin typeface="Arial Narrow" panose="020B0606020202030204" pitchFamily="34" charset="0"/>
                <a:ea typeface="Times New Roman" panose="02020603050405020304" pitchFamily="18" charset="0"/>
              </a:rPr>
              <a:t>Tamanho do batch do método </a:t>
            </a:r>
            <a:r>
              <a:rPr lang="pt-BR" sz="2200" i="1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fit</a:t>
            </a:r>
            <a:r>
              <a:rPr lang="pt-BR" sz="2200" dirty="0">
                <a:latin typeface="Arial Narrow" panose="020B0606020202030204" pitchFamily="34" charset="0"/>
                <a:ea typeface="Times New Roman" panose="02020603050405020304" pitchFamily="18" charset="0"/>
              </a:rPr>
              <a:t>: 100 a 400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DE3947D-2294-48F8-9E30-4A6C398E2E3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129811" y="3799322"/>
            <a:ext cx="4499392" cy="285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19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414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PROJETO LUNAR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73FE625-F3D7-43CD-B399-5275F26A8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877" y="1194392"/>
            <a:ext cx="6219825" cy="519112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17069F0-3DA9-429F-A1F8-FCF498BE9E08}"/>
              </a:ext>
            </a:extLst>
          </p:cNvPr>
          <p:cNvSpPr/>
          <p:nvPr/>
        </p:nvSpPr>
        <p:spPr>
          <a:xfrm>
            <a:off x="701842" y="1543185"/>
            <a:ext cx="6096000" cy="44935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Estrutura do projeto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Método de captura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Análise Diagnóstica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Processamento dos dados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Análise dos Dados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Disponibilização dos Dados</a:t>
            </a:r>
          </a:p>
        </p:txBody>
      </p:sp>
    </p:spTree>
    <p:extLst>
      <p:ext uri="{BB962C8B-B14F-4D97-AF65-F5344CB8AC3E}">
        <p14:creationId xmlns:p14="http://schemas.microsoft.com/office/powerpoint/2010/main" val="68816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1257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TEMA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FF7820A-DDFB-4830-8881-6FC9B2E09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53" y="2367958"/>
            <a:ext cx="3495675" cy="37052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37EE48C-34C1-4D2A-8A18-169A57EE1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521" y="2627194"/>
            <a:ext cx="5124147" cy="344598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7FBD3BE-9FDB-4225-AF64-CB4E6C29C42A}"/>
              </a:ext>
            </a:extLst>
          </p:cNvPr>
          <p:cNvSpPr txBox="1"/>
          <p:nvPr/>
        </p:nvSpPr>
        <p:spPr>
          <a:xfrm>
            <a:off x="1831247" y="1753893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 Narrow" charset="0"/>
                <a:ea typeface="Arial Narrow" charset="0"/>
                <a:cs typeface="Arial Narrow" charset="0"/>
              </a:rPr>
              <a:t>Acelerômetro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9A8BEB2-9FDC-4966-A249-625A755C29DA}"/>
              </a:ext>
            </a:extLst>
          </p:cNvPr>
          <p:cNvSpPr txBox="1"/>
          <p:nvPr/>
        </p:nvSpPr>
        <p:spPr>
          <a:xfrm>
            <a:off x="8661041" y="1722133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 Narrow" charset="0"/>
                <a:ea typeface="Arial Narrow" charset="0"/>
                <a:cs typeface="Arial Narrow" charset="0"/>
              </a:rPr>
              <a:t>GPS</a:t>
            </a:r>
          </a:p>
        </p:txBody>
      </p:sp>
      <p:sp>
        <p:nvSpPr>
          <p:cNvPr id="9" name="Seta: Curva para Baixo 8">
            <a:extLst>
              <a:ext uri="{FF2B5EF4-FFF2-40B4-BE49-F238E27FC236}">
                <a16:creationId xmlns:a16="http://schemas.microsoft.com/office/drawing/2014/main" id="{A271744B-6AF3-4EBA-8523-9B10241412D0}"/>
              </a:ext>
            </a:extLst>
          </p:cNvPr>
          <p:cNvSpPr/>
          <p:nvPr/>
        </p:nvSpPr>
        <p:spPr>
          <a:xfrm>
            <a:off x="4703806" y="3212634"/>
            <a:ext cx="2179138" cy="48473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Seta: Curva para Baixo 13">
            <a:extLst>
              <a:ext uri="{FF2B5EF4-FFF2-40B4-BE49-F238E27FC236}">
                <a16:creationId xmlns:a16="http://schemas.microsoft.com/office/drawing/2014/main" id="{56D320B8-828B-410B-929D-92896ACB0FC2}"/>
              </a:ext>
            </a:extLst>
          </p:cNvPr>
          <p:cNvSpPr/>
          <p:nvPr/>
        </p:nvSpPr>
        <p:spPr>
          <a:xfrm flipH="1" flipV="1">
            <a:off x="4703804" y="4787478"/>
            <a:ext cx="2179138" cy="48473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85024D7E-9C72-4143-B99F-148BB4D175E5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428F94-BBD6-45CF-919A-DE03C3301571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AA66F8-3C93-4BBB-A8BA-2135A55010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58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5312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Conclusão e Trabalho futuro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9421C42-9616-4B7A-966A-215BA0D5F0C0}"/>
              </a:ext>
            </a:extLst>
          </p:cNvPr>
          <p:cNvSpPr txBox="1"/>
          <p:nvPr/>
        </p:nvSpPr>
        <p:spPr>
          <a:xfrm>
            <a:off x="801283" y="1340295"/>
            <a:ext cx="952769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Resultado satisfatório</a:t>
            </a:r>
          </a:p>
          <a:p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Assinaturas diferentes dos obstáculos</a:t>
            </a:r>
          </a:p>
          <a:p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Limitação quantitativa e espacial dos testes realizados</a:t>
            </a:r>
          </a:p>
          <a:p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Ampliar o pré-processamento; Ampliar a quantidade de testes</a:t>
            </a:r>
          </a:p>
          <a:p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Desenvolver recursos de interação com o usuário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Sistema de segurança</a:t>
            </a:r>
          </a:p>
        </p:txBody>
      </p:sp>
    </p:spTree>
    <p:extLst>
      <p:ext uri="{BB962C8B-B14F-4D97-AF65-F5344CB8AC3E}">
        <p14:creationId xmlns:p14="http://schemas.microsoft.com/office/powerpoint/2010/main" val="3359639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50071" y="740547"/>
            <a:ext cx="989185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>
                <a:latin typeface="Arial Narrow" charset="0"/>
                <a:ea typeface="Arial Narrow" charset="0"/>
                <a:cs typeface="Arial Narrow" charset="0"/>
              </a:rPr>
              <a:t>IDENTIFICAÇÃO DE OBSTÁCULOS EM VIAS PAVIMENTADAS POR MEIO DA AQUISIÇÃO DE DADOS</a:t>
            </a:r>
            <a:endParaRPr lang="en-US" sz="5400" b="1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1520" y="740547"/>
            <a:ext cx="192307" cy="3772204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B105D13-8C83-43DE-9CF6-C0B3ED90E87F}"/>
              </a:ext>
            </a:extLst>
          </p:cNvPr>
          <p:cNvSpPr txBox="1"/>
          <p:nvPr/>
        </p:nvSpPr>
        <p:spPr>
          <a:xfrm>
            <a:off x="1187778" y="3620199"/>
            <a:ext cx="10058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>
                <a:latin typeface="Arial Narrow" charset="0"/>
                <a:ea typeface="Arial Narrow" charset="0"/>
                <a:cs typeface="Arial Narrow" charset="0"/>
              </a:rPr>
              <a:t>VIA APLICATIVO ANDROID COM USO DE ALGORITMO DE APRENDIZADO DE MÁQUINA</a:t>
            </a:r>
            <a:endParaRPr lang="en-US" sz="2600" dirty="0">
              <a:latin typeface="Arial Narrow" panose="020B0606020202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0A21997-B37D-4502-9B97-F972D11CE2C7}"/>
              </a:ext>
            </a:extLst>
          </p:cNvPr>
          <p:cNvSpPr txBox="1"/>
          <p:nvPr/>
        </p:nvSpPr>
        <p:spPr>
          <a:xfrm>
            <a:off x="1187778" y="4604982"/>
            <a:ext cx="10058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>
                <a:latin typeface="Arial Narrow" panose="020B0606020202030204" pitchFamily="34" charset="0"/>
              </a:rPr>
              <a:t>Lucas Cavalcanti Adorno			Orientadores: Flávio Luís de Mello</a:t>
            </a:r>
          </a:p>
          <a:p>
            <a:r>
              <a:rPr lang="pt-BR" sz="2600" dirty="0">
                <a:latin typeface="Arial Narrow" panose="020B0606020202030204" pitchFamily="34" charset="0"/>
              </a:rPr>
              <a:t>Engenharia Eletrônica e de Computação                               Fabrício Firmino</a:t>
            </a:r>
            <a:endParaRPr lang="en-US" sz="2600" dirty="0">
              <a:latin typeface="Arial Narrow" panose="020B0606020202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257002-9FD7-42BF-9EF2-68D8DDB6F40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23827" y="5431653"/>
            <a:ext cx="3520800" cy="13716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EE9D4D8-A25B-47AA-A86C-DC2CA9FDE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222" y="5585938"/>
            <a:ext cx="1275635" cy="106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2945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JUSTIFICATIVA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3" name="Rectangle 25">
            <a:extLst>
              <a:ext uri="{FF2B5EF4-FFF2-40B4-BE49-F238E27FC236}">
                <a16:creationId xmlns:a16="http://schemas.microsoft.com/office/drawing/2014/main" id="{85024D7E-9C72-4143-B99F-148BB4D175E5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428F94-BBD6-45CF-919A-DE03C3301571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AA66F8-3C93-4BBB-A8BA-2135A5501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724D8D4-DA02-420E-AB9B-B8563E64FB67}"/>
              </a:ext>
            </a:extLst>
          </p:cNvPr>
          <p:cNvSpPr txBox="1"/>
          <p:nvPr/>
        </p:nvSpPr>
        <p:spPr>
          <a:xfrm>
            <a:off x="1065229" y="2182505"/>
            <a:ext cx="61824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Benéfico para a sociedade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Condições Asfálticas Precárias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Primeiro Lugar em número de mortes no trânsito na América do Sul.</a:t>
            </a:r>
          </a:p>
          <a:p>
            <a:endParaRPr lang="pt-BR" sz="2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25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2353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OBJETIVOS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DABFED9-0ED1-4026-9510-CF4F12C17582}"/>
              </a:ext>
            </a:extLst>
          </p:cNvPr>
          <p:cNvSpPr txBox="1"/>
          <p:nvPr/>
        </p:nvSpPr>
        <p:spPr>
          <a:xfrm>
            <a:off x="914400" y="1856286"/>
            <a:ext cx="100493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Elaboração de algoritmo de aprendizado de máquina para identificação automatizada de obstáculos nas vias pavimentadas</a:t>
            </a:r>
          </a:p>
        </p:txBody>
      </p:sp>
      <p:sp>
        <p:nvSpPr>
          <p:cNvPr id="3" name="Chave Esquerda 2">
            <a:extLst>
              <a:ext uri="{FF2B5EF4-FFF2-40B4-BE49-F238E27FC236}">
                <a16:creationId xmlns:a16="http://schemas.microsoft.com/office/drawing/2014/main" id="{498AD866-DE08-474D-A89F-00159637E76A}"/>
              </a:ext>
            </a:extLst>
          </p:cNvPr>
          <p:cNvSpPr/>
          <p:nvPr/>
        </p:nvSpPr>
        <p:spPr>
          <a:xfrm>
            <a:off x="2320684" y="3137437"/>
            <a:ext cx="328249" cy="2509220"/>
          </a:xfrm>
          <a:prstGeom prst="leftBrace">
            <a:avLst>
              <a:gd name="adj1" fmla="val 8333"/>
              <a:gd name="adj2" fmla="val 47746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EE71255-A997-44D4-B1F2-4C2D1BF7E819}"/>
              </a:ext>
            </a:extLst>
          </p:cNvPr>
          <p:cNvSpPr txBox="1"/>
          <p:nvPr/>
        </p:nvSpPr>
        <p:spPr>
          <a:xfrm>
            <a:off x="282804" y="3321558"/>
            <a:ext cx="942075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5"/>
            <a:r>
              <a:rPr lang="pt-BR" sz="2600" dirty="0">
                <a:latin typeface="Arial Narrow" panose="020B0606020202030204" pitchFamily="34" charset="0"/>
              </a:rPr>
              <a:t>Criação de </a:t>
            </a:r>
            <a:r>
              <a:rPr lang="pt-BR" sz="2600" dirty="0" err="1">
                <a:latin typeface="Arial Narrow" panose="020B0606020202030204" pitchFamily="34" charset="0"/>
              </a:rPr>
              <a:t>Dataset</a:t>
            </a:r>
            <a:endParaRPr lang="pt-BR" sz="2600" dirty="0">
              <a:latin typeface="Arial Narrow" panose="020B0606020202030204" pitchFamily="34" charset="0"/>
            </a:endParaRPr>
          </a:p>
          <a:p>
            <a:pPr lvl="5"/>
            <a:endParaRPr lang="pt-BR" sz="2600" dirty="0">
              <a:latin typeface="Arial Narrow" panose="020B0606020202030204" pitchFamily="34" charset="0"/>
            </a:endParaRPr>
          </a:p>
          <a:p>
            <a:pPr lvl="5"/>
            <a:r>
              <a:rPr lang="pt-BR" sz="2600" dirty="0">
                <a:latin typeface="Arial Narrow" panose="020B0606020202030204" pitchFamily="34" charset="0"/>
              </a:rPr>
              <a:t>Criação de Aplicação Android</a:t>
            </a:r>
          </a:p>
          <a:p>
            <a:pPr lvl="5"/>
            <a:endParaRPr lang="pt-BR" sz="2600" dirty="0">
              <a:latin typeface="Arial Narrow" panose="020B0606020202030204" pitchFamily="34" charset="0"/>
            </a:endParaRPr>
          </a:p>
          <a:p>
            <a:pPr lvl="5"/>
            <a:r>
              <a:rPr lang="pt-BR" sz="2600" dirty="0">
                <a:latin typeface="Arial Narrow" panose="020B0606020202030204" pitchFamily="34" charset="0"/>
              </a:rPr>
              <a:t>Criação de serviço Web</a:t>
            </a:r>
          </a:p>
          <a:p>
            <a:pPr lvl="5"/>
            <a:endParaRPr lang="pt-BR" sz="2600" dirty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5470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FUNDAMENTAÇÃO TEÓRICA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000BC06-E79A-4C4D-9368-8C838A85D91C}"/>
              </a:ext>
            </a:extLst>
          </p:cNvPr>
          <p:cNvSpPr txBox="1"/>
          <p:nvPr/>
        </p:nvSpPr>
        <p:spPr>
          <a:xfrm>
            <a:off x="944094" y="1887140"/>
            <a:ext cx="64489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Linguagens de Programação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Java para Android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C#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Python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Sensor Acelerômetro e GPS</a:t>
            </a:r>
          </a:p>
          <a:p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Web API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540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5731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TRABALHOS RELACIONADOS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000BC06-E79A-4C4D-9368-8C838A85D91C}"/>
              </a:ext>
            </a:extLst>
          </p:cNvPr>
          <p:cNvSpPr txBox="1"/>
          <p:nvPr/>
        </p:nvSpPr>
        <p:spPr>
          <a:xfrm>
            <a:off x="400641" y="1331419"/>
            <a:ext cx="515190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Laudelino Lima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600" dirty="0" err="1">
                <a:latin typeface="Arial Narrow" panose="020B0606020202030204" pitchFamily="34" charset="0"/>
              </a:rPr>
              <a:t>Método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atual</a:t>
            </a:r>
            <a:r>
              <a:rPr lang="en-US" sz="2600" dirty="0">
                <a:latin typeface="Arial Narrow" panose="020B0606020202030204" pitchFamily="34" charset="0"/>
              </a:rPr>
              <a:t> de </a:t>
            </a:r>
            <a:r>
              <a:rPr lang="en-US" sz="2600" dirty="0" err="1">
                <a:latin typeface="Arial Narrow" panose="020B0606020202030204" pitchFamily="34" charset="0"/>
              </a:rPr>
              <a:t>classificação</a:t>
            </a:r>
            <a:r>
              <a:rPr lang="en-US" sz="2600" dirty="0">
                <a:latin typeface="Arial Narrow" panose="020B0606020202030204" pitchFamily="34" charset="0"/>
              </a:rPr>
              <a:t> das </a:t>
            </a:r>
            <a:r>
              <a:rPr lang="en-US" sz="2600" dirty="0" err="1">
                <a:latin typeface="Arial Narrow" panose="020B0606020202030204" pitchFamily="34" charset="0"/>
              </a:rPr>
              <a:t>vias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pavimentadas</a:t>
            </a:r>
            <a:endParaRPr lang="en-US" sz="2600" dirty="0">
              <a:latin typeface="Arial Narrow" panose="020B060602020203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600" dirty="0" err="1">
                <a:latin typeface="Arial Narrow" panose="020B0606020202030204" pitchFamily="34" charset="0"/>
              </a:rPr>
              <a:t>Coeficiente</a:t>
            </a:r>
            <a:r>
              <a:rPr lang="en-US" sz="2600" dirty="0">
                <a:latin typeface="Arial Narrow" panose="020B0606020202030204" pitchFamily="34" charset="0"/>
              </a:rPr>
              <a:t> Lunar</a:t>
            </a:r>
          </a:p>
          <a:p>
            <a:pPr lvl="2"/>
            <a:endParaRPr lang="pt-BR" sz="2600" dirty="0">
              <a:latin typeface="Arial Narrow" panose="020B0606020202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Koch e </a:t>
            </a:r>
            <a:r>
              <a:rPr lang="pt-BR" sz="2600" dirty="0" err="1">
                <a:latin typeface="Arial Narrow" panose="020B0606020202030204" pitchFamily="34" charset="0"/>
              </a:rPr>
              <a:t>Brilakis</a:t>
            </a:r>
            <a:endParaRPr lang="pt-BR" sz="2600" dirty="0">
              <a:latin typeface="Arial Narrow" panose="020B060602020203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600" dirty="0" err="1">
                <a:latin typeface="Arial Narrow" panose="020B0606020202030204" pitchFamily="34" charset="0"/>
              </a:rPr>
              <a:t>Processamento</a:t>
            </a:r>
            <a:r>
              <a:rPr lang="en-US" sz="2600" dirty="0">
                <a:latin typeface="Arial Narrow" panose="020B0606020202030204" pitchFamily="34" charset="0"/>
              </a:rPr>
              <a:t> de </a:t>
            </a:r>
            <a:r>
              <a:rPr lang="en-US" sz="2600" dirty="0" err="1">
                <a:latin typeface="Arial Narrow" panose="020B0606020202030204" pitchFamily="34" charset="0"/>
              </a:rPr>
              <a:t>Imagem</a:t>
            </a:r>
            <a:endParaRPr lang="en-US" sz="2600" dirty="0">
              <a:latin typeface="Arial Narrow" panose="020B060602020203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600" dirty="0" err="1">
                <a:latin typeface="Arial Narrow" panose="020B0606020202030204" pitchFamily="34" charset="0"/>
              </a:rPr>
              <a:t>Formato</a:t>
            </a:r>
            <a:r>
              <a:rPr lang="en-US" sz="2600" dirty="0">
                <a:latin typeface="Arial Narrow" panose="020B0606020202030204" pitchFamily="34" charset="0"/>
              </a:rPr>
              <a:t> de </a:t>
            </a:r>
            <a:r>
              <a:rPr lang="en-US" sz="2600" dirty="0" err="1">
                <a:latin typeface="Arial Narrow" panose="020B0606020202030204" pitchFamily="34" charset="0"/>
              </a:rPr>
              <a:t>Elipse</a:t>
            </a:r>
            <a:endParaRPr lang="en-US" sz="2600" dirty="0">
              <a:latin typeface="Arial Narrow" panose="020B0606020202030204" pitchFamily="34" charset="0"/>
            </a:endParaRPr>
          </a:p>
          <a:p>
            <a:pPr lvl="2"/>
            <a:endParaRPr lang="pt-BR" sz="2600" dirty="0">
              <a:latin typeface="Arial Narrow" panose="020B0606020202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600" dirty="0">
                <a:latin typeface="Arial Narrow" panose="020B0606020202030204" pitchFamily="34" charset="0"/>
              </a:rPr>
              <a:t>N</a:t>
            </a:r>
            <a:r>
              <a:rPr lang="pt-BR" sz="2600" dirty="0" err="1">
                <a:latin typeface="Arial Narrow" panose="020B0606020202030204" pitchFamily="34" charset="0"/>
              </a:rPr>
              <a:t>itsche</a:t>
            </a:r>
            <a:r>
              <a:rPr lang="pt-BR" sz="2600" dirty="0">
                <a:latin typeface="Arial Narrow" panose="020B0606020202030204" pitchFamily="34" charset="0"/>
              </a:rPr>
              <a:t>; </a:t>
            </a:r>
            <a:r>
              <a:rPr lang="pt-BR" sz="2600" dirty="0" err="1">
                <a:latin typeface="Arial Narrow" panose="020B0606020202030204" pitchFamily="34" charset="0"/>
              </a:rPr>
              <a:t>Stutz</a:t>
            </a:r>
            <a:r>
              <a:rPr lang="pt-BR" sz="2600" dirty="0">
                <a:latin typeface="Arial Narrow" panose="020B0606020202030204" pitchFamily="34" charset="0"/>
              </a:rPr>
              <a:t>; </a:t>
            </a:r>
            <a:r>
              <a:rPr lang="pt-BR" sz="2600" dirty="0" err="1">
                <a:latin typeface="Arial Narrow" panose="020B0606020202030204" pitchFamily="34" charset="0"/>
              </a:rPr>
              <a:t>Kammer</a:t>
            </a:r>
            <a:r>
              <a:rPr lang="pt-BR" sz="2600" dirty="0">
                <a:latin typeface="Arial Narrow" panose="020B0606020202030204" pitchFamily="34" charset="0"/>
              </a:rPr>
              <a:t> e </a:t>
            </a:r>
            <a:r>
              <a:rPr lang="pt-BR" sz="2600" dirty="0" err="1">
                <a:latin typeface="Arial Narrow" panose="020B0606020202030204" pitchFamily="34" charset="0"/>
              </a:rPr>
              <a:t>Maurer</a:t>
            </a:r>
            <a:endParaRPr lang="pt-BR" sz="2600" dirty="0">
              <a:latin typeface="Arial Narrow" panose="020B060602020203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600" dirty="0" err="1">
                <a:latin typeface="Arial Narrow" panose="020B0606020202030204" pitchFamily="34" charset="0"/>
              </a:rPr>
              <a:t>Uso</a:t>
            </a:r>
            <a:r>
              <a:rPr lang="en-US" sz="2600" dirty="0">
                <a:latin typeface="Arial Narrow" panose="020B0606020202030204" pitchFamily="34" charset="0"/>
              </a:rPr>
              <a:t> de </a:t>
            </a:r>
            <a:r>
              <a:rPr lang="en-US" sz="2600" dirty="0" err="1">
                <a:latin typeface="Arial Narrow" panose="020B0606020202030204" pitchFamily="34" charset="0"/>
              </a:rPr>
              <a:t>Acelerômetro</a:t>
            </a:r>
            <a:endParaRPr lang="en-US" sz="2600" dirty="0">
              <a:latin typeface="Arial Narrow" panose="020B060602020203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600" dirty="0" err="1">
                <a:latin typeface="Arial Narrow" panose="020B0606020202030204" pitchFamily="34" charset="0"/>
              </a:rPr>
              <a:t>Fenômenos</a:t>
            </a:r>
            <a:r>
              <a:rPr lang="en-US" sz="2600" dirty="0">
                <a:latin typeface="Arial Narrow" panose="020B0606020202030204" pitchFamily="34" charset="0"/>
              </a:rPr>
              <a:t> de </a:t>
            </a:r>
            <a:r>
              <a:rPr lang="en-US" sz="2600" dirty="0" err="1">
                <a:latin typeface="Arial Narrow" panose="020B0606020202030204" pitchFamily="34" charset="0"/>
              </a:rPr>
              <a:t>Rugosidade</a:t>
            </a:r>
            <a:endParaRPr lang="en-US" sz="2600" dirty="0">
              <a:latin typeface="Arial Narrow" panose="020B0606020202030204" pitchFamily="34" charset="0"/>
            </a:endParaRPr>
          </a:p>
          <a:p>
            <a:pPr lvl="1"/>
            <a:endParaRPr lang="pt-BR" sz="2600" dirty="0">
              <a:latin typeface="Arial Narrow" panose="020B0606020202030204" pitchFamily="34" charset="0"/>
            </a:endParaRPr>
          </a:p>
          <a:p>
            <a:endParaRPr lang="pt-BR" sz="2600" dirty="0">
              <a:latin typeface="Arial Narrow" panose="020B060602020203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75A2FA6-F0FB-49AF-AC9D-26A32AE39594}"/>
              </a:ext>
            </a:extLst>
          </p:cNvPr>
          <p:cNvSpPr txBox="1"/>
          <p:nvPr/>
        </p:nvSpPr>
        <p:spPr>
          <a:xfrm>
            <a:off x="6096000" y="1331419"/>
            <a:ext cx="51519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2600" dirty="0" err="1">
                <a:latin typeface="Arial Narrow" panose="020B0606020202030204" pitchFamily="34" charset="0"/>
              </a:rPr>
              <a:t>Savers</a:t>
            </a:r>
            <a:r>
              <a:rPr lang="pt-BR" sz="2600" dirty="0">
                <a:latin typeface="Arial Narrow" panose="020B0606020202030204" pitchFamily="34" charset="0"/>
              </a:rPr>
              <a:t> e </a:t>
            </a:r>
            <a:r>
              <a:rPr lang="pt-BR" sz="2600" dirty="0" err="1">
                <a:latin typeface="Arial Narrow" panose="020B0606020202030204" pitchFamily="34" charset="0"/>
              </a:rPr>
              <a:t>Karamihas</a:t>
            </a:r>
            <a:endParaRPr lang="pt-BR" sz="2600" dirty="0">
              <a:latin typeface="Arial Narrow" panose="020B060602020203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600" dirty="0">
                <a:latin typeface="Arial Narrow" panose="020B0606020202030204" pitchFamily="34" charset="0"/>
              </a:rPr>
              <a:t>IRI</a:t>
            </a:r>
          </a:p>
          <a:p>
            <a:pPr lvl="2"/>
            <a:endParaRPr lang="pt-BR" sz="2600" dirty="0">
              <a:latin typeface="Arial Narrow" panose="020B0606020202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Vargas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600" dirty="0" err="1">
                <a:latin typeface="Arial Narrow" panose="020B0606020202030204" pitchFamily="34" charset="0"/>
              </a:rPr>
              <a:t>Influência</a:t>
            </a:r>
            <a:r>
              <a:rPr lang="en-US" sz="2600" dirty="0">
                <a:latin typeface="Arial Narrow" panose="020B0606020202030204" pitchFamily="34" charset="0"/>
              </a:rPr>
              <a:t> do IRI </a:t>
            </a:r>
            <a:r>
              <a:rPr lang="en-US" sz="2600" dirty="0" err="1">
                <a:latin typeface="Arial Narrow" panose="020B0606020202030204" pitchFamily="34" charset="0"/>
              </a:rPr>
              <a:t>em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eventos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externos</a:t>
            </a:r>
            <a:endParaRPr lang="en-US" sz="2600" dirty="0">
              <a:latin typeface="Arial Narrow" panose="020B0606020202030204" pitchFamily="34" charset="0"/>
            </a:endParaRPr>
          </a:p>
          <a:p>
            <a:pPr lvl="2"/>
            <a:endParaRPr lang="pt-BR" sz="2600" dirty="0">
              <a:latin typeface="Arial Narrow" panose="020B0606020202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600" dirty="0">
                <a:latin typeface="Arial Narrow" panose="020B0606020202030204" pitchFamily="34" charset="0"/>
              </a:rPr>
              <a:t>E</a:t>
            </a:r>
            <a:r>
              <a:rPr lang="pt-BR" sz="2600" dirty="0" err="1">
                <a:latin typeface="Arial Narrow" panose="020B0606020202030204" pitchFamily="34" charset="0"/>
              </a:rPr>
              <a:t>tc</a:t>
            </a:r>
            <a:endParaRPr lang="pt-BR" sz="2600" dirty="0">
              <a:latin typeface="Arial Narrow" panose="020B0606020202030204" pitchFamily="34" charset="0"/>
            </a:endParaRPr>
          </a:p>
          <a:p>
            <a:endParaRPr lang="pt-BR" sz="2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986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039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METODOLOGIA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DABFED9-0ED1-4026-9510-CF4F12C17582}"/>
              </a:ext>
            </a:extLst>
          </p:cNvPr>
          <p:cNvSpPr txBox="1"/>
          <p:nvPr/>
        </p:nvSpPr>
        <p:spPr>
          <a:xfrm>
            <a:off x="914400" y="1856286"/>
            <a:ext cx="644892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Estudo do sensor Acelerômetro e GPS</a:t>
            </a:r>
          </a:p>
          <a:p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Estudo de artigos científicos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Estudo de técnicas de aprendizado de máquina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Elaboração de uma Web API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84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039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METODOLOGIA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DABFED9-0ED1-4026-9510-CF4F12C17582}"/>
              </a:ext>
            </a:extLst>
          </p:cNvPr>
          <p:cNvSpPr txBox="1"/>
          <p:nvPr/>
        </p:nvSpPr>
        <p:spPr>
          <a:xfrm>
            <a:off x="914400" y="1856286"/>
            <a:ext cx="626131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Estudo do sensor Acelerômetro e GPS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Aplicativo Android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Estudo de artigos científicos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Estudo de técnicas de aprendizado de máquina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Elaboração de uma Web API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pic>
        <p:nvPicPr>
          <p:cNvPr id="8" name="Imagem 7" descr="C:\Users\USUARIO\Dropbox\Projeto Final\Jupyter\eixosAcelerometro.jpg">
            <a:extLst>
              <a:ext uri="{FF2B5EF4-FFF2-40B4-BE49-F238E27FC236}">
                <a16:creationId xmlns:a16="http://schemas.microsoft.com/office/drawing/2014/main" id="{3A626D1E-A140-4096-98BE-1EFA6C229CC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173" y="2022527"/>
            <a:ext cx="3582138" cy="37722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388192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726</Words>
  <Application>Microsoft Office PowerPoint</Application>
  <PresentationFormat>Widescreen</PresentationFormat>
  <Paragraphs>342</Paragraphs>
  <Slides>31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9" baseType="lpstr">
      <vt:lpstr>Arial</vt:lpstr>
      <vt:lpstr>Arial Narrow</vt:lpstr>
      <vt:lpstr>Calibri</vt:lpstr>
      <vt:lpstr>Calibri Light</vt:lpstr>
      <vt:lpstr>Symbol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ADORNO</dc:creator>
  <cp:lastModifiedBy>ADORNO</cp:lastModifiedBy>
  <cp:revision>79</cp:revision>
  <dcterms:created xsi:type="dcterms:W3CDTF">2018-05-01T22:57:11Z</dcterms:created>
  <dcterms:modified xsi:type="dcterms:W3CDTF">2018-05-13T19:55:17Z</dcterms:modified>
</cp:coreProperties>
</file>