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1" r:id="rId5"/>
    <p:sldId id="264" r:id="rId6"/>
    <p:sldId id="302" r:id="rId7"/>
    <p:sldId id="265" r:id="rId8"/>
    <p:sldId id="267" r:id="rId9"/>
    <p:sldId id="268" r:id="rId10"/>
    <p:sldId id="271" r:id="rId11"/>
    <p:sldId id="273" r:id="rId12"/>
    <p:sldId id="274" r:id="rId13"/>
    <p:sldId id="276" r:id="rId14"/>
    <p:sldId id="278" r:id="rId15"/>
    <p:sldId id="280" r:id="rId16"/>
    <p:sldId id="285" r:id="rId17"/>
    <p:sldId id="286" r:id="rId18"/>
    <p:sldId id="287" r:id="rId19"/>
    <p:sldId id="289" r:id="rId20"/>
    <p:sldId id="301" r:id="rId21"/>
    <p:sldId id="284" r:id="rId22"/>
    <p:sldId id="282" r:id="rId23"/>
    <p:sldId id="300" r:id="rId24"/>
    <p:sldId id="283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29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EF42B-4B56-4673-A5B5-61CB1DF3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6FA79-EE73-4331-9DD3-3ACAACA8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2F781-2AEA-48AF-A200-1607CEFD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25FFE-A658-4126-9DC8-E7994EA1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A38A3-1ED5-416F-8D74-F7A9F627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81B3D-9330-4F0A-82D2-0E958D14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D8C084-562C-477A-8563-2D67117A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68067-9749-4289-B5C8-AC147CE5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A0765-83C8-4AD7-A62F-1E42043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45A63-FE9F-471D-A47D-2A967237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08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4C5D1-5630-443B-827A-CAC2F73D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188A3B-3F5F-4B3B-9ADA-F9ED4794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7EA43-CA4C-4E35-851D-4FF5916A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9B538-E818-4570-8D66-22BAFA5A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1476B-3E42-42AD-96FD-342B778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B6416-5C8E-4349-8BBD-1917357B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3994F-C0CF-4F4E-8A9F-C8171373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1F3D-B08B-4723-A37D-21F3BF7A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157886-5561-452E-8EBF-797EC4B0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C4DCE-C2D8-46FF-B364-814F4539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5822-5E13-45FB-B11D-1FD671B0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C9CC8-CBE8-45B3-80AF-BB1C06B6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F6830-17F7-4470-A797-58733DAD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45F30-7201-4F94-BFCD-DA933E7B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13ACF-DA0F-45A1-96D6-6453968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2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09168-37B4-4BF0-BD9D-D4F93F79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C12A3-B427-45CA-A23C-CFA87AB5B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09508C-0454-4120-83E1-EB9458D2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D5FB97-220E-4370-B9F7-81F179C3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0AB0AF-42DC-46EF-BF3D-CA5A8669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A8E69-EAC6-4A38-A04D-EE7A836D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9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CD37D-8BDE-4CCF-95FB-9AC360C6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35ACB3-6789-463D-825C-4FCCBEA9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EE241C-2A1C-41C8-B702-827AE91CD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FD017D-17E6-47BA-A3FE-E516C2DAD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7607CA-456F-4EA0-974B-D20733AFE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C6218-3254-4C73-829A-44714FCC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50E1F9-9F82-4737-AE2A-273F4347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4D61B0-14D9-4EB4-AF2B-595878D7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47A0E-C9E5-4F59-8537-810F3843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5C92A6-C76A-4FC7-9138-64B69D9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42834D-3CE9-464C-9253-689718D1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9EC6F1-BE81-496C-B112-5318E3D9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B2B46D-0734-489A-8F96-D8682547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11AAC1-101B-4C2D-AD69-CE9FC5C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648C09-4EAF-4F24-B081-58A7E8C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FF0E-42EA-427F-9BC6-BED70A7C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19F4E-15B4-42C8-9925-C97F81DF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8B23B6-8136-438C-B2BA-147D2505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AE916-D6FD-4A97-91F5-65A63379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D63D1E-E1E9-4836-97BD-FF10A307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4129C-BA40-41AB-B057-6DCD91C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942EC-C54A-47C9-A3FA-ADB661EF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818E01-2A51-4735-9F95-C4D99D87C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8F029-B396-4071-902B-9416B84C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D4E709-8C53-4A9A-BC9D-F0C4EB9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E3AC9-B28D-4FFD-9186-BE25596A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274D09-2C8E-4759-97B4-CEDDBFD8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A6628-9BDE-42D6-B5CC-14DC8776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6DA59-A2B0-47EA-B6C9-613D2156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F4538-BAA0-4F36-A908-5561C12F3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39F9-72AE-470B-BCF0-DD0A60F35D16}" type="datetimeFigureOut">
              <a:rPr lang="pt-BR" smtClean="0"/>
              <a:t>04/05/2018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FC9DC-BD57-4F53-A866-783F124E4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FD98B-0808-4555-9AF4-695443EB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7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0071" y="740547"/>
            <a:ext cx="98918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Narrow" charset="0"/>
                <a:ea typeface="Arial Narrow" charset="0"/>
                <a:cs typeface="Arial Narrow" charset="0"/>
              </a:rPr>
              <a:t>MAPEAMENTO DAS CONDIÇÕES ASFÁLTICAS POR MEIO DA AQUISIÇÃO DE DADOS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" y="740547"/>
            <a:ext cx="192307" cy="3772204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105D13-8C83-43DE-9CF6-C0B3ED90E87F}"/>
              </a:ext>
            </a:extLst>
          </p:cNvPr>
          <p:cNvSpPr txBox="1"/>
          <p:nvPr/>
        </p:nvSpPr>
        <p:spPr>
          <a:xfrm>
            <a:off x="1187778" y="3620199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charset="0"/>
                <a:ea typeface="Arial Narrow" charset="0"/>
                <a:cs typeface="Arial Narrow" charset="0"/>
              </a:rPr>
              <a:t>VIA APLICATIVO ANDROID COM USO DE ALGORITMO DE APRENDIZADO DE MÁQUINA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A21997-B37D-4502-9B97-F972D11CE2C7}"/>
              </a:ext>
            </a:extLst>
          </p:cNvPr>
          <p:cNvSpPr txBox="1"/>
          <p:nvPr/>
        </p:nvSpPr>
        <p:spPr>
          <a:xfrm>
            <a:off x="1187778" y="4604982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panose="020B0606020202030204" pitchFamily="34" charset="0"/>
              </a:rPr>
              <a:t>Lucas Cavalcanti Adorno			Orientadores: Flávio Luís de Mello</a:t>
            </a:r>
          </a:p>
          <a:p>
            <a:r>
              <a:rPr lang="pt-BR" sz="2600" dirty="0">
                <a:latin typeface="Arial Narrow" panose="020B0606020202030204" pitchFamily="34" charset="0"/>
              </a:rPr>
              <a:t>Engenharia Eletrônica e de Computação                               Fabrício Firmino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257002-9FD7-42BF-9EF2-68D8DDB6F4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5431653"/>
            <a:ext cx="3520800" cy="1371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E9D4D8-A25B-47AA-A86C-DC2CA9FD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5585938"/>
            <a:ext cx="1275635" cy="1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1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2613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artigos científicos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IRI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Aparelhagem tecnológica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9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162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Algoritmos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Otimização de hiperparâmetros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162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TECNOLOGIAS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44094" y="2582614"/>
            <a:ext cx="54244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Banco de Dados </a:t>
            </a:r>
            <a:r>
              <a:rPr lang="pt-BR" sz="2600" dirty="0" err="1">
                <a:latin typeface="Arial Narrow" panose="020B0606020202030204" pitchFamily="34" charset="0"/>
              </a:rPr>
              <a:t>NoSQL</a:t>
            </a:r>
            <a:r>
              <a:rPr lang="pt-BR" sz="2600" dirty="0">
                <a:latin typeface="Arial Narrow" panose="020B0606020202030204" pitchFamily="34" charset="0"/>
              </a:rPr>
              <a:t> (</a:t>
            </a:r>
            <a:r>
              <a:rPr lang="pt-BR" sz="2600" dirty="0" err="1">
                <a:latin typeface="Arial Narrow" panose="020B0606020202030204" pitchFamily="34" charset="0"/>
              </a:rPr>
              <a:t>MongoDb</a:t>
            </a:r>
            <a:r>
              <a:rPr lang="pt-BR" sz="2600" dirty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Amazon</a:t>
            </a:r>
            <a:r>
              <a:rPr lang="pt-BR" sz="2600" dirty="0">
                <a:latin typeface="Arial Narrow" panose="020B0606020202030204" pitchFamily="34" charset="0"/>
              </a:rPr>
              <a:t> Web Services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TECNOLOGIAS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54244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Banco de Dados </a:t>
            </a: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NoSQL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(</a:t>
            </a: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MongoDb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Amazon</a:t>
            </a:r>
            <a:r>
              <a:rPr lang="pt-BR" sz="2600" dirty="0">
                <a:latin typeface="Arial Narrow" panose="020B0606020202030204" pitchFamily="34" charset="0"/>
              </a:rPr>
              <a:t> Web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EC2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SQS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B3DA91-52EF-44D4-9AC2-100B95E0169A}"/>
              </a:ext>
            </a:extLst>
          </p:cNvPr>
          <p:cNvPicPr/>
          <p:nvPr/>
        </p:nvPicPr>
        <p:blipFill rotWithShape="1">
          <a:blip r:embed="rId4"/>
          <a:srcRect r="26346"/>
          <a:stretch/>
        </p:blipFill>
        <p:spPr>
          <a:xfrm>
            <a:off x="5847347" y="1856287"/>
            <a:ext cx="5787190" cy="3293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81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C10C3-726A-4E09-A43C-AD4E5E3FD1B1}"/>
              </a:ext>
            </a:extLst>
          </p:cNvPr>
          <p:cNvSpPr txBox="1"/>
          <p:nvPr/>
        </p:nvSpPr>
        <p:spPr>
          <a:xfrm>
            <a:off x="822960" y="2182505"/>
            <a:ext cx="64489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Gartner</a:t>
            </a:r>
            <a:r>
              <a:rPr lang="pt-BR" sz="2600" dirty="0">
                <a:latin typeface="Arial Narrow" panose="020B0606020202030204" pitchFamily="34" charset="0"/>
              </a:rPr>
              <a:t> Hype </a:t>
            </a:r>
            <a:r>
              <a:rPr lang="pt-BR" sz="2600" dirty="0" err="1">
                <a:latin typeface="Arial Narrow" panose="020B0606020202030204" pitchFamily="34" charset="0"/>
              </a:rPr>
              <a:t>Cycle</a:t>
            </a:r>
            <a:r>
              <a:rPr lang="pt-BR" sz="2600" dirty="0">
                <a:latin typeface="Arial Narrow" panose="020B0606020202030204" pitchFamily="34" charset="0"/>
              </a:rPr>
              <a:t> for </a:t>
            </a:r>
            <a:r>
              <a:rPr lang="pt-BR" sz="2600" dirty="0" err="1">
                <a:latin typeface="Arial Narrow" panose="020B0606020202030204" pitchFamily="34" charset="0"/>
              </a:rPr>
              <a:t>Emerging</a:t>
            </a:r>
            <a:r>
              <a:rPr lang="pt-BR" sz="2600" dirty="0">
                <a:latin typeface="Arial Narrow" panose="020B0606020202030204" pitchFamily="34" charset="0"/>
              </a:rPr>
              <a:t> Technologies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Aprendizado Supervisionado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Long</a:t>
            </a:r>
            <a:r>
              <a:rPr lang="pt-BR" sz="2600" dirty="0">
                <a:latin typeface="Arial Narrow" panose="020B0606020202030204" pitchFamily="34" charset="0"/>
              </a:rPr>
              <a:t> Short-</a:t>
            </a:r>
            <a:r>
              <a:rPr lang="pt-BR" sz="2600" dirty="0" err="1">
                <a:latin typeface="Arial Narrow" panose="020B0606020202030204" pitchFamily="34" charset="0"/>
              </a:rPr>
              <a:t>Term</a:t>
            </a:r>
            <a:r>
              <a:rPr lang="pt-BR" sz="2600" dirty="0">
                <a:latin typeface="Arial Narrow" panose="020B0606020202030204" pitchFamily="34" charset="0"/>
              </a:rPr>
              <a:t> </a:t>
            </a:r>
            <a:r>
              <a:rPr lang="pt-BR" sz="2600" dirty="0" err="1">
                <a:latin typeface="Arial Narrow" panose="020B0606020202030204" pitchFamily="34" charset="0"/>
              </a:rPr>
              <a:t>Memory</a:t>
            </a:r>
            <a:r>
              <a:rPr lang="pt-BR" sz="2600" dirty="0">
                <a:latin typeface="Arial Narrow" panose="020B0606020202030204" pitchFamily="34" charset="0"/>
              </a:rPr>
              <a:t> (LSTM)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9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C10C3-726A-4E09-A43C-AD4E5E3FD1B1}"/>
              </a:ext>
            </a:extLst>
          </p:cNvPr>
          <p:cNvSpPr txBox="1"/>
          <p:nvPr/>
        </p:nvSpPr>
        <p:spPr>
          <a:xfrm>
            <a:off x="801283" y="1118125"/>
            <a:ext cx="64489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Gartner</a:t>
            </a:r>
            <a:r>
              <a:rPr lang="pt-BR" sz="2600" dirty="0">
                <a:latin typeface="Arial Narrow" panose="020B0606020202030204" pitchFamily="34" charset="0"/>
              </a:rPr>
              <a:t> Hype </a:t>
            </a:r>
            <a:r>
              <a:rPr lang="pt-BR" sz="2600" dirty="0" err="1">
                <a:latin typeface="Arial Narrow" panose="020B0606020202030204" pitchFamily="34" charset="0"/>
              </a:rPr>
              <a:t>Cycle</a:t>
            </a:r>
            <a:r>
              <a:rPr lang="pt-BR" sz="2600" dirty="0">
                <a:latin typeface="Arial Narrow" panose="020B0606020202030204" pitchFamily="34" charset="0"/>
              </a:rPr>
              <a:t> for </a:t>
            </a:r>
            <a:r>
              <a:rPr lang="pt-BR" sz="2600" dirty="0" err="1">
                <a:latin typeface="Arial Narrow" panose="020B0606020202030204" pitchFamily="34" charset="0"/>
              </a:rPr>
              <a:t>Emerging</a:t>
            </a:r>
            <a:r>
              <a:rPr lang="pt-BR" sz="2600" dirty="0">
                <a:latin typeface="Arial Narrow" panose="020B0606020202030204" pitchFamily="34" charset="0"/>
              </a:rPr>
              <a:t> Technologies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0B32C6E-7B5B-4731-8DDD-B891825F4B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1283" y="1698897"/>
            <a:ext cx="7435515" cy="49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C10C3-726A-4E09-A43C-AD4E5E3FD1B1}"/>
              </a:ext>
            </a:extLst>
          </p:cNvPr>
          <p:cNvSpPr txBox="1"/>
          <p:nvPr/>
        </p:nvSpPr>
        <p:spPr>
          <a:xfrm>
            <a:off x="822960" y="2182505"/>
            <a:ext cx="64489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Gartner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Hype </a:t>
            </a: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Cycle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for </a:t>
            </a: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Emerging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Technologies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Aprendizado Supervisionado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Long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Short-</a:t>
            </a: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Term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Memory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(LSTM)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1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C10C3-726A-4E09-A43C-AD4E5E3FD1B1}"/>
              </a:ext>
            </a:extLst>
          </p:cNvPr>
          <p:cNvSpPr txBox="1"/>
          <p:nvPr/>
        </p:nvSpPr>
        <p:spPr>
          <a:xfrm>
            <a:off x="822960" y="1737337"/>
            <a:ext cx="64489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Gartner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Hype </a:t>
            </a: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Cycle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for </a:t>
            </a:r>
            <a:r>
              <a:rPr lang="pt-BR" sz="26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Emerging</a:t>
            </a: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Technologies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Aprendizado Supervisionado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 err="1">
                <a:latin typeface="Arial Narrow" panose="020B0606020202030204" pitchFamily="34" charset="0"/>
              </a:rPr>
              <a:t>Long</a:t>
            </a:r>
            <a:r>
              <a:rPr lang="pt-BR" sz="2600" dirty="0">
                <a:latin typeface="Arial Narrow" panose="020B0606020202030204" pitchFamily="34" charset="0"/>
              </a:rPr>
              <a:t> Short-</a:t>
            </a:r>
            <a:r>
              <a:rPr lang="pt-BR" sz="2600" dirty="0" err="1">
                <a:latin typeface="Arial Narrow" panose="020B0606020202030204" pitchFamily="34" charset="0"/>
              </a:rPr>
              <a:t>Term</a:t>
            </a:r>
            <a:r>
              <a:rPr lang="pt-BR" sz="2600" dirty="0">
                <a:latin typeface="Arial Narrow" panose="020B0606020202030204" pitchFamily="34" charset="0"/>
              </a:rPr>
              <a:t> </a:t>
            </a:r>
            <a:r>
              <a:rPr lang="pt-BR" sz="2600" dirty="0" err="1">
                <a:latin typeface="Arial Narrow" panose="020B0606020202030204" pitchFamily="34" charset="0"/>
              </a:rPr>
              <a:t>Memory</a:t>
            </a:r>
            <a:r>
              <a:rPr lang="pt-BR" sz="2600" dirty="0">
                <a:latin typeface="Arial Narrow" panose="020B0606020202030204" pitchFamily="34" charset="0"/>
              </a:rPr>
              <a:t> (LSTM)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9EFF46-B2DD-494C-8A64-4E9CC19E45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72212" y="2153653"/>
            <a:ext cx="5910728" cy="4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544832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Estrutura do projeto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Disponibilização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4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SUMÁRIO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F21BBF-8CEF-4993-AD55-F06BFE9E8B3A}"/>
              </a:ext>
            </a:extLst>
          </p:cNvPr>
          <p:cNvSpPr txBox="1"/>
          <p:nvPr/>
        </p:nvSpPr>
        <p:spPr>
          <a:xfrm>
            <a:off x="1065229" y="1903535"/>
            <a:ext cx="5630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Tema, Justificativa, Objetivo e Metodologia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Tecnologias utilizadas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Projeto Lunar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Conclusão e Trabalhos futuros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12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A653B3F-13D7-442C-91C5-6646B996A8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5" y="397042"/>
            <a:ext cx="11496250" cy="63647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244042"/>
            <a:ext cx="4227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Estrutura do projeto</a:t>
            </a:r>
          </a:p>
        </p:txBody>
      </p:sp>
    </p:spTree>
    <p:extLst>
      <p:ext uri="{BB962C8B-B14F-4D97-AF65-F5344CB8AC3E}">
        <p14:creationId xmlns:p14="http://schemas.microsoft.com/office/powerpoint/2010/main" val="384188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925EB2-3FEE-4FBF-A102-78CE6BE9FD4C}"/>
              </a:ext>
            </a:extLst>
          </p:cNvPr>
          <p:cNvSpPr txBox="1"/>
          <p:nvPr/>
        </p:nvSpPr>
        <p:spPr>
          <a:xfrm>
            <a:off x="616149" y="1445106"/>
            <a:ext cx="5775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Modelo padrão de aplicação com </a:t>
            </a:r>
            <a:r>
              <a:rPr lang="pt-BR" sz="2200" b="1" i="1" dirty="0" err="1">
                <a:latin typeface="Arial Narrow" charset="0"/>
                <a:ea typeface="Arial Narrow" charset="0"/>
                <a:cs typeface="Arial Narrow" charset="0"/>
              </a:rPr>
              <a:t>machine</a:t>
            </a:r>
            <a:r>
              <a:rPr lang="pt-BR" sz="2200" b="1" i="1" dirty="0"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pt-BR" sz="2200" b="1" i="1" dirty="0" err="1">
                <a:latin typeface="Arial Narrow" charset="0"/>
                <a:ea typeface="Arial Narrow" charset="0"/>
                <a:cs typeface="Arial Narrow" charset="0"/>
              </a:rPr>
              <a:t>learning</a:t>
            </a:r>
            <a:endParaRPr lang="pt-BR" sz="22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A791BF8-8F8A-4129-9927-B13803485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9" y="2038939"/>
            <a:ext cx="10959702" cy="333917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49EBF65-6E9F-4AED-9BAB-73721017EE90}"/>
              </a:ext>
            </a:extLst>
          </p:cNvPr>
          <p:cNvSpPr/>
          <p:nvPr/>
        </p:nvSpPr>
        <p:spPr>
          <a:xfrm>
            <a:off x="616149" y="2863516"/>
            <a:ext cx="1657819" cy="85424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72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07D277-CE40-4754-83BD-7EF263D17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5"/>
          <a:stretch/>
        </p:blipFill>
        <p:spPr>
          <a:xfrm>
            <a:off x="0" y="1287379"/>
            <a:ext cx="11877675" cy="52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0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125B6A2-00F0-491D-880C-5C91D176DC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42" y="1503947"/>
            <a:ext cx="7740316" cy="4596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468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MACHINE LEARNING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FADA3E-34AA-4FC6-84D4-C21EC1E3D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8" y="1512120"/>
            <a:ext cx="7112542" cy="512642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000C2D-8384-46C7-9F02-9C745AFC240C}"/>
              </a:ext>
            </a:extLst>
          </p:cNvPr>
          <p:cNvSpPr txBox="1"/>
          <p:nvPr/>
        </p:nvSpPr>
        <p:spPr>
          <a:xfrm>
            <a:off x="389811" y="1081233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Acelerômetro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C40E53-E3BD-4E13-9A4B-C123AB70B9DD}"/>
              </a:ext>
            </a:extLst>
          </p:cNvPr>
          <p:cNvCxnSpPr>
            <a:cxnSpLocks/>
          </p:cNvCxnSpPr>
          <p:nvPr/>
        </p:nvCxnSpPr>
        <p:spPr>
          <a:xfrm flipV="1">
            <a:off x="6922089" y="3374170"/>
            <a:ext cx="958539" cy="4350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2AAB2B-41F0-4946-B219-029085EC93C0}"/>
              </a:ext>
            </a:extLst>
          </p:cNvPr>
          <p:cNvCxnSpPr>
            <a:cxnSpLocks/>
          </p:cNvCxnSpPr>
          <p:nvPr/>
        </p:nvCxnSpPr>
        <p:spPr>
          <a:xfrm>
            <a:off x="6922089" y="3809223"/>
            <a:ext cx="838279" cy="591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AD423564-3DA6-4B07-AB48-EC780CAA55A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80" y="2038156"/>
            <a:ext cx="3947225" cy="139084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800CB26-2D29-4127-A861-39EB15728BBE}"/>
              </a:ext>
            </a:extLst>
          </p:cNvPr>
          <p:cNvSpPr txBox="1"/>
          <p:nvPr/>
        </p:nvSpPr>
        <p:spPr>
          <a:xfrm>
            <a:off x="7976880" y="1607269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Buracos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60996EE-E501-4C8F-97E7-DC4D583019E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80" y="4358997"/>
            <a:ext cx="3949200" cy="13896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0A4745-70DC-430C-BF02-BF020FB51BF0}"/>
              </a:ext>
            </a:extLst>
          </p:cNvPr>
          <p:cNvSpPr txBox="1"/>
          <p:nvPr/>
        </p:nvSpPr>
        <p:spPr>
          <a:xfrm>
            <a:off x="7976880" y="3809223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Quebra-Molas</a:t>
            </a:r>
          </a:p>
        </p:txBody>
      </p:sp>
    </p:spTree>
    <p:extLst>
      <p:ext uri="{BB962C8B-B14F-4D97-AF65-F5344CB8AC3E}">
        <p14:creationId xmlns:p14="http://schemas.microsoft.com/office/powerpoint/2010/main" val="3760968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544832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Disponibilização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7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985305-4C1B-4DFB-A3D9-078736BD3F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4" y="1777727"/>
            <a:ext cx="10622534" cy="4389120"/>
          </a:xfrm>
          <a:prstGeom prst="rect">
            <a:avLst/>
          </a:prstGeom>
        </p:spPr>
      </p:pic>
      <p:sp>
        <p:nvSpPr>
          <p:cNvPr id="16" name="Rectangle 25">
            <a:extLst>
              <a:ext uri="{FF2B5EF4-FFF2-40B4-BE49-F238E27FC236}">
                <a16:creationId xmlns:a16="http://schemas.microsoft.com/office/drawing/2014/main" id="{05234529-1A7D-40D7-8029-F36D9D5F6652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730974-21F5-4D6B-AE68-4B5027ACF22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0FD425-60EF-4D87-BE22-0FD8ED456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22AAD0F-DA46-4849-A99F-6E117055AA62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F35882-B4AD-40AC-B628-3ED12C667CBF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D73CFC-7178-4083-AD29-BDA0EDE57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3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26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DADOS PARCIAIS OBTIDOS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B8EC8A-B86B-4A05-81A6-0AFDE39D658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" y="1837400"/>
            <a:ext cx="10213848" cy="4251960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C410C43D-55D8-441D-947E-F76C2F69A9F6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608E85-EA9F-472B-8083-E9681A9E0B69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958AFC-C730-42F2-B317-B55123444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2EC79C-AA4C-45DC-AA96-7C2DB6EA58C2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EC2E3-69C9-4179-8BC1-F4AEFC240415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9B295DB-F18D-4497-B3F6-F162C6A5C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26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DADOS PARCIAIS OBTIDOS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9393B0-DE1E-4E99-8B32-B11B9178E0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0" y="1856258"/>
            <a:ext cx="10445465" cy="4251960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C19B2681-4BFD-4466-9CD9-8AD3D7AFD2F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3E741E-359C-433B-80F2-2BB2E93AE666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EE5319-B698-41E8-B304-57F533765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148AA4A-B229-4DF2-9BB1-DBDB3414671B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D5AF84-507F-4009-ABD2-309792A0CFC5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7BB4A5-5018-4E10-B972-E56F4B662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544832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Disponibilização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9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F7820A-DDFB-4830-8881-6FC9B2E0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" y="2367958"/>
            <a:ext cx="3495675" cy="37052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7EE48C-34C1-4D2A-8A18-169A57EE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21" y="2627194"/>
            <a:ext cx="5124147" cy="34459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FBD3BE-9FDB-4225-AF64-CB4E6C29C42A}"/>
              </a:ext>
            </a:extLst>
          </p:cNvPr>
          <p:cNvSpPr txBox="1"/>
          <p:nvPr/>
        </p:nvSpPr>
        <p:spPr>
          <a:xfrm>
            <a:off x="1831247" y="1753893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 Narrow" charset="0"/>
                <a:ea typeface="Arial Narrow" charset="0"/>
                <a:cs typeface="Arial Narrow" charset="0"/>
              </a:rPr>
              <a:t>Acelerômetro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A8BEB2-9FDC-4966-A249-625A755C29DA}"/>
              </a:ext>
            </a:extLst>
          </p:cNvPr>
          <p:cNvSpPr txBox="1"/>
          <p:nvPr/>
        </p:nvSpPr>
        <p:spPr>
          <a:xfrm>
            <a:off x="8661041" y="172213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 Narrow" charset="0"/>
                <a:ea typeface="Arial Narrow" charset="0"/>
                <a:cs typeface="Arial Narrow" charset="0"/>
              </a:rPr>
              <a:t>GPS</a:t>
            </a: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A271744B-6AF3-4EBA-8523-9B10241412D0}"/>
              </a:ext>
            </a:extLst>
          </p:cNvPr>
          <p:cNvSpPr/>
          <p:nvPr/>
        </p:nvSpPr>
        <p:spPr>
          <a:xfrm>
            <a:off x="4703806" y="3212634"/>
            <a:ext cx="2179138" cy="48473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eta: Curva para Baixo 13">
            <a:extLst>
              <a:ext uri="{FF2B5EF4-FFF2-40B4-BE49-F238E27FC236}">
                <a16:creationId xmlns:a16="http://schemas.microsoft.com/office/drawing/2014/main" id="{56D320B8-828B-410B-929D-92896ACB0FC2}"/>
              </a:ext>
            </a:extLst>
          </p:cNvPr>
          <p:cNvSpPr/>
          <p:nvPr/>
        </p:nvSpPr>
        <p:spPr>
          <a:xfrm flipH="1" flipV="1">
            <a:off x="4703804" y="4787478"/>
            <a:ext cx="2179138" cy="48473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8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211973"/>
            <a:ext cx="4227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Processamento dos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3AA74C-80E3-4531-A32D-9A197E793A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84740" y="2038504"/>
            <a:ext cx="6794767" cy="45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2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82055" y="1189354"/>
            <a:ext cx="6689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Análise dos Dados (PSO e </a:t>
            </a:r>
            <a:r>
              <a:rPr lang="pt-BR" sz="2600" i="1" dirty="0" err="1">
                <a:latin typeface="Arial Narrow" panose="020B0606020202030204" pitchFamily="34" charset="0"/>
              </a:rPr>
              <a:t>Confusion</a:t>
            </a:r>
            <a:r>
              <a:rPr lang="pt-BR" sz="2600" i="1" dirty="0">
                <a:latin typeface="Arial Narrow" panose="020B0606020202030204" pitchFamily="34" charset="0"/>
              </a:rPr>
              <a:t> Matrix)</a:t>
            </a:r>
            <a:endParaRPr lang="pt-BR" sz="2600" dirty="0">
              <a:latin typeface="Arial Narrow" panose="020B060602020203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A4D65E-0BC6-4F36-8E7D-58A76490C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3665"/>
              </p:ext>
            </p:extLst>
          </p:nvPr>
        </p:nvGraphicFramePr>
        <p:xfrm>
          <a:off x="822960" y="1898175"/>
          <a:ext cx="6030045" cy="47403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58059">
                  <a:extLst>
                    <a:ext uri="{9D8B030D-6E8A-4147-A177-3AD203B41FA5}">
                      <a16:colId xmlns:a16="http://schemas.microsoft.com/office/drawing/2014/main" val="1897466409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2649092304"/>
                    </a:ext>
                  </a:extLst>
                </a:gridCol>
                <a:gridCol w="1145076">
                  <a:extLst>
                    <a:ext uri="{9D8B030D-6E8A-4147-A177-3AD203B41FA5}">
                      <a16:colId xmlns:a16="http://schemas.microsoft.com/office/drawing/2014/main" val="18823932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3774445405"/>
                    </a:ext>
                  </a:extLst>
                </a:gridCol>
                <a:gridCol w="891481">
                  <a:extLst>
                    <a:ext uri="{9D8B030D-6E8A-4147-A177-3AD203B41FA5}">
                      <a16:colId xmlns:a16="http://schemas.microsoft.com/office/drawing/2014/main" val="2643912296"/>
                    </a:ext>
                  </a:extLst>
                </a:gridCol>
                <a:gridCol w="891481">
                  <a:extLst>
                    <a:ext uri="{9D8B030D-6E8A-4147-A177-3AD203B41FA5}">
                      <a16:colId xmlns:a16="http://schemas.microsoft.com/office/drawing/2014/main" val="3402366939"/>
                    </a:ext>
                  </a:extLst>
                </a:gridCol>
              </a:tblGrid>
              <a:tr h="618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Épocas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Tamanho do Batch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LSTM (neurônios)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 err="1">
                          <a:effectLst/>
                        </a:rPr>
                        <a:t>Dropout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Precisão Geral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Precisão dos Eventos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18975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70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88.1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56,30%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29465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140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91.36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49,63%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9133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89.67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47,92%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98498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91.49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46,77%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309183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170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89.19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44,66%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0241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91.55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44,54%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40354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130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91.24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43,95%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41637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89.79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43,95%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357176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90.46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43,82%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17882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160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91.24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43,14%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214669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91.49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42,88%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57431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89.98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42,67%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32897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160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90.52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42,65%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17229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42,65%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0760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140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90.04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42,41%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029319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42,37%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55620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91.06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42,28%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422319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41,84%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83809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91.36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41,76%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86186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60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20%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90.76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41,62%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094117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7FE6834-A47B-42F8-A29A-1EE61DF89677}"/>
              </a:ext>
            </a:extLst>
          </p:cNvPr>
          <p:cNvSpPr/>
          <p:nvPr/>
        </p:nvSpPr>
        <p:spPr>
          <a:xfrm>
            <a:off x="7043608" y="1681797"/>
            <a:ext cx="5621266" cy="205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Neurônios na camada LSTM: 100 a 160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Dropout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10% a 40%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Épocas do método </a:t>
            </a: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fit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50 a 200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Tamanho do batch do método </a:t>
            </a: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fit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100 a 400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DE3947D-2294-48F8-9E30-4A6C398E2E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9811" y="3799322"/>
            <a:ext cx="4499392" cy="28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9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3FE625-F3D7-43CD-B399-5275F26A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77" y="1194392"/>
            <a:ext cx="6219825" cy="5191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7069F0-3DA9-429F-A1F8-FCF498BE9E08}"/>
              </a:ext>
            </a:extLst>
          </p:cNvPr>
          <p:cNvSpPr/>
          <p:nvPr/>
        </p:nvSpPr>
        <p:spPr>
          <a:xfrm>
            <a:off x="701842" y="1543185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Diagnóstica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Processamento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Disponibilização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68816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3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Conclusão e Trabalho futuro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801283" y="1340295"/>
            <a:ext cx="69711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Assinaturas diferentes dos obstáculos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Resultado satisfatório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Limitação quantitativa e espacial dos testes realizados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Desenvolver recursos de interação com o usuário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Sistema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359639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0071" y="740547"/>
            <a:ext cx="98918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Narrow" charset="0"/>
                <a:ea typeface="Arial Narrow" charset="0"/>
                <a:cs typeface="Arial Narrow" charset="0"/>
              </a:rPr>
              <a:t>MAPEAMENTO DAS CONDIÇÕES ASFÁLTICAS POR MEIO DA AQUISIÇÃO DE DADOS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" y="740547"/>
            <a:ext cx="192307" cy="3772204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105D13-8C83-43DE-9CF6-C0B3ED90E87F}"/>
              </a:ext>
            </a:extLst>
          </p:cNvPr>
          <p:cNvSpPr txBox="1"/>
          <p:nvPr/>
        </p:nvSpPr>
        <p:spPr>
          <a:xfrm>
            <a:off x="1187778" y="3620199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charset="0"/>
                <a:ea typeface="Arial Narrow" charset="0"/>
                <a:cs typeface="Arial Narrow" charset="0"/>
              </a:rPr>
              <a:t>VIA APLICATIVO ANDROID COM USO DE ALGORITMO DE APRENDIZADO DE MÁQUINA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A21997-B37D-4502-9B97-F972D11CE2C7}"/>
              </a:ext>
            </a:extLst>
          </p:cNvPr>
          <p:cNvSpPr txBox="1"/>
          <p:nvPr/>
        </p:nvSpPr>
        <p:spPr>
          <a:xfrm>
            <a:off x="1187778" y="4604982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panose="020B0606020202030204" pitchFamily="34" charset="0"/>
              </a:rPr>
              <a:t>Lucas Cavalcanti Adorno			Orientadores: Flávio Luís de Mello</a:t>
            </a:r>
          </a:p>
          <a:p>
            <a:r>
              <a:rPr lang="pt-BR" sz="2600" dirty="0">
                <a:latin typeface="Arial Narrow" panose="020B0606020202030204" pitchFamily="34" charset="0"/>
              </a:rPr>
              <a:t>Engenharia Eletrônica e de Computação                               Fabrício Firmino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257002-9FD7-42BF-9EF2-68D8DDB6F4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5431653"/>
            <a:ext cx="3520800" cy="1371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E9D4D8-A25B-47AA-A86C-DC2CA9FD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5585938"/>
            <a:ext cx="1275635" cy="1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4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JUSTIFICATIVA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24D8D4-DA02-420E-AB9B-B8563E64FB67}"/>
              </a:ext>
            </a:extLst>
          </p:cNvPr>
          <p:cNvSpPr txBox="1"/>
          <p:nvPr/>
        </p:nvSpPr>
        <p:spPr>
          <a:xfrm>
            <a:off x="1065229" y="2182505"/>
            <a:ext cx="61824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Condições Asfálticas Precárias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Primeiro Lugar em número de mortes no trânsito na América do Sul.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Processo custoso de Mapeamento</a:t>
            </a:r>
            <a:endParaRPr lang="en-US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OBJETIVOS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100493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algoritmo de aprendizado de máquina para identificação automatizada de obstáculos nas vias pavimentadas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498AD866-DE08-474D-A89F-00159637E76A}"/>
              </a:ext>
            </a:extLst>
          </p:cNvPr>
          <p:cNvSpPr/>
          <p:nvPr/>
        </p:nvSpPr>
        <p:spPr>
          <a:xfrm>
            <a:off x="2320684" y="3137437"/>
            <a:ext cx="328249" cy="2509220"/>
          </a:xfrm>
          <a:prstGeom prst="leftBrace">
            <a:avLst>
              <a:gd name="adj1" fmla="val 8333"/>
              <a:gd name="adj2" fmla="val 477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71255-A997-44D4-B1F2-4C2D1BF7E819}"/>
              </a:ext>
            </a:extLst>
          </p:cNvPr>
          <p:cNvSpPr txBox="1"/>
          <p:nvPr/>
        </p:nvSpPr>
        <p:spPr>
          <a:xfrm>
            <a:off x="282804" y="3321558"/>
            <a:ext cx="94207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</a:t>
            </a:r>
            <a:r>
              <a:rPr lang="pt-BR" sz="2600" dirty="0" err="1">
                <a:latin typeface="Arial Narrow" panose="020B0606020202030204" pitchFamily="34" charset="0"/>
              </a:rPr>
              <a:t>Dataset</a:t>
            </a:r>
            <a:endParaRPr lang="pt-BR" sz="2600" dirty="0">
              <a:latin typeface="Arial Narrow" panose="020B0606020202030204" pitchFamily="34" charset="0"/>
            </a:endParaRP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Aplicação Android</a:t>
            </a: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serviço Web</a:t>
            </a: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47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00BC06-E79A-4C4D-9368-8C838A85D91C}"/>
              </a:ext>
            </a:extLst>
          </p:cNvPr>
          <p:cNvSpPr txBox="1"/>
          <p:nvPr/>
        </p:nvSpPr>
        <p:spPr>
          <a:xfrm>
            <a:off x="944094" y="1344787"/>
            <a:ext cx="64489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Linguagens de Programação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Java para Android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C#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Sensor Acelerômetro e GPS</a:t>
            </a:r>
          </a:p>
          <a:p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Técnicas de Normalização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Trabalhos Relacionados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4489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914400" y="1856286"/>
            <a:ext cx="62613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Estudo do sensor Acelerômetro e GPS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Aplicativo Android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artigos científicos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Elaboração de uma Web 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8" name="Imagem 7" descr="C:\Users\USUARIO\Dropbox\Projeto Final\Jupyter\eixosAcelerometro.jpg">
            <a:extLst>
              <a:ext uri="{FF2B5EF4-FFF2-40B4-BE49-F238E27FC236}">
                <a16:creationId xmlns:a16="http://schemas.microsoft.com/office/drawing/2014/main" id="{3A626D1E-A140-4096-98BE-1EFA6C229C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3" y="2022527"/>
            <a:ext cx="3582138" cy="3772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881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822960" y="1243094"/>
            <a:ext cx="6261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600" dirty="0">
                <a:latin typeface="Arial Narrow" panose="020B0606020202030204" pitchFamily="34" charset="0"/>
              </a:rPr>
              <a:t>Aplicativo Android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7E1877-5ADD-4834-B602-667E2B1AFF2D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82"/>
          <a:stretch/>
        </p:blipFill>
        <p:spPr bwMode="auto">
          <a:xfrm>
            <a:off x="1065229" y="1949898"/>
            <a:ext cx="3204845" cy="4706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96B766-7257-440A-8050-6A6356D73EB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08" y="1949898"/>
            <a:ext cx="6569096" cy="3879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7729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717</Words>
  <Application>Microsoft Office PowerPoint</Application>
  <PresentationFormat>Widescreen</PresentationFormat>
  <Paragraphs>345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Symbol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ADORNO</dc:creator>
  <cp:lastModifiedBy>ADORNO</cp:lastModifiedBy>
  <cp:revision>62</cp:revision>
  <dcterms:created xsi:type="dcterms:W3CDTF">2018-05-01T22:57:11Z</dcterms:created>
  <dcterms:modified xsi:type="dcterms:W3CDTF">2018-05-04T09:23:21Z</dcterms:modified>
</cp:coreProperties>
</file>