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7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4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7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CE6-06BF-4E3A-A560-530FCC4FDF0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75273D4-7FD2-443F-9347-B37619BBE4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A cut-out of a house with shadow at the back">
            <a:extLst>
              <a:ext uri="{FF2B5EF4-FFF2-40B4-BE49-F238E27FC236}">
                <a16:creationId xmlns:a16="http://schemas.microsoft.com/office/drawing/2014/main" id="{2641E423-AC7F-EB89-CD0C-5E22FBA1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3125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265D2-AEA2-2859-E2A6-FC1CEFDE3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/>
              <a:t>Predicting House Prices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43C1-5AA8-49FB-8D7A-B8173CB4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US"/>
              <a:t>Heather Osunga Buyu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5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D37E-379D-727B-B8E8-AD0C06B0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7883-FCAD-2A87-C3ED-6AD4C92904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neighborhood (Neighborhood) significantly impacts the sale price due to varying location desirability: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Partially Supported: </a:t>
            </a:r>
            <a:r>
              <a:rPr lang="en-US" dirty="0"/>
              <a:t>The correlation heatmap showed varying correlations for different neighborhoods. This suggests that while some neighborhoods have a significant impact on prices, the effect varies by neighborhood.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CEF61-3D83-E5B9-314E-B1F996966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Future work</a:t>
            </a:r>
          </a:p>
          <a:p>
            <a:r>
              <a:rPr lang="en-US" dirty="0"/>
              <a:t>Creating more interaction terms and polynomial features to capture complex relationships.</a:t>
            </a:r>
          </a:p>
          <a:p>
            <a:r>
              <a:rPr lang="en-US" dirty="0"/>
              <a:t>Exploring other advanced models for potential performance gains.</a:t>
            </a:r>
          </a:p>
        </p:txBody>
      </p:sp>
    </p:spTree>
    <p:extLst>
      <p:ext uri="{BB962C8B-B14F-4D97-AF65-F5344CB8AC3E}">
        <p14:creationId xmlns:p14="http://schemas.microsoft.com/office/powerpoint/2010/main" val="19406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93EAE-AD74-6B26-8AE7-4AB3EBE9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00" y="200025"/>
            <a:ext cx="88868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AB3F-AE4F-C509-EE11-562EB1C9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0CEB-78E5-4269-A751-2025B4B1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predict the sales price for each house. For each ‘</a:t>
            </a:r>
            <a:r>
              <a:rPr lang="en-US" b="1" dirty="0"/>
              <a:t>Id</a:t>
            </a:r>
            <a:r>
              <a:rPr lang="en-US" dirty="0"/>
              <a:t>’ in the test set, predict the value of the ‘</a:t>
            </a:r>
            <a:r>
              <a:rPr lang="en-US" b="1" dirty="0" err="1"/>
              <a:t>SalePrice</a:t>
            </a:r>
            <a:r>
              <a:rPr lang="en-US" dirty="0"/>
              <a:t>’ variable. </a:t>
            </a:r>
          </a:p>
          <a:p>
            <a:r>
              <a:rPr lang="en-US" dirty="0"/>
              <a:t>Files provided: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train.csv - the training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test.csv - the test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data_description.txt - full description of each column</a:t>
            </a:r>
          </a:p>
          <a:p>
            <a:r>
              <a:rPr lang="en-US" dirty="0"/>
              <a:t>The training and test dataset each consists of 1459 observations and 80 variables (including the target variable ‘</a:t>
            </a:r>
            <a:r>
              <a:rPr lang="en-US" b="1" dirty="0" err="1"/>
              <a:t>SalePrice</a:t>
            </a:r>
            <a:r>
              <a:rPr lang="en-US" dirty="0"/>
              <a:t>’).</a:t>
            </a:r>
          </a:p>
        </p:txBody>
      </p:sp>
    </p:spTree>
    <p:extLst>
      <p:ext uri="{BB962C8B-B14F-4D97-AF65-F5344CB8AC3E}">
        <p14:creationId xmlns:p14="http://schemas.microsoft.com/office/powerpoint/2010/main" val="20829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735E-0697-4B88-7913-73E0532E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80F2-F877-F83E-19DB-6CDACD80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Hypothesis: The sale prices of houses are influenced by various factors including size, location, quality, and condition of the property.</a:t>
            </a:r>
          </a:p>
          <a:p>
            <a:r>
              <a:rPr lang="en-US" dirty="0"/>
              <a:t>Sub-Hypotheses: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with higher overall quality (‘</a:t>
            </a:r>
            <a:r>
              <a:rPr lang="en-US" b="1" dirty="0" err="1"/>
              <a:t>OverallQual</a:t>
            </a:r>
            <a:r>
              <a:rPr lang="en-US" dirty="0"/>
              <a:t>’) will have higher sale prices.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Larger properties, as measured by features like ‘</a:t>
            </a:r>
            <a:r>
              <a:rPr lang="en-US" b="1" dirty="0" err="1"/>
              <a:t>GrLivArea</a:t>
            </a:r>
            <a:r>
              <a:rPr lang="en-US" dirty="0"/>
              <a:t>’ (Above grade (ground) living area) and ‘</a:t>
            </a:r>
            <a:r>
              <a:rPr lang="en-US" b="1" dirty="0" err="1"/>
              <a:t>TotalSF</a:t>
            </a:r>
            <a:r>
              <a:rPr lang="en-US" dirty="0"/>
              <a:t>’ (Total square footage), will have higher sale prices.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neighborhood (‘</a:t>
            </a:r>
            <a:r>
              <a:rPr lang="en-US" b="1" dirty="0"/>
              <a:t>Neighborhood</a:t>
            </a:r>
            <a:r>
              <a:rPr lang="en-US" dirty="0"/>
              <a:t>’) significantly impacts the sale price due to varying location desirability.</a:t>
            </a:r>
          </a:p>
        </p:txBody>
      </p:sp>
    </p:spTree>
    <p:extLst>
      <p:ext uri="{BB962C8B-B14F-4D97-AF65-F5344CB8AC3E}">
        <p14:creationId xmlns:p14="http://schemas.microsoft.com/office/powerpoint/2010/main" val="366023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D68D-74C2-9C9D-E9E0-BCC6DB36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D167-E130-ED26-F8E5-0A4F73A0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feature ‘</a:t>
            </a:r>
            <a:r>
              <a:rPr lang="en-US" b="1" dirty="0" err="1"/>
              <a:t>TotalSF</a:t>
            </a:r>
            <a:r>
              <a:rPr lang="en-US" dirty="0"/>
              <a:t>’ was created by summing ‘</a:t>
            </a:r>
            <a:r>
              <a:rPr lang="en-US" b="1" dirty="0" err="1"/>
              <a:t>TotalBsmtSF</a:t>
            </a:r>
            <a:r>
              <a:rPr lang="en-US" dirty="0"/>
              <a:t>’, ‘</a:t>
            </a:r>
            <a:r>
              <a:rPr lang="en-US" b="1" dirty="0"/>
              <a:t>1stFlrSF</a:t>
            </a:r>
            <a:r>
              <a:rPr lang="en-US" dirty="0"/>
              <a:t>’, and ‘</a:t>
            </a:r>
            <a:r>
              <a:rPr lang="en-US" b="1" dirty="0"/>
              <a:t>2ndFlrSF</a:t>
            </a:r>
            <a:r>
              <a:rPr lang="en-US" dirty="0"/>
              <a:t>’ to capture the total living area of the property. This feature helps in better capturing the overall size of the property, which is an important determinant of the sale price.</a:t>
            </a:r>
          </a:p>
        </p:txBody>
      </p:sp>
    </p:spTree>
    <p:extLst>
      <p:ext uri="{BB962C8B-B14F-4D97-AF65-F5344CB8AC3E}">
        <p14:creationId xmlns:p14="http://schemas.microsoft.com/office/powerpoint/2010/main" val="31201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077-A61A-E95A-0E20-8921738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2B8B3-158A-A6BA-E61D-33EA80809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Split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71D28-ECD7-295E-9587-5CF3E85EA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data was manually split into training (80%) and validation (20%) sets.</a:t>
            </a:r>
          </a:p>
          <a:p>
            <a:r>
              <a:rPr lang="en-US" dirty="0"/>
              <a:t>This split ensures that we can evaluate the model’s performance on unseen data, ensuring that it generalizes well.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A0CB48-4A1F-994A-0B3F-4D82C5095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Model: Linear Regression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B177A5-1BD5-DBA3-4922-818C0D8571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Linear Regression model was trained as a simple and interpretable baseline model.</a:t>
            </a:r>
          </a:p>
          <a:p>
            <a:r>
              <a:rPr lang="en-US" dirty="0"/>
              <a:t>The model was evaluated using Mean Squared Error (MSE) and Root Mean Squared Error (RMSE) on the validation set.</a:t>
            </a:r>
          </a:p>
          <a:p>
            <a:r>
              <a:rPr lang="en-US" dirty="0"/>
              <a:t>The Linear Regression model had an RMSE of </a:t>
            </a:r>
            <a:r>
              <a:rPr lang="en-US" b="1" dirty="0"/>
              <a:t>45,370.19</a:t>
            </a:r>
            <a:r>
              <a:rPr lang="en-US" dirty="0"/>
              <a:t>, indicating the average error in the prediction of house prices.</a:t>
            </a:r>
          </a:p>
        </p:txBody>
      </p:sp>
    </p:spTree>
    <p:extLst>
      <p:ext uri="{BB962C8B-B14F-4D97-AF65-F5344CB8AC3E}">
        <p14:creationId xmlns:p14="http://schemas.microsoft.com/office/powerpoint/2010/main" val="53021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CF0B-DFA2-96ED-F894-1C1AA13A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4EEC6-8867-DF30-4EE7-6033E08A54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Random Forest Regressor: predicts the value of a target variable (like house prices) by combining the results of many decision trees. The average becomes the final prediction model.</a:t>
            </a:r>
          </a:p>
          <a:p>
            <a:r>
              <a:rPr lang="en-US" dirty="0"/>
              <a:t>Gradient Boosting Regressor: builds an ensemble of models in a sequential manner. Each new model corrects the errors of the combined previous models, gradually improving the overall prediction accuracy. </a:t>
            </a:r>
          </a:p>
          <a:p>
            <a:r>
              <a:rPr lang="en-US" dirty="0" err="1"/>
              <a:t>XGBoost</a:t>
            </a:r>
            <a:r>
              <a:rPr lang="en-US" dirty="0"/>
              <a:t> Regressor: enhances the basic gradient boosting algorithm with powerful features and optimizations that make it faster, more accurate, and capable of handling large and complex datasets.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045673-FB42-F427-49F9-C221934FFD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Linear Regression RMSE: 45,370.19</a:t>
            </a:r>
          </a:p>
          <a:p>
            <a:r>
              <a:rPr lang="en-US" dirty="0"/>
              <a:t>Random Forest Cross-validated RMSE: 32,298.51</a:t>
            </a:r>
          </a:p>
          <a:p>
            <a:r>
              <a:rPr lang="en-US" dirty="0"/>
              <a:t>Random Forest Validation RMSE: 33,824.99</a:t>
            </a:r>
          </a:p>
          <a:p>
            <a:r>
              <a:rPr lang="en-US" dirty="0"/>
              <a:t>Gradient Boosting Cross-validated RMSE: 30,329.68</a:t>
            </a:r>
          </a:p>
          <a:p>
            <a:r>
              <a:rPr lang="en-US" dirty="0"/>
              <a:t>Gradient Boosting Validation RMSE: 32,613.42</a:t>
            </a:r>
          </a:p>
          <a:p>
            <a:r>
              <a:rPr lang="en-US" dirty="0" err="1"/>
              <a:t>XGBoost</a:t>
            </a:r>
            <a:r>
              <a:rPr lang="en-US" dirty="0"/>
              <a:t> Cross-validated RMSE: 34,118.30</a:t>
            </a:r>
          </a:p>
          <a:p>
            <a:r>
              <a:rPr lang="en-US" dirty="0" err="1"/>
              <a:t>XGBoost</a:t>
            </a:r>
            <a:r>
              <a:rPr lang="en-US" dirty="0"/>
              <a:t> Validation RMSE: 34,292.25</a:t>
            </a:r>
          </a:p>
          <a:p>
            <a:r>
              <a:rPr lang="en-US" dirty="0"/>
              <a:t>Based on the results, the </a:t>
            </a:r>
            <a:r>
              <a:rPr lang="en-US" b="1" dirty="0"/>
              <a:t>Gradient Boosting Regressor</a:t>
            </a:r>
            <a:r>
              <a:rPr lang="en-US" dirty="0"/>
              <a:t> was selected as the best model for its lowest RMSE values both in cross-validation and validation sets.</a:t>
            </a:r>
          </a:p>
        </p:txBody>
      </p:sp>
    </p:spTree>
    <p:extLst>
      <p:ext uri="{BB962C8B-B14F-4D97-AF65-F5344CB8AC3E}">
        <p14:creationId xmlns:p14="http://schemas.microsoft.com/office/powerpoint/2010/main" val="89962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CF6F3A2-06D1-F18F-7C80-FAE1E8D8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Sale Price Distribution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Content Placeholder 6" descr="A graph of a sales distribution&#10;&#10;Description automatically generated">
            <a:extLst>
              <a:ext uri="{FF2B5EF4-FFF2-40B4-BE49-F238E27FC236}">
                <a16:creationId xmlns:a16="http://schemas.microsoft.com/office/drawing/2014/main" id="{BD6B2FE2-02F9-AEBD-BDBE-ECE9E94482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586"/>
            <a:ext cx="6516149" cy="390968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7B1B02-3FDB-B2B7-777E-92C05E0E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The distribution is right-skewed, indicating that while most houses are sold for lower to mid-range prices, there are a few houses sold at much higher prices.</a:t>
            </a:r>
          </a:p>
          <a:p>
            <a:pPr>
              <a:lnSpc>
                <a:spcPct val="110000"/>
              </a:lnSpc>
            </a:pPr>
            <a:r>
              <a:rPr lang="en-US" sz="1700"/>
              <a:t>The most common range of house prices: $150,000 - $200, 000.</a:t>
            </a:r>
          </a:p>
          <a:p>
            <a:pPr>
              <a:lnSpc>
                <a:spcPct val="110000"/>
              </a:lnSpc>
            </a:pPr>
            <a:r>
              <a:rPr lang="en-US" sz="1700"/>
              <a:t>Wide range of house prices spanning from below $100,000 to above $700,000.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C3A845-260F-1D89-7AD4-E0107A3E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Feature Correlation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Content Placeholder 7" descr="A graph of a number of houses&#10;&#10;Description automatically generated with medium confidence">
            <a:extLst>
              <a:ext uri="{FF2B5EF4-FFF2-40B4-BE49-F238E27FC236}">
                <a16:creationId xmlns:a16="http://schemas.microsoft.com/office/drawing/2014/main" id="{B47BF7B3-832E-7902-15AC-57DAC07C5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" y="145474"/>
            <a:ext cx="5869246" cy="58692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1FDA-1796-E5FF-3F97-11AE0CDD6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Strong positive correlations were observed for ‘</a:t>
            </a:r>
            <a:r>
              <a:rPr lang="en-US" b="1"/>
              <a:t>OverallQual</a:t>
            </a:r>
            <a:r>
              <a:rPr lang="en-US" dirty="0"/>
              <a:t>’, ‘</a:t>
            </a:r>
            <a:r>
              <a:rPr lang="en-US" b="1"/>
              <a:t>GrLivArea</a:t>
            </a:r>
            <a:r>
              <a:rPr lang="en-US" dirty="0"/>
              <a:t>’, and ‘</a:t>
            </a:r>
            <a:r>
              <a:rPr lang="en-US" b="1"/>
              <a:t>TotalSF</a:t>
            </a:r>
            <a:r>
              <a:rPr lang="en-US" dirty="0"/>
              <a:t>’.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The correlations with </a:t>
            </a:r>
            <a:r>
              <a:rPr lang="en-US"/>
              <a:t>SalePrice</a:t>
            </a:r>
            <a:r>
              <a:rPr lang="en-US" dirty="0"/>
              <a:t> for different neighborhoods vary, suggesting that while some neighborhoods have a significant impact on prices, the effect varies by neighborhood.</a:t>
            </a:r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519-E107-F546-7629-B2C47A7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CEB3-5232-342D-2052-3A1FFDA18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Properties with higher overall quality (</a:t>
            </a:r>
            <a:r>
              <a:rPr lang="en-US" b="1" dirty="0" err="1"/>
              <a:t>OverallQual</a:t>
            </a:r>
            <a:r>
              <a:rPr lang="en-US" b="1" dirty="0"/>
              <a:t>) will have higher sale prices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Supported: </a:t>
            </a:r>
            <a:r>
              <a:rPr lang="en-US" dirty="0"/>
              <a:t>The correlation heatmap showed a strong positive correlation between ‘</a:t>
            </a:r>
            <a:r>
              <a:rPr lang="en-US" b="1" dirty="0" err="1"/>
              <a:t>OverallQual</a:t>
            </a:r>
            <a:r>
              <a:rPr lang="en-US" dirty="0"/>
              <a:t>’ and ‘</a:t>
            </a:r>
            <a:r>
              <a:rPr lang="en-US" b="1" dirty="0" err="1"/>
              <a:t>SalePrice</a:t>
            </a:r>
            <a:r>
              <a:rPr lang="en-US" dirty="0"/>
              <a:t>’.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4E64-563F-7C9B-45A6-128C070F1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Larger properties, as measured by features like ‘</a:t>
            </a:r>
            <a:r>
              <a:rPr lang="en-US" b="1" dirty="0" err="1"/>
              <a:t>GrLivArea</a:t>
            </a:r>
            <a:r>
              <a:rPr lang="en-US" b="1" dirty="0"/>
              <a:t>’ (Above grade living area) and </a:t>
            </a:r>
            <a:r>
              <a:rPr lang="en-US" b="1" dirty="0" err="1"/>
              <a:t>TotalSF</a:t>
            </a:r>
            <a:r>
              <a:rPr lang="en-US" b="1" dirty="0"/>
              <a:t> (Total square footage), will have higher sale prices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Supported: </a:t>
            </a:r>
            <a:r>
              <a:rPr lang="en-US" dirty="0"/>
              <a:t>Both ‘</a:t>
            </a:r>
            <a:r>
              <a:rPr lang="en-US" b="1" dirty="0" err="1"/>
              <a:t>GrLivArea</a:t>
            </a:r>
            <a:r>
              <a:rPr lang="en-US" dirty="0"/>
              <a:t>’ and ‘</a:t>
            </a:r>
            <a:r>
              <a:rPr lang="en-US" b="1" dirty="0" err="1"/>
              <a:t>TotalSF</a:t>
            </a:r>
            <a:r>
              <a:rPr lang="en-US" dirty="0"/>
              <a:t>’ had strong positive correlations with ‘</a:t>
            </a:r>
            <a:r>
              <a:rPr lang="en-US" b="1" dirty="0" err="1"/>
              <a:t>SalePrice</a:t>
            </a:r>
            <a:r>
              <a:rPr lang="en-US" dirty="0"/>
              <a:t>’, indicating that larger properties tend to have higher sale prices.</a:t>
            </a:r>
          </a:p>
        </p:txBody>
      </p:sp>
    </p:spTree>
    <p:extLst>
      <p:ext uri="{BB962C8B-B14F-4D97-AF65-F5344CB8AC3E}">
        <p14:creationId xmlns:p14="http://schemas.microsoft.com/office/powerpoint/2010/main" val="31446963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353</TotalTime>
  <Words>783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Predicting House Prices</vt:lpstr>
      <vt:lpstr>Introduction</vt:lpstr>
      <vt:lpstr>Hypotheses</vt:lpstr>
      <vt:lpstr>Creating New Feature</vt:lpstr>
      <vt:lpstr>Model Training and Evaluation</vt:lpstr>
      <vt:lpstr>Improving Model Training and Evaluation</vt:lpstr>
      <vt:lpstr>Sale Price Distribution</vt:lpstr>
      <vt:lpstr>Feature Correlation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</dc:title>
  <dc:creator>Osunga Buyu, Heather A</dc:creator>
  <cp:lastModifiedBy>Osunga Buyu, Heather A</cp:lastModifiedBy>
  <cp:revision>14</cp:revision>
  <cp:lastPrinted>2024-06-24T15:23:23Z</cp:lastPrinted>
  <dcterms:created xsi:type="dcterms:W3CDTF">2024-06-24T14:46:07Z</dcterms:created>
  <dcterms:modified xsi:type="dcterms:W3CDTF">2024-06-25T18:32:49Z</dcterms:modified>
</cp:coreProperties>
</file>