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14" r:id="rId3"/>
    <p:sldId id="316" r:id="rId4"/>
    <p:sldId id="324" r:id="rId5"/>
    <p:sldId id="275" r:id="rId6"/>
    <p:sldId id="326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33" r:id="rId16"/>
    <p:sldId id="258" r:id="rId17"/>
    <p:sldId id="288" r:id="rId18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20"/>
      <p:bold r:id="rId21"/>
      <p:italic r:id="rId22"/>
      <p:boldItalic r:id="rId23"/>
    </p:embeddedFon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549EB-5B7E-40B4-8EAD-30095EB3E658}" v="18" dt="2023-06-15T11:59:09.453"/>
  </p1510:revLst>
</p1510:revInfo>
</file>

<file path=ppt/tableStyles.xml><?xml version="1.0" encoding="utf-8"?>
<a:tblStyleLst xmlns:a="http://schemas.openxmlformats.org/drawingml/2006/main" def="{07D71A15-6FAE-45F1-8A57-BCAF71C48D88}">
  <a:tblStyle styleId="{07D71A15-6FAE-45F1-8A57-BCAF71C48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a Zafeiriou" userId="c400d94473599d76" providerId="LiveId" clId="{003549EB-5B7E-40B4-8EAD-30095EB3E658}"/>
    <pc:docChg chg="custSel addSld modSld">
      <pc:chgData name="Anastasia Zafeiriou" userId="c400d94473599d76" providerId="LiveId" clId="{003549EB-5B7E-40B4-8EAD-30095EB3E658}" dt="2023-06-15T12:01:04.674" v="221" actId="255"/>
      <pc:docMkLst>
        <pc:docMk/>
      </pc:docMkLst>
      <pc:sldChg chg="addSp modSp mod">
        <pc:chgData name="Anastasia Zafeiriou" userId="c400d94473599d76" providerId="LiveId" clId="{003549EB-5B7E-40B4-8EAD-30095EB3E658}" dt="2023-06-15T12:01:04.674" v="221" actId="255"/>
        <pc:sldMkLst>
          <pc:docMk/>
          <pc:sldMk cId="391620276" sldId="333"/>
        </pc:sldMkLst>
        <pc:spChg chg="add mod">
          <ac:chgData name="Anastasia Zafeiriou" userId="c400d94473599d76" providerId="LiveId" clId="{003549EB-5B7E-40B4-8EAD-30095EB3E658}" dt="2023-06-15T12:01:04.674" v="221" actId="255"/>
          <ac:spMkLst>
            <pc:docMk/>
            <pc:sldMk cId="391620276" sldId="333"/>
            <ac:spMk id="2" creationId="{83BA31BF-5B31-2D87-779F-26C91C047E7E}"/>
          </ac:spMkLst>
        </pc:spChg>
        <pc:spChg chg="mod">
          <ac:chgData name="Anastasia Zafeiriou" userId="c400d94473599d76" providerId="LiveId" clId="{003549EB-5B7E-40B4-8EAD-30095EB3E658}" dt="2023-06-15T11:58:23.241" v="79" actId="1076"/>
          <ac:spMkLst>
            <pc:docMk/>
            <pc:sldMk cId="391620276" sldId="333"/>
            <ac:spMk id="14" creationId="{00000000-0000-0000-0000-000000000000}"/>
          </ac:spMkLst>
        </pc:spChg>
        <pc:spChg chg="mod">
          <ac:chgData name="Anastasia Zafeiriou" userId="c400d94473599d76" providerId="LiveId" clId="{003549EB-5B7E-40B4-8EAD-30095EB3E658}" dt="2023-06-15T11:58:25.820" v="80" actId="1076"/>
          <ac:spMkLst>
            <pc:docMk/>
            <pc:sldMk cId="391620276" sldId="333"/>
            <ac:spMk id="22" creationId="{00000000-0000-0000-0000-000000000000}"/>
          </ac:spMkLst>
        </pc:spChg>
        <pc:picChg chg="mod">
          <ac:chgData name="Anastasia Zafeiriou" userId="c400d94473599d76" providerId="LiveId" clId="{003549EB-5B7E-40B4-8EAD-30095EB3E658}" dt="2023-06-15T11:58:31.713" v="82" actId="1076"/>
          <ac:picMkLst>
            <pc:docMk/>
            <pc:sldMk cId="391620276" sldId="333"/>
            <ac:picMk id="8" creationId="{00000000-0000-0000-0000-000000000000}"/>
          </ac:picMkLst>
        </pc:picChg>
        <pc:picChg chg="mod">
          <ac:chgData name="Anastasia Zafeiriou" userId="c400d94473599d76" providerId="LiveId" clId="{003549EB-5B7E-40B4-8EAD-30095EB3E658}" dt="2023-06-15T11:58:27.560" v="81" actId="1076"/>
          <ac:picMkLst>
            <pc:docMk/>
            <pc:sldMk cId="391620276" sldId="333"/>
            <ac:picMk id="10" creationId="{00000000-0000-0000-0000-000000000000}"/>
          </ac:picMkLst>
        </pc:picChg>
      </pc:sldChg>
      <pc:sldChg chg="addSp delSp modSp new mod">
        <pc:chgData name="Anastasia Zafeiriou" userId="c400d94473599d76" providerId="LiveId" clId="{003549EB-5B7E-40B4-8EAD-30095EB3E658}" dt="2023-06-15T11:57:49.817" v="78" actId="1076"/>
        <pc:sldMkLst>
          <pc:docMk/>
          <pc:sldMk cId="3837647893" sldId="334"/>
        </pc:sldMkLst>
        <pc:spChg chg="del">
          <ac:chgData name="Anastasia Zafeiriou" userId="c400d94473599d76" providerId="LiveId" clId="{003549EB-5B7E-40B4-8EAD-30095EB3E658}" dt="2023-06-15T11:50:56.963" v="1" actId="478"/>
          <ac:spMkLst>
            <pc:docMk/>
            <pc:sldMk cId="3837647893" sldId="334"/>
            <ac:spMk id="2" creationId="{C45ADD7B-D662-7C35-86D6-F92A127164AB}"/>
          </ac:spMkLst>
        </pc:spChg>
        <pc:spChg chg="del">
          <ac:chgData name="Anastasia Zafeiriou" userId="c400d94473599d76" providerId="LiveId" clId="{003549EB-5B7E-40B4-8EAD-30095EB3E658}" dt="2023-06-15T11:50:58.839" v="2" actId="478"/>
          <ac:spMkLst>
            <pc:docMk/>
            <pc:sldMk cId="3837647893" sldId="334"/>
            <ac:spMk id="3" creationId="{B582339C-D2CD-B34B-DB01-A34F9743D4F8}"/>
          </ac:spMkLst>
        </pc:spChg>
        <pc:spChg chg="add mod">
          <ac:chgData name="Anastasia Zafeiriou" userId="c400d94473599d76" providerId="LiveId" clId="{003549EB-5B7E-40B4-8EAD-30095EB3E658}" dt="2023-06-15T11:51:25.735" v="7"/>
          <ac:spMkLst>
            <pc:docMk/>
            <pc:sldMk cId="3837647893" sldId="334"/>
            <ac:spMk id="4" creationId="{73DB3633-DCC1-C219-4868-B623145E91AD}"/>
          </ac:spMkLst>
        </pc:spChg>
        <pc:spChg chg="add mod">
          <ac:chgData name="Anastasia Zafeiriou" userId="c400d94473599d76" providerId="LiveId" clId="{003549EB-5B7E-40B4-8EAD-30095EB3E658}" dt="2023-06-15T11:56:26.007" v="70" actId="1076"/>
          <ac:spMkLst>
            <pc:docMk/>
            <pc:sldMk cId="3837647893" sldId="334"/>
            <ac:spMk id="6" creationId="{70B65FF6-F99F-3893-5936-4B05403F2FDC}"/>
          </ac:spMkLst>
        </pc:spChg>
        <pc:spChg chg="add del">
          <ac:chgData name="Anastasia Zafeiriou" userId="c400d94473599d76" providerId="LiveId" clId="{003549EB-5B7E-40B4-8EAD-30095EB3E658}" dt="2023-06-15T11:54:39.671" v="25"/>
          <ac:spMkLst>
            <pc:docMk/>
            <pc:sldMk cId="3837647893" sldId="334"/>
            <ac:spMk id="7" creationId="{D52EC84B-5ED8-13FE-4479-701C5AB00B03}"/>
          </ac:spMkLst>
        </pc:spChg>
        <pc:spChg chg="add del">
          <ac:chgData name="Anastasia Zafeiriou" userId="c400d94473599d76" providerId="LiveId" clId="{003549EB-5B7E-40B4-8EAD-30095EB3E658}" dt="2023-06-15T11:54:45.502" v="28"/>
          <ac:spMkLst>
            <pc:docMk/>
            <pc:sldMk cId="3837647893" sldId="334"/>
            <ac:spMk id="8" creationId="{A412921E-AC34-C5B8-5C19-9455112A4D5C}"/>
          </ac:spMkLst>
        </pc:spChg>
        <pc:spChg chg="add mod">
          <ac:chgData name="Anastasia Zafeiriou" userId="c400d94473599d76" providerId="LiveId" clId="{003549EB-5B7E-40B4-8EAD-30095EB3E658}" dt="2023-06-15T11:56:36.578" v="71" actId="1076"/>
          <ac:spMkLst>
            <pc:docMk/>
            <pc:sldMk cId="3837647893" sldId="334"/>
            <ac:spMk id="11" creationId="{24A93C85-1D7E-3FED-0451-1A769D6C97CF}"/>
          </ac:spMkLst>
        </pc:spChg>
        <pc:picChg chg="add mod">
          <ac:chgData name="Anastasia Zafeiriou" userId="c400d94473599d76" providerId="LiveId" clId="{003549EB-5B7E-40B4-8EAD-30095EB3E658}" dt="2023-06-15T11:55:30.925" v="32" actId="1076"/>
          <ac:picMkLst>
            <pc:docMk/>
            <pc:sldMk cId="3837647893" sldId="334"/>
            <ac:picMk id="10" creationId="{6A84E57B-6FCC-6749-7BB9-DBBFE91C1ADA}"/>
          </ac:picMkLst>
        </pc:picChg>
        <pc:picChg chg="add mod">
          <ac:chgData name="Anastasia Zafeiriou" userId="c400d94473599d76" providerId="LiveId" clId="{003549EB-5B7E-40B4-8EAD-30095EB3E658}" dt="2023-06-15T11:51:15.090" v="6" actId="1076"/>
          <ac:picMkLst>
            <pc:docMk/>
            <pc:sldMk cId="3837647893" sldId="334"/>
            <ac:picMk id="1026" creationId="{BA984EAA-8E7B-56F9-696F-3C39A834BBEA}"/>
          </ac:picMkLst>
        </pc:picChg>
        <pc:picChg chg="add mod">
          <ac:chgData name="Anastasia Zafeiriou" userId="c400d94473599d76" providerId="LiveId" clId="{003549EB-5B7E-40B4-8EAD-30095EB3E658}" dt="2023-06-15T11:57:49.817" v="78" actId="1076"/>
          <ac:picMkLst>
            <pc:docMk/>
            <pc:sldMk cId="3837647893" sldId="334"/>
            <ac:picMk id="1030" creationId="{3DBAC5BC-2F1B-DE20-E607-42B2724B9B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7287D-74EC-49D0-9440-F7DDC5DB5BAB}" type="doc">
      <dgm:prSet loTypeId="urn:microsoft.com/office/officeart/2005/8/layout/vList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26204-78D1-4E9C-A1A7-E8766F44E8F1}">
      <dgm:prSet phldrT="[Text]"/>
      <dgm:spPr/>
      <dgm:t>
        <a:bodyPr/>
        <a:lstStyle/>
        <a:p>
          <a:r>
            <a:rPr lang="en-US" dirty="0"/>
            <a:t>Separator Motor</a:t>
          </a:r>
        </a:p>
      </dgm:t>
    </dgm:pt>
    <dgm:pt modelId="{5FEDE196-0C48-4118-980A-C5127D9B12B0}" type="parTrans" cxnId="{A8B2E967-E1F3-4604-9B44-367C07DA17FE}">
      <dgm:prSet/>
      <dgm:spPr/>
      <dgm:t>
        <a:bodyPr/>
        <a:lstStyle/>
        <a:p>
          <a:endParaRPr lang="en-US"/>
        </a:p>
      </dgm:t>
    </dgm:pt>
    <dgm:pt modelId="{D1FF4FBF-B636-4162-808B-2BE445D5E4DE}" type="sibTrans" cxnId="{A8B2E967-E1F3-4604-9B44-367C07DA17FE}">
      <dgm:prSet/>
      <dgm:spPr/>
      <dgm:t>
        <a:bodyPr/>
        <a:lstStyle/>
        <a:p>
          <a:endParaRPr lang="en-US"/>
        </a:p>
      </dgm:t>
    </dgm:pt>
    <dgm:pt modelId="{18EBFCF3-8C17-4F7C-A4DD-48296D9815BC}">
      <dgm:prSet phldrT="[Text]" custT="1"/>
      <dgm:spPr/>
      <dgm:t>
        <a:bodyPr/>
        <a:lstStyle/>
        <a:p>
          <a:pPr algn="l"/>
          <a:r>
            <a:rPr lang="en-US" sz="2200" dirty="0"/>
            <a:t>Separator Speed</a:t>
          </a:r>
        </a:p>
      </dgm:t>
    </dgm:pt>
    <dgm:pt modelId="{1B1AB850-1E39-4087-B879-BCC1CCC39BEC}" type="parTrans" cxnId="{10CE8C18-4B3B-4BC4-9563-C28B3DB34BF2}">
      <dgm:prSet/>
      <dgm:spPr/>
      <dgm:t>
        <a:bodyPr/>
        <a:lstStyle/>
        <a:p>
          <a:endParaRPr lang="en-US"/>
        </a:p>
      </dgm:t>
    </dgm:pt>
    <dgm:pt modelId="{EB37B474-AF9B-4EB7-AE4F-21FD0A3902A3}" type="sibTrans" cxnId="{10CE8C18-4B3B-4BC4-9563-C28B3DB34BF2}">
      <dgm:prSet/>
      <dgm:spPr/>
      <dgm:t>
        <a:bodyPr/>
        <a:lstStyle/>
        <a:p>
          <a:endParaRPr lang="en-US"/>
        </a:p>
      </dgm:t>
    </dgm:pt>
    <dgm:pt modelId="{7999F5E6-CBE3-4A72-996C-13B9D72289B2}">
      <dgm:prSet phldrT="[Text]" custT="1"/>
      <dgm:spPr/>
      <dgm:t>
        <a:bodyPr/>
        <a:lstStyle/>
        <a:p>
          <a:pPr algn="l"/>
          <a:r>
            <a:rPr lang="en-US" sz="2200" dirty="0"/>
            <a:t>Mill Differential Pressure</a:t>
          </a:r>
        </a:p>
      </dgm:t>
    </dgm:pt>
    <dgm:pt modelId="{57140E8D-81ED-4B71-882A-DB0101969DE4}" type="parTrans" cxnId="{DD5F2783-C012-4A82-97CC-F5EBE246E82A}">
      <dgm:prSet/>
      <dgm:spPr/>
      <dgm:t>
        <a:bodyPr/>
        <a:lstStyle/>
        <a:p>
          <a:endParaRPr lang="en-US"/>
        </a:p>
      </dgm:t>
    </dgm:pt>
    <dgm:pt modelId="{EA548584-3A20-424B-84AE-1F9FF2206FF1}" type="sibTrans" cxnId="{DD5F2783-C012-4A82-97CC-F5EBE246E82A}">
      <dgm:prSet/>
      <dgm:spPr/>
      <dgm:t>
        <a:bodyPr/>
        <a:lstStyle/>
        <a:p>
          <a:endParaRPr lang="en-US"/>
        </a:p>
      </dgm:t>
    </dgm:pt>
    <dgm:pt modelId="{6B7E8212-1B8E-4ECD-BB57-4140F2672E43}">
      <dgm:prSet phldrT="[Text]"/>
      <dgm:spPr/>
      <dgm:t>
        <a:bodyPr/>
        <a:lstStyle/>
        <a:p>
          <a:r>
            <a:rPr lang="en-US" dirty="0"/>
            <a:t>Mill Differential Pressure</a:t>
          </a:r>
        </a:p>
      </dgm:t>
    </dgm:pt>
    <dgm:pt modelId="{29B9F01D-80D8-4E3B-8E42-680D3ABDC21D}" type="parTrans" cxnId="{AA5DF384-478F-4262-980A-5080283C46EB}">
      <dgm:prSet/>
      <dgm:spPr/>
      <dgm:t>
        <a:bodyPr/>
        <a:lstStyle/>
        <a:p>
          <a:endParaRPr lang="en-US"/>
        </a:p>
      </dgm:t>
    </dgm:pt>
    <dgm:pt modelId="{E31EC4D7-F20F-4EAD-973A-546C951B79B0}" type="sibTrans" cxnId="{AA5DF384-478F-4262-980A-5080283C46EB}">
      <dgm:prSet/>
      <dgm:spPr/>
      <dgm:t>
        <a:bodyPr/>
        <a:lstStyle/>
        <a:p>
          <a:endParaRPr lang="en-US"/>
        </a:p>
      </dgm:t>
    </dgm:pt>
    <dgm:pt modelId="{F93CE987-D1AE-4B8A-9C0C-93BE95416A7A}">
      <dgm:prSet phldrT="[Text]" custT="1"/>
      <dgm:spPr/>
      <dgm:t>
        <a:bodyPr/>
        <a:lstStyle/>
        <a:p>
          <a:r>
            <a:rPr lang="en-US" sz="1400" dirty="0"/>
            <a:t>Total Feed</a:t>
          </a:r>
        </a:p>
      </dgm:t>
    </dgm:pt>
    <dgm:pt modelId="{E10E861B-B0AB-4FFE-A632-FE80564549BF}" type="parTrans" cxnId="{239B262A-4EFB-4BAF-949F-95ABED192683}">
      <dgm:prSet/>
      <dgm:spPr/>
      <dgm:t>
        <a:bodyPr/>
        <a:lstStyle/>
        <a:p>
          <a:endParaRPr lang="en-US"/>
        </a:p>
      </dgm:t>
    </dgm:pt>
    <dgm:pt modelId="{65340E18-4F88-474A-9FDC-F333A7C3A40F}" type="sibTrans" cxnId="{239B262A-4EFB-4BAF-949F-95ABED192683}">
      <dgm:prSet/>
      <dgm:spPr/>
      <dgm:t>
        <a:bodyPr/>
        <a:lstStyle/>
        <a:p>
          <a:endParaRPr lang="en-US"/>
        </a:p>
      </dgm:t>
    </dgm:pt>
    <dgm:pt modelId="{7A3D880A-BD10-4EDA-A191-473251C208AD}">
      <dgm:prSet phldrT="[Text]" custT="1"/>
      <dgm:spPr/>
      <dgm:t>
        <a:bodyPr/>
        <a:lstStyle/>
        <a:p>
          <a:r>
            <a:rPr lang="en-US" sz="1400" dirty="0"/>
            <a:t>Bucket Elevator</a:t>
          </a:r>
        </a:p>
      </dgm:t>
    </dgm:pt>
    <dgm:pt modelId="{63A2D92F-594C-4178-8858-EA85A80DA8C5}" type="parTrans" cxnId="{64C17690-4CCE-4BDA-BB1A-2DA844C1B63C}">
      <dgm:prSet/>
      <dgm:spPr/>
      <dgm:t>
        <a:bodyPr/>
        <a:lstStyle/>
        <a:p>
          <a:endParaRPr lang="en-US"/>
        </a:p>
      </dgm:t>
    </dgm:pt>
    <dgm:pt modelId="{22CA256D-2BD2-4D23-B406-BC2508FC5E5A}" type="sibTrans" cxnId="{64C17690-4CCE-4BDA-BB1A-2DA844C1B63C}">
      <dgm:prSet/>
      <dgm:spPr/>
      <dgm:t>
        <a:bodyPr/>
        <a:lstStyle/>
        <a:p>
          <a:endParaRPr lang="en-US"/>
        </a:p>
      </dgm:t>
    </dgm:pt>
    <dgm:pt modelId="{C559EAEF-0893-4F16-B2C8-CC5100C01137}">
      <dgm:prSet phldrT="[Text]" custT="1"/>
      <dgm:spPr/>
      <dgm:t>
        <a:bodyPr/>
        <a:lstStyle/>
        <a:p>
          <a:r>
            <a:rPr lang="en-US" sz="1400" dirty="0"/>
            <a:t>Fly Ash 1,2</a:t>
          </a:r>
        </a:p>
      </dgm:t>
    </dgm:pt>
    <dgm:pt modelId="{C9BD44AE-105C-491F-A646-96B135A3F020}" type="parTrans" cxnId="{14461898-C367-4C1C-A52F-9DBD439C6C9D}">
      <dgm:prSet/>
      <dgm:spPr/>
      <dgm:t>
        <a:bodyPr/>
        <a:lstStyle/>
        <a:p>
          <a:endParaRPr lang="en-US"/>
        </a:p>
      </dgm:t>
    </dgm:pt>
    <dgm:pt modelId="{DC00A315-5AFE-46E4-B0CB-1B94D8CFC76D}" type="sibTrans" cxnId="{14461898-C367-4C1C-A52F-9DBD439C6C9D}">
      <dgm:prSet/>
      <dgm:spPr/>
      <dgm:t>
        <a:bodyPr/>
        <a:lstStyle/>
        <a:p>
          <a:endParaRPr lang="en-US"/>
        </a:p>
      </dgm:t>
    </dgm:pt>
    <dgm:pt modelId="{9C5F2230-33A5-469D-BDDF-AB61B9E6BBF4}">
      <dgm:prSet phldrT="[Text]" custT="1"/>
      <dgm:spPr/>
      <dgm:t>
        <a:bodyPr/>
        <a:lstStyle/>
        <a:p>
          <a:r>
            <a:rPr lang="en-US" sz="1400" dirty="0"/>
            <a:t>Fan Speed</a:t>
          </a:r>
        </a:p>
      </dgm:t>
    </dgm:pt>
    <dgm:pt modelId="{73A9965B-41A8-4655-B791-853B819D5C7E}" type="parTrans" cxnId="{9004FFC9-B8E8-4109-AF4F-3A3CFAC858A5}">
      <dgm:prSet/>
      <dgm:spPr/>
      <dgm:t>
        <a:bodyPr/>
        <a:lstStyle/>
        <a:p>
          <a:endParaRPr lang="en-US"/>
        </a:p>
      </dgm:t>
    </dgm:pt>
    <dgm:pt modelId="{4EC17F3D-AF03-4BA7-A56F-F4221FA49317}" type="sibTrans" cxnId="{9004FFC9-B8E8-4109-AF4F-3A3CFAC858A5}">
      <dgm:prSet/>
      <dgm:spPr/>
      <dgm:t>
        <a:bodyPr/>
        <a:lstStyle/>
        <a:p>
          <a:endParaRPr lang="en-US"/>
        </a:p>
      </dgm:t>
    </dgm:pt>
    <dgm:pt modelId="{707D4DAA-F02C-463E-B7D7-76003C994D91}">
      <dgm:prSet phldrT="[Text]" custT="1"/>
      <dgm:spPr/>
      <dgm:t>
        <a:bodyPr/>
        <a:lstStyle/>
        <a:p>
          <a:r>
            <a:rPr lang="en-US" sz="1400" dirty="0"/>
            <a:t>Separator Speed</a:t>
          </a:r>
        </a:p>
      </dgm:t>
    </dgm:pt>
    <dgm:pt modelId="{3260EDA1-1440-40E2-84CA-FC798A00FB56}" type="parTrans" cxnId="{D5440C2A-C603-4BF0-B833-7811AE5AA613}">
      <dgm:prSet/>
      <dgm:spPr/>
      <dgm:t>
        <a:bodyPr/>
        <a:lstStyle/>
        <a:p>
          <a:endParaRPr lang="en-US"/>
        </a:p>
      </dgm:t>
    </dgm:pt>
    <dgm:pt modelId="{E8B6D44D-74B9-42A3-9E4F-EEA7773FA345}" type="sibTrans" cxnId="{D5440C2A-C603-4BF0-B833-7811AE5AA613}">
      <dgm:prSet/>
      <dgm:spPr/>
      <dgm:t>
        <a:bodyPr/>
        <a:lstStyle/>
        <a:p>
          <a:endParaRPr lang="en-US"/>
        </a:p>
      </dgm:t>
    </dgm:pt>
    <dgm:pt modelId="{86516077-4431-4F45-8550-02ED76A07D20}">
      <dgm:prSet phldrT="[Text]" custT="1"/>
      <dgm:spPr/>
      <dgm:t>
        <a:bodyPr/>
        <a:lstStyle/>
        <a:p>
          <a:r>
            <a:rPr lang="en-US" sz="1400" dirty="0"/>
            <a:t>Grinding Pressure</a:t>
          </a:r>
        </a:p>
      </dgm:t>
    </dgm:pt>
    <dgm:pt modelId="{8FE55B67-249F-4828-A847-3E8B6467392F}" type="parTrans" cxnId="{777D0328-70D7-4F73-91F4-C9511806740E}">
      <dgm:prSet/>
      <dgm:spPr/>
      <dgm:t>
        <a:bodyPr/>
        <a:lstStyle/>
        <a:p>
          <a:endParaRPr lang="en-US"/>
        </a:p>
      </dgm:t>
    </dgm:pt>
    <dgm:pt modelId="{1F1D52FB-3ACB-49E4-ACDC-504ADF850045}" type="sibTrans" cxnId="{777D0328-70D7-4F73-91F4-C9511806740E}">
      <dgm:prSet/>
      <dgm:spPr/>
      <dgm:t>
        <a:bodyPr/>
        <a:lstStyle/>
        <a:p>
          <a:endParaRPr lang="en-US"/>
        </a:p>
      </dgm:t>
    </dgm:pt>
    <dgm:pt modelId="{A7B13005-288E-4E91-BA3F-9C6A147F6EA9}">
      <dgm:prSet phldrT="[Text]" custT="1"/>
      <dgm:spPr/>
      <dgm:t>
        <a:bodyPr/>
        <a:lstStyle/>
        <a:p>
          <a:r>
            <a:rPr lang="en-US" sz="1400" dirty="0"/>
            <a:t>Mill Water Injection</a:t>
          </a:r>
        </a:p>
      </dgm:t>
    </dgm:pt>
    <dgm:pt modelId="{0561BF7E-A3E7-471D-91E2-FD2ACBC672C2}" type="parTrans" cxnId="{7A2CDD9B-3861-4C70-BE46-D7DE94C7235B}">
      <dgm:prSet/>
      <dgm:spPr/>
      <dgm:t>
        <a:bodyPr/>
        <a:lstStyle/>
        <a:p>
          <a:endParaRPr lang="en-US"/>
        </a:p>
      </dgm:t>
    </dgm:pt>
    <dgm:pt modelId="{88462FFD-443B-4FFD-A885-DAB1EE3A80B9}" type="sibTrans" cxnId="{7A2CDD9B-3861-4C70-BE46-D7DE94C7235B}">
      <dgm:prSet/>
      <dgm:spPr/>
      <dgm:t>
        <a:bodyPr/>
        <a:lstStyle/>
        <a:p>
          <a:endParaRPr lang="en-US"/>
        </a:p>
      </dgm:t>
    </dgm:pt>
    <dgm:pt modelId="{412254CD-D8B4-437E-BB81-2F85B3C342E6}">
      <dgm:prSet phldrT="[Text]" custT="1"/>
      <dgm:spPr/>
      <dgm:t>
        <a:bodyPr/>
        <a:lstStyle/>
        <a:p>
          <a:pPr algn="l"/>
          <a:endParaRPr lang="en-US" sz="2200" dirty="0"/>
        </a:p>
      </dgm:t>
    </dgm:pt>
    <dgm:pt modelId="{4DC94A5A-83A6-4843-BEE1-2F46C5D3C6AD}" type="parTrans" cxnId="{10E43EF4-2AC7-4590-8B71-A9C0D770B2D4}">
      <dgm:prSet/>
      <dgm:spPr/>
      <dgm:t>
        <a:bodyPr/>
        <a:lstStyle/>
        <a:p>
          <a:endParaRPr lang="en-US"/>
        </a:p>
      </dgm:t>
    </dgm:pt>
    <dgm:pt modelId="{0072B8FD-F36D-40C8-94E1-89A403E000D0}" type="sibTrans" cxnId="{10E43EF4-2AC7-4590-8B71-A9C0D770B2D4}">
      <dgm:prSet/>
      <dgm:spPr/>
      <dgm:t>
        <a:bodyPr/>
        <a:lstStyle/>
        <a:p>
          <a:endParaRPr lang="en-US"/>
        </a:p>
      </dgm:t>
    </dgm:pt>
    <dgm:pt modelId="{ADA7F7BA-DB3A-416B-9675-C004433D1116}" type="pres">
      <dgm:prSet presAssocID="{FA17287D-74EC-49D0-9440-F7DDC5DB5BAB}" presName="Name0" presStyleCnt="0">
        <dgm:presLayoutVars>
          <dgm:dir/>
          <dgm:animLvl val="lvl"/>
          <dgm:resizeHandles/>
        </dgm:presLayoutVars>
      </dgm:prSet>
      <dgm:spPr/>
    </dgm:pt>
    <dgm:pt modelId="{556820D3-3B7A-4532-9B2E-AC6F7499548F}" type="pres">
      <dgm:prSet presAssocID="{35E26204-78D1-4E9C-A1A7-E8766F44E8F1}" presName="linNode" presStyleCnt="0"/>
      <dgm:spPr/>
    </dgm:pt>
    <dgm:pt modelId="{7A1D9673-9C4F-48DD-8404-6573D80E2B13}" type="pres">
      <dgm:prSet presAssocID="{35E26204-78D1-4E9C-A1A7-E8766F44E8F1}" presName="parentShp" presStyleLbl="node1" presStyleIdx="0" presStyleCnt="2" custLinFactX="33255" custLinFactNeighborX="100000" custLinFactNeighborY="-933">
        <dgm:presLayoutVars>
          <dgm:bulletEnabled val="1"/>
        </dgm:presLayoutVars>
      </dgm:prSet>
      <dgm:spPr/>
    </dgm:pt>
    <dgm:pt modelId="{015C3D6F-5DFC-44CF-A7CD-0DE419F029A1}" type="pres">
      <dgm:prSet presAssocID="{35E26204-78D1-4E9C-A1A7-E8766F44E8F1}" presName="childShp" presStyleLbl="bgAccFollowNode1" presStyleIdx="0" presStyleCnt="2" custAng="0" custLinFactNeighborX="-99316" custLinFactNeighborY="2559">
        <dgm:presLayoutVars>
          <dgm:bulletEnabled val="1"/>
        </dgm:presLayoutVars>
      </dgm:prSet>
      <dgm:spPr/>
    </dgm:pt>
    <dgm:pt modelId="{76A3AC4E-15BF-4AAE-BFB1-C9C9A1DE8C26}" type="pres">
      <dgm:prSet presAssocID="{D1FF4FBF-B636-4162-808B-2BE445D5E4DE}" presName="spacing" presStyleCnt="0"/>
      <dgm:spPr/>
    </dgm:pt>
    <dgm:pt modelId="{1CC2DDB5-7E55-4F19-8B1A-734EA2999D8A}" type="pres">
      <dgm:prSet presAssocID="{6B7E8212-1B8E-4ECD-BB57-4140F2672E43}" presName="linNode" presStyleCnt="0"/>
      <dgm:spPr/>
    </dgm:pt>
    <dgm:pt modelId="{A85FA6C5-2377-4FD9-8C2D-A48BCAD64F99}" type="pres">
      <dgm:prSet presAssocID="{6B7E8212-1B8E-4ECD-BB57-4140F2672E43}" presName="parentShp" presStyleLbl="node1" presStyleIdx="1" presStyleCnt="2" custLinFactNeighborX="99805">
        <dgm:presLayoutVars>
          <dgm:bulletEnabled val="1"/>
        </dgm:presLayoutVars>
      </dgm:prSet>
      <dgm:spPr/>
    </dgm:pt>
    <dgm:pt modelId="{8B486EA6-5B32-43D3-880B-C718946998C7}" type="pres">
      <dgm:prSet presAssocID="{6B7E8212-1B8E-4ECD-BB57-4140F2672E43}" presName="childShp" presStyleLbl="bgAccFollowNode1" presStyleIdx="1" presStyleCnt="2" custScaleY="115538" custLinFactNeighborX="-99609" custLinFactNeighborY="1108">
        <dgm:presLayoutVars>
          <dgm:bulletEnabled val="1"/>
        </dgm:presLayoutVars>
      </dgm:prSet>
      <dgm:spPr/>
    </dgm:pt>
  </dgm:ptLst>
  <dgm:cxnLst>
    <dgm:cxn modelId="{10CE8C18-4B3B-4BC4-9563-C28B3DB34BF2}" srcId="{35E26204-78D1-4E9C-A1A7-E8766F44E8F1}" destId="{18EBFCF3-8C17-4F7C-A4DD-48296D9815BC}" srcOrd="1" destOrd="0" parTransId="{1B1AB850-1E39-4087-B879-BCC1CCC39BEC}" sibTransId="{EB37B474-AF9B-4EB7-AE4F-21FD0A3902A3}"/>
    <dgm:cxn modelId="{777D0328-70D7-4F73-91F4-C9511806740E}" srcId="{6B7E8212-1B8E-4ECD-BB57-4140F2672E43}" destId="{86516077-4431-4F45-8550-02ED76A07D20}" srcOrd="4" destOrd="0" parTransId="{8FE55B67-249F-4828-A847-3E8B6467392F}" sibTransId="{1F1D52FB-3ACB-49E4-ACDC-504ADF850045}"/>
    <dgm:cxn modelId="{D5440C2A-C603-4BF0-B833-7811AE5AA613}" srcId="{6B7E8212-1B8E-4ECD-BB57-4140F2672E43}" destId="{707D4DAA-F02C-463E-B7D7-76003C994D91}" srcOrd="3" destOrd="0" parTransId="{3260EDA1-1440-40E2-84CA-FC798A00FB56}" sibTransId="{E8B6D44D-74B9-42A3-9E4F-EEA7773FA345}"/>
    <dgm:cxn modelId="{239B262A-4EFB-4BAF-949F-95ABED192683}" srcId="{6B7E8212-1B8E-4ECD-BB57-4140F2672E43}" destId="{F93CE987-D1AE-4B8A-9C0C-93BE95416A7A}" srcOrd="0" destOrd="0" parTransId="{E10E861B-B0AB-4FFE-A632-FE80564549BF}" sibTransId="{65340E18-4F88-474A-9FDC-F333A7C3A40F}"/>
    <dgm:cxn modelId="{F781D135-1344-48BD-AC6B-AD453E34B94B}" type="presOf" srcId="{7A3D880A-BD10-4EDA-A191-473251C208AD}" destId="{8B486EA6-5B32-43D3-880B-C718946998C7}" srcOrd="0" destOrd="6" presId="urn:microsoft.com/office/officeart/2005/8/layout/vList6"/>
    <dgm:cxn modelId="{BAA33B41-F703-40CD-84E8-76DE0DC79E8D}" type="presOf" srcId="{86516077-4431-4F45-8550-02ED76A07D20}" destId="{8B486EA6-5B32-43D3-880B-C718946998C7}" srcOrd="0" destOrd="4" presId="urn:microsoft.com/office/officeart/2005/8/layout/vList6"/>
    <dgm:cxn modelId="{A8B2E967-E1F3-4604-9B44-367C07DA17FE}" srcId="{FA17287D-74EC-49D0-9440-F7DDC5DB5BAB}" destId="{35E26204-78D1-4E9C-A1A7-E8766F44E8F1}" srcOrd="0" destOrd="0" parTransId="{5FEDE196-0C48-4118-980A-C5127D9B12B0}" sibTransId="{D1FF4FBF-B636-4162-808B-2BE445D5E4DE}"/>
    <dgm:cxn modelId="{2283A74A-6C42-4999-8DFA-2348F0AD6DBE}" type="presOf" srcId="{6B7E8212-1B8E-4ECD-BB57-4140F2672E43}" destId="{A85FA6C5-2377-4FD9-8C2D-A48BCAD64F99}" srcOrd="0" destOrd="0" presId="urn:microsoft.com/office/officeart/2005/8/layout/vList6"/>
    <dgm:cxn modelId="{FC94334E-2069-4DA0-BD97-A64EEB1474F1}" type="presOf" srcId="{F93CE987-D1AE-4B8A-9C0C-93BE95416A7A}" destId="{8B486EA6-5B32-43D3-880B-C718946998C7}" srcOrd="0" destOrd="0" presId="urn:microsoft.com/office/officeart/2005/8/layout/vList6"/>
    <dgm:cxn modelId="{4DA62955-7CCC-435E-8EB5-038B407D1CCB}" type="presOf" srcId="{707D4DAA-F02C-463E-B7D7-76003C994D91}" destId="{8B486EA6-5B32-43D3-880B-C718946998C7}" srcOrd="0" destOrd="3" presId="urn:microsoft.com/office/officeart/2005/8/layout/vList6"/>
    <dgm:cxn modelId="{0B887875-8D42-4253-ADE4-478EC55D96D4}" type="presOf" srcId="{35E26204-78D1-4E9C-A1A7-E8766F44E8F1}" destId="{7A1D9673-9C4F-48DD-8404-6573D80E2B13}" srcOrd="0" destOrd="0" presId="urn:microsoft.com/office/officeart/2005/8/layout/vList6"/>
    <dgm:cxn modelId="{DD5F2783-C012-4A82-97CC-F5EBE246E82A}" srcId="{35E26204-78D1-4E9C-A1A7-E8766F44E8F1}" destId="{7999F5E6-CBE3-4A72-996C-13B9D72289B2}" srcOrd="2" destOrd="0" parTransId="{57140E8D-81ED-4B71-882A-DB0101969DE4}" sibTransId="{EA548584-3A20-424B-84AE-1F9FF2206FF1}"/>
    <dgm:cxn modelId="{AA5DF384-478F-4262-980A-5080283C46EB}" srcId="{FA17287D-74EC-49D0-9440-F7DDC5DB5BAB}" destId="{6B7E8212-1B8E-4ECD-BB57-4140F2672E43}" srcOrd="1" destOrd="0" parTransId="{29B9F01D-80D8-4E3B-8E42-680D3ABDC21D}" sibTransId="{E31EC4D7-F20F-4EAD-973A-546C951B79B0}"/>
    <dgm:cxn modelId="{B769708E-70F7-4A76-A79C-C847DE2303DD}" type="presOf" srcId="{FA17287D-74EC-49D0-9440-F7DDC5DB5BAB}" destId="{ADA7F7BA-DB3A-416B-9675-C004433D1116}" srcOrd="0" destOrd="0" presId="urn:microsoft.com/office/officeart/2005/8/layout/vList6"/>
    <dgm:cxn modelId="{64C17690-4CCE-4BDA-BB1A-2DA844C1B63C}" srcId="{6B7E8212-1B8E-4ECD-BB57-4140F2672E43}" destId="{7A3D880A-BD10-4EDA-A191-473251C208AD}" srcOrd="6" destOrd="0" parTransId="{63A2D92F-594C-4178-8858-EA85A80DA8C5}" sibTransId="{22CA256D-2BD2-4D23-B406-BC2508FC5E5A}"/>
    <dgm:cxn modelId="{14461898-C367-4C1C-A52F-9DBD439C6C9D}" srcId="{6B7E8212-1B8E-4ECD-BB57-4140F2672E43}" destId="{C559EAEF-0893-4F16-B2C8-CC5100C01137}" srcOrd="1" destOrd="0" parTransId="{C9BD44AE-105C-491F-A646-96B135A3F020}" sibTransId="{DC00A315-5AFE-46E4-B0CB-1B94D8CFC76D}"/>
    <dgm:cxn modelId="{28A8F799-2B60-4748-AA3D-FB07C4522383}" type="presOf" srcId="{7999F5E6-CBE3-4A72-996C-13B9D72289B2}" destId="{015C3D6F-5DFC-44CF-A7CD-0DE419F029A1}" srcOrd="0" destOrd="2" presId="urn:microsoft.com/office/officeart/2005/8/layout/vList6"/>
    <dgm:cxn modelId="{7A2CDD9B-3861-4C70-BE46-D7DE94C7235B}" srcId="{6B7E8212-1B8E-4ECD-BB57-4140F2672E43}" destId="{A7B13005-288E-4E91-BA3F-9C6A147F6EA9}" srcOrd="5" destOrd="0" parTransId="{0561BF7E-A3E7-471D-91E2-FD2ACBC672C2}" sibTransId="{88462FFD-443B-4FFD-A885-DAB1EE3A80B9}"/>
    <dgm:cxn modelId="{9467E79D-04C9-44DD-8A65-8D5EB49F45A9}" type="presOf" srcId="{A7B13005-288E-4E91-BA3F-9C6A147F6EA9}" destId="{8B486EA6-5B32-43D3-880B-C718946998C7}" srcOrd="0" destOrd="5" presId="urn:microsoft.com/office/officeart/2005/8/layout/vList6"/>
    <dgm:cxn modelId="{9004FFC9-B8E8-4109-AF4F-3A3CFAC858A5}" srcId="{6B7E8212-1B8E-4ECD-BB57-4140F2672E43}" destId="{9C5F2230-33A5-469D-BDDF-AB61B9E6BBF4}" srcOrd="2" destOrd="0" parTransId="{73A9965B-41A8-4655-B791-853B819D5C7E}" sibTransId="{4EC17F3D-AF03-4BA7-A56F-F4221FA49317}"/>
    <dgm:cxn modelId="{4C3A39D4-F71F-4C40-BB86-4C9F6B967125}" type="presOf" srcId="{C559EAEF-0893-4F16-B2C8-CC5100C01137}" destId="{8B486EA6-5B32-43D3-880B-C718946998C7}" srcOrd="0" destOrd="1" presId="urn:microsoft.com/office/officeart/2005/8/layout/vList6"/>
    <dgm:cxn modelId="{C68039D9-DFA3-4B4D-AB6A-E728C30FAD93}" type="presOf" srcId="{412254CD-D8B4-437E-BB81-2F85B3C342E6}" destId="{015C3D6F-5DFC-44CF-A7CD-0DE419F029A1}" srcOrd="0" destOrd="0" presId="urn:microsoft.com/office/officeart/2005/8/layout/vList6"/>
    <dgm:cxn modelId="{6C332CDD-B80B-40A7-9FFF-26751314D6CD}" type="presOf" srcId="{9C5F2230-33A5-469D-BDDF-AB61B9E6BBF4}" destId="{8B486EA6-5B32-43D3-880B-C718946998C7}" srcOrd="0" destOrd="2" presId="urn:microsoft.com/office/officeart/2005/8/layout/vList6"/>
    <dgm:cxn modelId="{6C6DB2EF-8D97-4B00-9D28-1206B615711D}" type="presOf" srcId="{18EBFCF3-8C17-4F7C-A4DD-48296D9815BC}" destId="{015C3D6F-5DFC-44CF-A7CD-0DE419F029A1}" srcOrd="0" destOrd="1" presId="urn:microsoft.com/office/officeart/2005/8/layout/vList6"/>
    <dgm:cxn modelId="{10E43EF4-2AC7-4590-8B71-A9C0D770B2D4}" srcId="{35E26204-78D1-4E9C-A1A7-E8766F44E8F1}" destId="{412254CD-D8B4-437E-BB81-2F85B3C342E6}" srcOrd="0" destOrd="0" parTransId="{4DC94A5A-83A6-4843-BEE1-2F46C5D3C6AD}" sibTransId="{0072B8FD-F36D-40C8-94E1-89A403E000D0}"/>
    <dgm:cxn modelId="{4C84C15B-6872-4663-B8A1-ECC86590E19D}" type="presParOf" srcId="{ADA7F7BA-DB3A-416B-9675-C004433D1116}" destId="{556820D3-3B7A-4532-9B2E-AC6F7499548F}" srcOrd="0" destOrd="0" presId="urn:microsoft.com/office/officeart/2005/8/layout/vList6"/>
    <dgm:cxn modelId="{B9AE73DB-8C94-49BF-9B5B-5F5B0911B9D6}" type="presParOf" srcId="{556820D3-3B7A-4532-9B2E-AC6F7499548F}" destId="{7A1D9673-9C4F-48DD-8404-6573D80E2B13}" srcOrd="0" destOrd="0" presId="urn:microsoft.com/office/officeart/2005/8/layout/vList6"/>
    <dgm:cxn modelId="{60F75ABB-E450-42FB-A48E-8DDEFD46FF7E}" type="presParOf" srcId="{556820D3-3B7A-4532-9B2E-AC6F7499548F}" destId="{015C3D6F-5DFC-44CF-A7CD-0DE419F029A1}" srcOrd="1" destOrd="0" presId="urn:microsoft.com/office/officeart/2005/8/layout/vList6"/>
    <dgm:cxn modelId="{801282E3-A03D-4FFE-8928-6EA10535A375}" type="presParOf" srcId="{ADA7F7BA-DB3A-416B-9675-C004433D1116}" destId="{76A3AC4E-15BF-4AAE-BFB1-C9C9A1DE8C26}" srcOrd="1" destOrd="0" presId="urn:microsoft.com/office/officeart/2005/8/layout/vList6"/>
    <dgm:cxn modelId="{F6993254-1842-4EB4-98C8-3C59F2D00311}" type="presParOf" srcId="{ADA7F7BA-DB3A-416B-9675-C004433D1116}" destId="{1CC2DDB5-7E55-4F19-8B1A-734EA2999D8A}" srcOrd="2" destOrd="0" presId="urn:microsoft.com/office/officeart/2005/8/layout/vList6"/>
    <dgm:cxn modelId="{37645EB7-9307-4116-8E05-BE78DC766DCB}" type="presParOf" srcId="{1CC2DDB5-7E55-4F19-8B1A-734EA2999D8A}" destId="{A85FA6C5-2377-4FD9-8C2D-A48BCAD64F99}" srcOrd="0" destOrd="0" presId="urn:microsoft.com/office/officeart/2005/8/layout/vList6"/>
    <dgm:cxn modelId="{BF7C4766-6FC5-4C12-AC4A-E36E2B18130D}" type="presParOf" srcId="{1CC2DDB5-7E55-4F19-8B1A-734EA2999D8A}" destId="{8B486EA6-5B32-43D3-880B-C718946998C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9DE67-10D7-499E-ACA0-CF83A1D96108}" type="doc">
      <dgm:prSet loTypeId="urn:microsoft.com/office/officeart/2009/3/layout/DescendingProcess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ADB834-0FA1-4489-8BF9-C458E1EC8EF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2CE47EA-13B0-4601-873E-C19C55A7560C}" type="sibTrans" cxnId="{93A5EC95-86AB-4D40-AB1B-CCAE5F8F3E07}">
      <dgm:prSet/>
      <dgm:spPr/>
      <dgm:t>
        <a:bodyPr/>
        <a:lstStyle/>
        <a:p>
          <a:endParaRPr lang="en-US"/>
        </a:p>
      </dgm:t>
    </dgm:pt>
    <dgm:pt modelId="{6F2B7CAD-6339-4CFA-9362-67A4EC0FDAC1}" type="parTrans" cxnId="{93A5EC95-86AB-4D40-AB1B-CCAE5F8F3E07}">
      <dgm:prSet/>
      <dgm:spPr/>
      <dgm:t>
        <a:bodyPr/>
        <a:lstStyle/>
        <a:p>
          <a:endParaRPr lang="en-US"/>
        </a:p>
      </dgm:t>
    </dgm:pt>
    <dgm:pt modelId="{2D636A76-D944-41FA-A308-4F5D739AB640}" type="pres">
      <dgm:prSet presAssocID="{A619DE67-10D7-499E-ACA0-CF83A1D96108}" presName="Name0" presStyleCnt="0">
        <dgm:presLayoutVars>
          <dgm:chMax val="7"/>
          <dgm:chPref val="5"/>
        </dgm:presLayoutVars>
      </dgm:prSet>
      <dgm:spPr/>
    </dgm:pt>
    <dgm:pt modelId="{CE80EC56-BA99-4EC0-B737-36574EE5879A}" type="pres">
      <dgm:prSet presAssocID="{A619DE67-10D7-499E-ACA0-CF83A1D96108}" presName="arrowNode" presStyleLbl="node1" presStyleIdx="0" presStyleCnt="1" custAng="20874411" custScaleX="99340" custLinFactX="-860" custLinFactNeighborX="-100000" custLinFactNeighborY="18680"/>
      <dgm:spPr/>
    </dgm:pt>
    <dgm:pt modelId="{E88F6846-E98B-44C4-999D-CF6909199CB9}" type="pres">
      <dgm:prSet presAssocID="{EFADB834-0FA1-4489-8BF9-C458E1EC8EF6}" presName="txNode1" presStyleLbl="revTx" presStyleIdx="0" presStyleCnt="1" custLinFactY="128170" custLinFactNeighborX="35184" custLinFactNeighborY="200000">
        <dgm:presLayoutVars>
          <dgm:bulletEnabled val="1"/>
        </dgm:presLayoutVars>
      </dgm:prSet>
      <dgm:spPr/>
    </dgm:pt>
  </dgm:ptLst>
  <dgm:cxnLst>
    <dgm:cxn modelId="{93A5EC95-86AB-4D40-AB1B-CCAE5F8F3E07}" srcId="{A619DE67-10D7-499E-ACA0-CF83A1D96108}" destId="{EFADB834-0FA1-4489-8BF9-C458E1EC8EF6}" srcOrd="0" destOrd="0" parTransId="{6F2B7CAD-6339-4CFA-9362-67A4EC0FDAC1}" sibTransId="{C2CE47EA-13B0-4601-873E-C19C55A7560C}"/>
    <dgm:cxn modelId="{AD1891A2-506C-42E4-A1A0-2DE7FEFA8EDD}" type="presOf" srcId="{EFADB834-0FA1-4489-8BF9-C458E1EC8EF6}" destId="{E88F6846-E98B-44C4-999D-CF6909199CB9}" srcOrd="0" destOrd="0" presId="urn:microsoft.com/office/officeart/2009/3/layout/DescendingProcess"/>
    <dgm:cxn modelId="{AB6BEDAE-18B8-4B0B-B28F-3DC078997734}" type="presOf" srcId="{A619DE67-10D7-499E-ACA0-CF83A1D96108}" destId="{2D636A76-D944-41FA-A308-4F5D739AB640}" srcOrd="0" destOrd="0" presId="urn:microsoft.com/office/officeart/2009/3/layout/DescendingProcess"/>
    <dgm:cxn modelId="{7D9DB3C2-43FB-4FC7-9D6D-588B349ED166}" type="presParOf" srcId="{2D636A76-D944-41FA-A308-4F5D739AB640}" destId="{CE80EC56-BA99-4EC0-B737-36574EE5879A}" srcOrd="0" destOrd="0" presId="urn:microsoft.com/office/officeart/2009/3/layout/DescendingProcess"/>
    <dgm:cxn modelId="{66CB1FBB-0027-43C2-ABCC-31788752A7A6}" type="presParOf" srcId="{2D636A76-D944-41FA-A308-4F5D739AB640}" destId="{E88F6846-E98B-44C4-999D-CF6909199CB9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C3D6F-5DFC-44CF-A7CD-0DE419F029A1}">
      <dsp:nvSpPr>
        <dsp:cNvPr id="0" name=""/>
        <dsp:cNvSpPr/>
      </dsp:nvSpPr>
      <dsp:spPr>
        <a:xfrm>
          <a:off x="16411" y="44895"/>
          <a:ext cx="3599021" cy="17501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Separator Speed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Mill Differential Pressure</a:t>
          </a:r>
        </a:p>
      </dsp:txBody>
      <dsp:txXfrm>
        <a:off x="16411" y="263658"/>
        <a:ext cx="2942732" cy="1312579"/>
      </dsp:txXfrm>
    </dsp:sp>
    <dsp:sp modelId="{7A1D9673-9C4F-48DD-8404-6573D80E2B13}">
      <dsp:nvSpPr>
        <dsp:cNvPr id="0" name=""/>
        <dsp:cNvSpPr/>
      </dsp:nvSpPr>
      <dsp:spPr>
        <a:xfrm>
          <a:off x="3599021" y="0"/>
          <a:ext cx="2399347" cy="1750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Separator Motor</a:t>
          </a:r>
        </a:p>
      </dsp:txBody>
      <dsp:txXfrm>
        <a:off x="3684454" y="85433"/>
        <a:ext cx="2228481" cy="1579239"/>
      </dsp:txXfrm>
    </dsp:sp>
    <dsp:sp modelId="{8B486EA6-5B32-43D3-880B-C718946998C7}">
      <dsp:nvSpPr>
        <dsp:cNvPr id="0" name=""/>
        <dsp:cNvSpPr/>
      </dsp:nvSpPr>
      <dsp:spPr>
        <a:xfrm>
          <a:off x="12301" y="1925337"/>
          <a:ext cx="3595506" cy="20220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Total Feed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Fly Ash 1,2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Fan 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Separator 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Grinding Pressure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Mill Water Injection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Bucket Elevator</a:t>
          </a:r>
        </a:p>
      </dsp:txBody>
      <dsp:txXfrm>
        <a:off x="12301" y="2178092"/>
        <a:ext cx="2837243" cy="1516527"/>
      </dsp:txXfrm>
    </dsp:sp>
    <dsp:sp modelId="{A85FA6C5-2377-4FD9-8C2D-A48BCAD64F99}">
      <dsp:nvSpPr>
        <dsp:cNvPr id="0" name=""/>
        <dsp:cNvSpPr/>
      </dsp:nvSpPr>
      <dsp:spPr>
        <a:xfrm>
          <a:off x="3591424" y="2061192"/>
          <a:ext cx="2397004" cy="1750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Mill Differential Pressure</a:t>
          </a:r>
        </a:p>
      </dsp:txBody>
      <dsp:txXfrm>
        <a:off x="3676857" y="2146625"/>
        <a:ext cx="2226138" cy="1579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0EC56-BA99-4EC0-B737-36574EE5879A}">
      <dsp:nvSpPr>
        <dsp:cNvPr id="0" name=""/>
        <dsp:cNvSpPr/>
      </dsp:nvSpPr>
      <dsp:spPr>
        <a:xfrm rot="3670785">
          <a:off x="251619" y="329009"/>
          <a:ext cx="951769" cy="655423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F6846-E98B-44C4-999D-CF6909199CB9}">
      <dsp:nvSpPr>
        <dsp:cNvPr id="0" name=""/>
        <dsp:cNvSpPr/>
      </dsp:nvSpPr>
      <dsp:spPr>
        <a:xfrm>
          <a:off x="1261944" y="577651"/>
          <a:ext cx="447755" cy="176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1261944" y="577651"/>
        <a:ext cx="447755" cy="176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5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75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34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0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gedfa3e31c0_2_19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9" name="Google Shape;4399;gedfa3e31c0_2_19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edfa3e31c0_2_20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edfa3e31c0_2_20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8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79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82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8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1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7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59" r:id="rId5"/>
    <p:sldLayoutId id="2147483670" r:id="rId6"/>
    <p:sldLayoutId id="2147483671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226598" y="3495318"/>
            <a:ext cx="4742491" cy="50386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35997" y="3499698"/>
            <a:ext cx="4646289" cy="567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 err="1"/>
              <a:t>Aggelos</a:t>
            </a:r>
            <a:r>
              <a:rPr lang="en-US" sz="1600" dirty="0"/>
              <a:t> </a:t>
            </a:r>
            <a:r>
              <a:rPr lang="en-US" sz="1600" dirty="0" err="1"/>
              <a:t>Tako</a:t>
            </a:r>
            <a:r>
              <a:rPr lang="en-US" sz="1600" dirty="0"/>
              <a:t>, Anastasia </a:t>
            </a:r>
            <a:r>
              <a:rPr lang="en-US" sz="1600" dirty="0" err="1"/>
              <a:t>Zafeiriou</a:t>
            </a:r>
            <a:r>
              <a:rPr lang="en-US" sz="1600" dirty="0"/>
              <a:t>, Anna </a:t>
            </a:r>
            <a:r>
              <a:rPr lang="en-US" sz="1600" dirty="0" err="1"/>
              <a:t>Dosiou</a:t>
            </a:r>
            <a:r>
              <a:rPr lang="en-US" sz="1600" dirty="0"/>
              <a:t>, Konstantinos Christou</a:t>
            </a:r>
            <a:endParaRPr sz="1600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247430" y="4815981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6733496" y="4646811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067639" y="-133508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164683" y="69942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334294" y="4937323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534721" y="843348"/>
            <a:ext cx="6048843" cy="256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DATA SCIENCE LAB.3</a:t>
            </a:r>
            <a:r>
              <a:rPr lang="en" sz="7700" dirty="0"/>
              <a:t> </a:t>
            </a:r>
            <a:br>
              <a:rPr lang="en" sz="7700" dirty="0"/>
            </a:br>
            <a:r>
              <a:rPr lang="en" sz="5000" dirty="0"/>
              <a:t>FINAL PROJECT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38938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Exploratory Data Analysis (EDA)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724;p34"/>
          <p:cNvSpPr txBox="1">
            <a:spLocks/>
          </p:cNvSpPr>
          <p:nvPr/>
        </p:nvSpPr>
        <p:spPr>
          <a:xfrm>
            <a:off x="713100" y="741819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Distribution of Separator Motor (KW) per Cement Type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" y="1314519"/>
            <a:ext cx="7872907" cy="29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51667" y="-40023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Exploratory Data Analysis (EDA)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04258" y="483893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724;p34"/>
          <p:cNvSpPr txBox="1">
            <a:spLocks/>
          </p:cNvSpPr>
          <p:nvPr/>
        </p:nvSpPr>
        <p:spPr>
          <a:xfrm>
            <a:off x="0" y="278341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Correlations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9" y="2894766"/>
            <a:ext cx="4500561" cy="2248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2925"/>
            <a:ext cx="4643438" cy="28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1927538" y="43573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Block 1: Separator Motor Block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150644" y="1498106"/>
            <a:ext cx="3330262" cy="3334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409524" y="2719428"/>
            <a:ext cx="24412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Cascadia Mono"/>
              </a:rPr>
              <a:t>Predicted with LSTM</a:t>
            </a:r>
          </a:p>
          <a:p>
            <a:r>
              <a:rPr lang="pt-BR" sz="1200" b="1" dirty="0">
                <a:solidFill>
                  <a:schemeClr val="bg1"/>
                </a:solidFill>
                <a:latin typeface="Cascadia Mono"/>
              </a:rPr>
              <a:t>Inputs: </a:t>
            </a:r>
            <a:r>
              <a:rPr lang="pt-BR" sz="1200" dirty="0">
                <a:solidFill>
                  <a:schemeClr val="bg1"/>
                </a:solidFill>
                <a:latin typeface="Cascadia Mono"/>
              </a:rPr>
              <a:t>Separator Speed, Mill DP</a:t>
            </a:r>
          </a:p>
          <a:p>
            <a:r>
              <a:rPr lang="pt-BR" sz="12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200" b="1" dirty="0">
              <a:solidFill>
                <a:schemeClr val="bg1"/>
              </a:solidFill>
              <a:latin typeface="Cascadia Mono"/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RMSE: 1.293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MAPE: 0.0138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R^2: 0.230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02" y="2329508"/>
            <a:ext cx="3078707" cy="2714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48" y="1068957"/>
            <a:ext cx="3038014" cy="267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" y="563926"/>
            <a:ext cx="2771360" cy="215550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36968" y="3747693"/>
            <a:ext cx="30380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LSTM</a:t>
            </a:r>
          </a:p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Inputs: </a:t>
            </a:r>
            <a:r>
              <a:rPr lang="pt-BR" sz="1100" dirty="0">
                <a:solidFill>
                  <a:schemeClr val="bg1"/>
                </a:solidFill>
                <a:latin typeface="Cascadia Mono"/>
              </a:rPr>
              <a:t>Separator Speed, Mill DP, Cement Type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100" b="1" dirty="0">
              <a:solidFill>
                <a:schemeClr val="bg1"/>
              </a:solidFill>
              <a:latin typeface="Cascadia Mono"/>
            </a:endParaRPr>
          </a:p>
          <a:p>
            <a:r>
              <a:rPr lang="pt-BR" sz="1100" dirty="0">
                <a:solidFill>
                  <a:schemeClr val="bg1"/>
                </a:solidFill>
              </a:rPr>
              <a:t>RMSE: 1.283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MAPE: 0.013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R^2: 0.242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MAE: 0.785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1675" y="842006"/>
            <a:ext cx="24412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LSTM</a:t>
            </a:r>
          </a:p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Inputs: </a:t>
            </a:r>
            <a:r>
              <a:rPr lang="pt-BR" sz="1100" dirty="0">
                <a:solidFill>
                  <a:schemeClr val="bg1"/>
                </a:solidFill>
                <a:latin typeface="Cascadia Mono"/>
              </a:rPr>
              <a:t>Separator Speed, Mill DP, Cement Type, Gypsum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100" b="1" dirty="0">
              <a:solidFill>
                <a:schemeClr val="bg1"/>
              </a:solidFill>
              <a:latin typeface="Cascadia Mono"/>
            </a:endParaRPr>
          </a:p>
          <a:p>
            <a:r>
              <a:rPr lang="pt-BR" sz="1100" dirty="0">
                <a:solidFill>
                  <a:schemeClr val="bg1"/>
                </a:solidFill>
              </a:rPr>
              <a:t>RMSE: 0.949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MAPE: 0.006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R^2: 0.585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MAE: 0.385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1941824" y="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Block 1: Separator Motor Block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150644" y="1498106"/>
            <a:ext cx="3330262" cy="3334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0"/>
          <a:stretch/>
        </p:blipFill>
        <p:spPr>
          <a:xfrm>
            <a:off x="4795728" y="1058475"/>
            <a:ext cx="4040094" cy="2899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5728" y="4004726"/>
            <a:ext cx="30575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LSTM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100" b="1" dirty="0">
              <a:solidFill>
                <a:schemeClr val="bg1"/>
              </a:solidFill>
              <a:latin typeface="Cascadia Mono"/>
            </a:endParaRPr>
          </a:p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RMSE: 0.459</a:t>
            </a:r>
            <a:br>
              <a:rPr lang="pt-BR" sz="1100" b="1" dirty="0">
                <a:solidFill>
                  <a:schemeClr val="bg1"/>
                </a:solidFill>
              </a:rPr>
            </a:br>
            <a:r>
              <a:rPr lang="pt-BR" sz="1100" b="1" dirty="0">
                <a:solidFill>
                  <a:schemeClr val="bg1"/>
                </a:solidFill>
                <a:latin typeface="Cascadia Mono"/>
              </a:rPr>
              <a:t>MAPE: 0.006</a:t>
            </a:r>
            <a:br>
              <a:rPr lang="pt-BR" sz="1100" b="1" dirty="0">
                <a:solidFill>
                  <a:schemeClr val="bg1"/>
                </a:solidFill>
              </a:rPr>
            </a:br>
            <a:r>
              <a:rPr lang="pt-BR" sz="1100" b="1" dirty="0">
                <a:solidFill>
                  <a:schemeClr val="bg1"/>
                </a:solidFill>
                <a:latin typeface="Cascadia Mono"/>
              </a:rPr>
              <a:t>R^2: 0.832</a:t>
            </a:r>
            <a:br>
              <a:rPr lang="pt-BR" sz="1100" b="1" dirty="0">
                <a:solidFill>
                  <a:schemeClr val="bg1"/>
                </a:solidFill>
              </a:rPr>
            </a:br>
            <a:r>
              <a:rPr lang="pt-BR" sz="1100" b="1" dirty="0">
                <a:solidFill>
                  <a:schemeClr val="bg1"/>
                </a:solidFill>
                <a:latin typeface="Cascadia Mono"/>
              </a:rPr>
              <a:t>MAE: 0.357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899" y="3973949"/>
            <a:ext cx="29491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Random Forest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</a:p>
          <a:p>
            <a:r>
              <a:rPr lang="pt-BR" sz="1100" dirty="0">
                <a:solidFill>
                  <a:schemeClr val="bg1"/>
                </a:solidFill>
              </a:rPr>
              <a:t>RMSE: 1.025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MAPE: 0.013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R^2: 0.162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MAE: 0.793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912" y="702395"/>
            <a:ext cx="190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0861" y="696849"/>
            <a:ext cx="190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Deep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"/>
          <a:stretch/>
        </p:blipFill>
        <p:spPr>
          <a:xfrm>
            <a:off x="329946" y="1058475"/>
            <a:ext cx="4288324" cy="28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5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984EAA-8E7B-56F9-696F-3C39A834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" y="921834"/>
            <a:ext cx="4193131" cy="38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724;p34">
            <a:extLst>
              <a:ext uri="{FF2B5EF4-FFF2-40B4-BE49-F238E27FC236}">
                <a16:creationId xmlns:a16="http://schemas.microsoft.com/office/drawing/2014/main" id="{73DB3633-DCC1-C219-4868-B623145E9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7418" y="26738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Block 2: Mill Differential Pressure Block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65FF6-F99F-3893-5936-4B05403F2FDC}"/>
              </a:ext>
            </a:extLst>
          </p:cNvPr>
          <p:cNvSpPr txBox="1"/>
          <p:nvPr/>
        </p:nvSpPr>
        <p:spPr>
          <a:xfrm>
            <a:off x="4401286" y="1488108"/>
            <a:ext cx="419313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 variables:</a:t>
            </a:r>
          </a:p>
          <a:p>
            <a:r>
              <a:rPr lang="el-GR" dirty="0">
                <a:solidFill>
                  <a:schemeClr val="bg1"/>
                </a:solidFill>
              </a:rPr>
              <a:t>'</a:t>
            </a:r>
            <a:r>
              <a:rPr lang="el-GR" dirty="0" err="1">
                <a:solidFill>
                  <a:schemeClr val="bg1"/>
                </a:solidFill>
              </a:rPr>
              <a:t>total_feed_ton</a:t>
            </a:r>
            <a:r>
              <a:rPr lang="el-GR" dirty="0">
                <a:solidFill>
                  <a:schemeClr val="bg1"/>
                </a:solidFill>
              </a:rPr>
              <a:t>/</a:t>
            </a:r>
            <a:r>
              <a:rPr lang="el-GR" dirty="0" err="1">
                <a:solidFill>
                  <a:schemeClr val="bg1"/>
                </a:solidFill>
              </a:rPr>
              <a:t>h_pv_NEW</a:t>
            </a:r>
            <a:r>
              <a:rPr lang="el-GR" dirty="0">
                <a:solidFill>
                  <a:schemeClr val="bg1"/>
                </a:solidFill>
              </a:rPr>
              <a:t>',’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 err="1">
                <a:solidFill>
                  <a:schemeClr val="bg1"/>
                </a:solidFill>
              </a:rPr>
              <a:t>grinding_pressure_bar_pv</a:t>
            </a:r>
            <a:r>
              <a:rPr lang="el-GR" dirty="0">
                <a:solidFill>
                  <a:schemeClr val="bg1"/>
                </a:solidFill>
              </a:rPr>
              <a:t>’,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'</a:t>
            </a:r>
            <a:r>
              <a:rPr lang="el-GR" dirty="0" err="1">
                <a:solidFill>
                  <a:schemeClr val="bg1"/>
                </a:solidFill>
              </a:rPr>
              <a:t>separator_speed_rpm_pv</a:t>
            </a:r>
            <a:r>
              <a:rPr lang="el-GR" dirty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A84E57B-6FCC-6749-7BB9-DBBFE91C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15" y="1650381"/>
            <a:ext cx="899238" cy="685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93C85-1D7E-3FED-0451-1A769D6C97CF}"/>
              </a:ext>
            </a:extLst>
          </p:cNvPr>
          <p:cNvSpPr txBox="1"/>
          <p:nvPr/>
        </p:nvSpPr>
        <p:spPr>
          <a:xfrm>
            <a:off x="4401286" y="897194"/>
            <a:ext cx="29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BAC5BC-2F1B-DE20-E607-42B2724B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1776"/>
            <a:ext cx="3605562" cy="23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4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977418" y="26738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Block 2: Mill Differential Pressure Block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150644" y="1498106"/>
            <a:ext cx="3330262" cy="3334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0899" y="4131877"/>
            <a:ext cx="29491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Random Forest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100" b="1" dirty="0">
              <a:solidFill>
                <a:schemeClr val="bg1"/>
              </a:solidFill>
              <a:latin typeface="Cascadia Mono"/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Mean Squared Error: 10.5455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Mean Absolute Error: 2.390</a:t>
            </a:r>
          </a:p>
          <a:p>
            <a:r>
              <a:rPr lang="en-US" sz="1200" dirty="0">
                <a:solidFill>
                  <a:schemeClr val="bg1"/>
                </a:solidFill>
              </a:rPr>
              <a:t>R-squared Score: 0.393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476" y="672899"/>
            <a:ext cx="190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Exo" panose="020B0604020202020204" charset="0"/>
              </a:rPr>
              <a:t>Machine Learning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94"/>
          <a:stretch/>
        </p:blipFill>
        <p:spPr>
          <a:xfrm>
            <a:off x="191453" y="1283914"/>
            <a:ext cx="4314824" cy="2847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0"/>
          <a:stretch/>
        </p:blipFill>
        <p:spPr>
          <a:xfrm>
            <a:off x="4586288" y="1262484"/>
            <a:ext cx="4366259" cy="286939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586288" y="4131877"/>
            <a:ext cx="29491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Cascadia Mono"/>
              </a:rPr>
              <a:t>Predicted with Random Forest</a:t>
            </a:r>
          </a:p>
          <a:p>
            <a:r>
              <a:rPr lang="pt-BR" sz="11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100" b="1" dirty="0">
              <a:solidFill>
                <a:schemeClr val="bg1"/>
              </a:solidFill>
              <a:latin typeface="Cascadia Mono"/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Mean Squared Error: 10.251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Mean Absolute Error: 2.344</a:t>
            </a:r>
          </a:p>
          <a:p>
            <a:r>
              <a:rPr lang="en-US" sz="1200" dirty="0">
                <a:solidFill>
                  <a:schemeClr val="bg1"/>
                </a:solidFill>
              </a:rPr>
              <a:t>R-squared Score: 0.390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A31BF-5B31-2D87-779F-26C91C047E7E}"/>
              </a:ext>
            </a:extLst>
          </p:cNvPr>
          <p:cNvSpPr txBox="1"/>
          <p:nvPr/>
        </p:nvSpPr>
        <p:spPr>
          <a:xfrm>
            <a:off x="304800" y="976464"/>
            <a:ext cx="864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Input variables: total_feed, fly_ash_2, fly_ash_1, grinding_pressure, mill_injection_water, bucket_elv_mtr, separator_speed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5"/>
          <p:cNvSpPr/>
          <p:nvPr/>
        </p:nvSpPr>
        <p:spPr>
          <a:xfrm>
            <a:off x="4711241" y="3474387"/>
            <a:ext cx="2360400" cy="85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4711241" y="1717964"/>
            <a:ext cx="2360400" cy="72427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1632096" y="3474386"/>
            <a:ext cx="2422336" cy="85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1743696" y="1701385"/>
            <a:ext cx="2449281" cy="72043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394445" y="220136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Suggestions for model improvement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1851586" y="194999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Delay – DTW, Correlation Matrix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1820932" y="1216585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4787334" y="1943000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with Time breaks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4787334" y="1236329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1632096" y="3604790"/>
            <a:ext cx="2560882" cy="696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Timeseries Smoothing - Reduce Noise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1742414" y="3030686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4711241" y="385901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NN Model in Block 2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4711241" y="2995916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 rot="5400000">
            <a:off x="8203192" y="1284250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p65"/>
          <p:cNvSpPr/>
          <p:nvPr/>
        </p:nvSpPr>
        <p:spPr>
          <a:xfrm>
            <a:off x="1478906" y="5346693"/>
            <a:ext cx="57147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65"/>
          <p:cNvSpPr txBox="1">
            <a:spLocks noGrp="1"/>
          </p:cNvSpPr>
          <p:nvPr>
            <p:ph type="title"/>
          </p:nvPr>
        </p:nvSpPr>
        <p:spPr>
          <a:xfrm>
            <a:off x="1663219" y="1566656"/>
            <a:ext cx="5587688" cy="1407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 you!</a:t>
            </a:r>
            <a:endParaRPr sz="8000" dirty="0"/>
          </a:p>
        </p:txBody>
      </p:sp>
      <p:grpSp>
        <p:nvGrpSpPr>
          <p:cNvPr id="4404" name="Google Shape;4404;p65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4405" name="Google Shape;4405;p6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CEMENT MILL PROCESS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27230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Cement Mill grinds the hard, nodular clinker from the cement kiln into the fine grey powder that is cement. This cement mill produces two types of cement.  </a:t>
            </a:r>
          </a:p>
          <a:p>
            <a:pPr marL="171450" indent="-1714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production process is separated into two blocks. Those are the Separator Motor Block and the Mill Differential Pressure Block. There are given data for 6 months, from May to October.</a:t>
            </a:r>
          </a:p>
          <a:p>
            <a:pPr marL="171450" indent="-171450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56" y="1112100"/>
            <a:ext cx="4321969" cy="32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54"/>
          <p:cNvSpPr/>
          <p:nvPr/>
        </p:nvSpPr>
        <p:spPr>
          <a:xfrm>
            <a:off x="1205168" y="1202544"/>
            <a:ext cx="3163948" cy="3773756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54"/>
          <p:cNvSpPr/>
          <p:nvPr/>
        </p:nvSpPr>
        <p:spPr>
          <a:xfrm>
            <a:off x="4894260" y="1203017"/>
            <a:ext cx="3110828" cy="3773756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54"/>
          <p:cNvSpPr txBox="1">
            <a:spLocks noGrp="1"/>
          </p:cNvSpPr>
          <p:nvPr>
            <p:ph type="title"/>
          </p:nvPr>
        </p:nvSpPr>
        <p:spPr>
          <a:xfrm>
            <a:off x="713100" y="310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TYPES OF PORTLAND CEMENT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753" name="Google Shape;3753;p54"/>
          <p:cNvSpPr/>
          <p:nvPr/>
        </p:nvSpPr>
        <p:spPr>
          <a:xfrm>
            <a:off x="1455716" y="5213055"/>
            <a:ext cx="2662853" cy="5385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Pro</a:t>
            </a:r>
            <a:endParaRPr sz="18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4" name="Google Shape;3754;p54"/>
          <p:cNvSpPr txBox="1"/>
          <p:nvPr/>
        </p:nvSpPr>
        <p:spPr>
          <a:xfrm>
            <a:off x="1401290" y="2062133"/>
            <a:ext cx="2914575" cy="2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Composition: clinker, gypsum, </a:t>
            </a:r>
            <a:r>
              <a:rPr lang="en-US" sz="1700" dirty="0" err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pozzolanic</a:t>
            </a: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materials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Durability: </a:t>
            </a:r>
            <a:r>
              <a:rPr lang="en-US" sz="1700" dirty="0" err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pozzolanic</a:t>
            </a: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Wingdings" panose="05000000000000000000" pitchFamily="2" charset="2"/>
              </a:rPr>
              <a:t> chemical attacksꜜ, heat of hydrationꜜ, workabilityꜛ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Wingdings" panose="05000000000000000000" pitchFamily="2" charset="2"/>
              </a:rPr>
              <a:t>Environmental Impact: carbon footprintꜜ, greenhouse gas emissionsꜜ, conserving natural resourcesꜛ</a:t>
            </a:r>
          </a:p>
          <a:p>
            <a:pPr lvl="0" algn="just"/>
            <a:endParaRPr sz="17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55" name="Google Shape;3755;p54"/>
          <p:cNvSpPr txBox="1"/>
          <p:nvPr/>
        </p:nvSpPr>
        <p:spPr>
          <a:xfrm>
            <a:off x="1329854" y="1237168"/>
            <a:ext cx="2914575" cy="45884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CPII</a:t>
            </a:r>
            <a:endParaRPr sz="35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9" name="Google Shape;3759;p54"/>
          <p:cNvSpPr/>
          <p:nvPr/>
        </p:nvSpPr>
        <p:spPr>
          <a:xfrm>
            <a:off x="5516962" y="5307116"/>
            <a:ext cx="2618145" cy="4873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Premium</a:t>
            </a:r>
            <a:endParaRPr sz="18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60" name="Google Shape;3760;p54"/>
          <p:cNvSpPr txBox="1"/>
          <p:nvPr/>
        </p:nvSpPr>
        <p:spPr>
          <a:xfrm>
            <a:off x="5016852" y="2313846"/>
            <a:ext cx="2865641" cy="21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Composition: clinker, gypsum, supplementary cementitious materials (SCMs)</a:t>
            </a:r>
          </a:p>
          <a:p>
            <a:pPr marL="285750" lvl="0" indent="-285750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Durability: SCMs </a:t>
            </a: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Wingdings" panose="05000000000000000000" pitchFamily="2" charset="2"/>
              </a:rPr>
              <a:t> risk of crackingꜜ, strengthꜛ, chemical, sulfate attacksꜜ, alkali-silica reactionsꜜ</a:t>
            </a:r>
          </a:p>
          <a:p>
            <a:pPr marL="285750" lvl="0" indent="-285750"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Wingdings" panose="05000000000000000000" pitchFamily="2" charset="2"/>
              </a:rPr>
              <a:t>Environmental Impact: CO2ꜜ, reliance on virgin raw materialsꜜ</a:t>
            </a:r>
            <a:endParaRPr lang="en-US" sz="17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algn="just"/>
            <a:endParaRPr lang="en-US" sz="17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61" name="Google Shape;3761;p54"/>
          <p:cNvSpPr txBox="1"/>
          <p:nvPr/>
        </p:nvSpPr>
        <p:spPr>
          <a:xfrm>
            <a:off x="5016851" y="1237168"/>
            <a:ext cx="2865641" cy="45931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CPIV</a:t>
            </a:r>
            <a:endParaRPr sz="35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762" name="Google Shape;3762;p54"/>
          <p:cNvGrpSpPr/>
          <p:nvPr/>
        </p:nvGrpSpPr>
        <p:grpSpPr>
          <a:xfrm rot="10800000">
            <a:off x="1761199" y="785599"/>
            <a:ext cx="883262" cy="242091"/>
            <a:chOff x="2300350" y="2601250"/>
            <a:chExt cx="2275275" cy="623625"/>
          </a:xfrm>
        </p:grpSpPr>
        <p:sp>
          <p:nvSpPr>
            <p:cNvPr id="3763" name="Google Shape;3763;p5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9" name="Google Shape;3769;p54"/>
          <p:cNvGrpSpPr/>
          <p:nvPr/>
        </p:nvGrpSpPr>
        <p:grpSpPr>
          <a:xfrm rot="5400000">
            <a:off x="8085655" y="262852"/>
            <a:ext cx="98902" cy="553090"/>
            <a:chOff x="4898850" y="4820550"/>
            <a:chExt cx="98902" cy="553090"/>
          </a:xfrm>
        </p:grpSpPr>
        <p:sp>
          <p:nvSpPr>
            <p:cNvPr id="3770" name="Google Shape;3770;p5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77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37" y="267937"/>
            <a:ext cx="7717800" cy="572700"/>
          </a:xfrm>
        </p:spPr>
        <p:txBody>
          <a:bodyPr/>
          <a:lstStyle/>
          <a:p>
            <a:r>
              <a:rPr lang="en" dirty="0"/>
              <a:t>CEMENT MILL BLOCKS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81875403"/>
              </p:ext>
            </p:extLst>
          </p:nvPr>
        </p:nvGraphicFramePr>
        <p:xfrm>
          <a:off x="1415653" y="942976"/>
          <a:ext cx="5998369" cy="394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3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of the datasets</a:t>
            </a:r>
            <a:endParaRPr dirty="0"/>
          </a:p>
        </p:txBody>
      </p:sp>
      <p:sp>
        <p:nvSpPr>
          <p:cNvPr id="3641" name="Google Shape;3641;p52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52"/>
          <p:cNvSpPr/>
          <p:nvPr/>
        </p:nvSpPr>
        <p:spPr>
          <a:xfrm>
            <a:off x="4972741" y="3546841"/>
            <a:ext cx="2152099" cy="11609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bg1"/>
                </a:solidFill>
              </a:rPr>
              <a:t>Data Type (e.g. Date/Time, Integer/Float)</a:t>
            </a:r>
            <a:endParaRPr sz="1800" b="1" dirty="0">
              <a:solidFill>
                <a:schemeClr val="bg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46" name="Google Shape;3646;p52"/>
          <p:cNvSpPr/>
          <p:nvPr/>
        </p:nvSpPr>
        <p:spPr>
          <a:xfrm>
            <a:off x="1945059" y="3483123"/>
            <a:ext cx="2295429" cy="11373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</a:rPr>
              <a:t>Separation of Smooth Motor Operation</a:t>
            </a:r>
            <a:endParaRPr sz="1800" b="1" dirty="0">
              <a:solidFill>
                <a:schemeClr val="bg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49" name="Google Shape;3649;p52"/>
          <p:cNvSpPr/>
          <p:nvPr/>
        </p:nvSpPr>
        <p:spPr>
          <a:xfrm>
            <a:off x="713099" y="1428361"/>
            <a:ext cx="1793699" cy="1090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</a:rPr>
              <a:t>Errors, </a:t>
            </a:r>
            <a:r>
              <a:rPr lang="en-US" sz="1800" dirty="0" err="1">
                <a:solidFill>
                  <a:schemeClr val="bg1"/>
                </a:solidFill>
              </a:rPr>
              <a:t>NaN</a:t>
            </a:r>
            <a:r>
              <a:rPr lang="en-US" sz="1800" dirty="0">
                <a:solidFill>
                  <a:schemeClr val="bg1"/>
                </a:solidFill>
              </a:rPr>
              <a:t> Values, Time Gaps</a:t>
            </a:r>
            <a:endParaRPr sz="1800" b="1" dirty="0">
              <a:solidFill>
                <a:schemeClr val="bg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52" name="Google Shape;3652;p52"/>
          <p:cNvSpPr/>
          <p:nvPr/>
        </p:nvSpPr>
        <p:spPr>
          <a:xfrm>
            <a:off x="6637199" y="1428361"/>
            <a:ext cx="1793700" cy="1090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</a:rPr>
              <a:t>Time Delay between </a:t>
            </a:r>
            <a:r>
              <a:rPr lang="en-US" sz="1800" dirty="0" err="1">
                <a:solidFill>
                  <a:schemeClr val="bg1"/>
                </a:solidFill>
              </a:rPr>
              <a:t>Timeseries</a:t>
            </a:r>
            <a:r>
              <a:rPr lang="en-US" sz="1800" dirty="0"/>
              <a:t> 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55" name="Google Shape;3655;p52"/>
          <p:cNvSpPr/>
          <p:nvPr/>
        </p:nvSpPr>
        <p:spPr>
          <a:xfrm>
            <a:off x="3675149" y="1428361"/>
            <a:ext cx="1793700" cy="1090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Duplicate Columns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657" name="Google Shape;3657;p52"/>
          <p:cNvCxnSpPr>
            <a:stCxn id="3658" idx="6"/>
            <a:endCxn id="3659" idx="2"/>
          </p:cNvCxnSpPr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>
            <a:stCxn id="3659" idx="6"/>
            <a:endCxn id="3641" idx="2"/>
          </p:cNvCxnSpPr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52"/>
          <p:cNvCxnSpPr>
            <a:stCxn id="3641" idx="6"/>
            <a:endCxn id="3662" idx="2"/>
          </p:cNvCxnSpPr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52"/>
          <p:cNvCxnSpPr>
            <a:stCxn id="3662" idx="6"/>
            <a:endCxn id="3664" idx="2"/>
          </p:cNvCxnSpPr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>
            <a:stCxn id="3658" idx="0"/>
            <a:endCxn id="3649" idx="2"/>
          </p:cNvCxnSpPr>
          <p:nvPr/>
        </p:nvCxnSpPr>
        <p:spPr>
          <a:xfrm flipV="1">
            <a:off x="1609349" y="2519099"/>
            <a:ext cx="600" cy="3162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>
            <a:stCxn id="3641" idx="0"/>
            <a:endCxn id="3655" idx="2"/>
          </p:cNvCxnSpPr>
          <p:nvPr/>
        </p:nvCxnSpPr>
        <p:spPr>
          <a:xfrm flipV="1">
            <a:off x="4571999" y="2519099"/>
            <a:ext cx="0" cy="3214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>
            <a:stCxn id="3664" idx="0"/>
            <a:endCxn id="3652" idx="2"/>
          </p:cNvCxnSpPr>
          <p:nvPr/>
        </p:nvCxnSpPr>
        <p:spPr>
          <a:xfrm flipV="1">
            <a:off x="7534049" y="2519099"/>
            <a:ext cx="0" cy="3214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8" name="Google Shape;3668;p52"/>
          <p:cNvCxnSpPr>
            <a:stCxn id="3643" idx="0"/>
            <a:endCxn id="3662" idx="4"/>
          </p:cNvCxnSpPr>
          <p:nvPr/>
        </p:nvCxnSpPr>
        <p:spPr>
          <a:xfrm flipV="1">
            <a:off x="6048791" y="3172049"/>
            <a:ext cx="4233" cy="37479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9" name="Google Shape;3669;p52"/>
          <p:cNvCxnSpPr>
            <a:stCxn id="3646" idx="0"/>
            <a:endCxn id="3659" idx="4"/>
          </p:cNvCxnSpPr>
          <p:nvPr/>
        </p:nvCxnSpPr>
        <p:spPr>
          <a:xfrm flipH="1" flipV="1">
            <a:off x="3090674" y="3166862"/>
            <a:ext cx="2100" cy="3162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0" name="Google Shape;3670;p52"/>
          <p:cNvGrpSpPr/>
          <p:nvPr/>
        </p:nvGrpSpPr>
        <p:grpSpPr>
          <a:xfrm rot="10800000">
            <a:off x="133157" y="4051884"/>
            <a:ext cx="883262" cy="242091"/>
            <a:chOff x="2300350" y="2601250"/>
            <a:chExt cx="2275275" cy="623625"/>
          </a:xfrm>
        </p:grpSpPr>
        <p:sp>
          <p:nvSpPr>
            <p:cNvPr id="3671" name="Google Shape;3671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6" name="Google Shape;3686;p52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7" name="Google Shape;3687;p52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688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52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690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52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692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52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694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1941824" y="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Block 1: Separator Motor Block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150644" y="1498106"/>
            <a:ext cx="3330262" cy="3334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0"/>
          <a:stretch/>
        </p:blipFill>
        <p:spPr>
          <a:xfrm>
            <a:off x="851164" y="1183781"/>
            <a:ext cx="4299480" cy="34865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3381" y="1183781"/>
            <a:ext cx="3057525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Predicted with LSTM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Train / Test Set: 80 / 20 %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schemeClr val="bg1"/>
              </a:solidFill>
              <a:latin typeface="Cascadia Mono"/>
            </a:endParaRP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schemeClr val="bg1"/>
              </a:solidFill>
              <a:latin typeface="Cascadia Mono"/>
            </a:endParaRPr>
          </a:p>
          <a:p>
            <a:pPr>
              <a:lnSpc>
                <a:spcPct val="150000"/>
              </a:lnSpc>
            </a:pPr>
            <a:r>
              <a:rPr lang="pt-BR" sz="1600" b="1" u="sng" dirty="0">
                <a:solidFill>
                  <a:schemeClr val="bg1"/>
                </a:solidFill>
                <a:latin typeface="Cascadia Mono"/>
              </a:rPr>
              <a:t>Performance </a:t>
            </a:r>
            <a:endParaRPr lang="pt-BR" sz="1600" b="1" dirty="0">
              <a:solidFill>
                <a:schemeClr val="bg1"/>
              </a:solidFill>
              <a:latin typeface="Cascadia Mono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RMSE: 0.459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MAPE: 0.006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R^2: 0.832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  <a:latin typeface="Cascadia Mono"/>
              </a:rPr>
              <a:t>MAE: 0.357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38938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Cleaning and Preprocessing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699"/>
            <a:ext cx="7717800" cy="3762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Handling Missing Data and Errors</a:t>
            </a:r>
          </a:p>
          <a:p>
            <a:pPr marL="171450" indent="-1714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Merging Duplicate Columns (e.g. gypsum, total feed)</a:t>
            </a:r>
          </a:p>
          <a:p>
            <a:pPr marL="171450" indent="-1714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Defining proper date / time format</a:t>
            </a:r>
          </a:p>
          <a:p>
            <a:pPr marL="171450" indent="-1714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Converting Data Types</a:t>
            </a:r>
          </a:p>
          <a:p>
            <a:pPr marL="0" indent="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1000" dirty="0"/>
          </a:p>
          <a:p>
            <a:pPr marL="0" indent="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600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" y="3372700"/>
            <a:ext cx="7950994" cy="11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38938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Exploratory Data Analysis (EDA)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724;p34"/>
          <p:cNvSpPr txBox="1">
            <a:spLocks/>
          </p:cNvSpPr>
          <p:nvPr/>
        </p:nvSpPr>
        <p:spPr>
          <a:xfrm>
            <a:off x="713100" y="741819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Distribution of Mill Motor Operation (KW) – Normal Operation</a:t>
            </a:r>
            <a:endParaRPr lang="en-US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4522111"/>
              </p:ext>
            </p:extLst>
          </p:nvPr>
        </p:nvGraphicFramePr>
        <p:xfrm>
          <a:off x="4111772" y="984712"/>
          <a:ext cx="3198141" cy="110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" y="1314519"/>
            <a:ext cx="3678245" cy="2564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26" y="2180940"/>
            <a:ext cx="3938874" cy="28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38938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Exploratory Data Analysis (EDA)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968576" y="81202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724;p34"/>
          <p:cNvSpPr txBox="1">
            <a:spLocks/>
          </p:cNvSpPr>
          <p:nvPr/>
        </p:nvSpPr>
        <p:spPr>
          <a:xfrm>
            <a:off x="713100" y="741819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800" dirty="0"/>
              <a:t>Mill Motor </a:t>
            </a:r>
            <a:r>
              <a:rPr lang="en-US" sz="1800" dirty="0" err="1"/>
              <a:t>Timeseries</a:t>
            </a:r>
            <a:r>
              <a:rPr lang="en-US" sz="1800" dirty="0"/>
              <a:t> 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07" y="1170924"/>
            <a:ext cx="6080843" cy="3240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081" y="4477405"/>
            <a:ext cx="699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xo" panose="020B0604020202020204" charset="0"/>
              </a:rPr>
              <a:t>Interrupted operation in the first months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xo" panose="020B0604020202020204" charset="0"/>
              </a:rPr>
              <a:t>After possible maintaining process the mill is operating in a higher power level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993251" y="2770646"/>
            <a:ext cx="9380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Separator Motor (KW)</a:t>
            </a:r>
          </a:p>
        </p:txBody>
      </p:sp>
    </p:spTree>
    <p:extLst>
      <p:ext uri="{BB962C8B-B14F-4D97-AF65-F5344CB8AC3E}">
        <p14:creationId xmlns:p14="http://schemas.microsoft.com/office/powerpoint/2010/main" val="10317160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C3BB847B2F946A938FEE9E3D209A0" ma:contentTypeVersion="3" ma:contentTypeDescription="Create a new document." ma:contentTypeScope="" ma:versionID="70cf290b0b95605f5e20e1e82f3bf9a4">
  <xsd:schema xmlns:xsd="http://www.w3.org/2001/XMLSchema" xmlns:xs="http://www.w3.org/2001/XMLSchema" xmlns:p="http://schemas.microsoft.com/office/2006/metadata/properties" xmlns:ns2="44466c63-c553-4d83-8aa9-e500f2a5c40d" targetNamespace="http://schemas.microsoft.com/office/2006/metadata/properties" ma:root="true" ma:fieldsID="248b3743d547a1330820ea6f0a4a9dd1" ns2:_="">
    <xsd:import namespace="44466c63-c553-4d83-8aa9-e500f2a5c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66c63-c553-4d83-8aa9-e500f2a5c4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1DB0C-1B95-4CA0-94D2-513B9429AF13}"/>
</file>

<file path=customXml/itemProps2.xml><?xml version="1.0" encoding="utf-8"?>
<ds:datastoreItem xmlns:ds="http://schemas.openxmlformats.org/officeDocument/2006/customXml" ds:itemID="{54F8B4FC-88D6-4D54-9C4A-C72BC2782DD1}"/>
</file>

<file path=customXml/itemProps3.xml><?xml version="1.0" encoding="utf-8"?>
<ds:datastoreItem xmlns:ds="http://schemas.openxmlformats.org/officeDocument/2006/customXml" ds:itemID="{AE9BD907-B4B3-4B27-BB23-3FDEBA24E9BB}"/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691</Words>
  <Application>Microsoft Office PowerPoint</Application>
  <PresentationFormat>Προβολή στην οθόνη (16:9)</PresentationFormat>
  <Paragraphs>112</Paragraphs>
  <Slides>17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4" baseType="lpstr">
      <vt:lpstr>Courier New</vt:lpstr>
      <vt:lpstr>PT Sans</vt:lpstr>
      <vt:lpstr>Exo</vt:lpstr>
      <vt:lpstr>Arial</vt:lpstr>
      <vt:lpstr>Cascadia Mono</vt:lpstr>
      <vt:lpstr>Roboto Condensed Light</vt:lpstr>
      <vt:lpstr>Data Center Business Plan by Slidesgo</vt:lpstr>
      <vt:lpstr>DATA SCIENCE LAB.3  FINAL PROJECT</vt:lpstr>
      <vt:lpstr>CEMENT MILL PROCESS</vt:lpstr>
      <vt:lpstr>TYPES OF PORTLAND CEMENT</vt:lpstr>
      <vt:lpstr>CEMENT MILL BLOCKS</vt:lpstr>
      <vt:lpstr>Challenges of the datasets</vt:lpstr>
      <vt:lpstr>Block 1: Separator Motor Block</vt:lpstr>
      <vt:lpstr>Cleaning and Preprocessing</vt:lpstr>
      <vt:lpstr>Exploratory Data Analysis (EDA)</vt:lpstr>
      <vt:lpstr>Exploratory Data Analysis (EDA)</vt:lpstr>
      <vt:lpstr>Exploratory Data Analysis (EDA)</vt:lpstr>
      <vt:lpstr>Exploratory Data Analysis (EDA)</vt:lpstr>
      <vt:lpstr>Block 1: Separator Motor Block</vt:lpstr>
      <vt:lpstr>Block 1: Separator Motor Block</vt:lpstr>
      <vt:lpstr>Block 2: Mill Differential Pressure Block </vt:lpstr>
      <vt:lpstr>Block 2: Mill Differential Pressure Block </vt:lpstr>
      <vt:lpstr>Suggestions for model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LAB.3  FINAL PROJECT</dc:title>
  <dc:creator>Άννη</dc:creator>
  <cp:lastModifiedBy>Anastasia Zafeiriou</cp:lastModifiedBy>
  <cp:revision>45</cp:revision>
  <dcterms:modified xsi:type="dcterms:W3CDTF">2023-06-15T12:01:09Z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0x010100525C3BB847B2F946A938FEE9E3D209A0</vt:lpwstr>
  </property>
</Properties>
</file>