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72" r:id="rId2"/>
    <p:sldId id="273" r:id="rId3"/>
    <p:sldId id="274" r:id="rId4"/>
    <p:sldId id="275" r:id="rId5"/>
    <p:sldId id="276" r:id="rId6"/>
    <p:sldId id="277" r:id="rId7"/>
    <p:sldId id="279" r:id="rId8"/>
    <p:sldId id="281" r:id="rId9"/>
    <p:sldId id="282" r:id="rId10"/>
    <p:sldId id="284" r:id="rId11"/>
    <p:sldId id="283"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19B783-C50D-4874-889D-49F33CFB950C}">
          <p14:sldIdLst>
            <p14:sldId id="272"/>
            <p14:sldId id="273"/>
            <p14:sldId id="274"/>
            <p14:sldId id="275"/>
            <p14:sldId id="276"/>
            <p14:sldId id="277"/>
            <p14:sldId id="279"/>
            <p14:sldId id="281"/>
            <p14:sldId id="282"/>
            <p14:sldId id="284"/>
            <p14:sldId id="283"/>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Riders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number of riders</c:v>
                </c:pt>
              </c:strCache>
            </c:strRef>
          </c:tx>
          <c:spPr>
            <a:solidFill>
              <a:schemeClr val="accent1"/>
            </a:solidFill>
            <a:ln>
              <a:noFill/>
            </a:ln>
            <a:effectLst/>
          </c:spPr>
          <c:invertIfNegative val="0"/>
          <c:cat>
            <c:strRef>
              <c:f>Sheet2!$A$2:$A$3</c:f>
              <c:strCache>
                <c:ptCount val="2"/>
                <c:pt idx="0">
                  <c:v>member</c:v>
                </c:pt>
                <c:pt idx="1">
                  <c:v>casual</c:v>
                </c:pt>
              </c:strCache>
            </c:strRef>
          </c:cat>
          <c:val>
            <c:numRef>
              <c:f>Sheet2!$B$2:$B$3</c:f>
              <c:numCache>
                <c:formatCode>General</c:formatCode>
                <c:ptCount val="2"/>
                <c:pt idx="0">
                  <c:v>39491</c:v>
                </c:pt>
                <c:pt idx="1">
                  <c:v>10131</c:v>
                </c:pt>
              </c:numCache>
            </c:numRef>
          </c:val>
          <c:extLst>
            <c:ext xmlns:c16="http://schemas.microsoft.com/office/drawing/2014/chart" uri="{C3380CC4-5D6E-409C-BE32-E72D297353CC}">
              <c16:uniqueId val="{00000000-E5EE-42C8-A8E4-5877E421901C}"/>
            </c:ext>
          </c:extLst>
        </c:ser>
        <c:dLbls>
          <c:showLegendKey val="0"/>
          <c:showVal val="0"/>
          <c:showCatName val="0"/>
          <c:showSerName val="0"/>
          <c:showPercent val="0"/>
          <c:showBubbleSize val="0"/>
        </c:dLbls>
        <c:gapWidth val="219"/>
        <c:overlap val="-27"/>
        <c:axId val="2126694719"/>
        <c:axId val="1654052799"/>
      </c:barChart>
      <c:catAx>
        <c:axId val="2126694719"/>
        <c:scaling>
          <c:orientation val="minMax"/>
        </c:scaling>
        <c:delete val="0"/>
        <c:axPos val="b"/>
        <c:numFmt formatCode="General" sourceLinked="1"/>
        <c:majorTickMark val="none"/>
        <c:minorTickMark val="none"/>
        <c:tickLblPos val="nextTo"/>
        <c:spPr>
          <a:noFill/>
          <a:ln w="9525">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052799"/>
        <c:crosses val="autoZero"/>
        <c:auto val="1"/>
        <c:lblAlgn val="ctr"/>
        <c:lblOffset val="100"/>
        <c:noMultiLvlLbl val="0"/>
      </c:catAx>
      <c:valAx>
        <c:axId val="1654052799"/>
        <c:scaling>
          <c:orientation val="minMax"/>
        </c:scaling>
        <c:delete val="0"/>
        <c:axPos val="l"/>
        <c:majorGridlines>
          <c:spPr>
            <a:ln w="9525">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6947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round/>
      </a:ln>
    </cs:spPr>
  </cs:dropLine>
  <cs:errorBar>
    <cs:lnRef idx="0"/>
    <cs:fillRef idx="0"/>
    <cs:effectRef idx="0"/>
    <cs:fontRef idx="minor">
      <a:schemeClr val="tx1"/>
    </cs:fontRef>
    <cs:spPr>
      <a:ln w="9525">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a:solidFill>
          <a:schemeClr val="tx1">
            <a:lumMod val="15000"/>
            <a:lumOff val="85000"/>
          </a:schemeClr>
        </a:solidFill>
        <a:round/>
      </a:ln>
    </cs:spPr>
  </cs:gridlineMajor>
  <cs:gridlineMinor>
    <cs:lnRef idx="0"/>
    <cs:fillRef idx="0"/>
    <cs:effectRef idx="0"/>
    <cs:fontRef idx="minor">
      <a:schemeClr val="tx1"/>
    </cs:fontRef>
    <cs:spPr>
      <a:ln w="9525">
        <a:solidFill>
          <a:schemeClr val="tx1">
            <a:lumMod val="5000"/>
            <a:lumOff val="95000"/>
          </a:schemeClr>
        </a:solidFill>
        <a:round/>
      </a:ln>
    </cs:spPr>
  </cs:gridlineMinor>
  <cs:hiLoLine>
    <cs:lnRef idx="0"/>
    <cs:fillRef idx="0"/>
    <cs:effectRef idx="0"/>
    <cs:fontRef idx="minor">
      <a:schemeClr val="tx1"/>
    </cs:fontRef>
    <cs:spPr>
      <a:ln w="9525">
        <a:solidFill>
          <a:schemeClr val="tx1">
            <a:lumMod val="75000"/>
            <a:lumOff val="25000"/>
          </a:schemeClr>
        </a:solidFill>
        <a:round/>
      </a:ln>
    </cs:spPr>
  </cs:hiLoLine>
  <cs:leaderLine>
    <cs:lnRef idx="0"/>
    <cs:fillRef idx="0"/>
    <cs:effectRef idx="0"/>
    <cs:fontRef idx="minor">
      <a:schemeClr val="tx1"/>
    </cs:fontRef>
    <cs:spPr>
      <a:ln w="9525">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9/9/2023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9/9/2023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9/9/2023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9/9/2023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9/9/2023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9/9/2023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9/9/2023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9/9/2023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9/9/2023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9/9/2023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9/9/2023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9/9/2023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200" y="1399736"/>
            <a:ext cx="10468864" cy="1828800"/>
          </a:xfrm>
        </p:spPr>
        <p:txBody>
          <a:bodyPr/>
          <a:lstStyle/>
          <a:p>
            <a:r>
              <a:rPr lang="en-US" dirty="0"/>
              <a:t>Becoming a Cyclistic Member </a:t>
            </a:r>
          </a:p>
        </p:txBody>
      </p:sp>
      <p:sp>
        <p:nvSpPr>
          <p:cNvPr id="5" name="Subtitle 4"/>
          <p:cNvSpPr>
            <a:spLocks noGrp="1"/>
          </p:cNvSpPr>
          <p:nvPr>
            <p:ph type="subTitle" idx="1"/>
          </p:nvPr>
        </p:nvSpPr>
        <p:spPr/>
        <p:txBody>
          <a:bodyPr/>
          <a:lstStyle/>
          <a:p>
            <a:r>
              <a:rPr lang="en-US" dirty="0"/>
              <a:t>By Anthony Massaquoi</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04FD-62FE-49D7-F350-0AC1152B741F}"/>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6AF8765C-766C-056F-2C03-D8F34F2391CB}"/>
              </a:ext>
            </a:extLst>
          </p:cNvPr>
          <p:cNvSpPr>
            <a:spLocks noGrp="1"/>
          </p:cNvSpPr>
          <p:nvPr>
            <p:ph sz="half" idx="1"/>
          </p:nvPr>
        </p:nvSpPr>
        <p:spPr>
          <a:xfrm>
            <a:off x="609599" y="1920085"/>
            <a:ext cx="10972799" cy="4434840"/>
          </a:xfrm>
        </p:spPr>
        <p:txBody>
          <a:bodyPr/>
          <a:lstStyle/>
          <a:p>
            <a:pPr marL="0" indent="0">
              <a:buNone/>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assessment revealed numerous critical findings from the riders. It revealed that member riders take a longer average time than casual riders. It is also relatively constant during the week and occurs during the morning and evening hours. However, casual riders primarily ride during weekends, and while they have a lower average riding time, they have the most varied riding times, and their rides were predominant during weekends. Most casual riders ride in specific locations while the members ride evenly in distribution around the city.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9526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62E4-EDE3-F029-A78B-AA9F33CEE30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9268343-4971-25F3-860F-70FEF78D24DE}"/>
              </a:ext>
            </a:extLst>
          </p:cNvPr>
          <p:cNvSpPr>
            <a:spLocks noGrp="1"/>
          </p:cNvSpPr>
          <p:nvPr>
            <p:ph sz="half" idx="1"/>
          </p:nvPr>
        </p:nvSpPr>
        <p:spPr>
          <a:xfrm>
            <a:off x="609599" y="1920085"/>
            <a:ext cx="11357113" cy="4434840"/>
          </a:xfrm>
        </p:spPr>
        <p:txBody>
          <a:bodyPr>
            <a:normAutofit/>
          </a:bodyPr>
          <a:lstStyle/>
          <a:p>
            <a:pPr marL="0" indent="0">
              <a:buNone/>
            </a:pPr>
            <a:r>
              <a:rPr lang="en-US" sz="2000" dirty="0"/>
              <a:t>The marketing campaign should be done during the weekend when there are numerous casual riders in specific regions in downtown Michigan. This is where most of the riders are and thus can be reached by the message. Secondly, the company should focus on coming up with weekly discounts to encourage more casual riders to utilize the bikes during the week and alleviate the skew, and as they start using them during the week, the membership work to come up with specific monthly discounts or the distance covered to influence casual riders to have longer rides and cover more distances influencing them into membership. </a:t>
            </a:r>
          </a:p>
        </p:txBody>
      </p:sp>
    </p:spTree>
    <p:extLst>
      <p:ext uri="{BB962C8B-B14F-4D97-AF65-F5344CB8AC3E}">
        <p14:creationId xmlns:p14="http://schemas.microsoft.com/office/powerpoint/2010/main" val="58656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1B6CC-2140-3B83-CC5D-AA7D0DCD8A90}"/>
              </a:ext>
            </a:extLst>
          </p:cNvPr>
          <p:cNvSpPr>
            <a:spLocks noGrp="1"/>
          </p:cNvSpPr>
          <p:nvPr>
            <p:ph sz="half" idx="1"/>
          </p:nvPr>
        </p:nvSpPr>
        <p:spPr>
          <a:xfrm>
            <a:off x="609599" y="1920085"/>
            <a:ext cx="11452529" cy="4434840"/>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Thank you.</a:t>
            </a:r>
          </a:p>
        </p:txBody>
      </p:sp>
    </p:spTree>
    <p:extLst>
      <p:ext uri="{BB962C8B-B14F-4D97-AF65-F5344CB8AC3E}">
        <p14:creationId xmlns:p14="http://schemas.microsoft.com/office/powerpoint/2010/main" val="195888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2" name="Content Placeholder 1"/>
          <p:cNvSpPr>
            <a:spLocks noGrp="1"/>
          </p:cNvSpPr>
          <p:nvPr>
            <p:ph idx="1"/>
          </p:nvPr>
        </p:nvSpPr>
        <p:spPr/>
        <p:txBody>
          <a:bodyPr>
            <a:normAutofit/>
          </a:bodyPr>
          <a:lstStyle/>
          <a:p>
            <a:pPr marL="0" indent="0">
              <a:buNone/>
            </a:pPr>
            <a:r>
              <a:rPr lang="en-US" sz="2000" dirty="0"/>
              <a:t>Cyclistic wants to find ways to increase revenue in their company.</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a:t>
            </a:r>
          </a:p>
        </p:txBody>
      </p:sp>
      <p:sp>
        <p:nvSpPr>
          <p:cNvPr id="2" name="Content Placeholder 1"/>
          <p:cNvSpPr>
            <a:spLocks noGrp="1"/>
          </p:cNvSpPr>
          <p:nvPr>
            <p:ph idx="1"/>
          </p:nvPr>
        </p:nvSpPr>
        <p:spPr/>
        <p:txBody>
          <a:bodyPr>
            <a:normAutofit/>
          </a:bodyPr>
          <a:lstStyle/>
          <a:p>
            <a:pPr marL="0" indent="0">
              <a:buNone/>
            </a:pPr>
            <a:r>
              <a:rPr lang="en-US" sz="2000" dirty="0"/>
              <a:t>Help convert casual riders into annual members.</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Goal</a:t>
            </a:r>
          </a:p>
        </p:txBody>
      </p:sp>
      <p:sp>
        <p:nvSpPr>
          <p:cNvPr id="2" name="Content Placeholder 1"/>
          <p:cNvSpPr>
            <a:spLocks noGrp="1"/>
          </p:cNvSpPr>
          <p:nvPr>
            <p:ph idx="1"/>
          </p:nvPr>
        </p:nvSpPr>
        <p:spPr/>
        <p:txBody>
          <a:bodyPr/>
          <a:lstStyle/>
          <a:p>
            <a:pPr marL="0" indent="0">
              <a:buNone/>
            </a:pPr>
            <a:r>
              <a:rPr lang="en-US" sz="2000" dirty="0"/>
              <a:t>Use data given by Cyclistic to see how to increase membership rate.</a:t>
            </a:r>
          </a:p>
          <a:p>
            <a:pPr marL="0" indent="0">
              <a:buNone/>
            </a:pPr>
            <a:endParaRPr lang="en-US"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Source</a:t>
            </a:r>
          </a:p>
        </p:txBody>
      </p:sp>
      <p:sp>
        <p:nvSpPr>
          <p:cNvPr id="2" name="Content Placeholder 1"/>
          <p:cNvSpPr>
            <a:spLocks noGrp="1"/>
          </p:cNvSpPr>
          <p:nvPr>
            <p:ph idx="1"/>
          </p:nvPr>
        </p:nvSpPr>
        <p:spPr>
          <a:xfrm>
            <a:off x="609600" y="1935480"/>
            <a:ext cx="10972800" cy="1722120"/>
          </a:xfrm>
        </p:spPr>
        <p:txBody>
          <a:bodyPr>
            <a:normAutofit/>
          </a:bodyPr>
          <a:lstStyle/>
          <a:p>
            <a:pPr marL="0" marR="0" indent="0" algn="just">
              <a:lnSpc>
                <a:spcPct val="110000"/>
              </a:lnSpc>
              <a:spcBef>
                <a:spcPts val="0"/>
              </a:spcBef>
              <a:spcAft>
                <a:spcPts val="800"/>
              </a:spcAft>
              <a:buNone/>
            </a:pPr>
            <a:r>
              <a:rPr lang="en-US" sz="2000" kern="0" dirty="0">
                <a:solidFill>
                  <a:srgbClr val="000000"/>
                </a:solidFill>
                <a:effectLst/>
                <a:ea typeface="Times New Roman" panose="02020603050405020304" pitchFamily="18" charset="0"/>
                <a:cs typeface="Times New Roman" panose="02020603050405020304" pitchFamily="18" charset="0"/>
              </a:rPr>
              <a:t>The data sources utilized in this assignment have been borrowed from the "Index of Bucket divvy-trip</a:t>
            </a:r>
          </a:p>
          <a:p>
            <a:pPr marL="0" marR="0" indent="0" algn="just">
              <a:lnSpc>
                <a:spcPct val="110000"/>
              </a:lnSpc>
              <a:spcBef>
                <a:spcPts val="0"/>
              </a:spcBef>
              <a:spcAft>
                <a:spcPts val="800"/>
              </a:spcAft>
              <a:buNone/>
            </a:pPr>
            <a:r>
              <a:rPr lang="en-US" sz="2000" kern="0" dirty="0">
                <a:solidFill>
                  <a:srgbClr val="000000"/>
                </a:solidFill>
                <a:effectLst/>
                <a:ea typeface="Times New Roman" panose="02020603050405020304" pitchFamily="18" charset="0"/>
                <a:cs typeface="Times New Roman" panose="02020603050405020304" pitchFamily="18" charset="0"/>
              </a:rPr>
              <a:t>data. "Data from March 10</a:t>
            </a:r>
            <a:r>
              <a:rPr lang="en-US" sz="2000" kern="0" baseline="30000" dirty="0">
                <a:solidFill>
                  <a:srgbClr val="000000"/>
                </a:solidFill>
                <a:effectLst/>
                <a:ea typeface="Times New Roman" panose="02020603050405020304" pitchFamily="18" charset="0"/>
                <a:cs typeface="Times New Roman" panose="02020603050405020304" pitchFamily="18" charset="0"/>
              </a:rPr>
              <a:t>th</a:t>
            </a:r>
            <a:r>
              <a:rPr lang="en-US" sz="2000" kern="0" dirty="0">
                <a:solidFill>
                  <a:srgbClr val="000000"/>
                </a:solidFill>
                <a:effectLst/>
                <a:ea typeface="Times New Roman" panose="02020603050405020304" pitchFamily="18" charset="0"/>
                <a:cs typeface="Times New Roman" panose="02020603050405020304" pitchFamily="18" charset="0"/>
              </a:rPr>
              <a:t>, 2021, is used for the analysis to help provide more clarity on the different riders, understanding their cycling demographics and overall well-being. </a:t>
            </a:r>
            <a:endParaRPr lang="en-US" sz="2000" kern="1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640" y="792163"/>
            <a:ext cx="10972800" cy="1143000"/>
          </a:xfrm>
        </p:spPr>
        <p:txBody>
          <a:bodyPr/>
          <a:lstStyle/>
          <a:p>
            <a:r>
              <a:rPr lang="en-US" dirty="0"/>
              <a:t>Summary of Analysis</a:t>
            </a:r>
          </a:p>
        </p:txBody>
      </p:sp>
      <p:graphicFrame>
        <p:nvGraphicFramePr>
          <p:cNvPr id="4" name="Content Placeholder 3">
            <a:extLst>
              <a:ext uri="{FF2B5EF4-FFF2-40B4-BE49-F238E27FC236}">
                <a16:creationId xmlns:a16="http://schemas.microsoft.com/office/drawing/2014/main" id="{47D1832D-A9C1-61DA-FF5F-CFFC4430E072}"/>
              </a:ext>
            </a:extLst>
          </p:cNvPr>
          <p:cNvGraphicFramePr>
            <a:graphicFrameLocks noGrp="1"/>
          </p:cNvGraphicFramePr>
          <p:nvPr>
            <p:ph idx="1"/>
            <p:extLst>
              <p:ext uri="{D42A27DB-BD31-4B8C-83A1-F6EECF244321}">
                <p14:modId xmlns:p14="http://schemas.microsoft.com/office/powerpoint/2010/main" val="3843003693"/>
              </p:ext>
            </p:extLst>
          </p:nvPr>
        </p:nvGraphicFramePr>
        <p:xfrm>
          <a:off x="609601" y="1935163"/>
          <a:ext cx="5886616" cy="43894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0617634-9F08-C153-7A59-4F19354751C1}"/>
              </a:ext>
            </a:extLst>
          </p:cNvPr>
          <p:cNvSpPr txBox="1"/>
          <p:nvPr/>
        </p:nvSpPr>
        <p:spPr>
          <a:xfrm>
            <a:off x="7714840" y="2286014"/>
            <a:ext cx="4325510" cy="3262432"/>
          </a:xfrm>
          <a:prstGeom prst="rect">
            <a:avLst/>
          </a:prstGeom>
          <a:noFill/>
          <a:ln>
            <a:solidFill>
              <a:schemeClr val="bg2"/>
            </a:solidFill>
          </a:ln>
        </p:spPr>
        <p:txBody>
          <a:bodyPr wrap="square" rtlCol="0">
            <a:spAutoFit/>
          </a:bodyPr>
          <a:lstStyle/>
          <a:p>
            <a:pPr marL="0" marR="0" indent="457200">
              <a:spcBef>
                <a:spcPts val="0"/>
              </a:spcBef>
              <a:spcAft>
                <a:spcPts val="800"/>
              </a:spcAft>
            </a:pP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initial assessment revealed that the company has more members than casual riders at 80% and 20%, respectively. Over thirty-nine thousand annual members take rides per day from the company, representing 80 % of the daily rides and over ten thousand casual riders take rides annually from the company. Representing 20% of total rides per day</a:t>
            </a:r>
            <a:r>
              <a:rPr lang="en-US"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Statistics</a:t>
            </a:r>
          </a:p>
        </p:txBody>
      </p:sp>
      <p:graphicFrame>
        <p:nvGraphicFramePr>
          <p:cNvPr id="4" name="Content Placeholder 3">
            <a:extLst>
              <a:ext uri="{FF2B5EF4-FFF2-40B4-BE49-F238E27FC236}">
                <a16:creationId xmlns:a16="http://schemas.microsoft.com/office/drawing/2014/main" id="{E444A422-553C-865B-ADFE-5BAAAAE719A0}"/>
              </a:ext>
            </a:extLst>
          </p:cNvPr>
          <p:cNvGraphicFramePr>
            <a:graphicFrameLocks noGrp="1"/>
          </p:cNvGraphicFramePr>
          <p:nvPr>
            <p:ph idx="1"/>
            <p:extLst>
              <p:ext uri="{D42A27DB-BD31-4B8C-83A1-F6EECF244321}">
                <p14:modId xmlns:p14="http://schemas.microsoft.com/office/powerpoint/2010/main" val="4124447766"/>
              </p:ext>
            </p:extLst>
          </p:nvPr>
        </p:nvGraphicFramePr>
        <p:xfrm>
          <a:off x="119270" y="1935162"/>
          <a:ext cx="4969565" cy="4389439"/>
        </p:xfrm>
        <a:graphic>
          <a:graphicData uri="http://schemas.openxmlformats.org/drawingml/2006/table">
            <a:tbl>
              <a:tblPr firstRow="1" firstCol="1" bandRow="1">
                <a:tableStyleId>{8799B23B-EC83-4686-B30A-512413B5E67A}</a:tableStyleId>
              </a:tblPr>
              <a:tblGrid>
                <a:gridCol w="3231526">
                  <a:extLst>
                    <a:ext uri="{9D8B030D-6E8A-4147-A177-3AD203B41FA5}">
                      <a16:colId xmlns:a16="http://schemas.microsoft.com/office/drawing/2014/main" val="3193556038"/>
                    </a:ext>
                  </a:extLst>
                </a:gridCol>
                <a:gridCol w="1738039">
                  <a:extLst>
                    <a:ext uri="{9D8B030D-6E8A-4147-A177-3AD203B41FA5}">
                      <a16:colId xmlns:a16="http://schemas.microsoft.com/office/drawing/2014/main" val="9060741"/>
                    </a:ext>
                  </a:extLst>
                </a:gridCol>
              </a:tblGrid>
              <a:tr h="220134">
                <a:tc gridSpan="2">
                  <a:txBody>
                    <a:bodyPr/>
                    <a:lstStyle/>
                    <a:p>
                      <a:pPr marL="0" marR="0" algn="ctr">
                        <a:lnSpc>
                          <a:spcPct val="200000"/>
                        </a:lnSpc>
                        <a:spcBef>
                          <a:spcPts val="0"/>
                        </a:spcBef>
                        <a:spcAft>
                          <a:spcPts val="0"/>
                        </a:spcAft>
                      </a:pPr>
                      <a:r>
                        <a:rPr lang="en-US" sz="800" kern="0">
                          <a:effectLst/>
                        </a:rPr>
                        <a:t>ride length</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hMerge="1">
                  <a:txBody>
                    <a:bodyPr/>
                    <a:lstStyle/>
                    <a:p>
                      <a:endParaRPr lang="en-US"/>
                    </a:p>
                  </a:txBody>
                  <a:tcPr/>
                </a:tc>
                <a:extLst>
                  <a:ext uri="{0D108BD9-81ED-4DB2-BD59-A6C34878D82A}">
                    <a16:rowId xmlns:a16="http://schemas.microsoft.com/office/drawing/2014/main" val="374242978"/>
                  </a:ext>
                </a:extLst>
              </a:tr>
              <a:tr h="133711">
                <a:tc>
                  <a:txBody>
                    <a:bodyPr/>
                    <a:lstStyle/>
                    <a:p>
                      <a:pPr>
                        <a:lnSpc>
                          <a:spcPct val="107000"/>
                        </a:lnSpc>
                      </a:pPr>
                      <a:endParaRPr lang="en-US" sz="800" kern="100">
                        <a:effectLst/>
                        <a:latin typeface="Calibri" panose="020F0502020204030204" pitchFamily="34" charset="0"/>
                        <a:cs typeface="Times New Roman" panose="02020603050405020304" pitchFamily="18" charset="0"/>
                      </a:endParaRPr>
                    </a:p>
                  </a:txBody>
                  <a:tcPr marL="48136" marR="48136" marT="0" marB="0" anchor="b"/>
                </a:tc>
                <a:tc>
                  <a:txBody>
                    <a:bodyPr/>
                    <a:lstStyle/>
                    <a:p>
                      <a:pPr>
                        <a:lnSpc>
                          <a:spcPct val="107000"/>
                        </a:lnSpc>
                      </a:pPr>
                      <a:endParaRPr lang="en-US" sz="800" kern="100">
                        <a:effectLst/>
                        <a:latin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4050924005"/>
                  </a:ext>
                </a:extLst>
              </a:tr>
              <a:tr h="220134">
                <a:tc>
                  <a:txBody>
                    <a:bodyPr/>
                    <a:lstStyle/>
                    <a:p>
                      <a:pPr marL="0" marR="0">
                        <a:lnSpc>
                          <a:spcPct val="200000"/>
                        </a:lnSpc>
                        <a:spcBef>
                          <a:spcPts val="0"/>
                        </a:spcBef>
                        <a:spcAft>
                          <a:spcPts val="0"/>
                        </a:spcAft>
                      </a:pPr>
                      <a:r>
                        <a:rPr lang="en-US" sz="800" kern="0">
                          <a:effectLst/>
                        </a:rPr>
                        <a:t>Mean</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0:24:25</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1084825495"/>
                  </a:ext>
                </a:extLst>
              </a:tr>
              <a:tr h="220134">
                <a:tc>
                  <a:txBody>
                    <a:bodyPr/>
                    <a:lstStyle/>
                    <a:p>
                      <a:pPr marL="0" marR="0">
                        <a:lnSpc>
                          <a:spcPct val="200000"/>
                        </a:lnSpc>
                        <a:spcBef>
                          <a:spcPts val="0"/>
                        </a:spcBef>
                        <a:spcAft>
                          <a:spcPts val="0"/>
                        </a:spcAft>
                      </a:pPr>
                      <a:r>
                        <a:rPr lang="en-US" sz="800" kern="0">
                          <a:effectLst/>
                        </a:rPr>
                        <a:t>Standard Error</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0:01:01</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1230451450"/>
                  </a:ext>
                </a:extLst>
              </a:tr>
              <a:tr h="220134">
                <a:tc>
                  <a:txBody>
                    <a:bodyPr/>
                    <a:lstStyle/>
                    <a:p>
                      <a:pPr marL="0" marR="0">
                        <a:lnSpc>
                          <a:spcPct val="200000"/>
                        </a:lnSpc>
                        <a:spcBef>
                          <a:spcPts val="0"/>
                        </a:spcBef>
                        <a:spcAft>
                          <a:spcPts val="0"/>
                        </a:spcAft>
                      </a:pPr>
                      <a:r>
                        <a:rPr lang="en-US" sz="800" kern="0">
                          <a:effectLst/>
                        </a:rPr>
                        <a:t>Median</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0:11:00</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1265467296"/>
                  </a:ext>
                </a:extLst>
              </a:tr>
              <a:tr h="220134">
                <a:tc>
                  <a:txBody>
                    <a:bodyPr/>
                    <a:lstStyle/>
                    <a:p>
                      <a:pPr marL="0" marR="0">
                        <a:lnSpc>
                          <a:spcPct val="200000"/>
                        </a:lnSpc>
                        <a:spcBef>
                          <a:spcPts val="0"/>
                        </a:spcBef>
                        <a:spcAft>
                          <a:spcPts val="0"/>
                        </a:spcAft>
                      </a:pPr>
                      <a:r>
                        <a:rPr lang="en-US" sz="800" kern="0">
                          <a:effectLst/>
                        </a:rPr>
                        <a:t>Mode</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0:00:02</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3895941400"/>
                  </a:ext>
                </a:extLst>
              </a:tr>
              <a:tr h="220134">
                <a:tc>
                  <a:txBody>
                    <a:bodyPr/>
                    <a:lstStyle/>
                    <a:p>
                      <a:pPr marL="0" marR="0">
                        <a:lnSpc>
                          <a:spcPct val="200000"/>
                        </a:lnSpc>
                        <a:spcBef>
                          <a:spcPts val="0"/>
                        </a:spcBef>
                        <a:spcAft>
                          <a:spcPts val="0"/>
                        </a:spcAft>
                      </a:pPr>
                      <a:r>
                        <a:rPr lang="en-US" sz="800" kern="0">
                          <a:effectLst/>
                        </a:rPr>
                        <a:t>Standard Deviation</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3:47:32</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3323390820"/>
                  </a:ext>
                </a:extLst>
              </a:tr>
              <a:tr h="220134">
                <a:tc>
                  <a:txBody>
                    <a:bodyPr/>
                    <a:lstStyle/>
                    <a:p>
                      <a:pPr marL="0" marR="0">
                        <a:lnSpc>
                          <a:spcPct val="200000"/>
                        </a:lnSpc>
                        <a:spcBef>
                          <a:spcPts val="0"/>
                        </a:spcBef>
                        <a:spcAft>
                          <a:spcPts val="0"/>
                        </a:spcAft>
                      </a:pPr>
                      <a:r>
                        <a:rPr lang="en-US" sz="800" kern="0">
                          <a:effectLst/>
                        </a:rPr>
                        <a:t>Sample Variance</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0:35:57</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4135052937"/>
                  </a:ext>
                </a:extLst>
              </a:tr>
              <a:tr h="220134">
                <a:tc>
                  <a:txBody>
                    <a:bodyPr/>
                    <a:lstStyle/>
                    <a:p>
                      <a:pPr marL="0" marR="0">
                        <a:lnSpc>
                          <a:spcPct val="200000"/>
                        </a:lnSpc>
                        <a:spcBef>
                          <a:spcPts val="0"/>
                        </a:spcBef>
                        <a:spcAft>
                          <a:spcPts val="0"/>
                        </a:spcAft>
                      </a:pPr>
                      <a:r>
                        <a:rPr lang="en-US" sz="800" kern="0">
                          <a:effectLst/>
                        </a:rPr>
                        <a:t>Kurtosis</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12376.70</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1480043200"/>
                  </a:ext>
                </a:extLst>
              </a:tr>
              <a:tr h="220134">
                <a:tc>
                  <a:txBody>
                    <a:bodyPr/>
                    <a:lstStyle/>
                    <a:p>
                      <a:pPr marL="0" marR="0">
                        <a:lnSpc>
                          <a:spcPct val="200000"/>
                        </a:lnSpc>
                        <a:spcBef>
                          <a:spcPts val="0"/>
                        </a:spcBef>
                        <a:spcAft>
                          <a:spcPts val="0"/>
                        </a:spcAft>
                      </a:pPr>
                      <a:r>
                        <a:rPr lang="en-US" sz="800" kern="0">
                          <a:effectLst/>
                        </a:rPr>
                        <a:t>Skewness</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2356:44:05</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3785547894"/>
                  </a:ext>
                </a:extLst>
              </a:tr>
              <a:tr h="220134">
                <a:tc>
                  <a:txBody>
                    <a:bodyPr/>
                    <a:lstStyle/>
                    <a:p>
                      <a:pPr marL="0" marR="0">
                        <a:lnSpc>
                          <a:spcPct val="200000"/>
                        </a:lnSpc>
                        <a:spcBef>
                          <a:spcPts val="0"/>
                        </a:spcBef>
                        <a:spcAft>
                          <a:spcPts val="0"/>
                        </a:spcAft>
                      </a:pPr>
                      <a:r>
                        <a:rPr lang="en-US" sz="800" kern="0">
                          <a:effectLst/>
                        </a:rPr>
                        <a:t>Range</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502:09:14</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2816219710"/>
                  </a:ext>
                </a:extLst>
              </a:tr>
              <a:tr h="220134">
                <a:tc>
                  <a:txBody>
                    <a:bodyPr/>
                    <a:lstStyle/>
                    <a:p>
                      <a:pPr marL="0" marR="0">
                        <a:lnSpc>
                          <a:spcPct val="200000"/>
                        </a:lnSpc>
                        <a:spcBef>
                          <a:spcPts val="0"/>
                        </a:spcBef>
                        <a:spcAft>
                          <a:spcPts val="0"/>
                        </a:spcAft>
                      </a:pPr>
                      <a:r>
                        <a:rPr lang="en-US" sz="800" kern="0">
                          <a:effectLst/>
                        </a:rPr>
                        <a:t>Minimum</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0:00:00</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3442218764"/>
                  </a:ext>
                </a:extLst>
              </a:tr>
              <a:tr h="220134">
                <a:tc>
                  <a:txBody>
                    <a:bodyPr/>
                    <a:lstStyle/>
                    <a:p>
                      <a:pPr marL="0" marR="0">
                        <a:lnSpc>
                          <a:spcPct val="200000"/>
                        </a:lnSpc>
                        <a:spcBef>
                          <a:spcPts val="0"/>
                        </a:spcBef>
                        <a:spcAft>
                          <a:spcPts val="0"/>
                        </a:spcAft>
                      </a:pPr>
                      <a:r>
                        <a:rPr lang="en-US" sz="800" kern="0">
                          <a:effectLst/>
                        </a:rPr>
                        <a:t>Maximum</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502:09:14</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397987531"/>
                  </a:ext>
                </a:extLst>
              </a:tr>
              <a:tr h="476859">
                <a:tc>
                  <a:txBody>
                    <a:bodyPr/>
                    <a:lstStyle/>
                    <a:p>
                      <a:pPr marL="0" marR="0">
                        <a:lnSpc>
                          <a:spcPct val="200000"/>
                        </a:lnSpc>
                        <a:spcBef>
                          <a:spcPts val="0"/>
                        </a:spcBef>
                        <a:spcAft>
                          <a:spcPts val="0"/>
                        </a:spcAft>
                      </a:pPr>
                      <a:r>
                        <a:rPr lang="en-US" sz="800" kern="0">
                          <a:effectLst/>
                        </a:rPr>
                        <a:t>Sum</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841.6043981</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2160897165"/>
                  </a:ext>
                </a:extLst>
              </a:tr>
              <a:tr h="220134">
                <a:tc>
                  <a:txBody>
                    <a:bodyPr/>
                    <a:lstStyle/>
                    <a:p>
                      <a:pPr marL="0" marR="0">
                        <a:lnSpc>
                          <a:spcPct val="200000"/>
                        </a:lnSpc>
                        <a:spcBef>
                          <a:spcPts val="0"/>
                        </a:spcBef>
                        <a:spcAft>
                          <a:spcPts val="0"/>
                        </a:spcAft>
                      </a:pPr>
                      <a:r>
                        <a:rPr lang="en-US" sz="800" kern="0">
                          <a:effectLst/>
                        </a:rPr>
                        <a:t>Count</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49622.00</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1100876149"/>
                  </a:ext>
                </a:extLst>
              </a:tr>
              <a:tr h="220134">
                <a:tc>
                  <a:txBody>
                    <a:bodyPr/>
                    <a:lstStyle/>
                    <a:p>
                      <a:pPr marL="0" marR="0">
                        <a:lnSpc>
                          <a:spcPct val="200000"/>
                        </a:lnSpc>
                        <a:spcBef>
                          <a:spcPts val="0"/>
                        </a:spcBef>
                        <a:spcAft>
                          <a:spcPts val="0"/>
                        </a:spcAft>
                      </a:pPr>
                      <a:r>
                        <a:rPr lang="en-US" sz="800" kern="0">
                          <a:effectLst/>
                        </a:rPr>
                        <a:t>Largest (1)</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502:09:14</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2688618218"/>
                  </a:ext>
                </a:extLst>
              </a:tr>
              <a:tr h="220134">
                <a:tc>
                  <a:txBody>
                    <a:bodyPr/>
                    <a:lstStyle/>
                    <a:p>
                      <a:pPr marL="0" marR="0">
                        <a:lnSpc>
                          <a:spcPct val="200000"/>
                        </a:lnSpc>
                        <a:spcBef>
                          <a:spcPts val="0"/>
                        </a:spcBef>
                        <a:spcAft>
                          <a:spcPts val="0"/>
                        </a:spcAft>
                      </a:pPr>
                      <a:r>
                        <a:rPr lang="en-US" sz="800" kern="0">
                          <a:effectLst/>
                        </a:rPr>
                        <a:t>Smallest (1)</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a:effectLst/>
                        </a:rPr>
                        <a:t>0:00:00</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846498882"/>
                  </a:ext>
                </a:extLst>
              </a:tr>
              <a:tr h="476859">
                <a:tc>
                  <a:txBody>
                    <a:bodyPr/>
                    <a:lstStyle/>
                    <a:p>
                      <a:pPr marL="0" marR="0">
                        <a:lnSpc>
                          <a:spcPct val="200000"/>
                        </a:lnSpc>
                        <a:spcBef>
                          <a:spcPts val="0"/>
                        </a:spcBef>
                        <a:spcAft>
                          <a:spcPts val="0"/>
                        </a:spcAft>
                      </a:pPr>
                      <a:r>
                        <a:rPr lang="en-US" sz="800" kern="0">
                          <a:effectLst/>
                        </a:rPr>
                        <a:t>Confidence Level (95.0%)</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tc>
                  <a:txBody>
                    <a:bodyPr/>
                    <a:lstStyle/>
                    <a:p>
                      <a:pPr marL="0" marR="0" algn="r">
                        <a:lnSpc>
                          <a:spcPct val="200000"/>
                        </a:lnSpc>
                        <a:spcBef>
                          <a:spcPts val="0"/>
                        </a:spcBef>
                        <a:spcAft>
                          <a:spcPts val="0"/>
                        </a:spcAft>
                      </a:pPr>
                      <a:r>
                        <a:rPr lang="en-US" sz="800" kern="0" dirty="0">
                          <a:effectLst/>
                        </a:rPr>
                        <a:t>0:02:00</a:t>
                      </a:r>
                      <a:endParaRPr lang="en-US"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136" marR="48136" marT="0" marB="0" anchor="b"/>
                </a:tc>
                <a:extLst>
                  <a:ext uri="{0D108BD9-81ED-4DB2-BD59-A6C34878D82A}">
                    <a16:rowId xmlns:a16="http://schemas.microsoft.com/office/drawing/2014/main" val="1236312384"/>
                  </a:ext>
                </a:extLst>
              </a:tr>
            </a:tbl>
          </a:graphicData>
        </a:graphic>
      </p:graphicFrame>
      <p:sp>
        <p:nvSpPr>
          <p:cNvPr id="5" name="TextBox 4">
            <a:extLst>
              <a:ext uri="{FF2B5EF4-FFF2-40B4-BE49-F238E27FC236}">
                <a16:creationId xmlns:a16="http://schemas.microsoft.com/office/drawing/2014/main" id="{4E627D73-4E8D-B1E6-9F7B-EDB2C3B54B4E}"/>
              </a:ext>
            </a:extLst>
          </p:cNvPr>
          <p:cNvSpPr txBox="1"/>
          <p:nvPr/>
        </p:nvSpPr>
        <p:spPr>
          <a:xfrm>
            <a:off x="6777163" y="2117433"/>
            <a:ext cx="5295567" cy="3785652"/>
          </a:xfrm>
          <a:prstGeom prst="rect">
            <a:avLst/>
          </a:prstGeom>
          <a:noFill/>
          <a:ln>
            <a:solidFill>
              <a:schemeClr val="bg2"/>
            </a:solidFill>
          </a:ln>
        </p:spPr>
        <p:txBody>
          <a:bodyPr wrap="square" rtlCol="0">
            <a:spAutoFit/>
          </a:bodyPr>
          <a:lstStyle/>
          <a:p>
            <a:r>
              <a:rPr lang="en-US" sz="2000" dirty="0"/>
              <a:t>The average riding length per day was 24 minutes and 25 seconds. </a:t>
            </a:r>
          </a:p>
          <a:p>
            <a:r>
              <a:rPr lang="en-US" sz="2000" dirty="0"/>
              <a:t>Most riders prefer riding on Saturday, which is day 7. </a:t>
            </a:r>
          </a:p>
          <a:p>
            <a:r>
              <a:rPr lang="en-US" sz="2000" dirty="0"/>
              <a:t>The assessments revealed that the average ride length for annual riders was 27 minutes, while the average riding length for casual riders was 19 minutes. The annual riders ride for significantly longer times than the casual riders, which might be a source of increased revenue and usage from them, as shown below.</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7F55CE0-57A8-4708-8B29-4413A73E467B}"/>
              </a:ext>
            </a:extLst>
          </p:cNvPr>
          <p:cNvSpPr>
            <a:spLocks noGrp="1"/>
          </p:cNvSpPr>
          <p:nvPr>
            <p:ph type="title"/>
          </p:nvPr>
        </p:nvSpPr>
        <p:spPr>
          <a:xfrm>
            <a:off x="609600" y="704088"/>
            <a:ext cx="10972800" cy="1143000"/>
          </a:xfrm>
        </p:spPr>
        <p:txBody>
          <a:bodyPr/>
          <a:lstStyle/>
          <a:p>
            <a:r>
              <a:rPr lang="en-US" dirty="0"/>
              <a:t>Weekday and Weekend Rides</a:t>
            </a:r>
          </a:p>
        </p:txBody>
      </p:sp>
      <p:pic>
        <p:nvPicPr>
          <p:cNvPr id="4" name="Content Placeholder 3">
            <a:extLst>
              <a:ext uri="{FF2B5EF4-FFF2-40B4-BE49-F238E27FC236}">
                <a16:creationId xmlns:a16="http://schemas.microsoft.com/office/drawing/2014/main" id="{499A7985-187C-C27E-78EC-EDC7473737E0}"/>
              </a:ext>
            </a:extLst>
          </p:cNvPr>
          <p:cNvPicPr>
            <a:picLocks noGrp="1" noChangeAspect="1"/>
          </p:cNvPicPr>
          <p:nvPr>
            <p:ph sz="half" idx="1"/>
          </p:nvPr>
        </p:nvPicPr>
        <p:blipFill>
          <a:blip r:embed="rId2"/>
          <a:stretch>
            <a:fillRect/>
          </a:stretch>
        </p:blipFill>
        <p:spPr>
          <a:xfrm>
            <a:off x="609600" y="2124936"/>
            <a:ext cx="5384800" cy="4025138"/>
          </a:xfrm>
          <a:prstGeom prst="rect">
            <a:avLst/>
          </a:prstGeom>
          <a:noFill/>
        </p:spPr>
      </p:pic>
      <p:sp>
        <p:nvSpPr>
          <p:cNvPr id="11" name="Content Placeholder 3">
            <a:extLst>
              <a:ext uri="{FF2B5EF4-FFF2-40B4-BE49-F238E27FC236}">
                <a16:creationId xmlns:a16="http://schemas.microsoft.com/office/drawing/2014/main" id="{625E4DD8-15DD-3158-2947-6D4E8A514613}"/>
              </a:ext>
            </a:extLst>
          </p:cNvPr>
          <p:cNvSpPr>
            <a:spLocks noGrp="1"/>
          </p:cNvSpPr>
          <p:nvPr>
            <p:ph sz="half" idx="2"/>
          </p:nvPr>
        </p:nvSpPr>
        <p:spPr>
          <a:xfrm>
            <a:off x="6197600" y="1920085"/>
            <a:ext cx="5384800" cy="4434840"/>
          </a:xfrm>
        </p:spPr>
        <p:txBody>
          <a:bodyPr>
            <a:normAutofit/>
          </a:bodyPr>
          <a:lstStyle/>
          <a:p>
            <a:pPr marL="0" indent="0">
              <a:buNone/>
            </a:pPr>
            <a:r>
              <a:rPr kumimoji="0" lang="en-US" sz="2000" b="0" i="0" u="none" strike="noStrike" kern="1200" cap="none" spc="0" normalizeH="0" baseline="0" noProof="0" dirty="0">
                <a:ln>
                  <a:noFill/>
                </a:ln>
                <a:solidFill>
                  <a:prstClr val="black"/>
                </a:solidFill>
                <a:effectLst/>
                <a:uLnTx/>
                <a:uFillTx/>
                <a:latin typeface="Palatino Linotype" panose="02040502050505030304"/>
                <a:ea typeface="+mn-ea"/>
                <a:cs typeface="+mn-cs"/>
              </a:rPr>
              <a:t>The annual riders ride for significantly longer times than the casual riders, which might be a source of increased revenue and usage from them</a:t>
            </a:r>
            <a:r>
              <a:rPr lang="en-US" sz="2000" dirty="0">
                <a:solidFill>
                  <a:prstClr val="black"/>
                </a:solidFill>
                <a:latin typeface="Palatino Linotype" panose="02040502050505030304"/>
              </a:rPr>
              <a:t>.</a:t>
            </a:r>
            <a:endParaRPr lang="en-US" dirty="0"/>
          </a:p>
        </p:txBody>
      </p:sp>
    </p:spTree>
    <p:extLst>
      <p:ext uri="{BB962C8B-B14F-4D97-AF65-F5344CB8AC3E}">
        <p14:creationId xmlns:p14="http://schemas.microsoft.com/office/powerpoint/2010/main" val="35315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A01C2F9-5CB9-0BF2-8BB1-9BAC3E144DC8}"/>
              </a:ext>
            </a:extLst>
          </p:cNvPr>
          <p:cNvSpPr>
            <a:spLocks noGrp="1"/>
          </p:cNvSpPr>
          <p:nvPr>
            <p:ph type="title"/>
          </p:nvPr>
        </p:nvSpPr>
        <p:spPr>
          <a:xfrm>
            <a:off x="609600" y="704088"/>
            <a:ext cx="10972800" cy="1143000"/>
          </a:xfrm>
        </p:spPr>
        <p:txBody>
          <a:bodyPr/>
          <a:lstStyle/>
          <a:p>
            <a:r>
              <a:rPr lang="en-US" dirty="0"/>
              <a:t>Start Hours Rides</a:t>
            </a:r>
          </a:p>
        </p:txBody>
      </p:sp>
      <p:pic>
        <p:nvPicPr>
          <p:cNvPr id="4" name="Content Placeholder 3" descr="A graph with green lines&#10;&#10;Description automatically generated">
            <a:extLst>
              <a:ext uri="{FF2B5EF4-FFF2-40B4-BE49-F238E27FC236}">
                <a16:creationId xmlns:a16="http://schemas.microsoft.com/office/drawing/2014/main" id="{27210C71-7EE4-C5B8-D6C5-1AFBBAB2824D}"/>
              </a:ext>
            </a:extLst>
          </p:cNvPr>
          <p:cNvPicPr>
            <a:picLocks noGrp="1" noChangeAspect="1"/>
          </p:cNvPicPr>
          <p:nvPr>
            <p:ph sz="half" idx="1"/>
          </p:nvPr>
        </p:nvPicPr>
        <p:blipFill>
          <a:blip r:embed="rId2"/>
          <a:stretch>
            <a:fillRect/>
          </a:stretch>
        </p:blipFill>
        <p:spPr>
          <a:xfrm>
            <a:off x="609600" y="2892270"/>
            <a:ext cx="5384800" cy="2490469"/>
          </a:xfrm>
          <a:prstGeom prst="rect">
            <a:avLst/>
          </a:prstGeom>
          <a:noFill/>
        </p:spPr>
      </p:pic>
      <p:sp>
        <p:nvSpPr>
          <p:cNvPr id="11" name="Content Placeholder 3">
            <a:extLst>
              <a:ext uri="{FF2B5EF4-FFF2-40B4-BE49-F238E27FC236}">
                <a16:creationId xmlns:a16="http://schemas.microsoft.com/office/drawing/2014/main" id="{A1B4F13F-4BD3-9DEA-73B1-53ED6CDD6EF9}"/>
              </a:ext>
            </a:extLst>
          </p:cNvPr>
          <p:cNvSpPr>
            <a:spLocks noGrp="1"/>
          </p:cNvSpPr>
          <p:nvPr>
            <p:ph sz="half" idx="2"/>
          </p:nvPr>
        </p:nvSpPr>
        <p:spPr>
          <a:xfrm>
            <a:off x="6197600" y="1920085"/>
            <a:ext cx="5384800" cy="4434840"/>
          </a:xfrm>
        </p:spPr>
        <p:txBody>
          <a:bodyPr>
            <a:normAutofit/>
          </a:bodyPr>
          <a:lstStyle/>
          <a:p>
            <a:pPr marL="0" indent="0">
              <a:buNone/>
            </a:pPr>
            <a:r>
              <a:rPr lang="en-US" sz="2000" kern="0" dirty="0">
                <a:solidFill>
                  <a:srgbClr val="000000"/>
                </a:solidFill>
                <a:effectLst/>
                <a:latin typeface="Times New Roman" panose="02020603050405020304" pitchFamily="18" charset="0"/>
                <a:ea typeface="Times New Roman" panose="02020603050405020304" pitchFamily="18" charset="0"/>
              </a:rPr>
              <a:t>Secondly, annual riders ride more during weekdays compared to casual riders. Furthermore, casual riders have peak hours on Saturdays between 10 and 12 a.m. On the other hand, annual riders have their peak hours at 5-7 p.m. and morning hours between 7 and 9 a.m. The most popular riding station was Michigan, station 13150, and several downtown areas of the State. Most of the bikes used were classic. </a:t>
            </a:r>
            <a:endParaRPr lang="en-US" sz="2000" dirty="0"/>
          </a:p>
        </p:txBody>
      </p:sp>
    </p:spTree>
    <p:extLst>
      <p:ext uri="{BB962C8B-B14F-4D97-AF65-F5344CB8AC3E}">
        <p14:creationId xmlns:p14="http://schemas.microsoft.com/office/powerpoint/2010/main" val="428946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199</TotalTime>
  <Words>632</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Palatino Linotype</vt:lpstr>
      <vt:lpstr>Times New Roman</vt:lpstr>
      <vt:lpstr>Wingdings 2</vt:lpstr>
      <vt:lpstr>Presentation on brainstorming</vt:lpstr>
      <vt:lpstr>Becoming a Cyclistic Member </vt:lpstr>
      <vt:lpstr>Problem</vt:lpstr>
      <vt:lpstr>Solution</vt:lpstr>
      <vt:lpstr>Goal</vt:lpstr>
      <vt:lpstr>Data Source</vt:lpstr>
      <vt:lpstr>Summary of Analysis</vt:lpstr>
      <vt:lpstr>Summary Statistics</vt:lpstr>
      <vt:lpstr>Weekday and Weekend Rides</vt:lpstr>
      <vt:lpstr>Start Hours Rides</vt:lpstr>
      <vt:lpstr>Findings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Cyclistic Member </dc:title>
  <dc:creator>Massaquoi Anthony</dc:creator>
  <cp:lastModifiedBy>Massaquoi Anthony</cp:lastModifiedBy>
  <cp:revision>1</cp:revision>
  <dcterms:created xsi:type="dcterms:W3CDTF">2023-09-09T22:56:21Z</dcterms:created>
  <dcterms:modified xsi:type="dcterms:W3CDTF">2023-09-10T02:15:28Z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