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1"/>
  </p:notesMasterIdLst>
  <p:sldIdLst>
    <p:sldId id="256" r:id="rId2"/>
    <p:sldId id="265" r:id="rId3"/>
    <p:sldId id="264" r:id="rId4"/>
    <p:sldId id="267" r:id="rId5"/>
    <p:sldId id="268" r:id="rId6"/>
    <p:sldId id="274" r:id="rId7"/>
    <p:sldId id="269" r:id="rId8"/>
    <p:sldId id="271" r:id="rId9"/>
    <p:sldId id="270" r:id="rId10"/>
  </p:sldIdLst>
  <p:sldSz cx="12192000" cy="6858000"/>
  <p:notesSz cx="6858000" cy="9144000"/>
  <p:embeddedFontLst>
    <p:embeddedFont>
      <p:font typeface="Figtree" panose="02010600030101010101" charset="0"/>
      <p:regular r:id="rId12"/>
      <p:bold r:id="rId13"/>
      <p:italic r:id="rId14"/>
      <p:boldItalic r:id="rId1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86" d="100"/>
          <a:sy n="86" d="100"/>
        </p:scale>
        <p:origin x="72"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2024-09-10</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2024-09-10</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ltLang="zh-CN"/>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ltLang="zh-CN"/>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ltLang="zh-CN"/>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ltLang="zh-CN"/>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ltLang="zh-CN"/>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ltLang="zh-CN"/>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2024-09-10</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ltLang="zh-CN"/>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2024-09-10</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2024-09-10</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ltLang="zh-CN"/>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ltLang="zh-CN"/>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2024-09-10</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2024-09-10</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ltLang="zh-CN"/>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2024-09-10</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ltLang="zh-CN"/>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2024-09-10</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ltLang="zh-CN"/>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2024-09-10</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ltLang="zh-CN"/>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2024-09-10</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ltLang="zh-CN"/>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2024-09-10</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ltLang="zh-CN"/>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2024-09-10</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2024-09-10</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ltLang="zh-CN"/>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ltLang="zh-CN"/>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2024-09-10</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2024-09-10</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2024-09-10</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2024-09-10</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2024-09-10</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2024-09-10</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ltLang="zh-CN"/>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ltLang="zh-CN"/>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2024-09-10</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2024-09-10</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49" cstate="print">
            <a:extLst>
              <a:ext uri="{28A0092B-C50C-407E-A947-70E740481C1C}">
                <a14:useLocalDpi xmlns:a14="http://schemas.microsoft.com/office/drawing/2010/main"/>
              </a:ext>
              <a:ext uri="{96DAC541-7B7A-43D3-8B79-37D633B846F1}">
                <asvg:svgBlip xmlns:asvg="http://schemas.microsoft.com/office/drawing/2016/SVG/main" r:embed="rId50"/>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2.xml"/><Relationship Id="rId4" Type="http://schemas.openxmlformats.org/officeDocument/2006/relationships/image" Target="../media/image34.jpg"/></Relationships>
</file>

<file path=ppt/slides/_rels/slide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jpg"/><Relationship Id="rId1" Type="http://schemas.openxmlformats.org/officeDocument/2006/relationships/slideLayout" Target="../slideLayouts/slideLayout12.xml"/><Relationship Id="rId4" Type="http://schemas.openxmlformats.org/officeDocument/2006/relationships/image" Target="../media/image37.jpg"/></Relationships>
</file>

<file path=ppt/slides/_rels/slide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12.xml"/><Relationship Id="rId5" Type="http://schemas.openxmlformats.org/officeDocument/2006/relationships/image" Target="../media/image41.jpg"/><Relationship Id="rId4" Type="http://schemas.openxmlformats.org/officeDocument/2006/relationships/image" Target="../media/image40.jpg"/></Relationships>
</file>

<file path=ppt/slides/_rels/slide6.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9.jpg"/><Relationship Id="rId7" Type="http://schemas.openxmlformats.org/officeDocument/2006/relationships/image" Target="../media/image45.jpg"/><Relationship Id="rId2" Type="http://schemas.openxmlformats.org/officeDocument/2006/relationships/image" Target="../media/image38.jpg"/><Relationship Id="rId1" Type="http://schemas.openxmlformats.org/officeDocument/2006/relationships/slideLayout" Target="../slideLayouts/slideLayout12.xml"/><Relationship Id="rId6" Type="http://schemas.openxmlformats.org/officeDocument/2006/relationships/image" Target="../media/image44.jpg"/><Relationship Id="rId5" Type="http://schemas.openxmlformats.org/officeDocument/2006/relationships/image" Target="../media/image41.jpg"/><Relationship Id="rId4" Type="http://schemas.openxmlformats.org/officeDocument/2006/relationships/image" Target="../media/image40.jpg"/></Relationships>
</file>

<file path=ppt/slides/_rels/slide8.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image" Target="../media/image46.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image" Target="../media/image48.jpg"/><Relationship Id="rId3" Type="http://schemas.openxmlformats.org/officeDocument/2006/relationships/image" Target="../media/image39.jpg"/><Relationship Id="rId7" Type="http://schemas.openxmlformats.org/officeDocument/2006/relationships/image" Target="../media/image45.jpg"/><Relationship Id="rId2" Type="http://schemas.openxmlformats.org/officeDocument/2006/relationships/image" Target="../media/image38.jpg"/><Relationship Id="rId1" Type="http://schemas.openxmlformats.org/officeDocument/2006/relationships/slideLayout" Target="../slideLayouts/slideLayout12.xml"/><Relationship Id="rId6" Type="http://schemas.openxmlformats.org/officeDocument/2006/relationships/image" Target="../media/image44.jpg"/><Relationship Id="rId5" Type="http://schemas.openxmlformats.org/officeDocument/2006/relationships/image" Target="../media/image41.jpg"/><Relationship Id="rId4" Type="http://schemas.openxmlformats.org/officeDocument/2006/relationships/image" Target="../media/image4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br>
              <a:rPr lang="sv-SE" altLang="zh-CN" sz="5400" b="0" i="0" dirty="0">
                <a:effectLst/>
                <a:latin typeface="Lato Extended"/>
              </a:rPr>
            </a:br>
            <a:r>
              <a:rPr lang="en-US" altLang="zh-CN" sz="4400" b="0" dirty="0">
                <a:latin typeface="Lato Extended"/>
              </a:rPr>
              <a:t>Tasks Review Meeting 1: </a:t>
            </a:r>
            <a:br>
              <a:rPr lang="en-US" altLang="zh-CN" sz="4400" b="0" dirty="0">
                <a:latin typeface="Lato Extended"/>
              </a:rPr>
            </a:br>
            <a:r>
              <a:rPr lang="en-US" altLang="zh-CN" sz="4400" b="0" dirty="0">
                <a:latin typeface="Lato Extended"/>
              </a:rPr>
              <a:t>COTS Radar</a:t>
            </a:r>
            <a:endParaRPr lang="sv-SE" sz="5400" b="0" dirty="0">
              <a:latin typeface="Lato Extended"/>
            </a:endParaRPr>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r>
              <a:rPr lang="sv-SE" dirty="0"/>
              <a:t>GROUP2 LI LINZE, SUNYIYU, DENG YICHEN</a:t>
            </a:r>
          </a:p>
        </p:txBody>
      </p:sp>
    </p:spTree>
    <p:extLst>
      <p:ext uri="{BB962C8B-B14F-4D97-AF65-F5344CB8AC3E}">
        <p14:creationId xmlns:p14="http://schemas.microsoft.com/office/powerpoint/2010/main" val="20812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Velocity measurements: </a:t>
            </a:r>
            <a:r>
              <a:rPr lang="sv-SE" altLang="zh-CN" sz="2800" dirty="0"/>
              <a:t>Different Tp (noormalization1)</a:t>
            </a:r>
            <a:endParaRPr lang="en-US" dirty="0"/>
          </a:p>
        </p:txBody>
      </p:sp>
      <p:pic>
        <p:nvPicPr>
          <p:cNvPr id="18" name="Picture 17">
            <a:extLst>
              <a:ext uri="{FF2B5EF4-FFF2-40B4-BE49-F238E27FC236}">
                <a16:creationId xmlns:a16="http://schemas.microsoft.com/office/drawing/2014/main" id="{D6DAEB24-BA65-E54C-5D6A-0353287E622E}"/>
              </a:ext>
            </a:extLst>
          </p:cNvPr>
          <p:cNvPicPr>
            <a:picLocks noChangeAspect="1"/>
          </p:cNvPicPr>
          <p:nvPr/>
        </p:nvPicPr>
        <p:blipFill>
          <a:blip r:embed="rId2"/>
          <a:stretch>
            <a:fillRect/>
          </a:stretch>
        </p:blipFill>
        <p:spPr>
          <a:xfrm>
            <a:off x="174421" y="2339218"/>
            <a:ext cx="4080000" cy="3060000"/>
          </a:xfrm>
          <a:prstGeom prst="rect">
            <a:avLst/>
          </a:prstGeom>
        </p:spPr>
      </p:pic>
      <p:pic>
        <p:nvPicPr>
          <p:cNvPr id="15" name="Picture 14">
            <a:extLst>
              <a:ext uri="{FF2B5EF4-FFF2-40B4-BE49-F238E27FC236}">
                <a16:creationId xmlns:a16="http://schemas.microsoft.com/office/drawing/2014/main" id="{7ED0EC4F-DDCD-B80C-7441-B485C24B6D2E}"/>
              </a:ext>
            </a:extLst>
          </p:cNvPr>
          <p:cNvPicPr>
            <a:picLocks noChangeAspect="1"/>
          </p:cNvPicPr>
          <p:nvPr/>
        </p:nvPicPr>
        <p:blipFill>
          <a:blip r:embed="rId3"/>
          <a:stretch>
            <a:fillRect/>
          </a:stretch>
        </p:blipFill>
        <p:spPr>
          <a:xfrm>
            <a:off x="4056000" y="2349704"/>
            <a:ext cx="4080000" cy="3060000"/>
          </a:xfrm>
          <a:prstGeom prst="rect">
            <a:avLst/>
          </a:prstGeom>
        </p:spPr>
      </p:pic>
      <p:sp>
        <p:nvSpPr>
          <p:cNvPr id="8" name="Content Placeholder 7">
            <a:extLst>
              <a:ext uri="{FF2B5EF4-FFF2-40B4-BE49-F238E27FC236}">
                <a16:creationId xmlns:a16="http://schemas.microsoft.com/office/drawing/2014/main" id="{0ACC66F9-8D4A-48CF-F11E-64288755ECF6}"/>
              </a:ext>
            </a:extLst>
          </p:cNvPr>
          <p:cNvSpPr>
            <a:spLocks noGrp="1"/>
          </p:cNvSpPr>
          <p:nvPr>
            <p:ph idx="1"/>
          </p:nvPr>
        </p:nvSpPr>
        <p:spPr/>
        <p:txBody>
          <a:bodyPr/>
          <a:lstStyle/>
          <a:p>
            <a:endParaRPr lang="zh-CN" altLang="en-US"/>
          </a:p>
        </p:txBody>
      </p:sp>
      <p:pic>
        <p:nvPicPr>
          <p:cNvPr id="11" name="Content Placeholder 10">
            <a:extLst>
              <a:ext uri="{FF2B5EF4-FFF2-40B4-BE49-F238E27FC236}">
                <a16:creationId xmlns:a16="http://schemas.microsoft.com/office/drawing/2014/main" id="{316BD5DE-1D8F-547C-18B5-66B9A4F70313}"/>
              </a:ext>
            </a:extLst>
          </p:cNvPr>
          <p:cNvPicPr>
            <a:picLocks noChangeAspect="1"/>
          </p:cNvPicPr>
          <p:nvPr/>
        </p:nvPicPr>
        <p:blipFill>
          <a:blip r:embed="rId4"/>
          <a:stretch>
            <a:fillRect/>
          </a:stretch>
        </p:blipFill>
        <p:spPr>
          <a:xfrm>
            <a:off x="7710346" y="2349704"/>
            <a:ext cx="4080000" cy="3060000"/>
          </a:xfrm>
          <a:prstGeom prst="rect">
            <a:avLst/>
          </a:prstGeom>
        </p:spPr>
      </p:pic>
    </p:spTree>
    <p:extLst>
      <p:ext uri="{BB962C8B-B14F-4D97-AF65-F5344CB8AC3E}">
        <p14:creationId xmlns:p14="http://schemas.microsoft.com/office/powerpoint/2010/main" val="3934123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Velocity measurements: </a:t>
            </a:r>
            <a:r>
              <a:rPr lang="sv-SE" altLang="zh-CN" sz="2800" dirty="0"/>
              <a:t>Different Tp (noormalization2)</a:t>
            </a:r>
            <a:endParaRPr lang="en-US" dirty="0"/>
          </a:p>
        </p:txBody>
      </p:sp>
      <p:pic>
        <p:nvPicPr>
          <p:cNvPr id="12" name="Content Placeholder 11">
            <a:extLst>
              <a:ext uri="{FF2B5EF4-FFF2-40B4-BE49-F238E27FC236}">
                <a16:creationId xmlns:a16="http://schemas.microsoft.com/office/drawing/2014/main" id="{D5D19867-66D7-96F9-2E5D-5BD217AD1105}"/>
              </a:ext>
            </a:extLst>
          </p:cNvPr>
          <p:cNvPicPr>
            <a:picLocks noGrp="1" noChangeAspect="1"/>
          </p:cNvPicPr>
          <p:nvPr>
            <p:ph idx="1"/>
          </p:nvPr>
        </p:nvPicPr>
        <p:blipFill>
          <a:blip r:embed="rId2"/>
          <a:stretch>
            <a:fillRect/>
          </a:stretch>
        </p:blipFill>
        <p:spPr>
          <a:xfrm>
            <a:off x="7937581" y="2349704"/>
            <a:ext cx="4079999" cy="3060000"/>
          </a:xfrm>
        </p:spPr>
      </p:pic>
      <p:pic>
        <p:nvPicPr>
          <p:cNvPr id="14" name="Picture 13">
            <a:extLst>
              <a:ext uri="{FF2B5EF4-FFF2-40B4-BE49-F238E27FC236}">
                <a16:creationId xmlns:a16="http://schemas.microsoft.com/office/drawing/2014/main" id="{A06DCF37-3CDF-02F6-B97B-21CDA6AA899E}"/>
              </a:ext>
            </a:extLst>
          </p:cNvPr>
          <p:cNvPicPr>
            <a:picLocks noChangeAspect="1"/>
          </p:cNvPicPr>
          <p:nvPr/>
        </p:nvPicPr>
        <p:blipFill>
          <a:blip r:embed="rId3"/>
          <a:stretch>
            <a:fillRect/>
          </a:stretch>
        </p:blipFill>
        <p:spPr>
          <a:xfrm>
            <a:off x="174421" y="2349704"/>
            <a:ext cx="4080000" cy="3060000"/>
          </a:xfrm>
          <a:prstGeom prst="rect">
            <a:avLst/>
          </a:prstGeom>
        </p:spPr>
      </p:pic>
      <p:pic>
        <p:nvPicPr>
          <p:cNvPr id="16" name="Picture 15">
            <a:extLst>
              <a:ext uri="{FF2B5EF4-FFF2-40B4-BE49-F238E27FC236}">
                <a16:creationId xmlns:a16="http://schemas.microsoft.com/office/drawing/2014/main" id="{580BA4BF-A0CD-C596-43E1-8460CF600D5E}"/>
              </a:ext>
            </a:extLst>
          </p:cNvPr>
          <p:cNvPicPr>
            <a:picLocks noChangeAspect="1"/>
          </p:cNvPicPr>
          <p:nvPr/>
        </p:nvPicPr>
        <p:blipFill>
          <a:blip r:embed="rId4"/>
          <a:stretch>
            <a:fillRect/>
          </a:stretch>
        </p:blipFill>
        <p:spPr>
          <a:xfrm>
            <a:off x="4056000" y="2349704"/>
            <a:ext cx="4080000" cy="3060000"/>
          </a:xfrm>
          <a:prstGeom prst="rect">
            <a:avLst/>
          </a:prstGeom>
        </p:spPr>
      </p:pic>
    </p:spTree>
    <p:extLst>
      <p:ext uri="{BB962C8B-B14F-4D97-AF65-F5344CB8AC3E}">
        <p14:creationId xmlns:p14="http://schemas.microsoft.com/office/powerpoint/2010/main" val="1608021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Velocity measurements: </a:t>
            </a:r>
            <a:r>
              <a:rPr lang="sv-SE" altLang="zh-CN" sz="2800" dirty="0"/>
              <a:t>with(without) MS (noormalization1)</a:t>
            </a:r>
            <a:endParaRPr lang="en-US" dirty="0"/>
          </a:p>
        </p:txBody>
      </p:sp>
      <p:pic>
        <p:nvPicPr>
          <p:cNvPr id="4" name="Picture 3">
            <a:extLst>
              <a:ext uri="{FF2B5EF4-FFF2-40B4-BE49-F238E27FC236}">
                <a16:creationId xmlns:a16="http://schemas.microsoft.com/office/drawing/2014/main" id="{2EE1EBEB-B2B1-027D-8015-5C1751DE7C31}"/>
              </a:ext>
            </a:extLst>
          </p:cNvPr>
          <p:cNvPicPr>
            <a:picLocks noChangeAspect="1"/>
          </p:cNvPicPr>
          <p:nvPr/>
        </p:nvPicPr>
        <p:blipFill>
          <a:blip r:embed="rId2"/>
          <a:stretch>
            <a:fillRect/>
          </a:stretch>
        </p:blipFill>
        <p:spPr>
          <a:xfrm>
            <a:off x="1080433" y="2007992"/>
            <a:ext cx="4800000" cy="3600000"/>
          </a:xfrm>
          <a:prstGeom prst="rect">
            <a:avLst/>
          </a:prstGeom>
        </p:spPr>
      </p:pic>
      <p:pic>
        <p:nvPicPr>
          <p:cNvPr id="10" name="Content Placeholder 9">
            <a:extLst>
              <a:ext uri="{FF2B5EF4-FFF2-40B4-BE49-F238E27FC236}">
                <a16:creationId xmlns:a16="http://schemas.microsoft.com/office/drawing/2014/main" id="{533BDD0F-901B-F40F-AF82-EA879E4B9A54}"/>
              </a:ext>
            </a:extLst>
          </p:cNvPr>
          <p:cNvPicPr>
            <a:picLocks noGrp="1" noChangeAspect="1"/>
          </p:cNvPicPr>
          <p:nvPr>
            <p:ph idx="1"/>
          </p:nvPr>
        </p:nvPicPr>
        <p:blipFill>
          <a:blip r:embed="rId3"/>
          <a:stretch>
            <a:fillRect/>
          </a:stretch>
        </p:blipFill>
        <p:spPr>
          <a:xfrm>
            <a:off x="600075" y="3213299"/>
            <a:ext cx="46038" cy="34528"/>
          </a:xfrm>
        </p:spPr>
      </p:pic>
      <p:pic>
        <p:nvPicPr>
          <p:cNvPr id="13" name="Picture 12">
            <a:extLst>
              <a:ext uri="{FF2B5EF4-FFF2-40B4-BE49-F238E27FC236}">
                <a16:creationId xmlns:a16="http://schemas.microsoft.com/office/drawing/2014/main" id="{F3CF1EF0-BF98-724C-F4A4-99E3428FFD19}"/>
              </a:ext>
            </a:extLst>
          </p:cNvPr>
          <p:cNvPicPr>
            <a:picLocks noChangeAspect="1"/>
          </p:cNvPicPr>
          <p:nvPr/>
        </p:nvPicPr>
        <p:blipFill>
          <a:blip r:embed="rId3"/>
          <a:stretch>
            <a:fillRect/>
          </a:stretch>
        </p:blipFill>
        <p:spPr>
          <a:xfrm>
            <a:off x="5880433" y="2007992"/>
            <a:ext cx="4800000" cy="3600000"/>
          </a:xfrm>
          <a:prstGeom prst="rect">
            <a:avLst/>
          </a:prstGeom>
        </p:spPr>
      </p:pic>
    </p:spTree>
    <p:extLst>
      <p:ext uri="{BB962C8B-B14F-4D97-AF65-F5344CB8AC3E}">
        <p14:creationId xmlns:p14="http://schemas.microsoft.com/office/powerpoint/2010/main" val="1012415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Velocity measurements: </a:t>
            </a:r>
            <a:r>
              <a:rPr lang="sv-SE" altLang="zh-CN" sz="2800" dirty="0"/>
              <a:t>with(without) MS (noormalization2)</a:t>
            </a:r>
            <a:endParaRPr lang="en-US" dirty="0"/>
          </a:p>
        </p:txBody>
      </p:sp>
      <p:pic>
        <p:nvPicPr>
          <p:cNvPr id="4" name="Picture 3">
            <a:extLst>
              <a:ext uri="{FF2B5EF4-FFF2-40B4-BE49-F238E27FC236}">
                <a16:creationId xmlns:a16="http://schemas.microsoft.com/office/drawing/2014/main" id="{2EE1EBEB-B2B1-027D-8015-5C1751DE7C31}"/>
              </a:ext>
            </a:extLst>
          </p:cNvPr>
          <p:cNvPicPr>
            <a:picLocks noChangeAspect="1"/>
          </p:cNvPicPr>
          <p:nvPr/>
        </p:nvPicPr>
        <p:blipFill>
          <a:blip r:embed="rId2"/>
          <a:stretch>
            <a:fillRect/>
          </a:stretch>
        </p:blipFill>
        <p:spPr>
          <a:xfrm>
            <a:off x="1080433" y="2007992"/>
            <a:ext cx="4800000" cy="3600000"/>
          </a:xfrm>
          <a:prstGeom prst="rect">
            <a:avLst/>
          </a:prstGeom>
        </p:spPr>
      </p:pic>
      <p:pic>
        <p:nvPicPr>
          <p:cNvPr id="10" name="Content Placeholder 9">
            <a:extLst>
              <a:ext uri="{FF2B5EF4-FFF2-40B4-BE49-F238E27FC236}">
                <a16:creationId xmlns:a16="http://schemas.microsoft.com/office/drawing/2014/main" id="{533BDD0F-901B-F40F-AF82-EA879E4B9A54}"/>
              </a:ext>
            </a:extLst>
          </p:cNvPr>
          <p:cNvPicPr>
            <a:picLocks noGrp="1" noChangeAspect="1"/>
          </p:cNvPicPr>
          <p:nvPr>
            <p:ph idx="1"/>
          </p:nvPr>
        </p:nvPicPr>
        <p:blipFill>
          <a:blip r:embed="rId3"/>
          <a:stretch>
            <a:fillRect/>
          </a:stretch>
        </p:blipFill>
        <p:spPr>
          <a:xfrm>
            <a:off x="600075" y="3213299"/>
            <a:ext cx="46038" cy="34528"/>
          </a:xfrm>
        </p:spPr>
      </p:pic>
      <p:pic>
        <p:nvPicPr>
          <p:cNvPr id="13" name="Picture 12">
            <a:extLst>
              <a:ext uri="{FF2B5EF4-FFF2-40B4-BE49-F238E27FC236}">
                <a16:creationId xmlns:a16="http://schemas.microsoft.com/office/drawing/2014/main" id="{F3CF1EF0-BF98-724C-F4A4-99E3428FFD19}"/>
              </a:ext>
            </a:extLst>
          </p:cNvPr>
          <p:cNvPicPr>
            <a:picLocks noChangeAspect="1"/>
          </p:cNvPicPr>
          <p:nvPr/>
        </p:nvPicPr>
        <p:blipFill>
          <a:blip r:embed="rId3"/>
          <a:stretch>
            <a:fillRect/>
          </a:stretch>
        </p:blipFill>
        <p:spPr>
          <a:xfrm>
            <a:off x="5880433" y="2007992"/>
            <a:ext cx="4800000" cy="3600000"/>
          </a:xfrm>
          <a:prstGeom prst="rect">
            <a:avLst/>
          </a:prstGeom>
        </p:spPr>
      </p:pic>
      <p:pic>
        <p:nvPicPr>
          <p:cNvPr id="5" name="Picture 4">
            <a:extLst>
              <a:ext uri="{FF2B5EF4-FFF2-40B4-BE49-F238E27FC236}">
                <a16:creationId xmlns:a16="http://schemas.microsoft.com/office/drawing/2014/main" id="{3D9EB577-83FD-6C91-9923-C5BE71174AE4}"/>
              </a:ext>
            </a:extLst>
          </p:cNvPr>
          <p:cNvPicPr>
            <a:picLocks noChangeAspect="1"/>
          </p:cNvPicPr>
          <p:nvPr/>
        </p:nvPicPr>
        <p:blipFill>
          <a:blip r:embed="rId4"/>
          <a:stretch>
            <a:fillRect/>
          </a:stretch>
        </p:blipFill>
        <p:spPr>
          <a:xfrm>
            <a:off x="1080433" y="2007992"/>
            <a:ext cx="4800000" cy="3600000"/>
          </a:xfrm>
          <a:prstGeom prst="rect">
            <a:avLst/>
          </a:prstGeom>
        </p:spPr>
      </p:pic>
      <p:pic>
        <p:nvPicPr>
          <p:cNvPr id="7" name="Picture 6">
            <a:extLst>
              <a:ext uri="{FF2B5EF4-FFF2-40B4-BE49-F238E27FC236}">
                <a16:creationId xmlns:a16="http://schemas.microsoft.com/office/drawing/2014/main" id="{E4AB046E-B500-181E-A963-5507632D4121}"/>
              </a:ext>
            </a:extLst>
          </p:cNvPr>
          <p:cNvPicPr>
            <a:picLocks noChangeAspect="1"/>
          </p:cNvPicPr>
          <p:nvPr/>
        </p:nvPicPr>
        <p:blipFill>
          <a:blip r:embed="rId5"/>
          <a:stretch>
            <a:fillRect/>
          </a:stretch>
        </p:blipFill>
        <p:spPr>
          <a:xfrm>
            <a:off x="5880433" y="2007992"/>
            <a:ext cx="4800000" cy="3600000"/>
          </a:xfrm>
          <a:prstGeom prst="rect">
            <a:avLst/>
          </a:prstGeom>
        </p:spPr>
      </p:pic>
    </p:spTree>
    <p:extLst>
      <p:ext uri="{BB962C8B-B14F-4D97-AF65-F5344CB8AC3E}">
        <p14:creationId xmlns:p14="http://schemas.microsoft.com/office/powerpoint/2010/main" val="105606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2318971" cy="568412"/>
          </a:xfrm>
        </p:spPr>
        <p:txBody>
          <a:bodyPr/>
          <a:lstStyle/>
          <a:p>
            <a:r>
              <a:rPr lang="sv-SE" altLang="zh-CN" dirty="0"/>
              <a:t>Velocity measurements: </a:t>
            </a:r>
            <a:r>
              <a:rPr lang="en-US" altLang="zh-CN" sz="2000" dirty="0"/>
              <a:t>zero padding - 2N, 6N</a:t>
            </a:r>
            <a:r>
              <a:rPr lang="sv-SE" altLang="zh-CN" sz="2000" dirty="0"/>
              <a:t>(noormalization1)</a:t>
            </a:r>
            <a:endParaRPr lang="en-US" dirty="0"/>
          </a:p>
        </p:txBody>
      </p:sp>
      <p:pic>
        <p:nvPicPr>
          <p:cNvPr id="3" name="Picture 2">
            <a:extLst>
              <a:ext uri="{FF2B5EF4-FFF2-40B4-BE49-F238E27FC236}">
                <a16:creationId xmlns:a16="http://schemas.microsoft.com/office/drawing/2014/main" id="{C9BEE405-612F-DD5E-9AFA-4F5B9AC6D01C}"/>
              </a:ext>
            </a:extLst>
          </p:cNvPr>
          <p:cNvPicPr>
            <a:picLocks noChangeAspect="1"/>
          </p:cNvPicPr>
          <p:nvPr/>
        </p:nvPicPr>
        <p:blipFill>
          <a:blip r:embed="rId2"/>
          <a:stretch>
            <a:fillRect/>
          </a:stretch>
        </p:blipFill>
        <p:spPr>
          <a:xfrm>
            <a:off x="1151914" y="2129153"/>
            <a:ext cx="4800000" cy="3600000"/>
          </a:xfrm>
          <a:prstGeom prst="rect">
            <a:avLst/>
          </a:prstGeom>
        </p:spPr>
      </p:pic>
      <p:pic>
        <p:nvPicPr>
          <p:cNvPr id="4" name="Picture 3">
            <a:extLst>
              <a:ext uri="{FF2B5EF4-FFF2-40B4-BE49-F238E27FC236}">
                <a16:creationId xmlns:a16="http://schemas.microsoft.com/office/drawing/2014/main" id="{C2D8ACFC-F57C-8642-9A90-AF36941E0EDD}"/>
              </a:ext>
            </a:extLst>
          </p:cNvPr>
          <p:cNvPicPr>
            <a:picLocks noChangeAspect="1"/>
          </p:cNvPicPr>
          <p:nvPr/>
        </p:nvPicPr>
        <p:blipFill>
          <a:blip r:embed="rId3"/>
          <a:stretch>
            <a:fillRect/>
          </a:stretch>
        </p:blipFill>
        <p:spPr>
          <a:xfrm>
            <a:off x="5951914" y="2129153"/>
            <a:ext cx="4800000" cy="3600000"/>
          </a:xfrm>
          <a:prstGeom prst="rect">
            <a:avLst/>
          </a:prstGeom>
        </p:spPr>
      </p:pic>
    </p:spTree>
    <p:extLst>
      <p:ext uri="{BB962C8B-B14F-4D97-AF65-F5344CB8AC3E}">
        <p14:creationId xmlns:p14="http://schemas.microsoft.com/office/powerpoint/2010/main" val="4196609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Range measurements: </a:t>
            </a:r>
            <a:r>
              <a:rPr lang="sv-SE" altLang="zh-CN" sz="2800" dirty="0"/>
              <a:t>with(without) MS</a:t>
            </a:r>
            <a:endParaRPr lang="en-US" dirty="0"/>
          </a:p>
        </p:txBody>
      </p:sp>
      <p:pic>
        <p:nvPicPr>
          <p:cNvPr id="4" name="Picture 3">
            <a:extLst>
              <a:ext uri="{FF2B5EF4-FFF2-40B4-BE49-F238E27FC236}">
                <a16:creationId xmlns:a16="http://schemas.microsoft.com/office/drawing/2014/main" id="{2EE1EBEB-B2B1-027D-8015-5C1751DE7C31}"/>
              </a:ext>
            </a:extLst>
          </p:cNvPr>
          <p:cNvPicPr>
            <a:picLocks noChangeAspect="1"/>
          </p:cNvPicPr>
          <p:nvPr/>
        </p:nvPicPr>
        <p:blipFill>
          <a:blip r:embed="rId2"/>
          <a:stretch>
            <a:fillRect/>
          </a:stretch>
        </p:blipFill>
        <p:spPr>
          <a:xfrm>
            <a:off x="1080433" y="2007992"/>
            <a:ext cx="4800000" cy="3600000"/>
          </a:xfrm>
          <a:prstGeom prst="rect">
            <a:avLst/>
          </a:prstGeom>
        </p:spPr>
      </p:pic>
      <p:pic>
        <p:nvPicPr>
          <p:cNvPr id="10" name="Content Placeholder 9">
            <a:extLst>
              <a:ext uri="{FF2B5EF4-FFF2-40B4-BE49-F238E27FC236}">
                <a16:creationId xmlns:a16="http://schemas.microsoft.com/office/drawing/2014/main" id="{533BDD0F-901B-F40F-AF82-EA879E4B9A54}"/>
              </a:ext>
            </a:extLst>
          </p:cNvPr>
          <p:cNvPicPr>
            <a:picLocks noGrp="1" noChangeAspect="1"/>
          </p:cNvPicPr>
          <p:nvPr>
            <p:ph idx="1"/>
          </p:nvPr>
        </p:nvPicPr>
        <p:blipFill>
          <a:blip r:embed="rId3"/>
          <a:stretch>
            <a:fillRect/>
          </a:stretch>
        </p:blipFill>
        <p:spPr>
          <a:xfrm>
            <a:off x="600075" y="3213299"/>
            <a:ext cx="46038" cy="34528"/>
          </a:xfrm>
        </p:spPr>
      </p:pic>
      <p:pic>
        <p:nvPicPr>
          <p:cNvPr id="13" name="Picture 12">
            <a:extLst>
              <a:ext uri="{FF2B5EF4-FFF2-40B4-BE49-F238E27FC236}">
                <a16:creationId xmlns:a16="http://schemas.microsoft.com/office/drawing/2014/main" id="{F3CF1EF0-BF98-724C-F4A4-99E3428FFD19}"/>
              </a:ext>
            </a:extLst>
          </p:cNvPr>
          <p:cNvPicPr>
            <a:picLocks noChangeAspect="1"/>
          </p:cNvPicPr>
          <p:nvPr/>
        </p:nvPicPr>
        <p:blipFill>
          <a:blip r:embed="rId3"/>
          <a:stretch>
            <a:fillRect/>
          </a:stretch>
        </p:blipFill>
        <p:spPr>
          <a:xfrm>
            <a:off x="5880433" y="2007992"/>
            <a:ext cx="4800000" cy="3600000"/>
          </a:xfrm>
          <a:prstGeom prst="rect">
            <a:avLst/>
          </a:prstGeom>
        </p:spPr>
      </p:pic>
      <p:pic>
        <p:nvPicPr>
          <p:cNvPr id="5" name="Picture 4">
            <a:extLst>
              <a:ext uri="{FF2B5EF4-FFF2-40B4-BE49-F238E27FC236}">
                <a16:creationId xmlns:a16="http://schemas.microsoft.com/office/drawing/2014/main" id="{3D9EB577-83FD-6C91-9923-C5BE71174AE4}"/>
              </a:ext>
            </a:extLst>
          </p:cNvPr>
          <p:cNvPicPr>
            <a:picLocks noChangeAspect="1"/>
          </p:cNvPicPr>
          <p:nvPr/>
        </p:nvPicPr>
        <p:blipFill>
          <a:blip r:embed="rId4"/>
          <a:stretch>
            <a:fillRect/>
          </a:stretch>
        </p:blipFill>
        <p:spPr>
          <a:xfrm>
            <a:off x="1080433" y="2007992"/>
            <a:ext cx="4800000" cy="3600000"/>
          </a:xfrm>
          <a:prstGeom prst="rect">
            <a:avLst/>
          </a:prstGeom>
        </p:spPr>
      </p:pic>
      <p:pic>
        <p:nvPicPr>
          <p:cNvPr id="7" name="Picture 6">
            <a:extLst>
              <a:ext uri="{FF2B5EF4-FFF2-40B4-BE49-F238E27FC236}">
                <a16:creationId xmlns:a16="http://schemas.microsoft.com/office/drawing/2014/main" id="{E4AB046E-B500-181E-A963-5507632D4121}"/>
              </a:ext>
            </a:extLst>
          </p:cNvPr>
          <p:cNvPicPr>
            <a:picLocks noChangeAspect="1"/>
          </p:cNvPicPr>
          <p:nvPr/>
        </p:nvPicPr>
        <p:blipFill>
          <a:blip r:embed="rId5"/>
          <a:stretch>
            <a:fillRect/>
          </a:stretch>
        </p:blipFill>
        <p:spPr>
          <a:xfrm>
            <a:off x="5880433" y="2007992"/>
            <a:ext cx="4800000" cy="3600000"/>
          </a:xfrm>
          <a:prstGeom prst="rect">
            <a:avLst/>
          </a:prstGeom>
        </p:spPr>
      </p:pic>
      <p:pic>
        <p:nvPicPr>
          <p:cNvPr id="6" name="Picture 5">
            <a:extLst>
              <a:ext uri="{FF2B5EF4-FFF2-40B4-BE49-F238E27FC236}">
                <a16:creationId xmlns:a16="http://schemas.microsoft.com/office/drawing/2014/main" id="{8859D2F6-A65D-9818-99A3-FFA906466D3D}"/>
              </a:ext>
            </a:extLst>
          </p:cNvPr>
          <p:cNvPicPr>
            <a:picLocks noChangeAspect="1"/>
          </p:cNvPicPr>
          <p:nvPr/>
        </p:nvPicPr>
        <p:blipFill>
          <a:blip r:embed="rId6"/>
          <a:stretch>
            <a:fillRect/>
          </a:stretch>
        </p:blipFill>
        <p:spPr>
          <a:xfrm>
            <a:off x="1080433" y="2007992"/>
            <a:ext cx="4800000" cy="3600000"/>
          </a:xfrm>
          <a:prstGeom prst="rect">
            <a:avLst/>
          </a:prstGeom>
        </p:spPr>
      </p:pic>
      <p:sp>
        <p:nvSpPr>
          <p:cNvPr id="8" name="Title 1">
            <a:extLst>
              <a:ext uri="{FF2B5EF4-FFF2-40B4-BE49-F238E27FC236}">
                <a16:creationId xmlns:a16="http://schemas.microsoft.com/office/drawing/2014/main" id="{C1303C0E-8984-63CC-4BB3-08885C32D18D}"/>
              </a:ext>
            </a:extLst>
          </p:cNvPr>
          <p:cNvSpPr txBox="1">
            <a:spLocks/>
          </p:cNvSpPr>
          <p:nvPr/>
        </p:nvSpPr>
        <p:spPr>
          <a:xfrm>
            <a:off x="2497385" y="5607992"/>
            <a:ext cx="1613221" cy="513934"/>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r>
              <a:rPr lang="sv-SE" altLang="zh-CN" sz="2800" dirty="0"/>
              <a:t>With MS</a:t>
            </a:r>
            <a:endParaRPr lang="en-US" dirty="0"/>
          </a:p>
        </p:txBody>
      </p:sp>
      <p:pic>
        <p:nvPicPr>
          <p:cNvPr id="11" name="Picture 10">
            <a:extLst>
              <a:ext uri="{FF2B5EF4-FFF2-40B4-BE49-F238E27FC236}">
                <a16:creationId xmlns:a16="http://schemas.microsoft.com/office/drawing/2014/main" id="{AFF0CB92-93A4-4ABC-FF8F-1ED6C04A38D0}"/>
              </a:ext>
            </a:extLst>
          </p:cNvPr>
          <p:cNvPicPr>
            <a:picLocks noChangeAspect="1"/>
          </p:cNvPicPr>
          <p:nvPr/>
        </p:nvPicPr>
        <p:blipFill>
          <a:blip r:embed="rId7"/>
          <a:stretch>
            <a:fillRect/>
          </a:stretch>
        </p:blipFill>
        <p:spPr>
          <a:xfrm>
            <a:off x="5880433" y="2007992"/>
            <a:ext cx="4800000" cy="3600000"/>
          </a:xfrm>
          <a:prstGeom prst="rect">
            <a:avLst/>
          </a:prstGeom>
        </p:spPr>
      </p:pic>
      <p:sp>
        <p:nvSpPr>
          <p:cNvPr id="12" name="Title 1">
            <a:extLst>
              <a:ext uri="{FF2B5EF4-FFF2-40B4-BE49-F238E27FC236}">
                <a16:creationId xmlns:a16="http://schemas.microsoft.com/office/drawing/2014/main" id="{A5EC261F-8015-DE86-5507-A11CDB6DCB32}"/>
              </a:ext>
            </a:extLst>
          </p:cNvPr>
          <p:cNvSpPr txBox="1">
            <a:spLocks/>
          </p:cNvSpPr>
          <p:nvPr/>
        </p:nvSpPr>
        <p:spPr>
          <a:xfrm>
            <a:off x="7081818" y="5607992"/>
            <a:ext cx="2397230" cy="513934"/>
          </a:xfrm>
          <a:prstGeom prst="rect">
            <a:avLst/>
          </a:prstGeom>
        </p:spPr>
        <p:txBody>
          <a:bodyPr vert="horz" lIns="91440" tIns="108000" rIns="91440" bIns="45720" rtlCol="0" anchor="t">
            <a:noAutofit/>
          </a:bodyPr>
          <a:lst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a:lstStyle>
          <a:p>
            <a:r>
              <a:rPr lang="sv-SE" altLang="zh-CN" sz="2800" dirty="0"/>
              <a:t>Without  MS</a:t>
            </a:r>
            <a:endParaRPr lang="en-US" dirty="0"/>
          </a:p>
        </p:txBody>
      </p:sp>
    </p:spTree>
    <p:extLst>
      <p:ext uri="{BB962C8B-B14F-4D97-AF65-F5344CB8AC3E}">
        <p14:creationId xmlns:p14="http://schemas.microsoft.com/office/powerpoint/2010/main" val="1402891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Range measurements: </a:t>
            </a:r>
            <a:r>
              <a:rPr lang="en-US" altLang="zh-CN" sz="2400" dirty="0"/>
              <a:t> zero padding –2N, 6N</a:t>
            </a:r>
            <a:br>
              <a:rPr lang="en-US" altLang="zh-CN" sz="2800" dirty="0"/>
            </a:br>
            <a:endParaRPr lang="en-US" dirty="0"/>
          </a:p>
        </p:txBody>
      </p:sp>
      <p:pic>
        <p:nvPicPr>
          <p:cNvPr id="8" name="Picture 7">
            <a:extLst>
              <a:ext uri="{FF2B5EF4-FFF2-40B4-BE49-F238E27FC236}">
                <a16:creationId xmlns:a16="http://schemas.microsoft.com/office/drawing/2014/main" id="{FC5750E2-5510-7822-C119-6C4B0173BBF6}"/>
              </a:ext>
            </a:extLst>
          </p:cNvPr>
          <p:cNvPicPr>
            <a:picLocks noChangeAspect="1"/>
          </p:cNvPicPr>
          <p:nvPr/>
        </p:nvPicPr>
        <p:blipFill>
          <a:blip r:embed="rId2"/>
          <a:stretch>
            <a:fillRect/>
          </a:stretch>
        </p:blipFill>
        <p:spPr>
          <a:xfrm>
            <a:off x="1134299" y="2295425"/>
            <a:ext cx="4800000" cy="3600000"/>
          </a:xfrm>
          <a:prstGeom prst="rect">
            <a:avLst/>
          </a:prstGeom>
        </p:spPr>
      </p:pic>
      <p:pic>
        <p:nvPicPr>
          <p:cNvPr id="14" name="Picture 13">
            <a:extLst>
              <a:ext uri="{FF2B5EF4-FFF2-40B4-BE49-F238E27FC236}">
                <a16:creationId xmlns:a16="http://schemas.microsoft.com/office/drawing/2014/main" id="{B241BA4B-8A25-A7DD-C721-9535B41A3E01}"/>
              </a:ext>
            </a:extLst>
          </p:cNvPr>
          <p:cNvPicPr>
            <a:picLocks noChangeAspect="1"/>
          </p:cNvPicPr>
          <p:nvPr/>
        </p:nvPicPr>
        <p:blipFill>
          <a:blip r:embed="rId3"/>
          <a:stretch>
            <a:fillRect/>
          </a:stretch>
        </p:blipFill>
        <p:spPr>
          <a:xfrm>
            <a:off x="5710899" y="2295425"/>
            <a:ext cx="4800000" cy="3600000"/>
          </a:xfrm>
          <a:prstGeom prst="rect">
            <a:avLst/>
          </a:prstGeom>
        </p:spPr>
      </p:pic>
    </p:spTree>
    <p:extLst>
      <p:ext uri="{BB962C8B-B14F-4D97-AF65-F5344CB8AC3E}">
        <p14:creationId xmlns:p14="http://schemas.microsoft.com/office/powerpoint/2010/main" val="1976741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075" y="1095632"/>
            <a:ext cx="11522017" cy="568412"/>
          </a:xfrm>
        </p:spPr>
        <p:txBody>
          <a:bodyPr/>
          <a:lstStyle/>
          <a:p>
            <a:r>
              <a:rPr lang="sv-SE" altLang="zh-CN" dirty="0"/>
              <a:t>Range measurements: </a:t>
            </a:r>
            <a:r>
              <a:rPr lang="en-US" altLang="zh-CN" sz="2400" dirty="0"/>
              <a:t>2-pulse and 3-pulse MTI clutter rejection</a:t>
            </a:r>
            <a:br>
              <a:rPr lang="en-US" altLang="zh-CN" sz="2800" dirty="0"/>
            </a:br>
            <a:endParaRPr lang="en-US" dirty="0"/>
          </a:p>
        </p:txBody>
      </p:sp>
      <p:pic>
        <p:nvPicPr>
          <p:cNvPr id="4" name="Picture 3">
            <a:extLst>
              <a:ext uri="{FF2B5EF4-FFF2-40B4-BE49-F238E27FC236}">
                <a16:creationId xmlns:a16="http://schemas.microsoft.com/office/drawing/2014/main" id="{2EE1EBEB-B2B1-027D-8015-5C1751DE7C31}"/>
              </a:ext>
            </a:extLst>
          </p:cNvPr>
          <p:cNvPicPr>
            <a:picLocks noChangeAspect="1"/>
          </p:cNvPicPr>
          <p:nvPr/>
        </p:nvPicPr>
        <p:blipFill>
          <a:blip r:embed="rId2"/>
          <a:stretch>
            <a:fillRect/>
          </a:stretch>
        </p:blipFill>
        <p:spPr>
          <a:xfrm>
            <a:off x="1080433" y="2007992"/>
            <a:ext cx="4800000" cy="3600000"/>
          </a:xfrm>
          <a:prstGeom prst="rect">
            <a:avLst/>
          </a:prstGeom>
        </p:spPr>
      </p:pic>
      <p:pic>
        <p:nvPicPr>
          <p:cNvPr id="10" name="Content Placeholder 9">
            <a:extLst>
              <a:ext uri="{FF2B5EF4-FFF2-40B4-BE49-F238E27FC236}">
                <a16:creationId xmlns:a16="http://schemas.microsoft.com/office/drawing/2014/main" id="{533BDD0F-901B-F40F-AF82-EA879E4B9A54}"/>
              </a:ext>
            </a:extLst>
          </p:cNvPr>
          <p:cNvPicPr>
            <a:picLocks noGrp="1" noChangeAspect="1"/>
          </p:cNvPicPr>
          <p:nvPr>
            <p:ph idx="1"/>
          </p:nvPr>
        </p:nvPicPr>
        <p:blipFill>
          <a:blip r:embed="rId3"/>
          <a:stretch>
            <a:fillRect/>
          </a:stretch>
        </p:blipFill>
        <p:spPr>
          <a:xfrm>
            <a:off x="600075" y="3213299"/>
            <a:ext cx="46038" cy="34528"/>
          </a:xfrm>
        </p:spPr>
      </p:pic>
      <p:pic>
        <p:nvPicPr>
          <p:cNvPr id="13" name="Picture 12">
            <a:extLst>
              <a:ext uri="{FF2B5EF4-FFF2-40B4-BE49-F238E27FC236}">
                <a16:creationId xmlns:a16="http://schemas.microsoft.com/office/drawing/2014/main" id="{F3CF1EF0-BF98-724C-F4A4-99E3428FFD19}"/>
              </a:ext>
            </a:extLst>
          </p:cNvPr>
          <p:cNvPicPr>
            <a:picLocks noChangeAspect="1"/>
          </p:cNvPicPr>
          <p:nvPr/>
        </p:nvPicPr>
        <p:blipFill>
          <a:blip r:embed="rId3"/>
          <a:stretch>
            <a:fillRect/>
          </a:stretch>
        </p:blipFill>
        <p:spPr>
          <a:xfrm>
            <a:off x="5880433" y="2007992"/>
            <a:ext cx="4800000" cy="3600000"/>
          </a:xfrm>
          <a:prstGeom prst="rect">
            <a:avLst/>
          </a:prstGeom>
        </p:spPr>
      </p:pic>
      <p:pic>
        <p:nvPicPr>
          <p:cNvPr id="5" name="Picture 4">
            <a:extLst>
              <a:ext uri="{FF2B5EF4-FFF2-40B4-BE49-F238E27FC236}">
                <a16:creationId xmlns:a16="http://schemas.microsoft.com/office/drawing/2014/main" id="{3D9EB577-83FD-6C91-9923-C5BE71174AE4}"/>
              </a:ext>
            </a:extLst>
          </p:cNvPr>
          <p:cNvPicPr>
            <a:picLocks noChangeAspect="1"/>
          </p:cNvPicPr>
          <p:nvPr/>
        </p:nvPicPr>
        <p:blipFill>
          <a:blip r:embed="rId4"/>
          <a:stretch>
            <a:fillRect/>
          </a:stretch>
        </p:blipFill>
        <p:spPr>
          <a:xfrm>
            <a:off x="1080433" y="2007992"/>
            <a:ext cx="4800000" cy="3600000"/>
          </a:xfrm>
          <a:prstGeom prst="rect">
            <a:avLst/>
          </a:prstGeom>
        </p:spPr>
      </p:pic>
      <p:pic>
        <p:nvPicPr>
          <p:cNvPr id="7" name="Picture 6">
            <a:extLst>
              <a:ext uri="{FF2B5EF4-FFF2-40B4-BE49-F238E27FC236}">
                <a16:creationId xmlns:a16="http://schemas.microsoft.com/office/drawing/2014/main" id="{E4AB046E-B500-181E-A963-5507632D4121}"/>
              </a:ext>
            </a:extLst>
          </p:cNvPr>
          <p:cNvPicPr>
            <a:picLocks noChangeAspect="1"/>
          </p:cNvPicPr>
          <p:nvPr/>
        </p:nvPicPr>
        <p:blipFill>
          <a:blip r:embed="rId5"/>
          <a:stretch>
            <a:fillRect/>
          </a:stretch>
        </p:blipFill>
        <p:spPr>
          <a:xfrm>
            <a:off x="5880433" y="2007992"/>
            <a:ext cx="4800000" cy="3600000"/>
          </a:xfrm>
          <a:prstGeom prst="rect">
            <a:avLst/>
          </a:prstGeom>
        </p:spPr>
      </p:pic>
      <p:pic>
        <p:nvPicPr>
          <p:cNvPr id="6" name="Picture 5">
            <a:extLst>
              <a:ext uri="{FF2B5EF4-FFF2-40B4-BE49-F238E27FC236}">
                <a16:creationId xmlns:a16="http://schemas.microsoft.com/office/drawing/2014/main" id="{8859D2F6-A65D-9818-99A3-FFA906466D3D}"/>
              </a:ext>
            </a:extLst>
          </p:cNvPr>
          <p:cNvPicPr>
            <a:picLocks noChangeAspect="1"/>
          </p:cNvPicPr>
          <p:nvPr/>
        </p:nvPicPr>
        <p:blipFill>
          <a:blip r:embed="rId6"/>
          <a:stretch>
            <a:fillRect/>
          </a:stretch>
        </p:blipFill>
        <p:spPr>
          <a:xfrm>
            <a:off x="1080433" y="2007992"/>
            <a:ext cx="4800000" cy="3600000"/>
          </a:xfrm>
          <a:prstGeom prst="rect">
            <a:avLst/>
          </a:prstGeom>
        </p:spPr>
      </p:pic>
      <p:pic>
        <p:nvPicPr>
          <p:cNvPr id="11" name="Picture 10">
            <a:extLst>
              <a:ext uri="{FF2B5EF4-FFF2-40B4-BE49-F238E27FC236}">
                <a16:creationId xmlns:a16="http://schemas.microsoft.com/office/drawing/2014/main" id="{AFF0CB92-93A4-4ABC-FF8F-1ED6C04A38D0}"/>
              </a:ext>
            </a:extLst>
          </p:cNvPr>
          <p:cNvPicPr>
            <a:picLocks noChangeAspect="1"/>
          </p:cNvPicPr>
          <p:nvPr/>
        </p:nvPicPr>
        <p:blipFill>
          <a:blip r:embed="rId7"/>
          <a:stretch>
            <a:fillRect/>
          </a:stretch>
        </p:blipFill>
        <p:spPr>
          <a:xfrm>
            <a:off x="5880433" y="2007992"/>
            <a:ext cx="4800000" cy="3600000"/>
          </a:xfrm>
          <a:prstGeom prst="rect">
            <a:avLst/>
          </a:prstGeom>
        </p:spPr>
      </p:pic>
      <p:pic>
        <p:nvPicPr>
          <p:cNvPr id="9" name="Picture 8">
            <a:extLst>
              <a:ext uri="{FF2B5EF4-FFF2-40B4-BE49-F238E27FC236}">
                <a16:creationId xmlns:a16="http://schemas.microsoft.com/office/drawing/2014/main" id="{95E484EA-2B55-9DFD-845D-0A19540BF23D}"/>
              </a:ext>
            </a:extLst>
          </p:cNvPr>
          <p:cNvPicPr>
            <a:picLocks noChangeAspect="1"/>
          </p:cNvPicPr>
          <p:nvPr/>
        </p:nvPicPr>
        <p:blipFill>
          <a:blip r:embed="rId7"/>
          <a:stretch>
            <a:fillRect/>
          </a:stretch>
        </p:blipFill>
        <p:spPr>
          <a:xfrm>
            <a:off x="903995" y="2007992"/>
            <a:ext cx="4800000" cy="3600000"/>
          </a:xfrm>
          <a:prstGeom prst="rect">
            <a:avLst/>
          </a:prstGeom>
        </p:spPr>
      </p:pic>
      <p:pic>
        <p:nvPicPr>
          <p:cNvPr id="15" name="Picture 14">
            <a:extLst>
              <a:ext uri="{FF2B5EF4-FFF2-40B4-BE49-F238E27FC236}">
                <a16:creationId xmlns:a16="http://schemas.microsoft.com/office/drawing/2014/main" id="{B670EB57-E1D2-8C3B-D470-474FD9CF4DE5}"/>
              </a:ext>
            </a:extLst>
          </p:cNvPr>
          <p:cNvPicPr>
            <a:picLocks noChangeAspect="1"/>
          </p:cNvPicPr>
          <p:nvPr/>
        </p:nvPicPr>
        <p:blipFill>
          <a:blip r:embed="rId8"/>
          <a:stretch>
            <a:fillRect/>
          </a:stretch>
        </p:blipFill>
        <p:spPr>
          <a:xfrm>
            <a:off x="5703995" y="2007992"/>
            <a:ext cx="4800000" cy="3600000"/>
          </a:xfrm>
          <a:prstGeom prst="rect">
            <a:avLst/>
          </a:prstGeom>
        </p:spPr>
      </p:pic>
    </p:spTree>
    <p:extLst>
      <p:ext uri="{BB962C8B-B14F-4D97-AF65-F5344CB8AC3E}">
        <p14:creationId xmlns:p14="http://schemas.microsoft.com/office/powerpoint/2010/main" val="1872135335"/>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61</TotalTime>
  <Words>99</Words>
  <Application>Microsoft Office PowerPoint</Application>
  <PresentationFormat>Widescreen</PresentationFormat>
  <Paragraphs>12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Lato Extended</vt:lpstr>
      <vt:lpstr>Calibri</vt:lpstr>
      <vt:lpstr>Figtree</vt:lpstr>
      <vt:lpstr>Office-tema</vt:lpstr>
      <vt:lpstr> Tasks Review Meeting 1:  COTS Radar</vt:lpstr>
      <vt:lpstr>Velocity measurements: Different Tp (noormalization1)</vt:lpstr>
      <vt:lpstr>Velocity measurements: Different Tp (noormalization2)</vt:lpstr>
      <vt:lpstr>Velocity measurements: with(without) MS (noormalization1)</vt:lpstr>
      <vt:lpstr>Velocity measurements: with(without) MS (noormalization2)</vt:lpstr>
      <vt:lpstr>Velocity measurements: zero padding - 2N, 6N(noormalization1)</vt:lpstr>
      <vt:lpstr>Range measurements: with(without) MS</vt:lpstr>
      <vt:lpstr>Range measurements:  zero padding –2N, 6N </vt:lpstr>
      <vt:lpstr>Range measurements: 2-pulse and 3-pulse MTI clutter rejection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Yiyu Sun</dc:creator>
  <cp:lastModifiedBy>Yiyu Sun</cp:lastModifiedBy>
  <cp:revision>2</cp:revision>
  <dcterms:created xsi:type="dcterms:W3CDTF">2024-09-10T20:28:56Z</dcterms:created>
  <dcterms:modified xsi:type="dcterms:W3CDTF">2024-09-10T21:33:26Z</dcterms:modified>
</cp:coreProperties>
</file>