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BB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3" autoAdjust="0"/>
    <p:restoredTop sz="94660"/>
  </p:normalViewPr>
  <p:slideViewPr>
    <p:cSldViewPr snapToGrid="0">
      <p:cViewPr>
        <p:scale>
          <a:sx n="33" d="100"/>
          <a:sy n="33" d="100"/>
        </p:scale>
        <p:origin x="24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2766000" cy="2514540"/>
          </a:xfrm>
        </p:spPr>
        <p:txBody>
          <a:bodyPr>
            <a:normAutofit/>
          </a:bodyPr>
          <a:lstStyle/>
          <a:p>
            <a:r>
              <a:rPr lang="en-US" dirty="0" smtClean="0"/>
              <a:t>A Comparison of Numerical Methods for Seismic Ray Tracing: Error Analysis of First and Second Order Euler Methods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Ali Downard, Undergraduate B.S.</a:t>
            </a:r>
            <a:endParaRPr lang="en-US" dirty="0"/>
          </a:p>
        </p:txBody>
      </p:sp>
      <p:pic>
        <p:nvPicPr>
          <p:cNvPr id="36" name="Picture 35" descr="Logo" title="Sample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461" y="3376866"/>
            <a:ext cx="3365284" cy="22008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sz="quarter" idx="24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Euler Second Order </a:t>
                </a:r>
                <a:r>
                  <a:rPr lang="en-US" dirty="0" smtClean="0"/>
                  <a:t>Equation</a:t>
                </a:r>
                <a:r>
                  <a:rPr lang="en-US" dirty="0"/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b>
                    </m:sSub>
                    <m:r>
                      <a:rPr lang="en-US" i="1"/>
                      <m:t>+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b="1" i="1"/>
                          <m:t>𝐠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b="1" i="1"/>
                                  <m:t>𝐱</m:t>
                                </m:r>
                              </m:e>
                              <m:sub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+</m:t>
                        </m:r>
                        <m:r>
                          <a:rPr lang="en-US" b="1" i="1"/>
                          <m:t>𝐠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b="1" i="1"/>
                                  <m:t>𝐱</m:t>
                                </m:r>
                              </m:e>
                              <m:sub>
                                <m:r>
                                  <a:rPr lang="en-US" i="1"/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  <m:r>
                      <a:rPr lang="en-US" i="1"/>
                      <m:t>∆</m:t>
                    </m:r>
                    <m:r>
                      <a:rPr lang="en-US" i="1"/>
                      <m:t>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b>
                    </m:sSub>
                    <m:r>
                      <a:rPr lang="en-US" i="1"/>
                      <m:t>∆</m:t>
                    </m:r>
                    <m:r>
                      <a:rPr lang="en-US" i="1"/>
                      <m:t>𝜎</m:t>
                    </m:r>
                    <m:r>
                      <a:rPr lang="en-US" i="1"/>
                      <m:t>+</m:t>
                    </m:r>
                    <m:r>
                      <a:rPr lang="en-US" b="1" i="1"/>
                      <m:t>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b="1" i="1"/>
                              <m:t>𝐱</m:t>
                            </m:r>
                          </m:e>
                          <m:sub>
                            <m:r>
                              <a:rPr lang="en-US" i="1"/>
                              <m:t>0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i="1"/>
                        </m:ctrlPr>
                      </m:fPr>
                      <m:num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∆</m:t>
                                </m:r>
                                <m:r>
                                  <a:rPr lang="en-US" i="1"/>
                                  <m:t>𝜎</m:t>
                                </m:r>
                              </m:e>
                            </m:d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Euler First order equation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b>
                    </m:sSub>
                    <m:r>
                      <a:rPr lang="en-US" i="1"/>
                      <m:t>∆</m:t>
                    </m:r>
                    <m:r>
                      <a:rPr lang="en-US" i="1"/>
                      <m:t>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b>
                    </m:sSub>
                    <m:r>
                      <a:rPr lang="en-US" i="1"/>
                      <m:t>+ </m:t>
                    </m:r>
                    <m:r>
                      <a:rPr lang="en-US" b="1" i="1"/>
                      <m:t>𝐠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b>
                    </m:sSub>
                    <m:r>
                      <a:rPr lang="en-US" i="1"/>
                      <m:t>)∆</m:t>
                    </m:r>
                    <m:r>
                      <a:rPr lang="en-US" i="1"/>
                      <m:t>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Analytic Solution 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b="1" i="1"/>
                          <m:t>𝐱</m:t>
                        </m:r>
                      </m:e>
                    </m:d>
                    <m:r>
                      <a:rPr lang="en-US"/>
                      <m:t>∇</m:t>
                    </m:r>
                    <m:r>
                      <a:rPr lang="en-US" i="1"/>
                      <m:t>𝑆</m:t>
                    </m:r>
                    <m:r>
                      <a:rPr lang="en-US" b="1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𝐠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/>
                      <m:t>𝐩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𝜎</m:t>
                        </m:r>
                      </m:e>
                    </m:d>
                    <m:r>
                      <a:rPr lang="en-US" b="1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𝐠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 i="1"/>
                      <m:t>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/>
                      <m:t>𝐱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𝜎</m:t>
                        </m:r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 i="1"/>
                      <m:t>𝜎</m:t>
                    </m:r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𝐠</m:t>
                        </m:r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f>
                      <m:fPr>
                        <m:ctrlPr>
                          <a:rPr lang="en-US" i="1"/>
                        </m:ctrlPr>
                      </m:fPr>
                      <m:num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𝜎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Euler Half </a:t>
                </a:r>
                <a:r>
                  <a:rPr lang="en-US" dirty="0" smtClean="0"/>
                  <a:t>Steps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1/2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 </m:t>
                    </m:r>
                    <m:r>
                      <a:rPr lang="en-US" b="1" i="1"/>
                      <m:t>𝐠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)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∆</m:t>
                        </m:r>
                        <m:r>
                          <a:rPr lang="en-US" i="1"/>
                          <m:t>𝜎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1/2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/>
                          <m:t>1/2</m:t>
                        </m:r>
                      </m:sub>
                    </m:sSub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∆</m:t>
                        </m:r>
                        <m:r>
                          <a:rPr lang="en-US" i="1"/>
                          <m:t>𝜎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1/2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/>
                          <m:t>1/2</m:t>
                        </m:r>
                      </m:sub>
                    </m:sSub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∆</m:t>
                        </m:r>
                        <m:r>
                          <a:rPr lang="en-US" i="1"/>
                          <m:t>𝜎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𝐩</m:t>
                        </m:r>
                      </m:e>
                      <m:sub>
                        <m:r>
                          <a:rPr lang="en-US" i="1"/>
                          <m:t>1/2</m:t>
                        </m:r>
                      </m:sub>
                    </m:sSub>
                    <m:r>
                      <a:rPr lang="en-US" i="1"/>
                      <m:t>+ </m:t>
                    </m:r>
                    <m:r>
                      <a:rPr lang="en-US" b="1" i="1"/>
                      <m:t>𝐠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𝐱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)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∆</m:t>
                        </m:r>
                        <m:r>
                          <a:rPr lang="en-US" i="1"/>
                          <m:t>𝜎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4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6251937"/>
            <a:ext cx="12801600" cy="23900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Seismic Ray Tracing and the Need for Numerical Solutions</a:t>
            </a:r>
            <a:endParaRPr lang="en-US" b="1" dirty="0" smtClean="0"/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</a:t>
            </a:r>
            <a:r>
              <a:rPr lang="en-US" dirty="0" smtClean="0"/>
              <a:t>item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 smtClean="0"/>
              <a:t>Investigate the accuracy of two numerical methods for ray tracing</a:t>
            </a:r>
          </a:p>
          <a:p>
            <a:r>
              <a:rPr lang="en-US" dirty="0" smtClean="0"/>
              <a:t>Distinguish where these methods can apply to more complex velocity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 smtClean="0"/>
              <a:t>Generate velocity model with constant gradient of the slowness squared</a:t>
            </a:r>
            <a:endParaRPr lang="en-US" dirty="0" smtClean="0"/>
          </a:p>
        </p:txBody>
      </p:sp>
      <p:graphicFrame>
        <p:nvGraphicFramePr>
          <p:cNvPr id="25" name="Content Placeholder 24" descr="Sample table with 4 columns, 7 rows." title="Sample table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517281170"/>
              </p:ext>
            </p:extLst>
          </p:nvPr>
        </p:nvGraphicFramePr>
        <p:xfrm>
          <a:off x="15544800" y="11947525"/>
          <a:ext cx="12801600" cy="60356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86223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345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759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290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954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875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976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301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7" name="Picture 26" descr="Xray of spine" title="Sample Pictur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0" y="18897600"/>
            <a:ext cx="2834641" cy="3968496"/>
          </a:xfrm>
          <a:prstGeom prst="rect">
            <a:avLst/>
          </a:prstGeom>
        </p:spPr>
      </p:pic>
      <p:pic>
        <p:nvPicPr>
          <p:cNvPr id="29" name="Picture 28" descr="Xray of hand" title="Sample Pictur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949" y="18897600"/>
            <a:ext cx="3604717" cy="3968496"/>
          </a:xfrm>
          <a:prstGeom prst="rect">
            <a:avLst/>
          </a:prstGeom>
        </p:spPr>
      </p:pic>
      <p:pic>
        <p:nvPicPr>
          <p:cNvPr id="28" name="Picture 27" descr="Xray of head" title="Sample Pictur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174" y="18897600"/>
            <a:ext cx="5555894" cy="3968496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smtClean="0"/>
              <a:t>Type a caption for the data content or pictures here.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 smtClean="0"/>
              <a:t>Result 1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mtClean="0"/>
              <a:t>Conclusion 1</a:t>
            </a:r>
          </a:p>
          <a:p>
            <a:r>
              <a:rPr lang="en-US" smtClean="0"/>
              <a:t>Conclusion 2</a:t>
            </a:r>
          </a:p>
          <a:p>
            <a:r>
              <a:rPr lang="en-US" smtClean="0"/>
              <a:t>Conclusion 3</a:t>
            </a:r>
            <a:endParaRPr lang="en-US" dirty="0"/>
          </a:p>
        </p:txBody>
      </p:sp>
      <p:pic>
        <p:nvPicPr>
          <p:cNvPr id="1026" name="Picture 2" descr="http://faculty2.ucmerced.edu/npetra/ICES_web_logo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"/>
          <a:stretch/>
        </p:blipFill>
        <p:spPr bwMode="auto">
          <a:xfrm>
            <a:off x="406400" y="342871"/>
            <a:ext cx="4826000" cy="43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Content Placeholder 29"/>
          <p:cNvPicPr>
            <a:picLocks noGrp="1" noChangeAspect="1"/>
          </p:cNvPicPr>
          <p:nvPr>
            <p:ph sz="quarter" idx="3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975" y="7729153"/>
            <a:ext cx="10842625" cy="7513632"/>
          </a:xfrm>
        </p:spPr>
      </p:pic>
      <p:pic>
        <p:nvPicPr>
          <p:cNvPr id="31" name="Content Placeholder 30"/>
          <p:cNvPicPr>
            <a:picLocks noGrp="1" noChangeAspect="1"/>
          </p:cNvPicPr>
          <p:nvPr>
            <p:ph sz="quarter" idx="3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404" y="16251936"/>
            <a:ext cx="10330551" cy="7154863"/>
          </a:xfrm>
        </p:spPr>
      </p:pic>
      <p:sp>
        <p:nvSpPr>
          <p:cNvPr id="33" name="TextBox 32"/>
          <p:cNvSpPr txBox="1"/>
          <p:nvPr/>
        </p:nvSpPr>
        <p:spPr>
          <a:xfrm>
            <a:off x="1143000" y="18641961"/>
            <a:ext cx="1280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Orders of Accuracy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136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Medical Poster</vt:lpstr>
      <vt:lpstr>A Comparison of Numerical Methods for Seismic Ray Tracing: Error Analysis of First and Second Order Euler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2017-07-26T15:57:09Z</dcterms:created>
  <dcterms:modified xsi:type="dcterms:W3CDTF">2017-07-26T20:27:24Z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