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BB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 autoAdjust="0"/>
    <p:restoredTop sz="94660"/>
  </p:normalViewPr>
  <p:slideViewPr>
    <p:cSldViewPr snapToGrid="0">
      <p:cViewPr>
        <p:scale>
          <a:sx n="33" d="100"/>
          <a:sy n="33" d="100"/>
        </p:scale>
        <p:origin x="-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2766000" cy="2514540"/>
          </a:xfrm>
        </p:spPr>
        <p:txBody>
          <a:bodyPr>
            <a:normAutofit/>
          </a:bodyPr>
          <a:lstStyle/>
          <a:p>
            <a:r>
              <a:rPr lang="en-US" dirty="0" smtClean="0"/>
              <a:t>A Comparison of Numerical Methods for Seismic Ray Tracing: Error Analysis of First and Second Order Euler Methods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Ali Downard, Undergraduate B.S.</a:t>
            </a:r>
            <a:endParaRPr lang="en-US" dirty="0"/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461" y="3376866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31067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The goal of this project was to investigate simple numerical methods and their accuracy as applied to a seismic ray tracing problem. In order to do this, a velocity model for which there exists an analytical solution i.e. </a:t>
            </a:r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velocity field with a constant gradient of slowness squared, was compared to rays plotted using Euler’s method. I used two different orders of accuracy for the Euler’s method </a:t>
            </a:r>
            <a:r>
              <a:rPr lang="en-US" dirty="0" smtClean="0">
                <a:latin typeface="+mj-lt"/>
              </a:rPr>
              <a:t>implementation to </a:t>
            </a:r>
            <a:r>
              <a:rPr lang="en-US" dirty="0" smtClean="0">
                <a:latin typeface="+mj-lt"/>
              </a:rPr>
              <a:t>show how increasing accuracy can be achieved by manipulations of Euler’s original formula. Further research was made into how these methods could be applied to more complex velocity </a:t>
            </a:r>
            <a:r>
              <a:rPr lang="en-US" dirty="0" smtClean="0">
                <a:latin typeface="+mj-lt"/>
              </a:rPr>
              <a:t>models</a:t>
            </a:r>
            <a:r>
              <a:rPr lang="en-US" dirty="0" smtClean="0">
                <a:latin typeface="+mj-lt"/>
              </a:rPr>
              <a:t>; however, since analytic solutions are not known for these more complex models, no error investigations were made for these cases. 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1991630"/>
            <a:ext cx="12801600" cy="12192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3210830"/>
            <a:ext cx="12801600" cy="23900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Seismic Ray Tracing and the Need for Numerical Solutions</a:t>
            </a:r>
          </a:p>
          <a:p>
            <a:pPr lvl="1"/>
            <a:r>
              <a:rPr lang="en-US" dirty="0" smtClean="0">
                <a:latin typeface="+mj-lt"/>
              </a:rPr>
              <a:t>Background item</a:t>
            </a:r>
          </a:p>
          <a:p>
            <a:pPr lvl="1"/>
            <a:r>
              <a:rPr lang="en-US" dirty="0" smtClean="0">
                <a:latin typeface="+mj-lt"/>
              </a:rPr>
              <a:t>Background item</a:t>
            </a:r>
          </a:p>
          <a:p>
            <a:pPr lvl="1"/>
            <a:r>
              <a:rPr lang="en-US" dirty="0" smtClean="0">
                <a:latin typeface="+mj-lt"/>
              </a:rPr>
              <a:t>Background item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 smtClean="0"/>
              <a:t>Investigate the accuracy of two numerical methods for ray tracing</a:t>
            </a:r>
          </a:p>
          <a:p>
            <a:r>
              <a:rPr lang="en-US" dirty="0" smtClean="0"/>
              <a:t>Distinguish where these methods can apply to more complex velocity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Generate velocity model with constant gradient of the slowness squared</a:t>
            </a:r>
          </a:p>
          <a:p>
            <a:r>
              <a:rPr lang="en-US" dirty="0" smtClean="0">
                <a:latin typeface="+mj-lt"/>
              </a:rPr>
              <a:t>The constant gradient corresponds to the </a:t>
            </a:r>
            <a:r>
              <a:rPr lang="en-US" b="1" dirty="0" smtClean="0">
                <a:latin typeface="+mj-lt"/>
              </a:rPr>
              <a:t>g</a:t>
            </a:r>
            <a:r>
              <a:rPr lang="en-US" b="1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vector in our case having the form 0</a:t>
            </a:r>
            <a:r>
              <a:rPr lang="en-US" b="1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+ g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 j</a:t>
            </a:r>
          </a:p>
          <a:p>
            <a:r>
              <a:rPr lang="en-US" dirty="0" smtClean="0">
                <a:latin typeface="+mj-lt"/>
              </a:rPr>
              <a:t>Use Euler’s Method to generate analytical solution</a:t>
            </a:r>
          </a:p>
          <a:p>
            <a:r>
              <a:rPr lang="en-US" dirty="0" smtClean="0">
                <a:latin typeface="+mj-lt"/>
              </a:rPr>
              <a:t>Use known analytical solution to compare </a:t>
            </a:r>
          </a:p>
          <a:p>
            <a:r>
              <a:rPr lang="en-US" dirty="0" smtClean="0">
                <a:latin typeface="+mj-lt"/>
              </a:rPr>
              <a:t>Plot the error between numerical and analytical solutions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Conclusion 1</a:t>
            </a:r>
          </a:p>
          <a:p>
            <a:r>
              <a:rPr lang="en-US" smtClean="0"/>
              <a:t>Conclusion 2</a:t>
            </a:r>
          </a:p>
          <a:p>
            <a:r>
              <a:rPr lang="en-US" smtClean="0"/>
              <a:t>Conclusion 3</a:t>
            </a:r>
            <a:endParaRPr lang="en-US" dirty="0"/>
          </a:p>
        </p:txBody>
      </p:sp>
      <p:pic>
        <p:nvPicPr>
          <p:cNvPr id="1026" name="Picture 2" descr="http://faculty2.ucmerced.edu/npetra/ICES_web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/>
          <a:stretch/>
        </p:blipFill>
        <p:spPr bwMode="auto">
          <a:xfrm>
            <a:off x="406400" y="342871"/>
            <a:ext cx="4826000" cy="43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143000" y="15600854"/>
            <a:ext cx="128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   Orders of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16725901" y="11329193"/>
                <a:ext cx="11125200" cy="2932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Analytic Solution </a:t>
                </a:r>
                <a:r>
                  <a:rPr lang="en-US" sz="2800" dirty="0" smtClean="0">
                    <a:latin typeface="+mj-lt"/>
                  </a:rPr>
                  <a:t>for Case of Constant Gradient of Slowness Squared</a:t>
                </a:r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901" y="11329193"/>
                <a:ext cx="11125200" cy="2932791"/>
              </a:xfrm>
              <a:prstGeom prst="rect">
                <a:avLst/>
              </a:prstGeom>
              <a:blipFill rotWithShape="0">
                <a:blip r:embed="rId4"/>
                <a:stretch>
                  <a:fillRect l="-1151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725901" y="13667738"/>
                <a:ext cx="111252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Euler First order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901" y="13667738"/>
                <a:ext cx="11125200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1151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9056" y="15453979"/>
                <a:ext cx="11125201" cy="374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Euler Half Steps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056" y="15453979"/>
                <a:ext cx="11125201" cy="3749744"/>
              </a:xfrm>
              <a:prstGeom prst="rect">
                <a:avLst/>
              </a:prstGeom>
              <a:blipFill rotWithShape="0">
                <a:blip r:embed="rId8"/>
                <a:stretch>
                  <a:fillRect l="-109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09" y="14767352"/>
            <a:ext cx="10161391" cy="74982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725901" y="19604969"/>
                <a:ext cx="11125200" cy="2218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Euler Second Order Equation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901" y="19604969"/>
                <a:ext cx="11125200" cy="2218364"/>
              </a:xfrm>
              <a:prstGeom prst="rect">
                <a:avLst/>
              </a:prstGeom>
              <a:blipFill rotWithShape="0">
                <a:blip r:embed="rId10"/>
                <a:stretch>
                  <a:fillRect l="-1151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00" y="7410190"/>
            <a:ext cx="10058400" cy="74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283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Medical Poster</vt:lpstr>
      <vt:lpstr>A Comparison of Numerical Methods for Seismic Ray Tracing: Error Analysis of First and Second Order Euler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2017-07-26T15:57:09Z</dcterms:created>
  <dcterms:modified xsi:type="dcterms:W3CDTF">2017-07-29T02:23:21Z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