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BB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13" autoAdjust="0"/>
    <p:restoredTop sz="94660"/>
  </p:normalViewPr>
  <p:slideViewPr>
    <p:cSldViewPr snapToGrid="0">
      <p:cViewPr>
        <p:scale>
          <a:sx n="33" d="100"/>
          <a:sy n="33" d="100"/>
        </p:scale>
        <p:origin x="-54" y="-468"/>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7/27/2017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7/27/2017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7/27/2017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smtClean="0">
                <a:solidFill>
                  <a:prstClr val="white">
                    <a:lumMod val="50000"/>
                  </a:prstClr>
                </a:solidFill>
                <a:latin typeface="Calibri Light" panose="020F0302020204030204" pitchFamily="34" charset="0"/>
                <a:cs typeface="Calibri" panose="020F0502020204030204" pitchFamily="34" charset="0"/>
              </a:rPr>
              <a:t>right-</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a </a:t>
            </a:r>
            <a:r>
              <a:rPr sz="6600" dirty="0" smtClean="0">
                <a:solidFill>
                  <a:prstClr val="white">
                    <a:lumMod val="50000"/>
                  </a:prstClr>
                </a:solidFill>
                <a:latin typeface="Calibri Light" panose="020F0302020204030204" pitchFamily="34" charset="0"/>
                <a:cs typeface="Calibri" panose="020F0502020204030204" pitchFamily="34" charset="0"/>
              </a:rPr>
              <a:t>picture</a:t>
            </a:r>
            <a:r>
              <a:rPr lang="en-US" sz="6600"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smtClean="0">
                <a:solidFill>
                  <a:prstClr val="white">
                    <a:lumMod val="50000"/>
                  </a:prstClr>
                </a:solidFill>
                <a:latin typeface="Calibri Light" panose="020F0302020204030204" pitchFamily="34" charset="0"/>
                <a:cs typeface="Calibri" panose="020F0502020204030204" pitchFamily="34" charset="0"/>
              </a:rPr>
              <a:t>esize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7/27/2017</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0800" y="990600"/>
            <a:ext cx="32766000" cy="2514540"/>
          </a:xfrm>
        </p:spPr>
        <p:txBody>
          <a:bodyPr>
            <a:normAutofit/>
          </a:bodyPr>
          <a:lstStyle/>
          <a:p>
            <a:r>
              <a:rPr lang="en-US" dirty="0" smtClean="0"/>
              <a:t>A Comparison of Numerical Methods for Seismic Ray Tracing: Error Analysis of First and Second Order Euler Methods</a:t>
            </a:r>
            <a:endParaRPr lang="en-US" dirty="0"/>
          </a:p>
        </p:txBody>
      </p:sp>
      <p:sp>
        <p:nvSpPr>
          <p:cNvPr id="23" name="Text Placeholder 22"/>
          <p:cNvSpPr>
            <a:spLocks noGrp="1"/>
          </p:cNvSpPr>
          <p:nvPr>
            <p:ph type="body" sz="quarter" idx="36"/>
          </p:nvPr>
        </p:nvSpPr>
        <p:spPr/>
        <p:txBody>
          <a:bodyPr/>
          <a:lstStyle/>
          <a:p>
            <a:r>
              <a:rPr lang="en-US" dirty="0" smtClean="0"/>
              <a:t>Ali Downard, Undergraduate B.S.</a:t>
            </a:r>
            <a:endParaRPr lang="en-US" dirty="0"/>
          </a:p>
        </p:txBody>
      </p:sp>
      <p:pic>
        <p:nvPicPr>
          <p:cNvPr id="36" name="Picture 35" descr="Logo" title="Sample Pictur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63461" y="3376866"/>
            <a:ext cx="3365284" cy="2200847"/>
          </a:xfrm>
          <a:prstGeom prst="rect">
            <a:avLst/>
          </a:prstGeom>
        </p:spPr>
      </p:pic>
      <p:sp>
        <p:nvSpPr>
          <p:cNvPr id="5" name="Text Placeholder 4"/>
          <p:cNvSpPr>
            <a:spLocks noGrp="1"/>
          </p:cNvSpPr>
          <p:nvPr>
            <p:ph type="body" sz="quarter" idx="13"/>
          </p:nvPr>
        </p:nvSpPr>
        <p:spPr/>
        <p:txBody>
          <a:bodyPr/>
          <a:lstStyle/>
          <a:p>
            <a:r>
              <a:rPr lang="en-US" dirty="0" smtClean="0"/>
              <a:t>abstract</a:t>
            </a:r>
            <a:endParaRPr lang="en-US" dirty="0"/>
          </a:p>
        </p:txBody>
      </p:sp>
      <p:sp>
        <p:nvSpPr>
          <p:cNvPr id="11" name="Content Placeholder 10"/>
          <p:cNvSpPr>
            <a:spLocks noGrp="1"/>
          </p:cNvSpPr>
          <p:nvPr>
            <p:ph sz="quarter" idx="24"/>
          </p:nvPr>
        </p:nvSpPr>
        <p:spPr>
          <a:xfrm>
            <a:off x="1143000" y="7071360"/>
            <a:ext cx="12801600" cy="4257833"/>
          </a:xfrm>
        </p:spPr>
        <p:txBody>
          <a:bodyPr>
            <a:normAutofit/>
          </a:bodyPr>
          <a:lstStyle/>
          <a:p>
            <a:r>
              <a:rPr lang="en-US" dirty="0" smtClean="0">
                <a:latin typeface="+mj-lt"/>
              </a:rPr>
              <a:t>The goal of this project was to investigate simple numerical methods and their accuracy as applied to a seismic ray tracing problem. In order to do this, a velocity model for which there exists an analytical solution i.e. in a velocity field with a constant gradient of slowness squared, was compared to rays plotted using Euler’s method. I used two different orders of accuracy for the Euler’s method implementation, to show how increasing accuracy can be achieved by manipulations of Euler’s original formula. Further research was made into how these methods could be applied to more complex velocity models. </a:t>
            </a:r>
            <a:endParaRPr lang="en-US" dirty="0">
              <a:latin typeface="+mj-lt"/>
            </a:endParaRPr>
          </a:p>
        </p:txBody>
      </p:sp>
      <p:sp>
        <p:nvSpPr>
          <p:cNvPr id="7" name="Text Placeholder 6"/>
          <p:cNvSpPr>
            <a:spLocks noGrp="1"/>
          </p:cNvSpPr>
          <p:nvPr>
            <p:ph type="body" sz="quarter" idx="17"/>
          </p:nvPr>
        </p:nvSpPr>
        <p:spPr/>
        <p:txBody>
          <a:bodyPr/>
          <a:lstStyle/>
          <a:p>
            <a:r>
              <a:rPr lang="en-US" smtClean="0"/>
              <a:t>background</a:t>
            </a:r>
            <a:endParaRPr lang="en-US" dirty="0"/>
          </a:p>
        </p:txBody>
      </p:sp>
      <p:sp>
        <p:nvSpPr>
          <p:cNvPr id="12" name="Content Placeholder 11"/>
          <p:cNvSpPr>
            <a:spLocks noGrp="1"/>
          </p:cNvSpPr>
          <p:nvPr>
            <p:ph sz="quarter" idx="25"/>
          </p:nvPr>
        </p:nvSpPr>
        <p:spPr>
          <a:xfrm>
            <a:off x="1143000" y="16251937"/>
            <a:ext cx="12801600" cy="2390024"/>
          </a:xfrm>
        </p:spPr>
        <p:txBody>
          <a:bodyPr/>
          <a:lstStyle/>
          <a:p>
            <a:pPr marL="0" indent="0">
              <a:buNone/>
            </a:pPr>
            <a:r>
              <a:rPr lang="en-US" b="1" dirty="0" smtClean="0"/>
              <a:t>Seismic Ray Tracing and the Need for Numerical Solutions</a:t>
            </a:r>
          </a:p>
          <a:p>
            <a:pPr lvl="1"/>
            <a:r>
              <a:rPr lang="en-US" dirty="0" smtClean="0"/>
              <a:t>Background item</a:t>
            </a:r>
          </a:p>
          <a:p>
            <a:pPr lvl="1"/>
            <a:r>
              <a:rPr lang="en-US" dirty="0" smtClean="0"/>
              <a:t>Background item</a:t>
            </a:r>
          </a:p>
          <a:p>
            <a:pPr lvl="1"/>
            <a:r>
              <a:rPr lang="en-US" dirty="0" smtClean="0"/>
              <a:t>Background item</a:t>
            </a:r>
          </a:p>
          <a:p>
            <a:pPr lvl="1"/>
            <a:endParaRPr lang="en-US" dirty="0" smtClean="0"/>
          </a:p>
          <a:p>
            <a:endParaRPr lang="en-US" dirty="0"/>
          </a:p>
        </p:txBody>
      </p:sp>
      <p:sp>
        <p:nvSpPr>
          <p:cNvPr id="8" name="Text Placeholder 7"/>
          <p:cNvSpPr>
            <a:spLocks noGrp="1"/>
          </p:cNvSpPr>
          <p:nvPr>
            <p:ph type="body" sz="quarter" idx="19"/>
          </p:nvPr>
        </p:nvSpPr>
        <p:spPr/>
        <p:txBody>
          <a:bodyPr/>
          <a:lstStyle/>
          <a:p>
            <a:r>
              <a:rPr lang="en-US" smtClean="0"/>
              <a:t>objectives</a:t>
            </a:r>
            <a:endParaRPr lang="en-US" dirty="0"/>
          </a:p>
        </p:txBody>
      </p:sp>
      <p:sp>
        <p:nvSpPr>
          <p:cNvPr id="13" name="Content Placeholder 12"/>
          <p:cNvSpPr>
            <a:spLocks noGrp="1"/>
          </p:cNvSpPr>
          <p:nvPr>
            <p:ph sz="quarter" idx="26"/>
          </p:nvPr>
        </p:nvSpPr>
        <p:spPr/>
        <p:txBody>
          <a:bodyPr/>
          <a:lstStyle/>
          <a:p>
            <a:r>
              <a:rPr lang="en-US" dirty="0" smtClean="0"/>
              <a:t>Investigate the accuracy of two numerical methods for ray tracing</a:t>
            </a:r>
          </a:p>
          <a:p>
            <a:r>
              <a:rPr lang="en-US" dirty="0" smtClean="0"/>
              <a:t>Distinguish where these methods can apply to more complex velocity models</a:t>
            </a:r>
          </a:p>
          <a:p>
            <a:pPr marL="0" indent="0">
              <a:buNone/>
            </a:pPr>
            <a:endParaRPr lang="en-US" dirty="0"/>
          </a:p>
        </p:txBody>
      </p:sp>
      <p:sp>
        <p:nvSpPr>
          <p:cNvPr id="9" name="Text Placeholder 8"/>
          <p:cNvSpPr>
            <a:spLocks noGrp="1"/>
          </p:cNvSpPr>
          <p:nvPr>
            <p:ph type="body" sz="quarter" idx="21"/>
          </p:nvPr>
        </p:nvSpPr>
        <p:spPr/>
        <p:txBody>
          <a:bodyPr/>
          <a:lstStyle/>
          <a:p>
            <a:r>
              <a:rPr lang="en-US" smtClean="0"/>
              <a:t>methods</a:t>
            </a:r>
            <a:endParaRPr lang="en-US" dirty="0"/>
          </a:p>
        </p:txBody>
      </p:sp>
      <p:sp>
        <p:nvSpPr>
          <p:cNvPr id="14" name="Content Placeholder 13"/>
          <p:cNvSpPr>
            <a:spLocks noGrp="1"/>
          </p:cNvSpPr>
          <p:nvPr>
            <p:ph sz="quarter" idx="27"/>
          </p:nvPr>
        </p:nvSpPr>
        <p:spPr/>
        <p:txBody>
          <a:bodyPr/>
          <a:lstStyle/>
          <a:p>
            <a:r>
              <a:rPr lang="en-US" dirty="0" smtClean="0">
                <a:latin typeface="+mj-lt"/>
              </a:rPr>
              <a:t>Generate velocity model with constant gradient of the slowness squared</a:t>
            </a:r>
          </a:p>
          <a:p>
            <a:r>
              <a:rPr lang="en-US" dirty="0" smtClean="0">
                <a:latin typeface="+mj-lt"/>
              </a:rPr>
              <a:t>The constant gradient corresponds to the </a:t>
            </a:r>
            <a:r>
              <a:rPr lang="en-US" b="1" dirty="0" smtClean="0">
                <a:latin typeface="+mj-lt"/>
              </a:rPr>
              <a:t>g</a:t>
            </a:r>
            <a:r>
              <a:rPr lang="en-US" b="1" baseline="-25000" dirty="0" smtClean="0">
                <a:latin typeface="+mj-lt"/>
              </a:rPr>
              <a:t>0</a:t>
            </a:r>
            <a:r>
              <a:rPr lang="en-US" dirty="0" smtClean="0">
                <a:latin typeface="+mj-lt"/>
              </a:rPr>
              <a:t> vector in our case having the form 0</a:t>
            </a:r>
            <a:r>
              <a:rPr lang="en-US" b="1" dirty="0" smtClean="0">
                <a:latin typeface="+mj-lt"/>
              </a:rPr>
              <a:t>i</a:t>
            </a:r>
            <a:r>
              <a:rPr lang="en-US" dirty="0" smtClean="0">
                <a:latin typeface="+mj-lt"/>
              </a:rPr>
              <a:t> + g</a:t>
            </a:r>
            <a:r>
              <a:rPr lang="en-US" baseline="-25000" dirty="0" smtClean="0">
                <a:latin typeface="+mj-lt"/>
              </a:rPr>
              <a:t>0</a:t>
            </a:r>
            <a:r>
              <a:rPr lang="en-US" b="1" dirty="0" smtClean="0">
                <a:latin typeface="+mj-lt"/>
              </a:rPr>
              <a:t> j</a:t>
            </a:r>
          </a:p>
          <a:p>
            <a:r>
              <a:rPr lang="en-US" dirty="0" smtClean="0">
                <a:latin typeface="+mj-lt"/>
              </a:rPr>
              <a:t>Use Euler’s Method to generate analytical solution</a:t>
            </a:r>
          </a:p>
          <a:p>
            <a:r>
              <a:rPr lang="en-US" dirty="0" smtClean="0">
                <a:latin typeface="+mj-lt"/>
              </a:rPr>
              <a:t>Use known analytical solution to compare </a:t>
            </a:r>
          </a:p>
          <a:p>
            <a:r>
              <a:rPr lang="en-US" dirty="0" smtClean="0">
                <a:latin typeface="+mj-lt"/>
              </a:rPr>
              <a:t>Plot the error between numerical and analytical solutions</a:t>
            </a:r>
          </a:p>
        </p:txBody>
      </p:sp>
      <p:sp>
        <p:nvSpPr>
          <p:cNvPr id="16" name="Text Placeholder 15"/>
          <p:cNvSpPr>
            <a:spLocks noGrp="1"/>
          </p:cNvSpPr>
          <p:nvPr>
            <p:ph type="body" sz="quarter" idx="29"/>
          </p:nvPr>
        </p:nvSpPr>
        <p:spPr/>
        <p:txBody>
          <a:bodyPr/>
          <a:lstStyle/>
          <a:p>
            <a:r>
              <a:rPr lang="en-US" smtClean="0"/>
              <a:t>results</a:t>
            </a:r>
            <a:endParaRPr lang="en-US" dirty="0"/>
          </a:p>
        </p:txBody>
      </p:sp>
      <p:sp>
        <p:nvSpPr>
          <p:cNvPr id="17" name="Content Placeholder 16"/>
          <p:cNvSpPr>
            <a:spLocks noGrp="1"/>
          </p:cNvSpPr>
          <p:nvPr>
            <p:ph sz="quarter" idx="30"/>
          </p:nvPr>
        </p:nvSpPr>
        <p:spPr/>
        <p:txBody>
          <a:bodyPr/>
          <a:lstStyle/>
          <a:p>
            <a:r>
              <a:rPr lang="en-US" smtClean="0"/>
              <a:t>Result 1</a:t>
            </a:r>
          </a:p>
          <a:p>
            <a:r>
              <a:rPr lang="en-US" smtClean="0"/>
              <a:t>Result 2</a:t>
            </a:r>
          </a:p>
          <a:p>
            <a:r>
              <a:rPr lang="en-US" smtClean="0"/>
              <a:t>Result 3</a:t>
            </a:r>
            <a:endParaRPr lang="en-US" dirty="0"/>
          </a:p>
        </p:txBody>
      </p:sp>
      <p:sp>
        <p:nvSpPr>
          <p:cNvPr id="18" name="Text Placeholder 17"/>
          <p:cNvSpPr>
            <a:spLocks noGrp="1"/>
          </p:cNvSpPr>
          <p:nvPr>
            <p:ph type="body" sz="quarter" idx="31"/>
          </p:nvPr>
        </p:nvSpPr>
        <p:spPr/>
        <p:txBody>
          <a:bodyPr/>
          <a:lstStyle/>
          <a:p>
            <a:r>
              <a:rPr lang="en-US" smtClean="0"/>
              <a:t>results</a:t>
            </a:r>
            <a:endParaRPr lang="en-US" dirty="0"/>
          </a:p>
        </p:txBody>
      </p:sp>
      <p:sp>
        <p:nvSpPr>
          <p:cNvPr id="21" name="Text Placeholder 20"/>
          <p:cNvSpPr>
            <a:spLocks noGrp="1"/>
          </p:cNvSpPr>
          <p:nvPr>
            <p:ph type="body" sz="quarter" idx="34"/>
          </p:nvPr>
        </p:nvSpPr>
        <p:spPr/>
        <p:txBody>
          <a:bodyPr/>
          <a:lstStyle/>
          <a:p>
            <a:r>
              <a:rPr lang="en-US" smtClean="0"/>
              <a:t>conclusions</a:t>
            </a:r>
            <a:endParaRPr lang="en-US" dirty="0"/>
          </a:p>
        </p:txBody>
      </p:sp>
      <p:sp>
        <p:nvSpPr>
          <p:cNvPr id="22" name="Content Placeholder 21"/>
          <p:cNvSpPr>
            <a:spLocks noGrp="1"/>
          </p:cNvSpPr>
          <p:nvPr>
            <p:ph sz="quarter" idx="35"/>
          </p:nvPr>
        </p:nvSpPr>
        <p:spPr/>
        <p:txBody>
          <a:bodyPr/>
          <a:lstStyle/>
          <a:p>
            <a:r>
              <a:rPr lang="en-US" smtClean="0"/>
              <a:t>Conclusion 1</a:t>
            </a:r>
          </a:p>
          <a:p>
            <a:r>
              <a:rPr lang="en-US" smtClean="0"/>
              <a:t>Conclusion 2</a:t>
            </a:r>
          </a:p>
          <a:p>
            <a:r>
              <a:rPr lang="en-US" smtClean="0"/>
              <a:t>Conclusion 3</a:t>
            </a:r>
            <a:endParaRPr lang="en-US" dirty="0"/>
          </a:p>
        </p:txBody>
      </p:sp>
      <p:pic>
        <p:nvPicPr>
          <p:cNvPr id="1026" name="Picture 2" descr="http://faculty2.ucmerced.edu/npetra/ICES_web_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t="3971"/>
          <a:stretch/>
        </p:blipFill>
        <p:spPr bwMode="auto">
          <a:xfrm>
            <a:off x="406400" y="342871"/>
            <a:ext cx="4826000" cy="437254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1143000" y="18641961"/>
            <a:ext cx="12801600" cy="523220"/>
          </a:xfrm>
          <a:prstGeom prst="rect">
            <a:avLst/>
          </a:prstGeom>
          <a:noFill/>
        </p:spPr>
        <p:txBody>
          <a:bodyPr wrap="square" rtlCol="0">
            <a:spAutoFit/>
          </a:bodyPr>
          <a:lstStyle/>
          <a:p>
            <a:r>
              <a:rPr lang="en-US" sz="2800" b="1" dirty="0" smtClean="0"/>
              <a:t>   Orders of Accuracy</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27501" y="7282886"/>
            <a:ext cx="6699753" cy="5424616"/>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22338" y="7282886"/>
            <a:ext cx="6684888" cy="5425314"/>
          </a:xfrm>
          <a:prstGeom prst="rect">
            <a:avLst/>
          </a:prstGeom>
        </p:spPr>
      </p:pic>
      <mc:AlternateContent xmlns:mc="http://schemas.openxmlformats.org/markup-compatibility/2006">
        <mc:Choice xmlns:a14="http://schemas.microsoft.com/office/drawing/2010/main" Requires="a14">
          <p:sp>
            <p:nvSpPr>
              <p:cNvPr id="39" name="Rectangle 38"/>
              <p:cNvSpPr/>
              <p:nvPr/>
            </p:nvSpPr>
            <p:spPr>
              <a:xfrm>
                <a:off x="16725901" y="11329193"/>
                <a:ext cx="11125200" cy="2932791"/>
              </a:xfrm>
              <a:prstGeom prst="rect">
                <a:avLst/>
              </a:prstGeom>
            </p:spPr>
            <p:txBody>
              <a:bodyPr wrap="square">
                <a:spAutoFit/>
              </a:bodyPr>
              <a:lstStyle/>
              <a:p>
                <a:r>
                  <a:rPr lang="en-US" sz="2800" dirty="0" smtClean="0">
                    <a:latin typeface="+mj-lt"/>
                  </a:rPr>
                  <a:t>Analytic Solution </a:t>
                </a:r>
              </a:p>
              <a:p>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b="1" i="1">
                              <a:latin typeface="Cambria Math" panose="02040503050406030204" pitchFamily="18" charset="0"/>
                            </a:rPr>
                            <m:t>𝐱</m:t>
                          </m:r>
                        </m:e>
                      </m:d>
                      <m:r>
                        <a:rPr lang="en-US" sz="2800">
                          <a:latin typeface="Cambria Math" panose="02040503050406030204" pitchFamily="18" charset="0"/>
                        </a:rPr>
                        <m:t>𝛻</m:t>
                      </m:r>
                      <m:r>
                        <a:rPr lang="en-US" sz="2800" i="1">
                          <a:latin typeface="Cambria Math" panose="02040503050406030204" pitchFamily="18" charset="0"/>
                        </a:rPr>
                        <m:t>𝑆</m:t>
                      </m:r>
                      <m:r>
                        <a:rPr lang="en-US" sz="2800" b="1"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𝐠</m:t>
                          </m:r>
                        </m:e>
                        <m:sub>
                          <m:r>
                            <a:rPr lang="en-US" sz="2800">
                              <a:latin typeface="Cambria Math" panose="02040503050406030204" pitchFamily="18" charset="0"/>
                            </a:rPr>
                            <m:t>0</m:t>
                          </m:r>
                        </m:sub>
                      </m:sSub>
                      <m:r>
                        <a:rPr lang="en-US" sz="2800" b="1" i="1" smtClean="0">
                          <a:latin typeface="Cambria Math" panose="02040503050406030204" pitchFamily="18" charset="0"/>
                        </a:rPr>
                        <m:t> </m:t>
                      </m:r>
                      <m:d>
                        <m:dPr>
                          <m:ctrlPr>
                            <a:rPr lang="en-US" sz="2800" b="1" i="1" smtClean="0">
                              <a:latin typeface="Cambria Math" panose="02040503050406030204" pitchFamily="18" charset="0"/>
                            </a:rPr>
                          </m:ctrlPr>
                        </m:dPr>
                        <m:e>
                          <m:r>
                            <a:rPr lang="en-US" sz="2800" b="0" i="1" smtClean="0">
                              <a:latin typeface="Cambria Math" panose="02040503050406030204" pitchFamily="18" charset="0"/>
                            </a:rPr>
                            <m:t>1</m:t>
                          </m:r>
                        </m:e>
                      </m:d>
                      <m:r>
                        <a:rPr lang="en-US" sz="2800" b="1" i="1" smtClean="0">
                          <a:latin typeface="Cambria Math" panose="02040503050406030204" pitchFamily="18" charset="0"/>
                        </a:rPr>
                        <m:t>         </m:t>
                      </m:r>
                      <m:r>
                        <a:rPr lang="en-US" sz="2800" b="1" i="1">
                          <a:latin typeface="Cambria Math" panose="02040503050406030204" pitchFamily="18" charset="0"/>
                        </a:rPr>
                        <m:t>𝐩</m:t>
                      </m:r>
                      <m:d>
                        <m:dPr>
                          <m:ctrlPr>
                            <a:rPr lang="en-US" sz="2800" i="1">
                              <a:latin typeface="Cambria Math" panose="02040503050406030204" pitchFamily="18" charset="0"/>
                            </a:rPr>
                          </m:ctrlPr>
                        </m:dPr>
                        <m:e>
                          <m:r>
                            <a:rPr lang="en-US" sz="2800" i="1">
                              <a:latin typeface="Cambria Math" panose="02040503050406030204" pitchFamily="18" charset="0"/>
                            </a:rPr>
                            <m:t>𝜎</m:t>
                          </m:r>
                        </m:e>
                      </m:d>
                      <m:r>
                        <a:rPr lang="en-US" sz="2800" b="1"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𝐩</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b="1" i="1">
                              <a:latin typeface="Cambria Math" panose="02040503050406030204" pitchFamily="18" charset="0"/>
                            </a:rPr>
                          </m:ctrlPr>
                        </m:sSubPr>
                        <m:e>
                          <m:r>
                            <a:rPr lang="en-US" sz="2800" b="1" i="1">
                              <a:latin typeface="Cambria Math" panose="02040503050406030204" pitchFamily="18" charset="0"/>
                            </a:rPr>
                            <m:t>𝐠</m:t>
                          </m:r>
                        </m:e>
                        <m:sub>
                          <m:r>
                            <a:rPr lang="en-US" sz="2800">
                              <a:latin typeface="Cambria Math" panose="02040503050406030204" pitchFamily="18" charset="0"/>
                            </a:rPr>
                            <m:t>0</m:t>
                          </m:r>
                        </m:sub>
                      </m:sSub>
                      <m:r>
                        <a:rPr lang="en-US" sz="2800" i="1">
                          <a:latin typeface="Cambria Math" panose="02040503050406030204" pitchFamily="18" charset="0"/>
                        </a:rPr>
                        <m:t>𝜎</m:t>
                      </m:r>
                      <m:r>
                        <a:rPr lang="en-US" sz="2800" b="0" i="1" smtClean="0">
                          <a:latin typeface="Cambria Math" panose="02040503050406030204" pitchFamily="18" charset="0"/>
                        </a:rPr>
                        <m:t> (2)</m:t>
                      </m:r>
                    </m:oMath>
                  </m:oMathPara>
                </a14:m>
                <a:endParaRPr lang="en-US" sz="2800" dirty="0"/>
              </a:p>
              <a:p>
                <a:pPr/>
                <a14:m>
                  <m:oMathPara xmlns:m="http://schemas.openxmlformats.org/officeDocument/2006/math">
                    <m:oMathParaPr>
                      <m:jc m:val="centerGroup"/>
                    </m:oMathParaPr>
                    <m:oMath xmlns:m="http://schemas.openxmlformats.org/officeDocument/2006/math">
                      <m:r>
                        <a:rPr lang="en-US" sz="2800" b="1" i="1">
                          <a:latin typeface="Cambria Math" panose="02040503050406030204" pitchFamily="18" charset="0"/>
                        </a:rPr>
                        <m:t>𝐱</m:t>
                      </m:r>
                      <m:d>
                        <m:dPr>
                          <m:ctrlPr>
                            <a:rPr lang="en-US" sz="2800" i="1">
                              <a:latin typeface="Cambria Math" panose="02040503050406030204" pitchFamily="18" charset="0"/>
                            </a:rPr>
                          </m:ctrlPr>
                        </m:dPr>
                        <m:e>
                          <m:r>
                            <a:rPr lang="en-US" sz="2800" i="1">
                              <a:latin typeface="Cambria Math" panose="02040503050406030204" pitchFamily="18" charset="0"/>
                            </a:rPr>
                            <m:t>𝜎</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𝐱</m:t>
                          </m:r>
                        </m:e>
                        <m:sub>
                          <m:r>
                            <a:rPr lang="en-US" sz="2800">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𝐩</m:t>
                          </m:r>
                        </m:e>
                        <m:sub>
                          <m:r>
                            <a:rPr lang="en-US" sz="2800">
                              <a:latin typeface="Cambria Math" panose="02040503050406030204" pitchFamily="18" charset="0"/>
                            </a:rPr>
                            <m:t>0</m:t>
                          </m:r>
                        </m:sub>
                      </m:sSub>
                      <m:r>
                        <a:rPr lang="en-US" sz="2800" i="1">
                          <a:latin typeface="Cambria Math" panose="02040503050406030204" pitchFamily="18" charset="0"/>
                        </a:rPr>
                        <m:t>𝜎</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𝐠</m:t>
                          </m:r>
                        </m:e>
                        <m:sub>
                          <m:r>
                            <a:rPr lang="en-US" sz="2800">
                              <a:latin typeface="Cambria Math" panose="02040503050406030204" pitchFamily="18" charset="0"/>
                            </a:rPr>
                            <m:t>0</m:t>
                          </m:r>
                        </m:sub>
                      </m:sSub>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i="1">
                                  <a:latin typeface="Cambria Math" panose="02040503050406030204" pitchFamily="18" charset="0"/>
                                </a:rPr>
                                <m:t>𝜎</m:t>
                              </m:r>
                            </m:e>
                            <m:sup>
                              <m:r>
                                <a:rPr lang="en-US" sz="2800" i="1">
                                  <a:latin typeface="Cambria Math" panose="02040503050406030204" pitchFamily="18" charset="0"/>
                                </a:rPr>
                                <m:t>2</m:t>
                              </m:r>
                            </m:sup>
                          </m:sSup>
                        </m:num>
                        <m:den>
                          <m:r>
                            <a:rPr lang="en-US" sz="2800" i="1">
                              <a:latin typeface="Cambria Math" panose="02040503050406030204" pitchFamily="18" charset="0"/>
                            </a:rPr>
                            <m:t>2</m:t>
                          </m:r>
                        </m:den>
                      </m:f>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m:t>
                          </m:r>
                        </m:e>
                      </m:d>
                    </m:oMath>
                  </m:oMathPara>
                </a14:m>
                <a:endParaRPr lang="en-US" sz="2800" dirty="0"/>
              </a:p>
              <a:p>
                <a:pPr/>
                <a:endParaRPr lang="en-US" dirty="0"/>
              </a:p>
            </p:txBody>
          </p:sp>
        </mc:Choice>
        <mc:Fallback>
          <p:sp>
            <p:nvSpPr>
              <p:cNvPr id="39" name="Rectangle 38"/>
              <p:cNvSpPr>
                <a:spLocks noRot="1" noChangeAspect="1" noMove="1" noResize="1" noEditPoints="1" noAdjustHandles="1" noChangeArrowheads="1" noChangeShapeType="1" noTextEdit="1"/>
              </p:cNvSpPr>
              <p:nvPr/>
            </p:nvSpPr>
            <p:spPr>
              <a:xfrm>
                <a:off x="16725901" y="11329193"/>
                <a:ext cx="11125200" cy="2932791"/>
              </a:xfrm>
              <a:prstGeom prst="rect">
                <a:avLst/>
              </a:prstGeom>
              <a:blipFill rotWithShape="0">
                <a:blip r:embed="rId6"/>
                <a:stretch>
                  <a:fillRect l="-1151" t="-20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p:cNvSpPr/>
              <p:nvPr/>
            </p:nvSpPr>
            <p:spPr>
              <a:xfrm>
                <a:off x="16725901" y="13667738"/>
                <a:ext cx="11125200" cy="1384995"/>
              </a:xfrm>
              <a:prstGeom prst="rect">
                <a:avLst/>
              </a:prstGeom>
            </p:spPr>
            <p:txBody>
              <a:bodyPr wrap="square">
                <a:spAutoFit/>
              </a:bodyPr>
              <a:lstStyle/>
              <a:p>
                <a:r>
                  <a:rPr lang="en-US" sz="2800" dirty="0">
                    <a:latin typeface="+mj-lt"/>
                  </a:rPr>
                  <a:t>Euler First order equation</a:t>
                </a:r>
              </a:p>
              <a:p>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b="1" i="1">
                              <a:latin typeface="Cambria Math" panose="02040503050406030204" pitchFamily="18" charset="0"/>
                            </a:rPr>
                            <m:t>𝐱</m:t>
                          </m:r>
                        </m:e>
                        <m:sub>
                          <m:r>
                            <a:rPr lang="en-US" sz="2800" i="1">
                              <a:latin typeface="Cambria Math" panose="02040503050406030204" pitchFamily="18" charset="0"/>
                            </a:rPr>
                            <m:t>𝑘</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𝐩</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i="1">
                          <a:latin typeface="Cambria Math" panose="02040503050406030204" pitchFamily="18" charset="0"/>
                        </a:rPr>
                        <m:t>∆</m:t>
                      </m:r>
                      <m:r>
                        <a:rPr lang="en-US" sz="2800" i="1">
                          <a:latin typeface="Cambria Math" panose="02040503050406030204" pitchFamily="18" charset="0"/>
                        </a:rPr>
                        <m:t>𝜎</m:t>
                      </m:r>
                    </m:oMath>
                  </m:oMathPara>
                </a14:m>
                <a:endParaRPr lang="en-US" sz="2800" dirty="0"/>
              </a:p>
              <a:p>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b="1" i="1">
                              <a:latin typeface="Cambria Math" panose="02040503050406030204" pitchFamily="18" charset="0"/>
                            </a:rPr>
                            <m:t>𝐩</m:t>
                          </m:r>
                        </m:e>
                        <m:sub>
                          <m:r>
                            <a:rPr lang="en-US" sz="2800" i="1">
                              <a:latin typeface="Cambria Math" panose="02040503050406030204" pitchFamily="18" charset="0"/>
                            </a:rPr>
                            <m:t>𝑘</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𝐩</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i="1">
                          <a:latin typeface="Cambria Math" panose="02040503050406030204" pitchFamily="18" charset="0"/>
                        </a:rPr>
                        <m:t>+ </m:t>
                      </m:r>
                      <m:r>
                        <a:rPr lang="en-US" sz="2800" b="1" i="1">
                          <a:latin typeface="Cambria Math" panose="02040503050406030204" pitchFamily="18" charset="0"/>
                        </a:rPr>
                        <m:t>𝐠</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i="1">
                          <a:latin typeface="Cambria Math" panose="02040503050406030204" pitchFamily="18" charset="0"/>
                        </a:rPr>
                        <m:t>)∆</m:t>
                      </m:r>
                      <m:r>
                        <a:rPr lang="en-US" sz="2800" i="1">
                          <a:latin typeface="Cambria Math" panose="02040503050406030204" pitchFamily="18" charset="0"/>
                        </a:rPr>
                        <m:t>𝜎</m:t>
                      </m:r>
                    </m:oMath>
                  </m:oMathPara>
                </a14:m>
                <a:endParaRPr lang="en-US" sz="2800" dirty="0"/>
              </a:p>
            </p:txBody>
          </p:sp>
        </mc:Choice>
        <mc:Fallback>
          <p:sp>
            <p:nvSpPr>
              <p:cNvPr id="3" name="Rectangle 2"/>
              <p:cNvSpPr>
                <a:spLocks noRot="1" noChangeAspect="1" noMove="1" noResize="1" noEditPoints="1" noAdjustHandles="1" noChangeArrowheads="1" noChangeShapeType="1" noTextEdit="1"/>
              </p:cNvSpPr>
              <p:nvPr/>
            </p:nvSpPr>
            <p:spPr>
              <a:xfrm>
                <a:off x="16725901" y="13667738"/>
                <a:ext cx="11125200" cy="1384995"/>
              </a:xfrm>
              <a:prstGeom prst="rect">
                <a:avLst/>
              </a:prstGeom>
              <a:blipFill rotWithShape="0">
                <a:blip r:embed="rId7"/>
                <a:stretch>
                  <a:fillRect l="-1151" t="-44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6819056" y="15453979"/>
                <a:ext cx="11125201" cy="3749744"/>
              </a:xfrm>
              <a:prstGeom prst="rect">
                <a:avLst/>
              </a:prstGeom>
            </p:spPr>
            <p:txBody>
              <a:bodyPr wrap="square">
                <a:spAutoFit/>
              </a:bodyPr>
              <a:lstStyle/>
              <a:p>
                <a:r>
                  <a:rPr lang="en-US" sz="2800" dirty="0">
                    <a:latin typeface="+mj-lt"/>
                  </a:rPr>
                  <a:t>Euler Half Steps</a:t>
                </a:r>
              </a:p>
              <a:p>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b="1" i="1">
                              <a:latin typeface="Cambria Math" panose="02040503050406030204" pitchFamily="18" charset="0"/>
                            </a:rPr>
                            <m:t>𝐩</m:t>
                          </m:r>
                        </m:e>
                        <m:sub>
                          <m:r>
                            <a:rPr lang="en-US" sz="2800" i="1">
                              <a:latin typeface="Cambria Math" panose="02040503050406030204" pitchFamily="18" charset="0"/>
                            </a:rPr>
                            <m:t>1/2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𝐩</m:t>
                          </m:r>
                        </m:e>
                        <m:sub>
                          <m:r>
                            <a:rPr lang="en-US" sz="2800" i="1">
                              <a:latin typeface="Cambria Math" panose="02040503050406030204" pitchFamily="18" charset="0"/>
                            </a:rPr>
                            <m:t>0</m:t>
                          </m:r>
                        </m:sub>
                      </m:sSub>
                      <m:r>
                        <a:rPr lang="en-US" sz="2800" i="1">
                          <a:latin typeface="Cambria Math" panose="02040503050406030204" pitchFamily="18" charset="0"/>
                        </a:rPr>
                        <m:t>+ </m:t>
                      </m:r>
                      <m:r>
                        <a:rPr lang="en-US" sz="2800" b="1" i="1">
                          <a:latin typeface="Cambria Math" panose="02040503050406030204" pitchFamily="18" charset="0"/>
                        </a:rPr>
                        <m:t>𝐠</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𝐱</m:t>
                          </m:r>
                        </m:e>
                        <m:sub>
                          <m:r>
                            <a:rPr lang="en-US" sz="2800" i="1">
                              <a:latin typeface="Cambria Math" panose="02040503050406030204" pitchFamily="18" charset="0"/>
                            </a:rPr>
                            <m:t>0</m:t>
                          </m:r>
                        </m:sub>
                      </m:sSub>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𝜎</m:t>
                          </m:r>
                        </m:num>
                        <m:den>
                          <m:r>
                            <a:rPr lang="en-US" sz="2800" i="1">
                              <a:latin typeface="Cambria Math" panose="02040503050406030204" pitchFamily="18" charset="0"/>
                            </a:rPr>
                            <m:t>2</m:t>
                          </m:r>
                        </m:den>
                      </m:f>
                    </m:oMath>
                  </m:oMathPara>
                </a14:m>
                <a:endParaRPr lang="en-US" sz="2800" dirty="0"/>
              </a:p>
              <a:p>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b="1" i="1">
                              <a:latin typeface="Cambria Math" panose="02040503050406030204" pitchFamily="18" charset="0"/>
                            </a:rPr>
                            <m:t>𝐱</m:t>
                          </m:r>
                        </m:e>
                        <m:sub>
                          <m:r>
                            <a:rPr lang="en-US" sz="2800" i="1">
                              <a:latin typeface="Cambria Math" panose="02040503050406030204" pitchFamily="18" charset="0"/>
                            </a:rPr>
                            <m:t>1/2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𝐱</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𝐩</m:t>
                          </m:r>
                        </m:e>
                        <m:sub>
                          <m:r>
                            <a:rPr lang="en-US" sz="2800">
                              <a:latin typeface="Cambria Math" panose="02040503050406030204" pitchFamily="18" charset="0"/>
                            </a:rPr>
                            <m:t>1/2</m:t>
                          </m:r>
                        </m:sub>
                      </m:sSub>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𝜎</m:t>
                          </m:r>
                        </m:num>
                        <m:den>
                          <m:r>
                            <a:rPr lang="en-US" sz="2800" i="1">
                              <a:latin typeface="Cambria Math" panose="02040503050406030204" pitchFamily="18" charset="0"/>
                            </a:rPr>
                            <m:t>2</m:t>
                          </m:r>
                        </m:den>
                      </m:f>
                    </m:oMath>
                  </m:oMathPara>
                </a14:m>
                <a:endParaRPr lang="en-US" sz="2800" dirty="0"/>
              </a:p>
              <a:p>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b="1" i="1">
                              <a:latin typeface="Cambria Math" panose="02040503050406030204" pitchFamily="18" charset="0"/>
                            </a:rPr>
                            <m:t>𝐱</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𝐱</m:t>
                          </m:r>
                        </m:e>
                        <m:sub>
                          <m:r>
                            <a:rPr lang="en-US" sz="2800" i="1">
                              <a:latin typeface="Cambria Math" panose="02040503050406030204" pitchFamily="18" charset="0"/>
                            </a:rPr>
                            <m:t>1/2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𝐩</m:t>
                          </m:r>
                        </m:e>
                        <m:sub>
                          <m:r>
                            <a:rPr lang="en-US" sz="2800">
                              <a:latin typeface="Cambria Math" panose="02040503050406030204" pitchFamily="18" charset="0"/>
                            </a:rPr>
                            <m:t>1/2</m:t>
                          </m:r>
                        </m:sub>
                      </m:sSub>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𝜎</m:t>
                          </m:r>
                        </m:num>
                        <m:den>
                          <m:r>
                            <a:rPr lang="en-US" sz="2800" i="1">
                              <a:latin typeface="Cambria Math" panose="02040503050406030204" pitchFamily="18" charset="0"/>
                            </a:rPr>
                            <m:t>2</m:t>
                          </m:r>
                        </m:den>
                      </m:f>
                    </m:oMath>
                  </m:oMathPara>
                </a14:m>
                <a:endParaRPr lang="en-US" sz="2800" dirty="0"/>
              </a:p>
              <a:p>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b="1" i="1">
                              <a:latin typeface="Cambria Math" panose="02040503050406030204" pitchFamily="18" charset="0"/>
                            </a:rPr>
                            <m:t>𝐩</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𝐩</m:t>
                          </m:r>
                        </m:e>
                        <m:sub>
                          <m:r>
                            <a:rPr lang="en-US" sz="2800" i="1">
                              <a:latin typeface="Cambria Math" panose="02040503050406030204" pitchFamily="18" charset="0"/>
                            </a:rPr>
                            <m:t>1/2</m:t>
                          </m:r>
                        </m:sub>
                      </m:sSub>
                      <m:r>
                        <a:rPr lang="en-US" sz="2800" i="1">
                          <a:latin typeface="Cambria Math" panose="02040503050406030204" pitchFamily="18" charset="0"/>
                        </a:rPr>
                        <m:t>+ </m:t>
                      </m:r>
                      <m:r>
                        <a:rPr lang="en-US" sz="2800" b="1" i="1">
                          <a:latin typeface="Cambria Math" panose="02040503050406030204" pitchFamily="18" charset="0"/>
                        </a:rPr>
                        <m:t>𝐠</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𝐱</m:t>
                          </m:r>
                        </m:e>
                        <m:sub>
                          <m:r>
                            <a:rPr lang="en-US" sz="2800" i="1">
                              <a:latin typeface="Cambria Math" panose="02040503050406030204" pitchFamily="18" charset="0"/>
                            </a:rPr>
                            <m:t>1</m:t>
                          </m:r>
                        </m:sub>
                      </m:sSub>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𝜎</m:t>
                          </m:r>
                        </m:num>
                        <m:den>
                          <m:r>
                            <a:rPr lang="en-US" sz="2800" i="1">
                              <a:latin typeface="Cambria Math" panose="02040503050406030204" pitchFamily="18" charset="0"/>
                            </a:rPr>
                            <m:t>2</m:t>
                          </m:r>
                        </m:den>
                      </m:f>
                    </m:oMath>
                  </m:oMathPara>
                </a14:m>
                <a:endParaRPr lang="en-US" sz="2800" dirty="0"/>
              </a:p>
            </p:txBody>
          </p:sp>
        </mc:Choice>
        <mc:Fallback>
          <p:sp>
            <p:nvSpPr>
              <p:cNvPr id="6" name="Rectangle 5"/>
              <p:cNvSpPr>
                <a:spLocks noRot="1" noChangeAspect="1" noMove="1" noResize="1" noEditPoints="1" noAdjustHandles="1" noChangeArrowheads="1" noChangeShapeType="1" noTextEdit="1"/>
              </p:cNvSpPr>
              <p:nvPr/>
            </p:nvSpPr>
            <p:spPr>
              <a:xfrm>
                <a:off x="16819056" y="15453979"/>
                <a:ext cx="11125201" cy="3749744"/>
              </a:xfrm>
              <a:prstGeom prst="rect">
                <a:avLst/>
              </a:prstGeom>
              <a:blipFill rotWithShape="0">
                <a:blip r:embed="rId8"/>
                <a:stretch>
                  <a:fillRect l="-1096" t="-1626"/>
                </a:stretch>
              </a:blipFill>
            </p:spPr>
            <p:txBody>
              <a:bodyPr/>
              <a:lstStyle/>
              <a:p>
                <a:r>
                  <a:rPr lang="en-US">
                    <a:noFill/>
                  </a:rPr>
                  <a:t> </a:t>
                </a:r>
              </a:p>
            </p:txBody>
          </p:sp>
        </mc:Fallback>
      </mc:AlternateContent>
      <p:sp>
        <p:nvSpPr>
          <p:cNvPr id="10" name="Content Placeholder 9"/>
          <p:cNvSpPr>
            <a:spLocks noGrp="1"/>
          </p:cNvSpPr>
          <p:nvPr>
            <p:ph sz="quarter" idx="28"/>
          </p:nvPr>
        </p:nvSpPr>
        <p:spPr/>
        <p:txBody>
          <a:bodyPr/>
          <a:lstStyle/>
          <a:p>
            <a:endParaRPr lang="en-US"/>
          </a:p>
        </p:txBody>
      </p:sp>
      <mc:AlternateContent xmlns:mc="http://schemas.openxmlformats.org/markup-compatibility/2006">
        <mc:Choice xmlns:a14="http://schemas.microsoft.com/office/drawing/2010/main" Requires="a14">
          <p:sp>
            <p:nvSpPr>
              <p:cNvPr id="19" name="Rectangle 18"/>
              <p:cNvSpPr/>
              <p:nvPr/>
            </p:nvSpPr>
            <p:spPr>
              <a:xfrm>
                <a:off x="16725901" y="19604969"/>
                <a:ext cx="11125200" cy="2218364"/>
              </a:xfrm>
              <a:prstGeom prst="rect">
                <a:avLst/>
              </a:prstGeom>
            </p:spPr>
            <p:txBody>
              <a:bodyPr wrap="square">
                <a:spAutoFit/>
              </a:bodyPr>
              <a:lstStyle/>
              <a:p>
                <a:r>
                  <a:rPr lang="en-US" sz="2800" dirty="0">
                    <a:latin typeface="+mj-lt"/>
                  </a:rPr>
                  <a:t>Euler Second Order Equation</a:t>
                </a:r>
                <a:r>
                  <a:rPr lang="en-US" sz="2800" dirty="0">
                    <a:latin typeface="+mj-lt"/>
                  </a:rPr>
                  <a:t> </a:t>
                </a:r>
              </a:p>
              <a:p>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b="1" i="1">
                              <a:latin typeface="Cambria Math" panose="02040503050406030204" pitchFamily="18" charset="0"/>
                            </a:rPr>
                            <m:t>𝐩</m:t>
                          </m:r>
                        </m:e>
                        <m:sub>
                          <m:r>
                            <a:rPr lang="en-US" sz="2800" i="1">
                              <a:latin typeface="Cambria Math" panose="02040503050406030204" pitchFamily="18" charset="0"/>
                            </a:rPr>
                            <m:t>𝑘</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𝐩</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i="1">
                          <a:latin typeface="Cambria Math" panose="02040503050406030204" pitchFamily="18" charset="0"/>
                        </a:rPr>
                        <m:t>+ </m:t>
                      </m:r>
                      <m:f>
                        <m:fPr>
                          <m:ctrlPr>
                            <a:rPr lang="en-US" sz="2800" i="1">
                              <a:latin typeface="Cambria Math" panose="02040503050406030204" pitchFamily="18" charset="0"/>
                            </a:rPr>
                          </m:ctrlPr>
                        </m:fPr>
                        <m:num>
                          <m:r>
                            <a:rPr lang="en-US" sz="2800" b="1" i="1">
                              <a:latin typeface="Cambria Math" panose="02040503050406030204" pitchFamily="18" charset="0"/>
                            </a:rPr>
                            <m:t>𝐠</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b="1" i="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e>
                          </m:d>
                          <m:r>
                            <a:rPr lang="en-US" sz="2800" i="1">
                              <a:latin typeface="Cambria Math" panose="02040503050406030204" pitchFamily="18" charset="0"/>
                            </a:rPr>
                            <m:t>+</m:t>
                          </m:r>
                          <m:r>
                            <a:rPr lang="en-US" sz="2800" b="1" i="1">
                              <a:latin typeface="Cambria Math" panose="02040503050406030204" pitchFamily="18" charset="0"/>
                            </a:rPr>
                            <m:t>𝐠</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b="1" i="1">
                                      <a:latin typeface="Cambria Math" panose="02040503050406030204" pitchFamily="18" charset="0"/>
                                    </a:rPr>
                                    <m:t>𝐱</m:t>
                                  </m:r>
                                </m:e>
                                <m:sub>
                                  <m:r>
                                    <a:rPr lang="en-US" sz="2800" i="1">
                                      <a:latin typeface="Cambria Math" panose="02040503050406030204" pitchFamily="18" charset="0"/>
                                    </a:rPr>
                                    <m:t>𝑘</m:t>
                                  </m:r>
                                </m:sub>
                              </m:sSub>
                            </m:e>
                          </m:d>
                        </m:num>
                        <m:den>
                          <m:r>
                            <a:rPr lang="en-US" sz="2800" i="1">
                              <a:latin typeface="Cambria Math" panose="02040503050406030204" pitchFamily="18" charset="0"/>
                            </a:rPr>
                            <m:t>2</m:t>
                          </m:r>
                        </m:den>
                      </m:f>
                      <m:r>
                        <a:rPr lang="en-US" sz="2800" i="1">
                          <a:latin typeface="Cambria Math" panose="02040503050406030204" pitchFamily="18" charset="0"/>
                        </a:rPr>
                        <m:t>∆</m:t>
                      </m:r>
                      <m:r>
                        <a:rPr lang="en-US" sz="2800" i="1">
                          <a:latin typeface="Cambria Math" panose="02040503050406030204" pitchFamily="18" charset="0"/>
                        </a:rPr>
                        <m:t>𝜎</m:t>
                      </m:r>
                    </m:oMath>
                  </m:oMathPara>
                </a14:m>
                <a:endParaRPr lang="en-US" sz="2800" dirty="0"/>
              </a:p>
              <a:p>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b="1" i="1">
                              <a:latin typeface="Cambria Math" panose="02040503050406030204" pitchFamily="18" charset="0"/>
                            </a:rPr>
                            <m:t>𝐱</m:t>
                          </m:r>
                        </m:e>
                        <m:sub>
                          <m:r>
                            <a:rPr lang="en-US" sz="2800" i="1">
                              <a:latin typeface="Cambria Math" panose="02040503050406030204" pitchFamily="18" charset="0"/>
                            </a:rPr>
                            <m:t>𝑘</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𝐩</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i="1">
                          <a:latin typeface="Cambria Math" panose="02040503050406030204" pitchFamily="18" charset="0"/>
                        </a:rPr>
                        <m:t>∆</m:t>
                      </m:r>
                      <m:r>
                        <a:rPr lang="en-US" sz="2800" i="1">
                          <a:latin typeface="Cambria Math" panose="02040503050406030204" pitchFamily="18" charset="0"/>
                        </a:rPr>
                        <m:t>𝜎</m:t>
                      </m:r>
                      <m:r>
                        <a:rPr lang="en-US" sz="2800" i="1">
                          <a:latin typeface="Cambria Math" panose="02040503050406030204" pitchFamily="18" charset="0"/>
                        </a:rPr>
                        <m:t>+</m:t>
                      </m:r>
                      <m:r>
                        <a:rPr lang="en-US" sz="2800" b="1" i="1">
                          <a:latin typeface="Cambria Math" panose="02040503050406030204" pitchFamily="18" charset="0"/>
                        </a:rPr>
                        <m:t>𝐠</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b="1" i="1">
                                  <a:latin typeface="Cambria Math" panose="02040503050406030204" pitchFamily="18" charset="0"/>
                                </a:rPr>
                                <m:t>𝐱</m:t>
                              </m:r>
                            </m:e>
                            <m:sub>
                              <m:r>
                                <a:rPr lang="en-US" sz="2800" i="1">
                                  <a:latin typeface="Cambria Math" panose="02040503050406030204" pitchFamily="18" charset="0"/>
                                </a:rPr>
                                <m:t>0</m:t>
                              </m:r>
                            </m:sub>
                          </m:sSub>
                        </m:e>
                      </m:d>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m:t>
                                  </m:r>
                                  <m:r>
                                    <a:rPr lang="en-US" sz="2800" i="1">
                                      <a:latin typeface="Cambria Math" panose="02040503050406030204" pitchFamily="18" charset="0"/>
                                    </a:rPr>
                                    <m:t>𝜎</m:t>
                                  </m:r>
                                </m:e>
                              </m:d>
                            </m:e>
                            <m:sup>
                              <m:r>
                                <a:rPr lang="en-US" sz="2800" i="1">
                                  <a:latin typeface="Cambria Math" panose="02040503050406030204" pitchFamily="18" charset="0"/>
                                </a:rPr>
                                <m:t>2</m:t>
                              </m:r>
                            </m:sup>
                          </m:sSup>
                        </m:num>
                        <m:den>
                          <m:r>
                            <a:rPr lang="en-US" sz="2800" i="1">
                              <a:latin typeface="Cambria Math" panose="02040503050406030204" pitchFamily="18" charset="0"/>
                            </a:rPr>
                            <m:t>2</m:t>
                          </m:r>
                        </m:den>
                      </m:f>
                    </m:oMath>
                  </m:oMathPara>
                </a14:m>
                <a:endParaRPr lang="en-US" sz="2800" dirty="0"/>
              </a:p>
            </p:txBody>
          </p:sp>
        </mc:Choice>
        <mc:Fallback>
          <p:sp>
            <p:nvSpPr>
              <p:cNvPr id="19" name="Rectangle 18"/>
              <p:cNvSpPr>
                <a:spLocks noRot="1" noChangeAspect="1" noMove="1" noResize="1" noEditPoints="1" noAdjustHandles="1" noChangeArrowheads="1" noChangeShapeType="1" noTextEdit="1"/>
              </p:cNvSpPr>
              <p:nvPr/>
            </p:nvSpPr>
            <p:spPr>
              <a:xfrm>
                <a:off x="16725901" y="19604969"/>
                <a:ext cx="11125200" cy="2218364"/>
              </a:xfrm>
              <a:prstGeom prst="rect">
                <a:avLst/>
              </a:prstGeom>
              <a:blipFill rotWithShape="0">
                <a:blip r:embed="rId9"/>
                <a:stretch>
                  <a:fillRect l="-1151" t="-2747"/>
                </a:stretch>
              </a:blipFill>
            </p:spPr>
            <p:txBody>
              <a:bodyPr/>
              <a:lstStyle/>
              <a:p>
                <a:r>
                  <a:rPr lang="en-US">
                    <a:noFill/>
                  </a:rPr>
                  <a:t> </a:t>
                </a:r>
              </a:p>
            </p:txBody>
          </p:sp>
        </mc:Fallback>
      </mc:AlternateContent>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254</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Cambria Math</vt:lpstr>
      <vt:lpstr>Medical Poster</vt:lpstr>
      <vt:lpstr>A Comparison of Numerical Methods for Seismic Ray Tracing: Error Analysis of First and Second Order Euler Methods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2017-07-26T15:57:09Z</dcterms:created>
  <dcterms:modified xsi:type="dcterms:W3CDTF">2017-07-27T14:35:48Z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