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Архитектурные аспекты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высоконагруженных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Масштабируемость (</a:t>
            </a:r>
            <a:r>
              <a:rPr lang="ru-RU" dirty="0" err="1"/>
              <a:t>scalability</a:t>
            </a:r>
            <a:r>
              <a:rPr lang="ru-RU" dirty="0"/>
              <a:t>) </a:t>
            </a:r>
            <a:r>
              <a:rPr lang="ru-RU" dirty="0" smtClean="0"/>
              <a:t>– способность </a:t>
            </a:r>
            <a:r>
              <a:rPr lang="ru-RU" dirty="0"/>
              <a:t>системы справляться с возросшей нагрузкой</a:t>
            </a:r>
            <a:r>
              <a:rPr lang="ru-RU" dirty="0" smtClean="0"/>
              <a:t>.</a:t>
            </a:r>
          </a:p>
          <a:p>
            <a:r>
              <a:rPr lang="ru-RU" dirty="0"/>
              <a:t>Нагрузку можно описать с помощью нескольких </a:t>
            </a:r>
            <a:r>
              <a:rPr lang="ru-RU" dirty="0" smtClean="0"/>
              <a:t>чисел – параметров </a:t>
            </a:r>
            <a:r>
              <a:rPr lang="ru-RU" dirty="0"/>
              <a:t>нагрузки. Оптимальный выбор таких параметров зависит от </a:t>
            </a:r>
            <a:r>
              <a:rPr lang="ru-RU" dirty="0" smtClean="0"/>
              <a:t>архитектуры </a:t>
            </a:r>
            <a:r>
              <a:rPr lang="ru-RU" dirty="0"/>
              <a:t>системы. Это может быть количество запросов к веб-серверу в </a:t>
            </a:r>
            <a:r>
              <a:rPr lang="ru-RU" dirty="0" smtClean="0"/>
              <a:t>секунду</a:t>
            </a:r>
            <a:r>
              <a:rPr lang="ru-RU" dirty="0"/>
              <a:t>, отношение количества операций чтения к количеству операций записи в базе </a:t>
            </a:r>
            <a:r>
              <a:rPr lang="ru-RU" dirty="0" smtClean="0"/>
              <a:t>данных</a:t>
            </a:r>
            <a:r>
              <a:rPr lang="ru-RU" dirty="0"/>
              <a:t>, количество активных одновременно пользователей в комнате чата, частота </a:t>
            </a:r>
            <a:r>
              <a:rPr lang="ru-RU" dirty="0" smtClean="0"/>
              <a:t>успешных </a:t>
            </a:r>
            <a:r>
              <a:rPr lang="ru-RU" dirty="0"/>
              <a:t>обращений в кэш или что-то еще</a:t>
            </a:r>
            <a:r>
              <a:rPr lang="ru-RU" dirty="0" smtClean="0"/>
              <a:t>.</a:t>
            </a:r>
          </a:p>
          <a:p>
            <a:r>
              <a:rPr lang="ru-RU" dirty="0"/>
              <a:t>После описания нагрузки на </a:t>
            </a:r>
            <a:r>
              <a:rPr lang="ru-RU" dirty="0" smtClean="0"/>
              <a:t>систему </a:t>
            </a:r>
            <a:r>
              <a:rPr lang="ru-RU" dirty="0"/>
              <a:t>можно выяснить, что произойдет при ее </a:t>
            </a:r>
            <a:r>
              <a:rPr lang="ru-RU" dirty="0" smtClean="0"/>
              <a:t>возрастании</a:t>
            </a:r>
            <a:r>
              <a:rPr lang="ru-RU" dirty="0"/>
              <a:t>. Следует обратить внимание на два </a:t>
            </a:r>
            <a:r>
              <a:rPr lang="ru-RU" dirty="0" smtClean="0"/>
              <a:t>аспекта.</a:t>
            </a:r>
            <a:endParaRPr lang="ru-RU" dirty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изменится производительность системы, если увеличить параметр </a:t>
            </a:r>
            <a:r>
              <a:rPr lang="ru-RU" dirty="0" smtClean="0"/>
              <a:t>нагрузки </a:t>
            </a:r>
            <a:r>
              <a:rPr lang="ru-RU" dirty="0"/>
              <a:t>при неизменных ресурсах системы (CPU, оперативная память, пропускная </a:t>
            </a:r>
            <a:r>
              <a:rPr lang="ru-RU" dirty="0" smtClean="0"/>
              <a:t>способность </a:t>
            </a:r>
            <a:r>
              <a:rPr lang="ru-RU" dirty="0"/>
              <a:t>сети и т. д</a:t>
            </a:r>
            <a:r>
              <a:rPr lang="ru-RU" dirty="0" smtClean="0"/>
              <a:t>.)?</a:t>
            </a:r>
          </a:p>
          <a:p>
            <a:pPr lvl="1"/>
            <a:r>
              <a:rPr lang="ru-RU" dirty="0" smtClean="0"/>
              <a:t>На сколько </a:t>
            </a:r>
            <a:r>
              <a:rPr lang="ru-RU" dirty="0"/>
              <a:t>нужно увеличить ресурсы при увеличении параметра </a:t>
            </a:r>
            <a:r>
              <a:rPr lang="ru-RU" dirty="0" smtClean="0"/>
              <a:t>нагрузки, чтобы </a:t>
            </a:r>
            <a:r>
              <a:rPr lang="ru-RU" dirty="0"/>
              <a:t>производительность системы не изменилась?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Масштабируемость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24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Стоимость </a:t>
            </a:r>
            <a:r>
              <a:rPr lang="ru-RU" dirty="0"/>
              <a:t>программного обеспечения состоит </a:t>
            </a:r>
            <a:r>
              <a:rPr lang="ru-RU" dirty="0" smtClean="0"/>
              <a:t>не только из </a:t>
            </a:r>
            <a:r>
              <a:rPr lang="ru-RU" dirty="0"/>
              <a:t>затрат </a:t>
            </a:r>
            <a:r>
              <a:rPr lang="ru-RU" dirty="0" smtClean="0"/>
              <a:t>на разработку</a:t>
            </a:r>
            <a:r>
              <a:rPr lang="ru-RU" dirty="0"/>
              <a:t>, </a:t>
            </a:r>
            <a:r>
              <a:rPr lang="ru-RU" dirty="0" smtClean="0"/>
              <a:t>но и </a:t>
            </a:r>
            <a:r>
              <a:rPr lang="ru-RU" dirty="0"/>
              <a:t>на текущее сопровождение </a:t>
            </a:r>
            <a:r>
              <a:rPr lang="ru-RU" dirty="0" smtClean="0"/>
              <a:t>– исправление </a:t>
            </a:r>
            <a:r>
              <a:rPr lang="ru-RU" dirty="0"/>
              <a:t>ошибок, поддержание работоспособности его подсистем, расследование </a:t>
            </a:r>
            <a:r>
              <a:rPr lang="ru-RU" dirty="0" smtClean="0"/>
              <a:t>отказов</a:t>
            </a:r>
            <a:r>
              <a:rPr lang="ru-RU" dirty="0"/>
              <a:t>, адаптацию к новым платформам, модификацию под новые сценарии </a:t>
            </a:r>
            <a:r>
              <a:rPr lang="ru-RU" dirty="0" smtClean="0"/>
              <a:t>использования</a:t>
            </a:r>
            <a:r>
              <a:rPr lang="ru-RU" dirty="0"/>
              <a:t>, возврат технического </a:t>
            </a:r>
            <a:r>
              <a:rPr lang="ru-RU" dirty="0" smtClean="0"/>
              <a:t>долга и </a:t>
            </a:r>
            <a:r>
              <a:rPr lang="ru-RU" dirty="0"/>
              <a:t>добавление новых возможностей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Принципы проектирования программных </a:t>
            </a:r>
            <a:r>
              <a:rPr lang="ru-RU" dirty="0"/>
              <a:t>систем.</a:t>
            </a:r>
          </a:p>
          <a:p>
            <a:pPr lvl="1"/>
            <a:r>
              <a:rPr lang="ru-RU" dirty="0" smtClean="0"/>
              <a:t>Удобство </a:t>
            </a:r>
            <a:r>
              <a:rPr lang="ru-RU" dirty="0"/>
              <a:t>эксплуатации. Облегчает обслуживающему персоналу поддержание </a:t>
            </a:r>
            <a:r>
              <a:rPr lang="ru-RU" dirty="0" smtClean="0"/>
              <a:t>беспрепятственной </a:t>
            </a:r>
            <a:r>
              <a:rPr lang="ru-RU" dirty="0"/>
              <a:t>работы системы.</a:t>
            </a:r>
          </a:p>
          <a:p>
            <a:pPr lvl="1"/>
            <a:r>
              <a:rPr lang="ru-RU" dirty="0" smtClean="0"/>
              <a:t>Простота</a:t>
            </a:r>
            <a:r>
              <a:rPr lang="ru-RU" dirty="0"/>
              <a:t>. Облегчает понимание системы новыми инженерами путем </a:t>
            </a:r>
            <a:r>
              <a:rPr lang="ru-RU" dirty="0" smtClean="0"/>
              <a:t>максимально </a:t>
            </a:r>
            <a:r>
              <a:rPr lang="ru-RU" dirty="0"/>
              <a:t>возможного ее </a:t>
            </a:r>
            <a:r>
              <a:rPr lang="ru-RU" dirty="0" smtClean="0"/>
              <a:t>упрощения.</a:t>
            </a:r>
            <a:endParaRPr lang="ru-RU" dirty="0"/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развития. Упрощает разработчикам внесение в будущем </a:t>
            </a:r>
            <a:r>
              <a:rPr lang="ru-RU" dirty="0" smtClean="0"/>
              <a:t>изменений </a:t>
            </a:r>
            <a:r>
              <a:rPr lang="ru-RU" dirty="0"/>
              <a:t>в систему, адаптацию ее для непредвиденных сценариев использования при </a:t>
            </a:r>
            <a:r>
              <a:rPr lang="ru-RU" dirty="0" smtClean="0"/>
              <a:t>смене </a:t>
            </a:r>
            <a:r>
              <a:rPr lang="ru-RU" dirty="0"/>
              <a:t>требований. Известна под названиями «расширяемость» (</a:t>
            </a:r>
            <a:r>
              <a:rPr lang="ru-RU" dirty="0" err="1"/>
              <a:t>extensibility</a:t>
            </a:r>
            <a:r>
              <a:rPr lang="ru-RU" dirty="0"/>
              <a:t>), </a:t>
            </a:r>
            <a:r>
              <a:rPr lang="ru-RU" dirty="0" smtClean="0"/>
              <a:t>«</a:t>
            </a:r>
            <a:r>
              <a:rPr lang="ru-RU" dirty="0"/>
              <a:t>модифицируемость» (</a:t>
            </a:r>
            <a:r>
              <a:rPr lang="ru-RU" dirty="0" err="1"/>
              <a:t>modifiability</a:t>
            </a:r>
            <a:r>
              <a:rPr lang="ru-RU" dirty="0"/>
              <a:t>) и «пластичность» (</a:t>
            </a:r>
            <a:r>
              <a:rPr lang="ru-RU" dirty="0" err="1"/>
              <a:t>plasticity</a:t>
            </a:r>
            <a:r>
              <a:rPr lang="ru-RU" dirty="0" smtClean="0"/>
              <a:t>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Удобство сопровождения</a:t>
            </a:r>
          </a:p>
        </p:txBody>
      </p:sp>
    </p:spTree>
    <p:extLst>
      <p:ext uri="{BB962C8B-B14F-4D97-AF65-F5344CB8AC3E}">
        <p14:creationId xmlns:p14="http://schemas.microsoft.com/office/powerpoint/2010/main" val="209785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распределённое приложение на </a:t>
            </a:r>
            <a:r>
              <a:rPr lang="ru-RU" dirty="0" err="1" smtClean="0"/>
              <a:t>микросервисной</a:t>
            </a:r>
            <a:r>
              <a:rPr lang="ru-RU" dirty="0" smtClean="0"/>
              <a:t> архитектуре:</a:t>
            </a:r>
            <a:endParaRPr lang="en-US" dirty="0" smtClean="0"/>
          </a:p>
          <a:p>
            <a:pPr lvl="1"/>
            <a:r>
              <a:rPr lang="ru-RU" dirty="0" smtClean="0"/>
              <a:t>веб-клиент</a:t>
            </a:r>
            <a:r>
              <a:rPr lang="en-US" dirty="0" smtClean="0"/>
              <a:t> (</a:t>
            </a:r>
            <a:r>
              <a:rPr lang="ru-RU" dirty="0" smtClean="0"/>
              <a:t>желательно </a:t>
            </a:r>
            <a:r>
              <a:rPr lang="en-US" dirty="0" smtClean="0"/>
              <a:t>Angular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минимум 2 </a:t>
            </a:r>
            <a:r>
              <a:rPr lang="en-US" dirty="0" smtClean="0"/>
              <a:t>stateless-</a:t>
            </a:r>
            <a:r>
              <a:rPr lang="ru-RU" dirty="0" err="1" smtClean="0"/>
              <a:t>микросервиса</a:t>
            </a:r>
            <a:r>
              <a:rPr lang="ru-RU" dirty="0" smtClean="0"/>
              <a:t> на разных языках (</a:t>
            </a:r>
            <a:r>
              <a:rPr lang="en-US" dirty="0" smtClean="0"/>
              <a:t>C#, Java, Python </a:t>
            </a:r>
            <a:r>
              <a:rPr lang="ru-RU" dirty="0" smtClean="0"/>
              <a:t>или </a:t>
            </a:r>
            <a:r>
              <a:rPr lang="en-US" dirty="0" err="1" smtClean="0"/>
              <a:t>TypeScript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взаимодействие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через </a:t>
            </a:r>
            <a:r>
              <a:rPr lang="en-US" dirty="0" smtClean="0"/>
              <a:t>Message Broker </a:t>
            </a:r>
            <a:r>
              <a:rPr lang="ru-RU" dirty="0" smtClean="0"/>
              <a:t>и напрямую;</a:t>
            </a:r>
          </a:p>
          <a:p>
            <a:pPr lvl="1"/>
            <a:r>
              <a:rPr lang="en-US" dirty="0" smtClean="0"/>
              <a:t>API Gateway </a:t>
            </a:r>
            <a:r>
              <a:rPr lang="ru-RU" dirty="0" smtClean="0"/>
              <a:t>и </a:t>
            </a:r>
            <a:r>
              <a:rPr lang="en-US" dirty="0" smtClean="0"/>
              <a:t>Service Discovery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реляционная или </a:t>
            </a:r>
            <a:r>
              <a:rPr lang="ru-RU" dirty="0" err="1" smtClean="0"/>
              <a:t>нереляционная</a:t>
            </a:r>
            <a:r>
              <a:rPr lang="ru-RU" smtClean="0"/>
              <a:t> СУБД.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типу архитектуры:</a:t>
            </a:r>
          </a:p>
          <a:p>
            <a:pPr lvl="1"/>
            <a:r>
              <a:rPr lang="ru-RU" dirty="0" smtClean="0"/>
              <a:t>монолитная архитектура;</a:t>
            </a:r>
          </a:p>
          <a:p>
            <a:pPr lvl="1"/>
            <a:r>
              <a:rPr lang="ru-RU" dirty="0" smtClean="0"/>
              <a:t>многослойная архитектура;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архитектура.</a:t>
            </a:r>
          </a:p>
          <a:p>
            <a:r>
              <a:rPr lang="ru-RU" dirty="0"/>
              <a:t>По типу клиента:</a:t>
            </a:r>
          </a:p>
          <a:p>
            <a:pPr lvl="1"/>
            <a:r>
              <a:rPr lang="ru-RU" dirty="0" err="1"/>
              <a:t>десктопный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веб-клиент;</a:t>
            </a:r>
          </a:p>
          <a:p>
            <a:pPr lvl="1"/>
            <a:r>
              <a:rPr lang="ru-RU" dirty="0" smtClean="0"/>
              <a:t>мобильный.</a:t>
            </a:r>
          </a:p>
          <a:p>
            <a:r>
              <a:rPr lang="ru-RU" dirty="0"/>
              <a:t>По типу </a:t>
            </a:r>
            <a:r>
              <a:rPr lang="ru-RU" dirty="0" smtClean="0"/>
              <a:t>сетевого взаимодействия:</a:t>
            </a:r>
            <a:endParaRPr lang="ru-RU" dirty="0"/>
          </a:p>
          <a:p>
            <a:pPr lvl="1"/>
            <a:r>
              <a:rPr lang="en-US" dirty="0" smtClean="0"/>
              <a:t>HTTP</a:t>
            </a:r>
            <a:r>
              <a:rPr lang="ru-RU" dirty="0" smtClean="0"/>
              <a:t> (и ему подобные);</a:t>
            </a:r>
            <a:endParaRPr lang="ru-RU" dirty="0"/>
          </a:p>
          <a:p>
            <a:pPr lvl="1"/>
            <a:r>
              <a:rPr lang="ru-RU" dirty="0" smtClean="0"/>
              <a:t>веб-сокеты.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Дизайн верхнего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6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Связность </a:t>
            </a:r>
            <a:r>
              <a:rPr lang="ru-RU" dirty="0" err="1" smtClean="0"/>
              <a:t>микросервисов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сильная;</a:t>
            </a:r>
          </a:p>
          <a:p>
            <a:pPr lvl="1"/>
            <a:r>
              <a:rPr lang="ru-RU" dirty="0" smtClean="0"/>
              <a:t>слабая.</a:t>
            </a:r>
          </a:p>
          <a:p>
            <a:r>
              <a:rPr lang="ru-RU" dirty="0" smtClean="0"/>
              <a:t>Способ связи:</a:t>
            </a:r>
          </a:p>
          <a:p>
            <a:pPr lvl="1"/>
            <a:r>
              <a:rPr lang="ru-RU" dirty="0" smtClean="0"/>
              <a:t>синхронный;</a:t>
            </a:r>
          </a:p>
          <a:p>
            <a:pPr lvl="1"/>
            <a:r>
              <a:rPr lang="ru-RU" dirty="0" smtClean="0"/>
              <a:t>асинхронный.</a:t>
            </a:r>
            <a:endParaRPr lang="ru-RU" dirty="0"/>
          </a:p>
          <a:p>
            <a:r>
              <a:rPr lang="ru-RU" dirty="0" smtClean="0"/>
              <a:t>Схема аутентификации </a:t>
            </a:r>
            <a:r>
              <a:rPr lang="ru-RU" dirty="0" err="1" smtClean="0"/>
              <a:t>микросерввисов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общая;</a:t>
            </a:r>
          </a:p>
          <a:p>
            <a:pPr lvl="1"/>
            <a:r>
              <a:rPr lang="ru-RU" dirty="0" smtClean="0"/>
              <a:t>раздельная.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архитектуры</a:t>
            </a:r>
            <a:endParaRPr lang="ru-RU" dirty="0"/>
          </a:p>
        </p:txBody>
      </p:sp>
      <p:pic>
        <p:nvPicPr>
          <p:cNvPr id="4" name="Picture 2" descr="C:\Users\ilyoz\Downloads\Познание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25" y="1524000"/>
            <a:ext cx="6678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2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Многие приложения сегодня относятся к категории высоконагруженных </a:t>
            </a:r>
            <a:r>
              <a:rPr lang="ru-RU" dirty="0" smtClean="0"/>
              <a:t>данными </a:t>
            </a:r>
            <a:r>
              <a:rPr lang="ru-RU" dirty="0"/>
              <a:t>(</a:t>
            </a:r>
            <a:r>
              <a:rPr lang="ru-RU" dirty="0" err="1"/>
              <a:t>data-intensive</a:t>
            </a:r>
            <a:r>
              <a:rPr lang="ru-RU" dirty="0"/>
              <a:t>), в отличие от высоконагруженных вычислениями (</a:t>
            </a:r>
            <a:r>
              <a:rPr lang="ru-RU" dirty="0" err="1" smtClean="0"/>
              <a:t>compute</a:t>
            </a:r>
            <a:r>
              <a:rPr lang="ru-RU" dirty="0" smtClean="0"/>
              <a:t> </a:t>
            </a:r>
            <a:r>
              <a:rPr lang="ru-RU" dirty="0" err="1" smtClean="0"/>
              <a:t>intensive</a:t>
            </a:r>
            <a:r>
              <a:rPr lang="ru-RU" dirty="0"/>
              <a:t>). Чистая производительность CPU </a:t>
            </a:r>
            <a:r>
              <a:rPr lang="ru-RU" dirty="0" smtClean="0"/>
              <a:t>– просто </a:t>
            </a:r>
            <a:r>
              <a:rPr lang="ru-RU" dirty="0"/>
              <a:t>ограничивающий фактор </a:t>
            </a:r>
            <a:r>
              <a:rPr lang="ru-RU" dirty="0" smtClean="0"/>
              <a:t> для </a:t>
            </a:r>
            <a:r>
              <a:rPr lang="ru-RU" dirty="0"/>
              <a:t>этих приложений, а основная проблема заключается в объеме данных, </a:t>
            </a:r>
            <a:r>
              <a:rPr lang="ru-RU" dirty="0" smtClean="0"/>
              <a:t>их сложности </a:t>
            </a:r>
            <a:r>
              <a:rPr lang="ru-RU" dirty="0"/>
              <a:t>и скорости изменения.</a:t>
            </a:r>
          </a:p>
          <a:p>
            <a:r>
              <a:rPr lang="ru-RU" dirty="0"/>
              <a:t>Высоконагруженное данными приложение (DIA) обычно создается из </a:t>
            </a:r>
            <a:r>
              <a:rPr lang="ru-RU" dirty="0" smtClean="0"/>
              <a:t>стандартных </a:t>
            </a:r>
            <a:r>
              <a:rPr lang="ru-RU" dirty="0"/>
              <a:t>блоков, обеспечивающих часто требующуюся функциональность. Например, </a:t>
            </a:r>
            <a:r>
              <a:rPr lang="ru-RU" dirty="0" smtClean="0"/>
              <a:t>многим </a:t>
            </a:r>
            <a:r>
              <a:rPr lang="ru-RU" dirty="0"/>
              <a:t>приложениям </a:t>
            </a:r>
            <a:r>
              <a:rPr lang="ru-RU" dirty="0" smtClean="0"/>
              <a:t>нужно:</a:t>
            </a:r>
          </a:p>
          <a:p>
            <a:pPr lvl="1"/>
            <a:r>
              <a:rPr lang="ru-RU" dirty="0" smtClean="0"/>
              <a:t>хранить </a:t>
            </a:r>
            <a:r>
              <a:rPr lang="ru-RU" dirty="0"/>
              <a:t>данные, чтобы эти или другие приложения могли найти их в </a:t>
            </a:r>
            <a:r>
              <a:rPr lang="ru-RU" dirty="0" smtClean="0"/>
              <a:t>дальнейшем </a:t>
            </a:r>
            <a:r>
              <a:rPr lang="ru-RU" dirty="0"/>
              <a:t>(базы данных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запоминать </a:t>
            </a:r>
            <a:r>
              <a:rPr lang="ru-RU" dirty="0"/>
              <a:t>результат ресурсоемкой операции для ускорения чтения (кэши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предоставлять </a:t>
            </a:r>
            <a:r>
              <a:rPr lang="ru-RU" dirty="0"/>
              <a:t>пользователям возможность искать данные по ключевому слову </a:t>
            </a:r>
            <a:r>
              <a:rPr lang="ru-RU" dirty="0" smtClean="0"/>
              <a:t>или </a:t>
            </a:r>
            <a:r>
              <a:rPr lang="ru-RU" dirty="0"/>
              <a:t>фильтровать их различными способами (поисковые индексы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отправлять </a:t>
            </a:r>
            <a:r>
              <a:rPr lang="ru-RU" dirty="0"/>
              <a:t>сообщения другим процессам для асинхронной обработки (</a:t>
            </a:r>
            <a:r>
              <a:rPr lang="ru-RU" dirty="0" smtClean="0"/>
              <a:t>потоковая </a:t>
            </a:r>
            <a:r>
              <a:rPr lang="ru-RU" dirty="0"/>
              <a:t>обработка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время </a:t>
            </a:r>
            <a:r>
              <a:rPr lang="ru-RU" dirty="0"/>
              <a:t>от времени «перемалывать» большие объемы накопленных данных (</a:t>
            </a:r>
            <a:r>
              <a:rPr lang="ru-RU" dirty="0" smtClean="0"/>
              <a:t>пакетная </a:t>
            </a:r>
            <a:r>
              <a:rPr lang="ru-RU" dirty="0"/>
              <a:t>обработка).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Высоконагруженные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 создании приложения большинство разработчиков и не помышляют </a:t>
            </a:r>
            <a:r>
              <a:rPr lang="ru-RU" dirty="0" smtClean="0"/>
              <a:t>о </a:t>
            </a:r>
            <a:r>
              <a:rPr lang="ru-RU" dirty="0"/>
              <a:t>создании с нуля новой подсистемы хранения, поскольку базы данных </a:t>
            </a:r>
            <a:r>
              <a:rPr lang="ru-RU" dirty="0" smtClean="0"/>
              <a:t>– инструмент</a:t>
            </a:r>
            <a:r>
              <a:rPr lang="ru-RU" dirty="0"/>
              <a:t>, отлично подходящий для этой задачи.</a:t>
            </a:r>
          </a:p>
          <a:p>
            <a:r>
              <a:rPr lang="ru-RU" dirty="0" smtClean="0"/>
              <a:t>Существует </a:t>
            </a:r>
            <a:r>
              <a:rPr lang="ru-RU" dirty="0"/>
              <a:t>множество систем баз данных с </a:t>
            </a:r>
            <a:r>
              <a:rPr lang="ru-RU" dirty="0" smtClean="0"/>
              <a:t>разнообразными </a:t>
            </a:r>
            <a:r>
              <a:rPr lang="ru-RU" dirty="0"/>
              <a:t>характеристиками, поскольку у разных приложений </a:t>
            </a:r>
            <a:r>
              <a:rPr lang="ru-RU" dirty="0" smtClean="0"/>
              <a:t>– различные требования</a:t>
            </a:r>
            <a:r>
              <a:rPr lang="ru-RU" dirty="0"/>
              <a:t>. Существует много подходов к кэшированию, несколько способов </a:t>
            </a:r>
            <a:r>
              <a:rPr lang="ru-RU" dirty="0" smtClean="0"/>
              <a:t>построения </a:t>
            </a:r>
            <a:r>
              <a:rPr lang="ru-RU" dirty="0"/>
              <a:t>поисковых индексов и т. 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ru-RU" dirty="0"/>
              <a:t>создании приложения необходимо </a:t>
            </a:r>
            <a:r>
              <a:rPr lang="ru-RU" dirty="0" smtClean="0"/>
              <a:t>определиться </a:t>
            </a:r>
            <a:r>
              <a:rPr lang="ru-RU" dirty="0"/>
              <a:t>с тем, с помощью каких инструментов и подходов лучше всего </a:t>
            </a:r>
            <a:r>
              <a:rPr lang="ru-RU" dirty="0" smtClean="0"/>
              <a:t>решать </a:t>
            </a:r>
            <a:r>
              <a:rPr lang="ru-RU" dirty="0"/>
              <a:t>имеющуюся задачу. Кроме того, иногда бывает непросто подобрать нужную </a:t>
            </a:r>
            <a:r>
              <a:rPr lang="ru-RU" dirty="0" smtClean="0"/>
              <a:t>комбинацию </a:t>
            </a:r>
            <a:r>
              <a:rPr lang="ru-RU" dirty="0"/>
              <a:t>инструментов, когда нужно сделать что-то, для чего одного </a:t>
            </a:r>
            <a:r>
              <a:rPr lang="ru-RU" dirty="0" smtClean="0"/>
              <a:t>инструмента </a:t>
            </a:r>
            <a:r>
              <a:rPr lang="ru-RU" dirty="0"/>
              <a:t>в отдельности </a:t>
            </a:r>
            <a:r>
              <a:rPr lang="ru-RU" dirty="0" smtClean="0"/>
              <a:t>недостаточно.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Инструменты работы с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1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Обычно мы относим базы данных, очереди, кэши и т. п. к совершенно различным </a:t>
            </a:r>
            <a:r>
              <a:rPr lang="ru-RU" dirty="0" smtClean="0"/>
              <a:t>категориям </a:t>
            </a:r>
            <a:r>
              <a:rPr lang="ru-RU" dirty="0"/>
              <a:t>инструментов. Хотя базы данных и очереди сообщений выглядят </a:t>
            </a:r>
            <a:r>
              <a:rPr lang="ru-RU" dirty="0" smtClean="0"/>
              <a:t>похожими – и те, </a:t>
            </a:r>
            <a:r>
              <a:rPr lang="ru-RU" dirty="0"/>
              <a:t>и другие хранят данные в течение некоторого </a:t>
            </a:r>
            <a:r>
              <a:rPr lang="ru-RU" dirty="0" smtClean="0"/>
              <a:t>времени, – паттерны доступа </a:t>
            </a:r>
            <a:r>
              <a:rPr lang="ru-RU" dirty="0"/>
              <a:t>для них совершенно различаются, что означает различные характеристики </a:t>
            </a:r>
            <a:r>
              <a:rPr lang="ru-RU" dirty="0" smtClean="0"/>
              <a:t>производительности</a:t>
            </a:r>
            <a:r>
              <a:rPr lang="ru-RU" dirty="0"/>
              <a:t>, а следовательно, очень разные реализации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Множество инструментов </a:t>
            </a:r>
            <a:r>
              <a:rPr lang="ru-RU" dirty="0"/>
              <a:t>для хранения и </a:t>
            </a:r>
            <a:r>
              <a:rPr lang="ru-RU" dirty="0" smtClean="0"/>
              <a:t>обработки данных оптимизированы </a:t>
            </a:r>
            <a:r>
              <a:rPr lang="ru-RU" dirty="0"/>
              <a:t>для </a:t>
            </a:r>
            <a:r>
              <a:rPr lang="ru-RU" dirty="0" smtClean="0"/>
              <a:t>различных </a:t>
            </a:r>
            <a:r>
              <a:rPr lang="ru-RU" dirty="0"/>
              <a:t>сценариев </a:t>
            </a:r>
            <a:r>
              <a:rPr lang="ru-RU" dirty="0" smtClean="0"/>
              <a:t>использования </a:t>
            </a:r>
            <a:r>
              <a:rPr lang="ru-RU" dirty="0"/>
              <a:t>и более не укладываются в обычные </a:t>
            </a:r>
            <a:r>
              <a:rPr lang="ru-RU" dirty="0" smtClean="0"/>
              <a:t>категории. </a:t>
            </a:r>
            <a:r>
              <a:rPr lang="ru-RU" dirty="0"/>
              <a:t>Например, </a:t>
            </a:r>
            <a:r>
              <a:rPr lang="ru-RU" dirty="0" smtClean="0"/>
              <a:t>существуют </a:t>
            </a:r>
            <a:r>
              <a:rPr lang="ru-RU" dirty="0"/>
              <a:t>хранилища данных, применяемые как очереди сообщений (</a:t>
            </a:r>
            <a:r>
              <a:rPr lang="ru-RU" dirty="0" err="1" smtClean="0"/>
              <a:t>Redis</a:t>
            </a:r>
            <a:r>
              <a:rPr lang="ru-RU" dirty="0" smtClean="0"/>
              <a:t>, </a:t>
            </a:r>
            <a:r>
              <a:rPr lang="en-US" dirty="0" smtClean="0"/>
              <a:t>PostgreSQL</a:t>
            </a:r>
            <a:r>
              <a:rPr lang="ru-RU" dirty="0" smtClean="0"/>
              <a:t>) </a:t>
            </a:r>
            <a:r>
              <a:rPr lang="ru-RU" dirty="0"/>
              <a:t>и очереди </a:t>
            </a:r>
            <a:r>
              <a:rPr lang="ru-RU" dirty="0" smtClean="0"/>
              <a:t> сообщений </a:t>
            </a:r>
            <a:r>
              <a:rPr lang="ru-RU" dirty="0"/>
              <a:t>с соответствующим базам данных уровнем надежности (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Kafka</a:t>
            </a:r>
            <a:r>
              <a:rPr lang="ru-RU" dirty="0"/>
              <a:t>). </a:t>
            </a:r>
            <a:r>
              <a:rPr lang="ru-RU" dirty="0" smtClean="0"/>
              <a:t>Границы </a:t>
            </a:r>
            <a:r>
              <a:rPr lang="ru-RU" dirty="0"/>
              <a:t>между категориями постепенно размываются.</a:t>
            </a:r>
          </a:p>
          <a:p>
            <a:r>
              <a:rPr lang="ru-RU" dirty="0"/>
              <a:t>Кроме того, все больше приложений предъявляют такие жесткие или широкие </a:t>
            </a:r>
            <a:r>
              <a:rPr lang="ru-RU" dirty="0" smtClean="0"/>
              <a:t>требования</a:t>
            </a:r>
            <a:r>
              <a:rPr lang="ru-RU" dirty="0"/>
              <a:t>, что отдельная утилита уже не способна обеспечить все их потребности </a:t>
            </a:r>
            <a:r>
              <a:rPr lang="ru-RU" dirty="0" smtClean="0"/>
              <a:t>в </a:t>
            </a:r>
            <a:r>
              <a:rPr lang="ru-RU" dirty="0"/>
              <a:t>обработке и хранении данных. Поэтому работа разбивается на отдельные задачи, </a:t>
            </a:r>
            <a:r>
              <a:rPr lang="ru-RU" dirty="0" smtClean="0"/>
              <a:t>которые </a:t>
            </a:r>
            <a:r>
              <a:rPr lang="ru-RU" dirty="0"/>
              <a:t>можно эффективно выполнить с помощью отдельного инструмента, и эти </a:t>
            </a:r>
            <a:r>
              <a:rPr lang="ru-RU" dirty="0" smtClean="0"/>
              <a:t>различные </a:t>
            </a:r>
            <a:r>
              <a:rPr lang="ru-RU" dirty="0"/>
              <a:t>инструменты объединяются кодом приложения.</a:t>
            </a:r>
          </a:p>
          <a:p>
            <a:r>
              <a:rPr lang="ru-RU" dirty="0"/>
              <a:t>Например, при наличии управляемого приложением слоя кэширования (путем </a:t>
            </a:r>
            <a:r>
              <a:rPr lang="ru-RU" dirty="0" smtClean="0"/>
              <a:t>использования </a:t>
            </a:r>
            <a:r>
              <a:rPr lang="ru-RU" dirty="0" err="1"/>
              <a:t>Memcached</a:t>
            </a:r>
            <a:r>
              <a:rPr lang="ru-RU" dirty="0"/>
              <a:t> или аналогичного инструмента) либо сервера </a:t>
            </a:r>
            <a:r>
              <a:rPr lang="ru-RU" dirty="0" smtClean="0"/>
              <a:t>полнотекстового </a:t>
            </a:r>
            <a:r>
              <a:rPr lang="ru-RU" dirty="0"/>
              <a:t>поиска (такого как </a:t>
            </a:r>
            <a:r>
              <a:rPr lang="ru-RU" dirty="0" err="1"/>
              <a:t>Elasticsearch</a:t>
            </a:r>
            <a:r>
              <a:rPr lang="ru-RU" dirty="0"/>
              <a:t> или </a:t>
            </a:r>
            <a:r>
              <a:rPr lang="ru-RU" dirty="0" err="1"/>
              <a:t>Solr</a:t>
            </a:r>
            <a:r>
              <a:rPr lang="ru-RU" dirty="0"/>
              <a:t>), отдельно от БД, </a:t>
            </a:r>
            <a:r>
              <a:rPr lang="ru-RU" dirty="0" smtClean="0"/>
              <a:t>синхронизация </a:t>
            </a:r>
            <a:r>
              <a:rPr lang="ru-RU" dirty="0"/>
              <a:t>этих кэшей и индексов с основной базой данных становится обязанностью </a:t>
            </a:r>
            <a:r>
              <a:rPr lang="ru-RU" dirty="0" smtClean="0"/>
              <a:t>кода </a:t>
            </a:r>
            <a:r>
              <a:rPr lang="ru-RU" dirty="0"/>
              <a:t>приложения.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Информационные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76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Надежность</a:t>
            </a:r>
            <a:r>
              <a:rPr lang="ru-RU" dirty="0"/>
              <a:t>. Система должна продолжать работать корректно (осуществлять </a:t>
            </a:r>
            <a:r>
              <a:rPr lang="ru-RU" dirty="0" smtClean="0"/>
              <a:t>нужные </a:t>
            </a:r>
            <a:r>
              <a:rPr lang="ru-RU" dirty="0"/>
              <a:t>функции на требуемом уровне производительности) даже при </a:t>
            </a:r>
            <a:r>
              <a:rPr lang="ru-RU" dirty="0" smtClean="0"/>
              <a:t>неблагоприятных </a:t>
            </a:r>
            <a:r>
              <a:rPr lang="ru-RU" dirty="0"/>
              <a:t>обстоятельствах (в случае аппаратных или программных сбоев либо </a:t>
            </a:r>
            <a:r>
              <a:rPr lang="ru-RU" dirty="0" smtClean="0"/>
              <a:t>ошибок </a:t>
            </a:r>
            <a:r>
              <a:rPr lang="ru-RU" dirty="0"/>
              <a:t>пользователя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Масштабируемость</a:t>
            </a:r>
            <a:r>
              <a:rPr lang="ru-RU" dirty="0"/>
              <a:t>. Должны быть предусмотрены разумные способы решения </a:t>
            </a:r>
            <a:r>
              <a:rPr lang="ru-RU" dirty="0" smtClean="0"/>
              <a:t>возникающих </a:t>
            </a:r>
            <a:r>
              <a:rPr lang="ru-RU" dirty="0"/>
              <a:t>при росте (в смысле объемов данных, трафика или сложности) </a:t>
            </a:r>
            <a:r>
              <a:rPr lang="ru-RU" dirty="0" smtClean="0"/>
              <a:t>системы </a:t>
            </a:r>
            <a:r>
              <a:rPr lang="ru-RU" dirty="0"/>
              <a:t>проблем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Удобство </a:t>
            </a:r>
            <a:r>
              <a:rPr lang="ru-RU" dirty="0"/>
              <a:t>сопровождения. Необходимо обеспечить возможность эффективной </a:t>
            </a:r>
            <a:r>
              <a:rPr lang="ru-RU" dirty="0" smtClean="0"/>
              <a:t>работы </a:t>
            </a:r>
            <a:r>
              <a:rPr lang="ru-RU" dirty="0"/>
              <a:t>с системой множеству различных людей (разработчикам и обслуживающему </a:t>
            </a:r>
            <a:r>
              <a:rPr lang="ru-RU" dirty="0" smtClean="0"/>
              <a:t>персоналу</a:t>
            </a:r>
            <a:r>
              <a:rPr lang="ru-RU" dirty="0"/>
              <a:t>, занимающимся как поддержкой текущего функционирования, так </a:t>
            </a:r>
            <a:r>
              <a:rPr lang="ru-RU" dirty="0" smtClean="0"/>
              <a:t>и </a:t>
            </a:r>
            <a:r>
              <a:rPr lang="ru-RU" dirty="0"/>
              <a:t>адаптацией системы к новым сценариям применения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Три кита программных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5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От программного обеспечения обычно ожидается следующее:</a:t>
            </a:r>
          </a:p>
          <a:p>
            <a:pPr lvl="1"/>
            <a:r>
              <a:rPr lang="ru-RU" dirty="0" smtClean="0"/>
              <a:t>приложение </a:t>
            </a:r>
            <a:r>
              <a:rPr lang="ru-RU" dirty="0"/>
              <a:t>выполняет ожидаемую пользователем функцию;</a:t>
            </a:r>
          </a:p>
          <a:p>
            <a:pPr lvl="1"/>
            <a:r>
              <a:rPr lang="ru-RU" dirty="0" smtClean="0"/>
              <a:t>оно </a:t>
            </a:r>
            <a:r>
              <a:rPr lang="ru-RU" dirty="0"/>
              <a:t>способно выдержать ошибочные действия пользователя или применение </a:t>
            </a:r>
            <a:r>
              <a:rPr lang="ru-RU" dirty="0" smtClean="0"/>
              <a:t>программного </a:t>
            </a:r>
            <a:r>
              <a:rPr lang="ru-RU" dirty="0"/>
              <a:t>обеспечения неожиданным образом;</a:t>
            </a:r>
          </a:p>
          <a:p>
            <a:pPr lvl="1"/>
            <a:r>
              <a:rPr lang="ru-RU" dirty="0" smtClean="0"/>
              <a:t>его </a:t>
            </a:r>
            <a:r>
              <a:rPr lang="ru-RU" dirty="0"/>
              <a:t>производительность достаточно высока для текущего сценария </a:t>
            </a:r>
            <a:r>
              <a:rPr lang="ru-RU" dirty="0" smtClean="0"/>
              <a:t>использования</a:t>
            </a:r>
            <a:r>
              <a:rPr lang="ru-RU" dirty="0"/>
              <a:t>, при предполагаемой нагрузке и объеме данных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система </a:t>
            </a:r>
            <a:r>
              <a:rPr lang="ru-RU" dirty="0"/>
              <a:t>предотвращает любой несанкционированный доступ и неправильную </a:t>
            </a:r>
            <a:r>
              <a:rPr lang="ru-RU" dirty="0" smtClean="0"/>
              <a:t>эксплуатацию.</a:t>
            </a:r>
          </a:p>
          <a:p>
            <a:r>
              <a:rPr lang="ru-RU" dirty="0" smtClean="0"/>
              <a:t>Надежность – это способность системы продолжать работать «нормально» даже в случае проблем.</a:t>
            </a:r>
          </a:p>
          <a:p>
            <a:r>
              <a:rPr lang="ru-RU" dirty="0" smtClean="0"/>
              <a:t>Возможные проблемы называются сбоями, а системы, созданные в расчете на них, называются устойчивыми к сбоям. Этот термин он наводит на мысль, что можно сделать систему устойчивой ко всем возможным видам сбоев. Однако на практике это неосуществимо.</a:t>
            </a:r>
          </a:p>
          <a:p>
            <a:r>
              <a:rPr lang="ru-RU" dirty="0" smtClean="0"/>
              <a:t>Поэтому имеет смысл говорить об устойчивости лишь к определенным типам сбоев. При этом сбой (</a:t>
            </a:r>
            <a:r>
              <a:rPr lang="ru-RU" dirty="0" err="1" smtClean="0"/>
              <a:t>fault</a:t>
            </a:r>
            <a:r>
              <a:rPr lang="ru-RU" dirty="0" smtClean="0"/>
              <a:t>) и отказ (</a:t>
            </a:r>
            <a:r>
              <a:rPr lang="ru-RU" dirty="0" err="1" smtClean="0"/>
              <a:t>failure</a:t>
            </a:r>
            <a:r>
              <a:rPr lang="ru-RU" dirty="0" smtClean="0"/>
              <a:t>) – разные вещи. Сбой обычно определяется как отклонение одного из компонентов системы от рабочих характеристик, в то время как отказ – ситуация, когда вся система в целом прекращает предоставление требуемого сервиса пользователю. Снизить вероятность сбоев до нуля невозможно, следовательно, обычно лучше проектировать механизмы устойчивости к сбоям, которые бы предотвращали переход сбоев в отказы.</a:t>
            </a:r>
          </a:p>
          <a:p>
            <a:r>
              <a:rPr lang="ru-RU" dirty="0" smtClean="0"/>
              <a:t>Виды сбоев:</a:t>
            </a:r>
          </a:p>
          <a:p>
            <a:pPr lvl="1"/>
            <a:r>
              <a:rPr lang="ru-RU" dirty="0" smtClean="0"/>
              <a:t>аппаратный сбой;</a:t>
            </a:r>
          </a:p>
          <a:p>
            <a:pPr lvl="1"/>
            <a:r>
              <a:rPr lang="ru-RU" dirty="0" smtClean="0"/>
              <a:t>программная ошибка;</a:t>
            </a:r>
          </a:p>
          <a:p>
            <a:pPr lvl="1"/>
            <a:r>
              <a:rPr lang="ru-RU" dirty="0" smtClean="0"/>
              <a:t>человеческий фактор.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Надёжность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10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482</TotalTime>
  <Words>1140</Words>
  <Application>Microsoft Office PowerPoint</Application>
  <PresentationFormat>Экран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Разработка высоконагруженных приложений</vt:lpstr>
      <vt:lpstr>Дизайн верхнего уровня</vt:lpstr>
      <vt:lpstr>Микросервисная архитектура</vt:lpstr>
      <vt:lpstr>Пример архитектуры</vt:lpstr>
      <vt:lpstr>Высоконагруженные приложения</vt:lpstr>
      <vt:lpstr>Инструменты работы с данными</vt:lpstr>
      <vt:lpstr>Информационные системы</vt:lpstr>
      <vt:lpstr>Три кита программных систем</vt:lpstr>
      <vt:lpstr>Надёжность</vt:lpstr>
      <vt:lpstr>Масштабируемость</vt:lpstr>
      <vt:lpstr>Удобство сопровождения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высоконагруженных приложений</dc:title>
  <dc:creator>Илья Лёзин</dc:creator>
  <cp:lastModifiedBy>Илья Лёзин</cp:lastModifiedBy>
  <cp:revision>28</cp:revision>
  <dcterms:created xsi:type="dcterms:W3CDTF">2024-09-04T07:17:33Z</dcterms:created>
  <dcterms:modified xsi:type="dcterms:W3CDTF">2024-09-18T08:34:16Z</dcterms:modified>
</cp:coreProperties>
</file>