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0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Объект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Объект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ъект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B61F68C-9590-4B81-AA3C-270B287BEA42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AB6FAFA-E549-45D8-AA1C-DB97DA05208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Модели данных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высоконагруженных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11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Для эффективного поиска значения конкретного ключа в БД необходима другая </a:t>
            </a:r>
            <a:r>
              <a:rPr lang="ru-RU" dirty="0" smtClean="0"/>
              <a:t>структура </a:t>
            </a:r>
            <a:r>
              <a:rPr lang="ru-RU" dirty="0"/>
              <a:t>данных: индекс</a:t>
            </a:r>
            <a:r>
              <a:rPr lang="ru-RU" dirty="0" smtClean="0"/>
              <a:t>. </a:t>
            </a:r>
            <a:r>
              <a:rPr lang="ru-RU" dirty="0"/>
              <a:t>Общая их идея заключается в дополнительном хранении </a:t>
            </a:r>
            <a:r>
              <a:rPr lang="ru-RU" dirty="0" smtClean="0"/>
              <a:t>определенных </a:t>
            </a:r>
            <a:r>
              <a:rPr lang="ru-RU" dirty="0"/>
              <a:t>метаданных, служащих своеобразным дорожным указателем, </a:t>
            </a:r>
            <a:r>
              <a:rPr lang="ru-RU" dirty="0" smtClean="0"/>
              <a:t>помогающим </a:t>
            </a:r>
            <a:r>
              <a:rPr lang="ru-RU" dirty="0"/>
              <a:t>найти нужные данные. При необходимости поиска одних и те же данных </a:t>
            </a:r>
            <a:r>
              <a:rPr lang="ru-RU" dirty="0" smtClean="0"/>
              <a:t>различными </a:t>
            </a:r>
            <a:r>
              <a:rPr lang="ru-RU" dirty="0"/>
              <a:t>способами может понадобиться несколько разных индексов по </a:t>
            </a:r>
            <a:r>
              <a:rPr lang="ru-RU" dirty="0" smtClean="0"/>
              <a:t>различным </a:t>
            </a:r>
            <a:r>
              <a:rPr lang="ru-RU" dirty="0"/>
              <a:t>частям данных.</a:t>
            </a:r>
          </a:p>
          <a:p>
            <a:r>
              <a:rPr lang="ru-RU" dirty="0"/>
              <a:t>Индекс </a:t>
            </a:r>
            <a:r>
              <a:rPr lang="ru-RU" dirty="0" smtClean="0"/>
              <a:t>– дополнительная </a:t>
            </a:r>
            <a:r>
              <a:rPr lang="ru-RU" dirty="0"/>
              <a:t>структура, производная от основных данных. Многие БД </a:t>
            </a:r>
            <a:r>
              <a:rPr lang="ru-RU" dirty="0" smtClean="0"/>
              <a:t>предоставляют </a:t>
            </a:r>
            <a:r>
              <a:rPr lang="ru-RU" dirty="0"/>
              <a:t>возможность добавлять и удалять индексы без какого-либо </a:t>
            </a:r>
            <a:r>
              <a:rPr lang="ru-RU" dirty="0" smtClean="0"/>
              <a:t>воздействия </a:t>
            </a:r>
            <a:r>
              <a:rPr lang="ru-RU" dirty="0"/>
              <a:t>на содержимое базы, это влияет только на производительность запросов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Поддержка дополнительных структур влечет рост накладных расходов, особенно </a:t>
            </a:r>
            <a:r>
              <a:rPr lang="ru-RU" dirty="0" smtClean="0"/>
              <a:t>при </a:t>
            </a:r>
            <a:r>
              <a:rPr lang="ru-RU" dirty="0"/>
              <a:t>записи на диск. В последнем случае превзойти производительность простого </a:t>
            </a:r>
            <a:r>
              <a:rPr lang="ru-RU" dirty="0" smtClean="0"/>
              <a:t>дописывания </a:t>
            </a:r>
            <a:r>
              <a:rPr lang="ru-RU" dirty="0"/>
              <a:t>данных в конец файла сложно, поскольку это простейшая из </a:t>
            </a:r>
            <a:r>
              <a:rPr lang="ru-RU" dirty="0" smtClean="0"/>
              <a:t>возможных </a:t>
            </a:r>
            <a:r>
              <a:rPr lang="ru-RU" dirty="0"/>
              <a:t>операций записи. Любые индексы обычно замедляют запись, так как индекс </a:t>
            </a:r>
            <a:r>
              <a:rPr lang="ru-RU" dirty="0" smtClean="0"/>
              <a:t>тоже </a:t>
            </a:r>
            <a:r>
              <a:rPr lang="ru-RU" dirty="0"/>
              <a:t>приходится обновлять всякий раз при записи данных на диск.</a:t>
            </a:r>
          </a:p>
          <a:p>
            <a:r>
              <a:rPr lang="ru-RU" dirty="0"/>
              <a:t>Это важный компромисс в системах хранения данных: хорошо подобранные </a:t>
            </a:r>
            <a:r>
              <a:rPr lang="ru-RU" dirty="0" smtClean="0"/>
              <a:t>индексы </a:t>
            </a:r>
            <a:r>
              <a:rPr lang="ru-RU" dirty="0"/>
              <a:t>ускоряют запросы на чтение, но замедляют запись. Поэтому БД обычно </a:t>
            </a:r>
            <a:r>
              <a:rPr lang="ru-RU" dirty="0" smtClean="0"/>
              <a:t>не </a:t>
            </a:r>
            <a:r>
              <a:rPr lang="ru-RU" dirty="0"/>
              <a:t>индексируют по умолчанию все, что можно, а заставляют </a:t>
            </a:r>
            <a:r>
              <a:rPr lang="ru-RU" dirty="0" smtClean="0"/>
              <a:t>разработчиков приложения выбирать </a:t>
            </a:r>
            <a:r>
              <a:rPr lang="ru-RU" dirty="0"/>
              <a:t>индексы вручную, на основе </a:t>
            </a:r>
            <a:r>
              <a:rPr lang="ru-RU" dirty="0" smtClean="0"/>
              <a:t>знания </a:t>
            </a:r>
            <a:r>
              <a:rPr lang="ru-RU" dirty="0"/>
              <a:t>типичных для приложения паттернов запросов. При этом вы </a:t>
            </a:r>
            <a:r>
              <a:rPr lang="ru-RU" dirty="0" smtClean="0"/>
              <a:t>можно выбрать </a:t>
            </a:r>
            <a:r>
              <a:rPr lang="ru-RU" dirty="0"/>
              <a:t>те индексы, выгода от которых для приложения максимальна, а накладные </a:t>
            </a:r>
            <a:r>
              <a:rPr lang="ru-RU" dirty="0" smtClean="0"/>
              <a:t>расходы </a:t>
            </a:r>
            <a:r>
              <a:rPr lang="ru-RU" dirty="0"/>
              <a:t>не превышают необходимого объема.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Индексы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785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Индексы </a:t>
            </a:r>
            <a:r>
              <a:rPr lang="ru-RU" dirty="0"/>
              <a:t>типа «</a:t>
            </a:r>
            <a:r>
              <a:rPr lang="ru-RU" dirty="0" smtClean="0"/>
              <a:t>ключ-значение»:</a:t>
            </a:r>
            <a:endParaRPr lang="ru-RU" dirty="0"/>
          </a:p>
          <a:p>
            <a:pPr lvl="1"/>
            <a:r>
              <a:rPr lang="ru-RU" dirty="0" err="1" smtClean="0"/>
              <a:t>хеш</a:t>
            </a:r>
            <a:r>
              <a:rPr lang="ru-RU" dirty="0" smtClean="0"/>
              <a:t>-индексы;</a:t>
            </a:r>
          </a:p>
          <a:p>
            <a:pPr lvl="1"/>
            <a:r>
              <a:rPr lang="en-US" dirty="0"/>
              <a:t>SS-</a:t>
            </a:r>
            <a:r>
              <a:rPr lang="ru-RU" dirty="0"/>
              <a:t>таблицы и </a:t>
            </a:r>
            <a:r>
              <a:rPr lang="en-US" dirty="0"/>
              <a:t>LSM-</a:t>
            </a:r>
            <a:r>
              <a:rPr lang="ru-RU" dirty="0" smtClean="0"/>
              <a:t>деревья;</a:t>
            </a:r>
          </a:p>
          <a:p>
            <a:pPr lvl="1"/>
            <a:r>
              <a:rPr lang="en-US" dirty="0"/>
              <a:t>B-</a:t>
            </a:r>
            <a:r>
              <a:rPr lang="ru-RU" dirty="0" smtClean="0"/>
              <a:t>деревья.</a:t>
            </a:r>
          </a:p>
          <a:p>
            <a:r>
              <a:rPr lang="ru-RU" dirty="0" smtClean="0"/>
              <a:t>Вторичные индексы.</a:t>
            </a:r>
          </a:p>
          <a:p>
            <a:r>
              <a:rPr lang="ru-RU" dirty="0"/>
              <a:t>Составные </a:t>
            </a:r>
            <a:r>
              <a:rPr lang="ru-RU" dirty="0" smtClean="0"/>
              <a:t>индексы.</a:t>
            </a:r>
          </a:p>
          <a:p>
            <a:r>
              <a:rPr lang="ru-RU"/>
              <a:t>Полнотекстовый поиск и </a:t>
            </a:r>
            <a:r>
              <a:rPr lang="ru-RU"/>
              <a:t>нечеткие </a:t>
            </a:r>
            <a:r>
              <a:rPr lang="ru-RU" smtClean="0"/>
              <a:t>индексы.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индексов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3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Большинство приложений создаются путем наслоения одной модели данных </a:t>
            </a:r>
            <a:r>
              <a:rPr lang="ru-RU" dirty="0" smtClean="0"/>
              <a:t>поверх </a:t>
            </a:r>
            <a:r>
              <a:rPr lang="ru-RU" dirty="0"/>
              <a:t>другой:</a:t>
            </a:r>
            <a:endParaRPr lang="ru-RU" dirty="0" smtClean="0"/>
          </a:p>
          <a:p>
            <a:pPr lvl="1"/>
            <a:r>
              <a:rPr lang="ru-RU" dirty="0" smtClean="0"/>
              <a:t>разработчик бизнес-логики моделирует предметную область </a:t>
            </a:r>
            <a:r>
              <a:rPr lang="ru-RU" dirty="0"/>
              <a:t>на языке объектов или структур данных, а также API для </a:t>
            </a:r>
            <a:r>
              <a:rPr lang="ru-RU" dirty="0" smtClean="0"/>
              <a:t>манипуляции этими </a:t>
            </a:r>
            <a:r>
              <a:rPr lang="ru-RU" dirty="0"/>
              <a:t>структурами </a:t>
            </a:r>
            <a:r>
              <a:rPr lang="ru-RU" dirty="0" smtClean="0"/>
              <a:t>данных, такие </a:t>
            </a:r>
            <a:r>
              <a:rPr lang="ru-RU" dirty="0"/>
              <a:t>структуры часто отражают специфику </a:t>
            </a:r>
            <a:r>
              <a:rPr lang="ru-RU" dirty="0" smtClean="0"/>
              <a:t>конкретного </a:t>
            </a:r>
            <a:r>
              <a:rPr lang="ru-RU" dirty="0"/>
              <a:t>приложения;</a:t>
            </a:r>
            <a:endParaRPr lang="ru-RU" dirty="0" smtClean="0"/>
          </a:p>
          <a:p>
            <a:pPr lvl="1"/>
            <a:r>
              <a:rPr lang="ru-RU" dirty="0" smtClean="0"/>
              <a:t>при </a:t>
            </a:r>
            <a:r>
              <a:rPr lang="ru-RU" dirty="0"/>
              <a:t>необходимости сохранить эти структуры их выражают в виде </a:t>
            </a:r>
            <a:r>
              <a:rPr lang="ru-RU" dirty="0" smtClean="0"/>
              <a:t>универсальной </a:t>
            </a:r>
            <a:r>
              <a:rPr lang="ru-RU" dirty="0"/>
              <a:t>модели данных, например документов в формате JSON или XML, </a:t>
            </a:r>
            <a:r>
              <a:rPr lang="ru-RU" dirty="0" err="1"/>
              <a:t>графовой</a:t>
            </a:r>
            <a:r>
              <a:rPr lang="ru-RU" dirty="0"/>
              <a:t> </a:t>
            </a:r>
            <a:r>
              <a:rPr lang="ru-RU" dirty="0" smtClean="0"/>
              <a:t>модели </a:t>
            </a:r>
            <a:r>
              <a:rPr lang="ru-RU" dirty="0"/>
              <a:t>или таблиц в реляционной базе данных;</a:t>
            </a:r>
            <a:endParaRPr lang="ru-RU" dirty="0" smtClean="0"/>
          </a:p>
          <a:p>
            <a:pPr lvl="1"/>
            <a:r>
              <a:rPr lang="ru-RU" dirty="0" smtClean="0"/>
              <a:t>разработчики</a:t>
            </a:r>
            <a:r>
              <a:rPr lang="ru-RU" dirty="0"/>
              <a:t>, создающие программное обеспечение для БД, выбирают </a:t>
            </a:r>
            <a:r>
              <a:rPr lang="ru-RU" dirty="0" smtClean="0"/>
              <a:t>способ </a:t>
            </a:r>
            <a:r>
              <a:rPr lang="ru-RU" dirty="0"/>
              <a:t>представления этих JSON/XML/реляционных/</a:t>
            </a:r>
            <a:r>
              <a:rPr lang="ru-RU" dirty="0" err="1"/>
              <a:t>графовых</a:t>
            </a:r>
            <a:r>
              <a:rPr lang="ru-RU" dirty="0"/>
              <a:t> данных в виде </a:t>
            </a:r>
            <a:r>
              <a:rPr lang="ru-RU" dirty="0" smtClean="0"/>
              <a:t>байтов </a:t>
            </a:r>
            <a:r>
              <a:rPr lang="ru-RU" dirty="0"/>
              <a:t>памяти/дисковой памяти/трафика в </a:t>
            </a:r>
            <a:r>
              <a:rPr lang="ru-RU" dirty="0" smtClean="0"/>
              <a:t>сети, благодаря чему </a:t>
            </a:r>
            <a:r>
              <a:rPr lang="ru-RU" dirty="0"/>
              <a:t>появляется </a:t>
            </a:r>
            <a:r>
              <a:rPr lang="ru-RU" dirty="0" smtClean="0"/>
              <a:t>возможность </a:t>
            </a:r>
            <a:r>
              <a:rPr lang="ru-RU" dirty="0"/>
              <a:t>отправлять запросы к данным, производить поиск по ним, </a:t>
            </a:r>
            <a:r>
              <a:rPr lang="ru-RU" dirty="0" smtClean="0"/>
              <a:t>выполнять </a:t>
            </a:r>
            <a:r>
              <a:rPr lang="ru-RU" dirty="0"/>
              <a:t>с ними различные манипуляции и </a:t>
            </a:r>
            <a:r>
              <a:rPr lang="ru-RU" dirty="0" smtClean="0"/>
              <a:t>обрабатывать;</a:t>
            </a:r>
          </a:p>
          <a:p>
            <a:pPr lvl="1"/>
            <a:r>
              <a:rPr lang="ru-RU" dirty="0" smtClean="0"/>
              <a:t>на </a:t>
            </a:r>
            <a:r>
              <a:rPr lang="ru-RU" dirty="0"/>
              <a:t>еще более низких уровнях инженеры аппаратного обеспечения занимаются </a:t>
            </a:r>
            <a:r>
              <a:rPr lang="ru-RU" dirty="0" smtClean="0"/>
              <a:t>тем</a:t>
            </a:r>
            <a:r>
              <a:rPr lang="ru-RU" dirty="0"/>
              <a:t>, что находят способ выразить байты в </a:t>
            </a:r>
            <a:r>
              <a:rPr lang="ru-RU" dirty="0" smtClean="0"/>
              <a:t>величинах </a:t>
            </a:r>
            <a:r>
              <a:rPr lang="ru-RU" dirty="0"/>
              <a:t>электрического тока, </a:t>
            </a:r>
            <a:r>
              <a:rPr lang="ru-RU" dirty="0" smtClean="0"/>
              <a:t>световых </a:t>
            </a:r>
            <a:r>
              <a:rPr lang="ru-RU" dirty="0"/>
              <a:t>импульсов, магнитных полей и </a:t>
            </a:r>
            <a:r>
              <a:rPr lang="ru-RU" dirty="0" smtClean="0"/>
              <a:t>т.п.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Модели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62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Основные доводы в пользу документной модели данных </a:t>
            </a:r>
            <a:r>
              <a:rPr lang="ru-RU" dirty="0" smtClean="0"/>
              <a:t>– гибкость </a:t>
            </a:r>
            <a:r>
              <a:rPr lang="ru-RU" dirty="0"/>
              <a:t>схемы, лучшая </a:t>
            </a:r>
            <a:r>
              <a:rPr lang="ru-RU" dirty="0" smtClean="0"/>
              <a:t>производительность </a:t>
            </a:r>
            <a:r>
              <a:rPr lang="ru-RU" dirty="0"/>
              <a:t>вследствие локальности и большая близость к применяемым </a:t>
            </a:r>
            <a:r>
              <a:rPr lang="ru-RU" dirty="0" smtClean="0"/>
              <a:t>структурам </a:t>
            </a:r>
            <a:r>
              <a:rPr lang="ru-RU" dirty="0"/>
              <a:t>данных (для некоторых приложений). Реляционная модель отвечает на </a:t>
            </a:r>
            <a:r>
              <a:rPr lang="ru-RU" dirty="0" smtClean="0"/>
              <a:t>это </a:t>
            </a:r>
            <a:r>
              <a:rPr lang="ru-RU" dirty="0"/>
              <a:t>лучшей поддержкой соединений, а также связей «многие-к-одному» и «</a:t>
            </a:r>
            <a:r>
              <a:rPr lang="ru-RU" dirty="0" smtClean="0"/>
              <a:t>многие-ко-многим».</a:t>
            </a:r>
          </a:p>
          <a:p>
            <a:r>
              <a:rPr lang="ru-RU" dirty="0"/>
              <a:t>Если структура данных в приложении </a:t>
            </a:r>
            <a:r>
              <a:rPr lang="ru-RU" dirty="0" smtClean="0"/>
              <a:t>– </a:t>
            </a:r>
            <a:r>
              <a:rPr lang="ru-RU" dirty="0" err="1" smtClean="0"/>
              <a:t>документоподобная</a:t>
            </a:r>
            <a:r>
              <a:rPr lang="ru-RU" dirty="0" smtClean="0"/>
              <a:t> </a:t>
            </a:r>
            <a:r>
              <a:rPr lang="ru-RU" dirty="0"/>
              <a:t>(то есть </a:t>
            </a:r>
            <a:r>
              <a:rPr lang="ru-RU" dirty="0" smtClean="0"/>
              <a:t>представляет </a:t>
            </a:r>
            <a:r>
              <a:rPr lang="ru-RU" dirty="0"/>
              <a:t>собой дерево связей «один-ко-многим», причем обычно все дерево </a:t>
            </a:r>
            <a:r>
              <a:rPr lang="ru-RU" dirty="0" smtClean="0"/>
              <a:t>загружается </a:t>
            </a:r>
            <a:r>
              <a:rPr lang="ru-RU" dirty="0"/>
              <a:t>сразу), то использование документной модели, вероятно, будет хорошей </a:t>
            </a:r>
            <a:r>
              <a:rPr lang="ru-RU" dirty="0" smtClean="0"/>
              <a:t>идеей</a:t>
            </a:r>
            <a:r>
              <a:rPr lang="ru-RU" dirty="0"/>
              <a:t>. Реляционная методика расщепления (</a:t>
            </a:r>
            <a:r>
              <a:rPr lang="ru-RU" dirty="0" err="1"/>
              <a:t>shredding</a:t>
            </a:r>
            <a:r>
              <a:rPr lang="ru-RU" dirty="0"/>
              <a:t>) </a:t>
            </a:r>
            <a:r>
              <a:rPr lang="ru-RU" dirty="0" smtClean="0"/>
              <a:t>– разложения </a:t>
            </a:r>
            <a:r>
              <a:rPr lang="ru-RU" dirty="0" err="1" smtClean="0"/>
              <a:t>документоподобной</a:t>
            </a:r>
            <a:r>
              <a:rPr lang="ru-RU" dirty="0" smtClean="0"/>
              <a:t> </a:t>
            </a:r>
            <a:r>
              <a:rPr lang="ru-RU" dirty="0"/>
              <a:t>структуры на множество </a:t>
            </a:r>
            <a:r>
              <a:rPr lang="ru-RU" dirty="0" smtClean="0"/>
              <a:t>таблиц может </a:t>
            </a:r>
            <a:r>
              <a:rPr lang="ru-RU" dirty="0"/>
              <a:t>привести к запутанным схемам и чрезмерно </a:t>
            </a:r>
            <a:r>
              <a:rPr lang="ru-RU" dirty="0" smtClean="0"/>
              <a:t>усложненному </a:t>
            </a:r>
            <a:r>
              <a:rPr lang="ru-RU" dirty="0"/>
              <a:t>коду приложения</a:t>
            </a:r>
            <a:r>
              <a:rPr lang="ru-RU" dirty="0" smtClean="0"/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Реляционные и </a:t>
            </a:r>
            <a:r>
              <a:rPr lang="ru-RU" dirty="0" err="1" smtClean="0"/>
              <a:t>документоориентированные</a:t>
            </a:r>
            <a:r>
              <a:rPr lang="ru-RU" dirty="0" smtClean="0"/>
              <a:t> 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9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У документной модели есть свои ограничения: например, нельзя непосредственно </a:t>
            </a:r>
            <a:r>
              <a:rPr lang="ru-RU" dirty="0" smtClean="0"/>
              <a:t>ссылаться </a:t>
            </a:r>
            <a:r>
              <a:rPr lang="ru-RU" dirty="0"/>
              <a:t>на вложенный элемент внутри документа, приходится говорить что-то </a:t>
            </a:r>
            <a:r>
              <a:rPr lang="ru-RU" dirty="0" smtClean="0"/>
              <a:t>вроде </a:t>
            </a:r>
            <a:r>
              <a:rPr lang="ru-RU" dirty="0"/>
              <a:t>«второй элемент списка должностей для пользователя 251» </a:t>
            </a:r>
            <a:r>
              <a:rPr lang="ru-RU" dirty="0" smtClean="0"/>
              <a:t>(аналогично </a:t>
            </a:r>
            <a:r>
              <a:rPr lang="ru-RU" dirty="0"/>
              <a:t>пути доступа в иерархической </a:t>
            </a:r>
            <a:r>
              <a:rPr lang="ru-RU" dirty="0" smtClean="0"/>
              <a:t>модели, из которой и порождена данная модель). </a:t>
            </a:r>
            <a:r>
              <a:rPr lang="ru-RU" dirty="0"/>
              <a:t>Однако если вложенность документов </a:t>
            </a:r>
            <a:r>
              <a:rPr lang="ru-RU" dirty="0" smtClean="0"/>
              <a:t>не </a:t>
            </a:r>
            <a:r>
              <a:rPr lang="ru-RU" dirty="0"/>
              <a:t>слишком велика, то это обычно не представляет проблемы.</a:t>
            </a:r>
          </a:p>
          <a:p>
            <a:r>
              <a:rPr lang="ru-RU" dirty="0"/>
              <a:t>Плохая поддержка соединений в </a:t>
            </a:r>
            <a:r>
              <a:rPr lang="ru-RU" dirty="0" err="1"/>
              <a:t>документоориентированных</a:t>
            </a:r>
            <a:r>
              <a:rPr lang="ru-RU" dirty="0"/>
              <a:t> базах данных может </a:t>
            </a:r>
            <a:r>
              <a:rPr lang="ru-RU" dirty="0" smtClean="0"/>
              <a:t> быть</a:t>
            </a:r>
            <a:r>
              <a:rPr lang="ru-RU" dirty="0"/>
              <a:t>, а может и не быть проблемой, в зависимости от приложения. Например, </a:t>
            </a:r>
            <a:r>
              <a:rPr lang="ru-RU" dirty="0" smtClean="0"/>
              <a:t>связи </a:t>
            </a:r>
            <a:r>
              <a:rPr lang="ru-RU" dirty="0"/>
              <a:t>«многие-ко-многим» могут никогда не понадобиться в аналитическом </a:t>
            </a:r>
            <a:r>
              <a:rPr lang="ru-RU" dirty="0" smtClean="0"/>
              <a:t>приложении</a:t>
            </a:r>
            <a:r>
              <a:rPr lang="ru-RU" dirty="0"/>
              <a:t>, использующем </a:t>
            </a:r>
            <a:r>
              <a:rPr lang="ru-RU" dirty="0" err="1"/>
              <a:t>документоориентированную</a:t>
            </a:r>
            <a:r>
              <a:rPr lang="ru-RU" dirty="0"/>
              <a:t> БД для записи времени </a:t>
            </a:r>
            <a:r>
              <a:rPr lang="ru-RU" dirty="0" smtClean="0"/>
              <a:t>наступления событий.</a:t>
            </a:r>
            <a:endParaRPr lang="ru-RU" dirty="0"/>
          </a:p>
          <a:p>
            <a:r>
              <a:rPr lang="ru-RU" dirty="0"/>
              <a:t>Однако если в приложении используются связи «многие-ко-многим», то </a:t>
            </a:r>
            <a:r>
              <a:rPr lang="ru-RU" dirty="0" smtClean="0"/>
              <a:t>документная </a:t>
            </a:r>
            <a:r>
              <a:rPr lang="ru-RU" dirty="0"/>
              <a:t>модель представляется менее привлекательной. Количество необходимых </a:t>
            </a:r>
            <a:r>
              <a:rPr lang="ru-RU" dirty="0" smtClean="0"/>
              <a:t>соединений </a:t>
            </a:r>
            <a:r>
              <a:rPr lang="ru-RU" dirty="0"/>
              <a:t>можно снизить путем </a:t>
            </a:r>
            <a:r>
              <a:rPr lang="ru-RU" dirty="0" err="1"/>
              <a:t>денормализации</a:t>
            </a:r>
            <a:r>
              <a:rPr lang="ru-RU" dirty="0"/>
              <a:t>, но коду приложения </a:t>
            </a:r>
            <a:r>
              <a:rPr lang="ru-RU" dirty="0" smtClean="0"/>
              <a:t>понадобится </a:t>
            </a:r>
            <a:r>
              <a:rPr lang="ru-RU" dirty="0"/>
              <a:t>выполнять дополнительную работу по поддержанию </a:t>
            </a:r>
            <a:r>
              <a:rPr lang="ru-RU" dirty="0" err="1"/>
              <a:t>денормализованных</a:t>
            </a:r>
            <a:r>
              <a:rPr lang="ru-RU" dirty="0"/>
              <a:t> </a:t>
            </a:r>
            <a:r>
              <a:rPr lang="ru-RU" dirty="0" smtClean="0"/>
              <a:t> данных </a:t>
            </a:r>
            <a:r>
              <a:rPr lang="ru-RU" dirty="0"/>
              <a:t>в согласованном состоянии. Соединения эмулируются в коде </a:t>
            </a:r>
            <a:r>
              <a:rPr lang="ru-RU" dirty="0" smtClean="0"/>
              <a:t>приложения </a:t>
            </a:r>
            <a:r>
              <a:rPr lang="ru-RU" dirty="0"/>
              <a:t>с помощью нескольких запросов к БД, но это усложняет приложение </a:t>
            </a:r>
            <a:r>
              <a:rPr lang="ru-RU" dirty="0" smtClean="0"/>
              <a:t>и </a:t>
            </a:r>
            <a:r>
              <a:rPr lang="ru-RU" dirty="0"/>
              <a:t>обычно работает медленнее, чем выполняемое специализированным кодом </a:t>
            </a:r>
            <a:r>
              <a:rPr lang="ru-RU" dirty="0" smtClean="0"/>
              <a:t>СУБД </a:t>
            </a:r>
            <a:r>
              <a:rPr lang="ru-RU" dirty="0"/>
              <a:t>соединение. В подобных случаях применение документной модели может </a:t>
            </a:r>
            <a:r>
              <a:rPr lang="ru-RU" dirty="0" smtClean="0"/>
              <a:t>привести </a:t>
            </a:r>
            <a:r>
              <a:rPr lang="ru-RU" dirty="0"/>
              <a:t>к намного более сложному коду приложения и снижению </a:t>
            </a:r>
            <a:r>
              <a:rPr lang="ru-RU" dirty="0" smtClean="0"/>
              <a:t>производительности.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лучше?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61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Большинство </a:t>
            </a:r>
            <a:r>
              <a:rPr lang="ru-RU" dirty="0" err="1"/>
              <a:t>документоориентированных</a:t>
            </a:r>
            <a:r>
              <a:rPr lang="ru-RU" dirty="0"/>
              <a:t> БД, а также реляционные БД с </a:t>
            </a:r>
            <a:r>
              <a:rPr lang="ru-RU" dirty="0" smtClean="0"/>
              <a:t>поддержкой </a:t>
            </a:r>
            <a:r>
              <a:rPr lang="ru-RU" dirty="0"/>
              <a:t>JSON не навязывают какой-либо схемы для данных в документах. Поддержке </a:t>
            </a:r>
            <a:r>
              <a:rPr lang="ru-RU" dirty="0" smtClean="0"/>
              <a:t>XML </a:t>
            </a:r>
            <a:r>
              <a:rPr lang="ru-RU" dirty="0"/>
              <a:t>в реляционных БД обычно сопутствует необязательная проверка схемы. </a:t>
            </a:r>
            <a:r>
              <a:rPr lang="ru-RU" dirty="0" smtClean="0"/>
              <a:t>Отсутствие </a:t>
            </a:r>
            <a:r>
              <a:rPr lang="ru-RU" dirty="0"/>
              <a:t>последней означает, что в документ можно добавлять произвольные </a:t>
            </a:r>
            <a:r>
              <a:rPr lang="ru-RU" dirty="0" smtClean="0"/>
              <a:t>ключи </a:t>
            </a:r>
            <a:r>
              <a:rPr lang="ru-RU" dirty="0"/>
              <a:t>и значения, и при чтении клиенты не будут уверенны в том, какие поля </a:t>
            </a:r>
            <a:r>
              <a:rPr lang="ru-RU" dirty="0" smtClean="0"/>
              <a:t>могут </a:t>
            </a:r>
            <a:r>
              <a:rPr lang="ru-RU" dirty="0"/>
              <a:t>содержать документы.</a:t>
            </a:r>
          </a:p>
          <a:p>
            <a:r>
              <a:rPr lang="ru-RU" dirty="0" err="1"/>
              <a:t>Документоориентированные</a:t>
            </a:r>
            <a:r>
              <a:rPr lang="ru-RU" dirty="0"/>
              <a:t> БД обычно называют </a:t>
            </a:r>
            <a:r>
              <a:rPr lang="ru-RU" dirty="0" err="1"/>
              <a:t>бессхемными</a:t>
            </a:r>
            <a:r>
              <a:rPr lang="ru-RU" dirty="0"/>
              <a:t> (</a:t>
            </a:r>
            <a:r>
              <a:rPr lang="ru-RU" dirty="0" err="1"/>
              <a:t>schemaless</a:t>
            </a:r>
            <a:r>
              <a:rPr lang="ru-RU" dirty="0"/>
              <a:t>) </a:t>
            </a:r>
            <a:r>
              <a:rPr lang="ru-RU" dirty="0" smtClean="0"/>
              <a:t>или </a:t>
            </a:r>
            <a:r>
              <a:rPr lang="ru-RU" dirty="0"/>
              <a:t>неструктурированными. Но это название может ввести в заблуждение, ведь </a:t>
            </a:r>
            <a:r>
              <a:rPr lang="ru-RU" dirty="0" smtClean="0"/>
              <a:t>читающий </a:t>
            </a:r>
            <a:r>
              <a:rPr lang="ru-RU" dirty="0"/>
              <a:t>данные код обычно предполагает наличие у последних определенной </a:t>
            </a:r>
            <a:r>
              <a:rPr lang="ru-RU" dirty="0" smtClean="0"/>
              <a:t>структуры – то </a:t>
            </a:r>
            <a:r>
              <a:rPr lang="ru-RU" dirty="0"/>
              <a:t>есть какая-то неявная схема все равно есть, но она не </a:t>
            </a:r>
            <a:r>
              <a:rPr lang="ru-RU" dirty="0" smtClean="0"/>
              <a:t>навязывается базой. </a:t>
            </a:r>
            <a:r>
              <a:rPr lang="ru-RU" dirty="0"/>
              <a:t>Более точным было бы название </a:t>
            </a:r>
            <a:r>
              <a:rPr lang="ru-RU" dirty="0" err="1"/>
              <a:t>schema-on-read</a:t>
            </a:r>
            <a:r>
              <a:rPr lang="ru-RU" dirty="0"/>
              <a:t> (схема при чтении: </a:t>
            </a:r>
            <a:r>
              <a:rPr lang="ru-RU" dirty="0" smtClean="0"/>
              <a:t>структура </a:t>
            </a:r>
            <a:r>
              <a:rPr lang="ru-RU" dirty="0"/>
              <a:t>данных неявна и их интерпретация происходит при чтении), в отличие </a:t>
            </a:r>
            <a:r>
              <a:rPr lang="ru-RU" dirty="0" smtClean="0"/>
              <a:t>от </a:t>
            </a:r>
            <a:r>
              <a:rPr lang="ru-RU" dirty="0" err="1"/>
              <a:t>schema-on-write</a:t>
            </a:r>
            <a:r>
              <a:rPr lang="ru-RU" dirty="0"/>
              <a:t> (схема при записи: традиционный подход реляционных БД, при </a:t>
            </a:r>
            <a:r>
              <a:rPr lang="ru-RU" dirty="0" smtClean="0"/>
              <a:t>котором </a:t>
            </a:r>
            <a:r>
              <a:rPr lang="ru-RU" dirty="0"/>
              <a:t>имеется явная схема и база гарантирует, что все записываемые данные ей </a:t>
            </a:r>
            <a:r>
              <a:rPr lang="ru-RU" dirty="0" smtClean="0"/>
              <a:t>соответствуют).</a:t>
            </a:r>
            <a:endParaRPr lang="ru-RU" dirty="0"/>
          </a:p>
          <a:p>
            <a:r>
              <a:rPr lang="ru-RU" dirty="0"/>
              <a:t>Схема при чтении аналогична динамической (во время выполнения) проверке </a:t>
            </a:r>
            <a:r>
              <a:rPr lang="ru-RU" dirty="0" smtClean="0"/>
              <a:t>типов </a:t>
            </a:r>
            <a:r>
              <a:rPr lang="ru-RU" dirty="0"/>
              <a:t>данных в языках программирования, в то время как схема при записи </a:t>
            </a:r>
            <a:r>
              <a:rPr lang="ru-RU" dirty="0" smtClean="0"/>
              <a:t>аналогична </a:t>
            </a:r>
            <a:r>
              <a:rPr lang="ru-RU" dirty="0"/>
              <a:t>статической (во время компиляции) проверке типов. Аналогично тому, </a:t>
            </a:r>
            <a:r>
              <a:rPr lang="ru-RU" dirty="0" smtClean="0"/>
              <a:t>как </a:t>
            </a:r>
            <a:r>
              <a:rPr lang="ru-RU" dirty="0"/>
              <a:t>сторонники статической и динамической проверки типов жарко спорят об </a:t>
            </a:r>
            <a:r>
              <a:rPr lang="ru-RU" dirty="0" smtClean="0"/>
              <a:t>их </a:t>
            </a:r>
            <a:r>
              <a:rPr lang="ru-RU" dirty="0"/>
              <a:t>относительных достоинствах и </a:t>
            </a:r>
            <a:r>
              <a:rPr lang="ru-RU" dirty="0" smtClean="0"/>
              <a:t>недостатках, </a:t>
            </a:r>
            <a:r>
              <a:rPr lang="ru-RU" dirty="0"/>
              <a:t>навязывание схемы в базе </a:t>
            </a:r>
            <a:r>
              <a:rPr lang="ru-RU" dirty="0" smtClean="0"/>
              <a:t>данных – спорный </a:t>
            </a:r>
            <a:r>
              <a:rPr lang="ru-RU" dirty="0"/>
              <a:t>вопрос, и в целом на него не существует правильного или </a:t>
            </a:r>
            <a:r>
              <a:rPr lang="ru-RU" dirty="0" smtClean="0"/>
              <a:t>неправильного </a:t>
            </a:r>
            <a:r>
              <a:rPr lang="ru-RU" dirty="0"/>
              <a:t>ответа.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Гибкость схемы в документной модели</a:t>
            </a:r>
          </a:p>
        </p:txBody>
      </p:sp>
    </p:spTree>
    <p:extLst>
      <p:ext uri="{BB962C8B-B14F-4D97-AF65-F5344CB8AC3E}">
        <p14:creationId xmlns:p14="http://schemas.microsoft.com/office/powerpoint/2010/main" val="115113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Документы обычно хранятся в виде единых непрерывных строк, закодированных </a:t>
            </a:r>
            <a:r>
              <a:rPr lang="ru-RU" dirty="0" smtClean="0"/>
              <a:t>в </a:t>
            </a:r>
            <a:r>
              <a:rPr lang="ru-RU" dirty="0"/>
              <a:t>формат JSON, XML или их двоичную разновидность (например, формат BSON </a:t>
            </a:r>
            <a:r>
              <a:rPr lang="ru-RU" dirty="0" smtClean="0"/>
              <a:t>базы </a:t>
            </a:r>
            <a:r>
              <a:rPr lang="ru-RU" dirty="0"/>
              <a:t>данных </a:t>
            </a:r>
            <a:r>
              <a:rPr lang="ru-RU" dirty="0" err="1"/>
              <a:t>MongoDB</a:t>
            </a:r>
            <a:r>
              <a:rPr lang="ru-RU" dirty="0"/>
              <a:t>). Если приложению часто требуется доступ ко всему </a:t>
            </a:r>
            <a:r>
              <a:rPr lang="ru-RU" dirty="0" smtClean="0"/>
              <a:t>документу, </a:t>
            </a:r>
            <a:r>
              <a:rPr lang="ru-RU" dirty="0"/>
              <a:t>то локальность </a:t>
            </a:r>
            <a:r>
              <a:rPr lang="ru-RU" dirty="0" smtClean="0"/>
              <a:t>хранилища дает </a:t>
            </a:r>
            <a:r>
              <a:rPr lang="ru-RU" dirty="0"/>
              <a:t>определенные преимущества. Если данные разбиты по нескольким </a:t>
            </a:r>
            <a:r>
              <a:rPr lang="ru-RU" dirty="0" smtClean="0"/>
              <a:t>таблицам</a:t>
            </a:r>
            <a:r>
              <a:rPr lang="ru-RU" dirty="0"/>
              <a:t>, </a:t>
            </a:r>
            <a:r>
              <a:rPr lang="ru-RU" dirty="0" smtClean="0"/>
              <a:t>то </a:t>
            </a:r>
            <a:r>
              <a:rPr lang="ru-RU" dirty="0"/>
              <a:t>понадобится несколько поисков по индексу для полного их </a:t>
            </a:r>
            <a:r>
              <a:rPr lang="ru-RU" dirty="0" smtClean="0"/>
              <a:t>извлечения</a:t>
            </a:r>
            <a:r>
              <a:rPr lang="ru-RU" dirty="0"/>
              <a:t>, что потребует больше операций дискового поиска и займет больше </a:t>
            </a:r>
            <a:r>
              <a:rPr lang="ru-RU" dirty="0" smtClean="0"/>
              <a:t>времени</a:t>
            </a:r>
            <a:r>
              <a:rPr lang="ru-RU" dirty="0"/>
              <a:t>.</a:t>
            </a:r>
          </a:p>
          <a:p>
            <a:r>
              <a:rPr lang="ru-RU" dirty="0"/>
              <a:t>Локальность дает преимущество только тогда, когда требуется получить большие </a:t>
            </a:r>
            <a:r>
              <a:rPr lang="ru-RU" dirty="0" smtClean="0"/>
              <a:t>части </a:t>
            </a:r>
            <a:r>
              <a:rPr lang="ru-RU" dirty="0"/>
              <a:t>документа за один раз. Базе данных обычно приходится загружать весь </a:t>
            </a:r>
            <a:r>
              <a:rPr lang="ru-RU" dirty="0" smtClean="0"/>
              <a:t>документ </a:t>
            </a:r>
            <a:r>
              <a:rPr lang="ru-RU" dirty="0"/>
              <a:t>целиком, даже если вам нужен только маленький его фрагмент, что </a:t>
            </a:r>
            <a:r>
              <a:rPr lang="ru-RU" dirty="0" smtClean="0"/>
              <a:t>в </a:t>
            </a:r>
            <a:r>
              <a:rPr lang="ru-RU" dirty="0"/>
              <a:t>случае больших документов будет неэкономно. При обновлении документа, как </a:t>
            </a:r>
            <a:r>
              <a:rPr lang="ru-RU" dirty="0" smtClean="0"/>
              <a:t>правило</a:t>
            </a:r>
            <a:r>
              <a:rPr lang="ru-RU" dirty="0"/>
              <a:t>, необходимо тоже переписать весь документ целиком </a:t>
            </a:r>
            <a:r>
              <a:rPr lang="ru-RU" dirty="0" smtClean="0"/>
              <a:t>– легко </a:t>
            </a:r>
            <a:r>
              <a:rPr lang="ru-RU" dirty="0"/>
              <a:t>выполнить </a:t>
            </a:r>
            <a:r>
              <a:rPr lang="ru-RU" dirty="0" smtClean="0"/>
              <a:t>«</a:t>
            </a:r>
            <a:r>
              <a:rPr lang="ru-RU" dirty="0"/>
              <a:t>на месте» можно только те изменения, которые не меняют закодированного </a:t>
            </a:r>
            <a:r>
              <a:rPr lang="ru-RU" dirty="0" smtClean="0"/>
              <a:t>размера документа. </a:t>
            </a:r>
            <a:r>
              <a:rPr lang="ru-RU" dirty="0"/>
              <a:t>Поэтому в большинстве случаев </a:t>
            </a:r>
            <a:r>
              <a:rPr lang="ru-RU" dirty="0" smtClean="0"/>
              <a:t>рекомендуется минимизировать </a:t>
            </a:r>
            <a:r>
              <a:rPr lang="ru-RU" dirty="0"/>
              <a:t>размер документов и избегать увеличивающих этот размер операций </a:t>
            </a:r>
            <a:r>
              <a:rPr lang="ru-RU" dirty="0" smtClean="0"/>
              <a:t>записи. </a:t>
            </a:r>
            <a:r>
              <a:rPr lang="ru-RU" dirty="0"/>
              <a:t>Указанные ограничения по производительности значительно </a:t>
            </a:r>
            <a:r>
              <a:rPr lang="ru-RU" dirty="0" smtClean="0"/>
              <a:t>снижают </a:t>
            </a:r>
            <a:r>
              <a:rPr lang="ru-RU" dirty="0"/>
              <a:t>диапазон случаев, когда </a:t>
            </a:r>
            <a:r>
              <a:rPr lang="ru-RU" dirty="0" err="1"/>
              <a:t>документоориентированные</a:t>
            </a:r>
            <a:r>
              <a:rPr lang="ru-RU" dirty="0"/>
              <a:t> БД могут оказаться </a:t>
            </a:r>
            <a:r>
              <a:rPr lang="ru-RU" dirty="0" smtClean="0"/>
              <a:t>полезны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Локальность данных и запросы</a:t>
            </a:r>
          </a:p>
        </p:txBody>
      </p:sp>
    </p:spTree>
    <p:extLst>
      <p:ext uri="{BB962C8B-B14F-4D97-AF65-F5344CB8AC3E}">
        <p14:creationId xmlns:p14="http://schemas.microsoft.com/office/powerpoint/2010/main" val="56476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Большинство </a:t>
            </a:r>
            <a:r>
              <a:rPr lang="ru-RU" dirty="0" smtClean="0"/>
              <a:t>популярных систем </a:t>
            </a:r>
            <a:r>
              <a:rPr lang="ru-RU" dirty="0"/>
              <a:t>реляционных БД (кроме </a:t>
            </a:r>
            <a:r>
              <a:rPr lang="ru-RU" dirty="0" err="1"/>
              <a:t>MySQL</a:t>
            </a:r>
            <a:r>
              <a:rPr lang="ru-RU" dirty="0"/>
              <a:t>) поддерживают XML </a:t>
            </a:r>
            <a:r>
              <a:rPr lang="ru-RU" dirty="0" smtClean="0"/>
              <a:t>с </a:t>
            </a:r>
            <a:r>
              <a:rPr lang="ru-RU" dirty="0"/>
              <a:t>середины 2000-х годов, включая функции для выполнения локальных </a:t>
            </a:r>
            <a:r>
              <a:rPr lang="ru-RU" dirty="0" smtClean="0"/>
              <a:t>изменений </a:t>
            </a:r>
            <a:r>
              <a:rPr lang="ru-RU" dirty="0"/>
              <a:t>в XML-документах и возможность индексации последних и выполнения </a:t>
            </a:r>
            <a:r>
              <a:rPr lang="ru-RU" dirty="0" smtClean="0"/>
              <a:t>запросов </a:t>
            </a:r>
            <a:r>
              <a:rPr lang="ru-RU" dirty="0"/>
              <a:t>к ним. Это позволяет приложениям задействовать модели данных, </a:t>
            </a:r>
            <a:r>
              <a:rPr lang="ru-RU" dirty="0" smtClean="0"/>
              <a:t>очень </a:t>
            </a:r>
            <a:r>
              <a:rPr lang="ru-RU" dirty="0"/>
              <a:t>похожие на те, которые были бы у них при использовании </a:t>
            </a:r>
            <a:r>
              <a:rPr lang="ru-RU" dirty="0" err="1" smtClean="0"/>
              <a:t>документоориентированной</a:t>
            </a:r>
            <a:r>
              <a:rPr lang="ru-RU" dirty="0" smtClean="0"/>
              <a:t> </a:t>
            </a:r>
            <a:r>
              <a:rPr lang="ru-RU" dirty="0"/>
              <a:t>БД.</a:t>
            </a:r>
          </a:p>
          <a:p>
            <a:r>
              <a:rPr lang="ru-RU" dirty="0"/>
              <a:t>У СУБД </a:t>
            </a:r>
            <a:r>
              <a:rPr lang="ru-RU" dirty="0" err="1"/>
              <a:t>PostgreSQL</a:t>
            </a:r>
            <a:r>
              <a:rPr lang="ru-RU" dirty="0"/>
              <a:t>, начиная с версии </a:t>
            </a:r>
            <a:r>
              <a:rPr lang="ru-RU" dirty="0" smtClean="0"/>
              <a:t>9.3, </a:t>
            </a:r>
            <a:r>
              <a:rPr lang="ru-RU" dirty="0" err="1"/>
              <a:t>MySQL</a:t>
            </a:r>
            <a:r>
              <a:rPr lang="ru-RU" dirty="0"/>
              <a:t>, начиная с версии 5.7, и IBM </a:t>
            </a:r>
            <a:r>
              <a:rPr lang="ru-RU" dirty="0" smtClean="0"/>
              <a:t>DB2</a:t>
            </a:r>
            <a:r>
              <a:rPr lang="ru-RU" dirty="0"/>
              <a:t>, начиная с версии </a:t>
            </a:r>
            <a:r>
              <a:rPr lang="ru-RU" dirty="0" smtClean="0"/>
              <a:t>10.5, </a:t>
            </a:r>
            <a:r>
              <a:rPr lang="ru-RU" dirty="0"/>
              <a:t>был примерно такой же уровень поддержки </a:t>
            </a:r>
            <a:r>
              <a:rPr lang="ru-RU" dirty="0" smtClean="0"/>
              <a:t>JSON-документов</a:t>
            </a:r>
            <a:r>
              <a:rPr lang="ru-RU" dirty="0"/>
              <a:t>. Учитывая широкое использование JSON в веб-API, вполне </a:t>
            </a:r>
            <a:r>
              <a:rPr lang="ru-RU" dirty="0" smtClean="0"/>
              <a:t>вероятно</a:t>
            </a:r>
            <a:r>
              <a:rPr lang="ru-RU" dirty="0"/>
              <a:t>, что другие реляционные базы данных пойдут по их следам и добавят </a:t>
            </a:r>
            <a:r>
              <a:rPr lang="ru-RU" dirty="0" smtClean="0"/>
              <a:t>поддержку </a:t>
            </a:r>
            <a:r>
              <a:rPr lang="ru-RU" dirty="0"/>
              <a:t>формата JSON.</a:t>
            </a:r>
          </a:p>
          <a:p>
            <a:r>
              <a:rPr lang="ru-RU" dirty="0"/>
              <a:t>Что касается </a:t>
            </a:r>
            <a:r>
              <a:rPr lang="ru-RU" dirty="0" err="1"/>
              <a:t>документоориентированных</a:t>
            </a:r>
            <a:r>
              <a:rPr lang="ru-RU" dirty="0"/>
              <a:t> баз данных, </a:t>
            </a:r>
            <a:r>
              <a:rPr lang="ru-RU" dirty="0" smtClean="0"/>
              <a:t>многие из них поддерживают в </a:t>
            </a:r>
            <a:r>
              <a:rPr lang="ru-RU" dirty="0"/>
              <a:t>своем языке запросов соединения, напоминающие </a:t>
            </a:r>
            <a:r>
              <a:rPr lang="ru-RU" dirty="0" smtClean="0"/>
              <a:t>реляционные.</a:t>
            </a:r>
          </a:p>
          <a:p>
            <a:r>
              <a:rPr lang="ru-RU" dirty="0" smtClean="0"/>
              <a:t>Очевидно, что будущее за </a:t>
            </a:r>
            <a:r>
              <a:rPr lang="ru-RU" dirty="0"/>
              <a:t>гибридами реляционной и документной </a:t>
            </a:r>
            <a:r>
              <a:rPr lang="ru-RU" dirty="0" smtClean="0"/>
              <a:t>моделей, учитывая тот факт, что всё больше и больше команд разработчиков СУБД заимствуют удачные решения друг у друга, например, реализация механизма очередей</a:t>
            </a:r>
            <a:r>
              <a:rPr lang="en-US" dirty="0" smtClean="0"/>
              <a:t> </a:t>
            </a:r>
            <a:r>
              <a:rPr lang="ru-RU" dirty="0" smtClean="0"/>
              <a:t>в СУБД </a:t>
            </a:r>
            <a:r>
              <a:rPr lang="en-US" dirty="0" smtClean="0"/>
              <a:t>PostgreSQL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Сближение моделей </a:t>
            </a:r>
            <a:r>
              <a:rPr lang="ru-RU" dirty="0"/>
              <a:t>баз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58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Императивный стиль: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smtClean="0"/>
              <a:t>double(</a:t>
            </a:r>
            <a:r>
              <a:rPr lang="en-US" dirty="0" err="1" smtClean="0"/>
              <a:t>arr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let results = [];</a:t>
            </a:r>
          </a:p>
          <a:p>
            <a:pPr marL="0" indent="0">
              <a:buNone/>
            </a:pPr>
            <a:r>
              <a:rPr lang="en-US" dirty="0"/>
              <a:t>  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results.push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* 2);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return results;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Декларативный стиль: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function double (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return </a:t>
            </a:r>
            <a:r>
              <a:rPr lang="en-US" dirty="0" err="1"/>
              <a:t>arr.map</a:t>
            </a:r>
            <a:r>
              <a:rPr lang="en-US" dirty="0"/>
              <a:t>((item) =&gt; item * 2);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Императивные и декларативные запросы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24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В качестве примера </a:t>
            </a:r>
            <a:r>
              <a:rPr lang="ru-RU" dirty="0" smtClean="0"/>
              <a:t> сформируем </a:t>
            </a:r>
            <a:r>
              <a:rPr lang="ru-RU" dirty="0"/>
              <a:t>отчет о количестве </a:t>
            </a:r>
            <a:r>
              <a:rPr lang="ru-RU" dirty="0" smtClean="0"/>
              <a:t>событий некоторого типа </a:t>
            </a:r>
            <a:r>
              <a:rPr lang="ru-RU" dirty="0"/>
              <a:t>за </a:t>
            </a:r>
            <a:r>
              <a:rPr lang="ru-RU" dirty="0" smtClean="0"/>
              <a:t>месяц.</a:t>
            </a:r>
            <a:endParaRPr lang="ru-RU" dirty="0"/>
          </a:p>
          <a:p>
            <a:r>
              <a:rPr lang="ru-RU" dirty="0" smtClean="0"/>
              <a:t>На </a:t>
            </a:r>
            <a:r>
              <a:rPr lang="en-US" dirty="0" err="1" smtClean="0"/>
              <a:t>Postgre</a:t>
            </a:r>
            <a:r>
              <a:rPr lang="ru-RU" dirty="0" smtClean="0"/>
              <a:t>SQL </a:t>
            </a:r>
            <a:r>
              <a:rPr lang="ru-RU" dirty="0"/>
              <a:t>этот запрос мог бы выглядеть примерно следующим образом:</a:t>
            </a:r>
          </a:p>
          <a:p>
            <a:pPr marL="0" indent="0">
              <a:buNone/>
            </a:pPr>
            <a:r>
              <a:rPr lang="ru-RU" dirty="0"/>
              <a:t>SELECT </a:t>
            </a:r>
            <a:r>
              <a:rPr lang="ru-RU" dirty="0" err="1"/>
              <a:t>date_trunc</a:t>
            </a:r>
            <a:r>
              <a:rPr lang="ru-RU" dirty="0"/>
              <a:t>('</a:t>
            </a:r>
            <a:r>
              <a:rPr lang="ru-RU" dirty="0" err="1"/>
              <a:t>month</a:t>
            </a:r>
            <a:r>
              <a:rPr lang="ru-RU" dirty="0"/>
              <a:t>', </a:t>
            </a:r>
            <a:r>
              <a:rPr lang="ru-RU" dirty="0" err="1" smtClean="0"/>
              <a:t>timestamp</a:t>
            </a:r>
            <a:r>
              <a:rPr lang="ru-RU" dirty="0"/>
              <a:t>) AS </a:t>
            </a:r>
            <a:r>
              <a:rPr lang="ru-RU" dirty="0" err="1" smtClean="0"/>
              <a:t>month</a:t>
            </a:r>
            <a:r>
              <a:rPr lang="ru-RU" dirty="0"/>
              <a:t>, </a:t>
            </a:r>
            <a:r>
              <a:rPr lang="ru-RU" dirty="0" err="1" smtClean="0"/>
              <a:t>sum</a:t>
            </a:r>
            <a:r>
              <a:rPr lang="ru-RU" dirty="0" smtClean="0"/>
              <a:t>(</a:t>
            </a:r>
            <a:r>
              <a:rPr lang="en-US" dirty="0" err="1" smtClean="0"/>
              <a:t>val</a:t>
            </a:r>
            <a:r>
              <a:rPr lang="ru-RU" dirty="0" smtClean="0"/>
              <a:t>) </a:t>
            </a:r>
            <a:r>
              <a:rPr lang="ru-RU" dirty="0"/>
              <a:t>AS </a:t>
            </a:r>
            <a:r>
              <a:rPr lang="ru-RU" dirty="0" err="1" smtClean="0"/>
              <a:t>total</a:t>
            </a:r>
            <a:r>
              <a:rPr lang="en-US" dirty="0" smtClean="0"/>
              <a:t> </a:t>
            </a:r>
            <a:r>
              <a:rPr lang="ru-RU" dirty="0" smtClean="0"/>
              <a:t>FROM </a:t>
            </a:r>
            <a:r>
              <a:rPr lang="en-US" dirty="0" smtClean="0"/>
              <a:t>events </a:t>
            </a:r>
            <a:r>
              <a:rPr lang="ru-RU" dirty="0" smtClean="0"/>
              <a:t>WHERE </a:t>
            </a:r>
            <a:r>
              <a:rPr lang="en-US" dirty="0" smtClean="0"/>
              <a:t>type</a:t>
            </a:r>
            <a:r>
              <a:rPr lang="ru-RU" dirty="0" smtClean="0"/>
              <a:t> </a:t>
            </a:r>
            <a:r>
              <a:rPr lang="ru-RU" dirty="0"/>
              <a:t>= '</a:t>
            </a:r>
            <a:r>
              <a:rPr lang="en-US" dirty="0" smtClean="0"/>
              <a:t>Type A</a:t>
            </a:r>
            <a:r>
              <a:rPr lang="ru-RU" dirty="0"/>
              <a:t>'</a:t>
            </a:r>
            <a:r>
              <a:rPr lang="en-US" dirty="0" smtClean="0"/>
              <a:t> </a:t>
            </a:r>
            <a:r>
              <a:rPr lang="ru-RU" dirty="0" smtClean="0"/>
              <a:t>GROUP </a:t>
            </a:r>
            <a:r>
              <a:rPr lang="ru-RU" dirty="0"/>
              <a:t>BY </a:t>
            </a:r>
            <a:r>
              <a:rPr lang="ru-RU" dirty="0" err="1" smtClean="0"/>
              <a:t>month</a:t>
            </a:r>
            <a:r>
              <a:rPr lang="ru-RU" dirty="0"/>
              <a:t>;</a:t>
            </a:r>
          </a:p>
          <a:p>
            <a:r>
              <a:rPr lang="ru-RU" dirty="0" smtClean="0"/>
              <a:t>Данный </a:t>
            </a:r>
            <a:r>
              <a:rPr lang="ru-RU" dirty="0"/>
              <a:t>запрос сначала фильтрует </a:t>
            </a:r>
            <a:r>
              <a:rPr lang="ru-RU" dirty="0" smtClean="0"/>
              <a:t>записи </a:t>
            </a:r>
            <a:r>
              <a:rPr lang="ru-RU" dirty="0"/>
              <a:t>так, чтобы остались только </a:t>
            </a:r>
            <a:r>
              <a:rPr lang="ru-RU" dirty="0" smtClean="0"/>
              <a:t>события, относящиеся </a:t>
            </a:r>
            <a:r>
              <a:rPr lang="ru-RU" dirty="0"/>
              <a:t>к </a:t>
            </a:r>
            <a:r>
              <a:rPr lang="ru-RU" dirty="0" smtClean="0"/>
              <a:t>типу </a:t>
            </a:r>
            <a:r>
              <a:rPr lang="en-US" dirty="0" smtClean="0"/>
              <a:t>‘Type A’</a:t>
            </a:r>
            <a:r>
              <a:rPr lang="ru-RU" dirty="0" smtClean="0"/>
              <a:t>, </a:t>
            </a:r>
            <a:r>
              <a:rPr lang="ru-RU" dirty="0"/>
              <a:t>после чего группирует </a:t>
            </a:r>
            <a:r>
              <a:rPr lang="ru-RU" dirty="0" smtClean="0"/>
              <a:t>их </a:t>
            </a:r>
            <a:r>
              <a:rPr lang="ru-RU" dirty="0"/>
              <a:t>по </a:t>
            </a:r>
            <a:r>
              <a:rPr lang="ru-RU" dirty="0" smtClean="0"/>
              <a:t>календарному </a:t>
            </a:r>
            <a:r>
              <a:rPr lang="ru-RU" dirty="0"/>
              <a:t>месяцу и, наконец, суммирует количества наблюдавшихся в каждом из </a:t>
            </a:r>
            <a:r>
              <a:rPr lang="ru-RU" dirty="0" smtClean="0"/>
              <a:t>месяцев событий.</a:t>
            </a:r>
            <a:endParaRPr lang="ru-RU" dirty="0"/>
          </a:p>
          <a:p>
            <a:r>
              <a:rPr lang="ru-RU" dirty="0"/>
              <a:t>Это же можно выразить с помощью представленной ниже возможности модели </a:t>
            </a:r>
            <a:r>
              <a:rPr lang="ru-RU" dirty="0" err="1" smtClean="0"/>
              <a:t>MapReduce</a:t>
            </a:r>
            <a:r>
              <a:rPr lang="ru-RU" dirty="0" smtClean="0"/>
              <a:t> </a:t>
            </a:r>
            <a:r>
              <a:rPr lang="ru-RU" dirty="0"/>
              <a:t>базы данных </a:t>
            </a:r>
            <a:r>
              <a:rPr lang="ru-RU" dirty="0" err="1"/>
              <a:t>MongoDB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 err="1"/>
              <a:t>db.observations.mapReduce</a:t>
            </a:r>
            <a:r>
              <a:rPr lang="ru-RU" dirty="0"/>
              <a:t>(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map</a:t>
            </a:r>
            <a:r>
              <a:rPr lang="ru-RU" dirty="0"/>
              <a:t>() {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var</a:t>
            </a:r>
            <a:r>
              <a:rPr lang="ru-RU" dirty="0"/>
              <a:t> </a:t>
            </a:r>
            <a:r>
              <a:rPr lang="ru-RU" dirty="0" err="1"/>
              <a:t>year</a:t>
            </a:r>
            <a:r>
              <a:rPr lang="ru-RU" dirty="0"/>
              <a:t> = </a:t>
            </a:r>
            <a:r>
              <a:rPr lang="ru-RU" dirty="0" err="1" smtClean="0"/>
              <a:t>this</a:t>
            </a:r>
            <a:r>
              <a:rPr lang="ru-RU" dirty="0" smtClean="0"/>
              <a:t>.</a:t>
            </a:r>
            <a:r>
              <a:rPr lang="en-US" dirty="0" smtClean="0"/>
              <a:t>t</a:t>
            </a:r>
            <a:r>
              <a:rPr lang="ru-RU" dirty="0" err="1" smtClean="0"/>
              <a:t>imestamp.getFullYear</a:t>
            </a:r>
            <a:r>
              <a:rPr lang="ru-RU" dirty="0"/>
              <a:t>();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var</a:t>
            </a:r>
            <a:r>
              <a:rPr lang="ru-RU" dirty="0"/>
              <a:t> </a:t>
            </a:r>
            <a:r>
              <a:rPr lang="ru-RU" dirty="0" err="1"/>
              <a:t>month</a:t>
            </a:r>
            <a:r>
              <a:rPr lang="ru-RU" dirty="0"/>
              <a:t> = </a:t>
            </a:r>
            <a:r>
              <a:rPr lang="ru-RU" dirty="0" err="1" smtClean="0"/>
              <a:t>this</a:t>
            </a:r>
            <a:r>
              <a:rPr lang="ru-RU" dirty="0" smtClean="0"/>
              <a:t>.</a:t>
            </a:r>
            <a:r>
              <a:rPr lang="en-US" dirty="0" smtClean="0"/>
              <a:t>t</a:t>
            </a:r>
            <a:r>
              <a:rPr lang="ru-RU" dirty="0" err="1" smtClean="0"/>
              <a:t>imestamp.getMonth</a:t>
            </a:r>
            <a:r>
              <a:rPr lang="ru-RU" dirty="0"/>
              <a:t>() + 1;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emit</a:t>
            </a:r>
            <a:r>
              <a:rPr lang="ru-RU" dirty="0"/>
              <a:t>(</a:t>
            </a:r>
            <a:r>
              <a:rPr lang="ru-RU" dirty="0" err="1"/>
              <a:t>year</a:t>
            </a:r>
            <a:r>
              <a:rPr lang="ru-RU" dirty="0"/>
              <a:t> + "-" + </a:t>
            </a:r>
            <a:r>
              <a:rPr lang="ru-RU" dirty="0" err="1"/>
              <a:t>month</a:t>
            </a:r>
            <a:r>
              <a:rPr lang="ru-RU" dirty="0"/>
              <a:t>, </a:t>
            </a:r>
            <a:r>
              <a:rPr lang="ru-RU" dirty="0" err="1" smtClean="0"/>
              <a:t>this</a:t>
            </a:r>
            <a:r>
              <a:rPr lang="ru-RU" dirty="0" smtClean="0"/>
              <a:t>.</a:t>
            </a:r>
            <a:r>
              <a:rPr lang="en-US" dirty="0" err="1" smtClean="0"/>
              <a:t>val</a:t>
            </a:r>
            <a:r>
              <a:rPr lang="ru-RU" dirty="0" smtClean="0"/>
              <a:t>);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},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reduce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, </a:t>
            </a:r>
            <a:r>
              <a:rPr lang="ru-RU" dirty="0" err="1"/>
              <a:t>values</a:t>
            </a:r>
            <a:r>
              <a:rPr lang="ru-RU" dirty="0"/>
              <a:t>) { </a:t>
            </a:r>
            <a:r>
              <a:rPr lang="ru-RU" dirty="0" err="1" smtClean="0"/>
              <a:t>return</a:t>
            </a:r>
            <a:r>
              <a:rPr lang="ru-RU" dirty="0" smtClean="0"/>
              <a:t> </a:t>
            </a:r>
            <a:r>
              <a:rPr lang="ru-RU" dirty="0" err="1"/>
              <a:t>Array.sum</a:t>
            </a:r>
            <a:r>
              <a:rPr lang="ru-RU" dirty="0"/>
              <a:t>(</a:t>
            </a:r>
            <a:r>
              <a:rPr lang="ru-RU" dirty="0" err="1"/>
              <a:t>values</a:t>
            </a:r>
            <a:r>
              <a:rPr lang="ru-RU" dirty="0"/>
              <a:t>); </a:t>
            </a:r>
            <a:r>
              <a:rPr lang="ru-RU" dirty="0" smtClean="0"/>
              <a:t>},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{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: { </a:t>
            </a:r>
            <a:r>
              <a:rPr lang="en-US" dirty="0" smtClean="0"/>
              <a:t>type</a:t>
            </a:r>
            <a:r>
              <a:rPr lang="ru-RU" dirty="0" smtClean="0"/>
              <a:t>: "</a:t>
            </a:r>
            <a:r>
              <a:rPr lang="en-US" dirty="0" smtClean="0"/>
              <a:t>Type A</a:t>
            </a:r>
            <a:r>
              <a:rPr lang="ru-RU" dirty="0" smtClean="0"/>
              <a:t>" </a:t>
            </a:r>
            <a:r>
              <a:rPr lang="ru-RU" dirty="0"/>
              <a:t>},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: "</a:t>
            </a:r>
            <a:r>
              <a:rPr lang="ru-RU" dirty="0" err="1" smtClean="0"/>
              <a:t>monthlyReport</a:t>
            </a:r>
            <a:r>
              <a:rPr lang="ru-RU" dirty="0"/>
              <a:t>" </a:t>
            </a:r>
          </a:p>
          <a:p>
            <a:pPr marL="0" indent="0">
              <a:buNone/>
            </a:pPr>
            <a:r>
              <a:rPr lang="ru-RU" dirty="0"/>
              <a:t> }</a:t>
            </a:r>
          </a:p>
          <a:p>
            <a:pPr marL="0" indent="0">
              <a:buNone/>
            </a:pPr>
            <a:r>
              <a:rPr lang="ru-RU" dirty="0"/>
              <a:t>);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Выполнение запросов с помощью </a:t>
            </a:r>
            <a:r>
              <a:rPr lang="ru-RU" dirty="0" err="1" smtClean="0"/>
              <a:t>MapReduce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103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572</TotalTime>
  <Words>1542</Words>
  <Application>Microsoft Office PowerPoint</Application>
  <PresentationFormat>Экран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Бумажная</vt:lpstr>
      <vt:lpstr>Разработка высоконагруженных приложений</vt:lpstr>
      <vt:lpstr>Модели данных</vt:lpstr>
      <vt:lpstr>Реляционные и документоориентированные БД</vt:lpstr>
      <vt:lpstr>Что лучше?</vt:lpstr>
      <vt:lpstr>Гибкость схемы в документной модели</vt:lpstr>
      <vt:lpstr>Локальность данных и запросы</vt:lpstr>
      <vt:lpstr>Сближение моделей баз данных</vt:lpstr>
      <vt:lpstr>Императивные и декларативные запросы</vt:lpstr>
      <vt:lpstr>Выполнение запросов с помощью MapReduce</vt:lpstr>
      <vt:lpstr>Индексы</vt:lpstr>
      <vt:lpstr>Виды индексов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высоконагруженных приложений</dc:title>
  <dc:creator>Илья Лёзин</dc:creator>
  <cp:lastModifiedBy>Илья Лёзин</cp:lastModifiedBy>
  <cp:revision>38</cp:revision>
  <dcterms:created xsi:type="dcterms:W3CDTF">2024-09-04T07:17:33Z</dcterms:created>
  <dcterms:modified xsi:type="dcterms:W3CDTF">2024-09-18T06:12:48Z</dcterms:modified>
</cp:coreProperties>
</file>