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66" r:id="rId9"/>
    <p:sldId id="265" r:id="rId10"/>
    <p:sldId id="267" r:id="rId11"/>
    <p:sldId id="260"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23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одзаголовок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Заголовок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ru-RU"/>
              <a:t>Образец заголовка</a:t>
            </a:r>
            <a:endParaRPr kumimoji="0" lang="en-US"/>
          </a:p>
        </p:txBody>
      </p:sp>
      <p:cxnSp>
        <p:nvCxnSpPr>
          <p:cNvPr id="8" name="Прямая соединительная линия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Дата 14"/>
          <p:cNvSpPr>
            <a:spLocks noGrp="1"/>
          </p:cNvSpPr>
          <p:nvPr>
            <p:ph type="dt" sz="half" idx="10"/>
          </p:nvPr>
        </p:nvSpPr>
        <p:spPr/>
        <p:txBody>
          <a:bodyPr/>
          <a:lstStyle/>
          <a:p>
            <a:fld id="{4B61F68C-9590-4B81-AA3C-270B287BEA42}" type="datetimeFigureOut">
              <a:rPr lang="ru-RU" smtClean="0"/>
              <a:t>30.10.2024</a:t>
            </a:fld>
            <a:endParaRPr lang="ru-RU"/>
          </a:p>
        </p:txBody>
      </p:sp>
      <p:sp>
        <p:nvSpPr>
          <p:cNvPr id="16" name="Номер слайда 15"/>
          <p:cNvSpPr>
            <a:spLocks noGrp="1"/>
          </p:cNvSpPr>
          <p:nvPr>
            <p:ph type="sldNum" sz="quarter" idx="11"/>
          </p:nvPr>
        </p:nvSpPr>
        <p:spPr/>
        <p:txBody>
          <a:bodyPr/>
          <a:lstStyle/>
          <a:p>
            <a:fld id="{CAB6FAFA-E549-45D8-AA1C-DB97DA052085}" type="slidenum">
              <a:rPr lang="ru-RU" smtClean="0"/>
              <a:t>‹#›</a:t>
            </a:fld>
            <a:endParaRPr lang="ru-RU"/>
          </a:p>
        </p:txBody>
      </p:sp>
      <p:sp>
        <p:nvSpPr>
          <p:cNvPr id="17" name="Нижний колонтитул 16"/>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4B61F68C-9590-4B81-AA3C-270B287BEA42}" type="datetimeFigureOut">
              <a:rPr lang="ru-RU" smtClean="0"/>
              <a:t>30.10.2024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B6FAFA-E549-45D8-AA1C-DB97DA052085}"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4B61F68C-9590-4B81-AA3C-270B287BEA42}" type="datetimeFigureOut">
              <a:rPr lang="ru-RU" smtClean="0"/>
              <a:t>30.10.2024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B6FAFA-E549-45D8-AA1C-DB97DA052085}"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9" name="Объект 8"/>
          <p:cNvSpPr>
            <a:spLocks noGrp="1"/>
          </p:cNvSpPr>
          <p:nvPr>
            <p:ph idx="1"/>
          </p:nvPr>
        </p:nvSpPr>
        <p:spPr>
          <a:xfrm>
            <a:off x="457200" y="1524000"/>
            <a:ext cx="8229600"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4" name="Дата 13"/>
          <p:cNvSpPr>
            <a:spLocks noGrp="1"/>
          </p:cNvSpPr>
          <p:nvPr>
            <p:ph type="dt" sz="half" idx="14"/>
          </p:nvPr>
        </p:nvSpPr>
        <p:spPr/>
        <p:txBody>
          <a:bodyPr/>
          <a:lstStyle/>
          <a:p>
            <a:fld id="{4B61F68C-9590-4B81-AA3C-270B287BEA42}" type="datetimeFigureOut">
              <a:rPr lang="ru-RU" smtClean="0"/>
              <a:t>30.10.2024</a:t>
            </a:fld>
            <a:endParaRPr lang="ru-RU"/>
          </a:p>
        </p:txBody>
      </p:sp>
      <p:sp>
        <p:nvSpPr>
          <p:cNvPr id="15" name="Номер слайда 14"/>
          <p:cNvSpPr>
            <a:spLocks noGrp="1"/>
          </p:cNvSpPr>
          <p:nvPr>
            <p:ph type="sldNum" sz="quarter" idx="15"/>
          </p:nvPr>
        </p:nvSpPr>
        <p:spPr/>
        <p:txBody>
          <a:bodyPr/>
          <a:lstStyle>
            <a:lvl1pPr algn="ctr">
              <a:defRPr/>
            </a:lvl1pPr>
          </a:lstStyle>
          <a:p>
            <a:fld id="{CAB6FAFA-E549-45D8-AA1C-DB97DA052085}" type="slidenum">
              <a:rPr lang="ru-RU" smtClean="0"/>
              <a:t>‹#›</a:t>
            </a:fld>
            <a:endParaRPr lang="ru-RU"/>
          </a:p>
        </p:txBody>
      </p:sp>
      <p:sp>
        <p:nvSpPr>
          <p:cNvPr id="16" name="Нижний колонтитул 15"/>
          <p:cNvSpPr>
            <a:spLocks noGrp="1"/>
          </p:cNvSpPr>
          <p:nvPr>
            <p:ph type="ftr" sz="quarter" idx="16"/>
          </p:nvPr>
        </p:nvSpPr>
        <p:spPr/>
        <p:txBody>
          <a:bodyPr/>
          <a:lstStyle/>
          <a:p>
            <a:endParaRPr lang="ru-RU"/>
          </a:p>
        </p:txBody>
      </p:sp>
      <p:sp>
        <p:nvSpPr>
          <p:cNvPr id="17" name="Заголовок 16"/>
          <p:cNvSpPr>
            <a:spLocks noGrp="1"/>
          </p:cNvSpPr>
          <p:nvPr>
            <p:ph type="title"/>
          </p:nvPr>
        </p:nvSpPr>
        <p:spPr/>
        <p:txBody>
          <a:bodyPr rtlCol="0" anchor="b" anchorCtr="0"/>
          <a:lstStyle/>
          <a:p>
            <a:r>
              <a:rPr kumimoji="0" lang="ru-RU"/>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4B61F68C-9590-4B81-AA3C-270B287BEA42}" type="datetimeFigureOut">
              <a:rPr lang="ru-RU" smtClean="0"/>
              <a:t>30.10.2024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B6FAFA-E549-45D8-AA1C-DB97DA052085}" type="slidenum">
              <a:rPr lang="ru-RU" smtClean="0"/>
              <a:t>‹#›</a:t>
            </a:fld>
            <a:endParaRPr lang="ru-RU"/>
          </a:p>
        </p:txBody>
      </p:sp>
      <p:sp>
        <p:nvSpPr>
          <p:cNvPr id="2" name="Заголовок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ru-RU"/>
              <a:t>Образец заголовка</a:t>
            </a:r>
            <a:endParaRPr kumimoji="0" lang="en-US"/>
          </a:p>
        </p:txBody>
      </p:sp>
      <p:sp>
        <p:nvSpPr>
          <p:cNvPr id="3" name="Текст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cxnSp>
        <p:nvCxnSpPr>
          <p:cNvPr id="7" name="Прямая соединительная линия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Дата 4"/>
          <p:cNvSpPr>
            <a:spLocks noGrp="1"/>
          </p:cNvSpPr>
          <p:nvPr>
            <p:ph type="dt" sz="half" idx="10"/>
          </p:nvPr>
        </p:nvSpPr>
        <p:spPr/>
        <p:txBody>
          <a:bodyPr/>
          <a:lstStyle/>
          <a:p>
            <a:fld id="{4B61F68C-9590-4B81-AA3C-270B287BEA42}" type="datetimeFigureOut">
              <a:rPr lang="ru-RU" smtClean="0"/>
              <a:t>30.10.2024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AB6FAFA-E549-45D8-AA1C-DB97DA052085}" type="slidenum">
              <a:rPr lang="ru-RU" smtClean="0"/>
              <a:t>‹#›</a:t>
            </a:fld>
            <a:endParaRPr lang="ru-RU"/>
          </a:p>
        </p:txBody>
      </p:sp>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11" name="Объект 10"/>
          <p:cNvSpPr>
            <a:spLocks noGrp="1"/>
          </p:cNvSpPr>
          <p:nvPr>
            <p:ph sz="half" idx="1"/>
          </p:nvPr>
        </p:nvSpPr>
        <p:spPr>
          <a:xfrm>
            <a:off x="457200" y="1524000"/>
            <a:ext cx="4059936"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3" name="Объект 12"/>
          <p:cNvSpPr>
            <a:spLocks noGrp="1"/>
          </p:cNvSpPr>
          <p:nvPr>
            <p:ph sz="half" idx="2"/>
          </p:nvPr>
        </p:nvSpPr>
        <p:spPr>
          <a:xfrm>
            <a:off x="4648200" y="1524000"/>
            <a:ext cx="4059936"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9" name="Номер слайда 8"/>
          <p:cNvSpPr>
            <a:spLocks noGrp="1"/>
          </p:cNvSpPr>
          <p:nvPr>
            <p:ph type="sldNum" sz="quarter" idx="12"/>
          </p:nvPr>
        </p:nvSpPr>
        <p:spPr/>
        <p:txBody>
          <a:bodyPr/>
          <a:lstStyle/>
          <a:p>
            <a:fld id="{CAB6FAFA-E549-45D8-AA1C-DB97DA052085}" type="slidenum">
              <a:rPr lang="ru-RU" smtClean="0"/>
              <a:t>‹#›</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7" name="Дата 6"/>
          <p:cNvSpPr>
            <a:spLocks noGrp="1"/>
          </p:cNvSpPr>
          <p:nvPr>
            <p:ph type="dt" sz="half" idx="10"/>
          </p:nvPr>
        </p:nvSpPr>
        <p:spPr/>
        <p:txBody>
          <a:bodyPr/>
          <a:lstStyle/>
          <a:p>
            <a:fld id="{4B61F68C-9590-4B81-AA3C-270B287BEA42}" type="datetimeFigureOut">
              <a:rPr lang="ru-RU" smtClean="0"/>
              <a:t>30.10.2024</a:t>
            </a:fld>
            <a:endParaRPr lang="ru-RU"/>
          </a:p>
        </p:txBody>
      </p:sp>
      <p:sp>
        <p:nvSpPr>
          <p:cNvPr id="3" name="Текст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32" name="Объект 31"/>
          <p:cNvSpPr>
            <a:spLocks noGrp="1"/>
          </p:cNvSpPr>
          <p:nvPr>
            <p:ph sz="half" idx="2"/>
          </p:nvPr>
        </p:nvSpPr>
        <p:spPr>
          <a:xfrm>
            <a:off x="457200" y="2201896"/>
            <a:ext cx="4038600" cy="3913632"/>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34" name="Объект 33"/>
          <p:cNvSpPr>
            <a:spLocks noGrp="1"/>
          </p:cNvSpPr>
          <p:nvPr>
            <p:ph sz="quarter" idx="4"/>
          </p:nvPr>
        </p:nvSpPr>
        <p:spPr>
          <a:xfrm>
            <a:off x="4649788" y="2201896"/>
            <a:ext cx="4038600" cy="3913632"/>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2" name="Заголовок 1"/>
          <p:cNvSpPr>
            <a:spLocks noGrp="1"/>
          </p:cNvSpPr>
          <p:nvPr>
            <p:ph type="title"/>
          </p:nvPr>
        </p:nvSpPr>
        <p:spPr>
          <a:xfrm>
            <a:off x="457200" y="155448"/>
            <a:ext cx="8229600" cy="1143000"/>
          </a:xfrm>
        </p:spPr>
        <p:txBody>
          <a:bodyPr anchor="b" anchorCtr="0"/>
          <a:lstStyle>
            <a:lvl1pPr>
              <a:defRPr/>
            </a:lvl1pPr>
          </a:lstStyle>
          <a:p>
            <a:r>
              <a:rPr kumimoji="0" lang="ru-RU"/>
              <a:t>Образец заголовка</a:t>
            </a:r>
            <a:endParaRPr kumimoji="0" lang="en-US"/>
          </a:p>
        </p:txBody>
      </p:sp>
      <p:sp>
        <p:nvSpPr>
          <p:cNvPr id="12" name="Текст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cxnSp>
        <p:nvCxnSpPr>
          <p:cNvPr id="10" name="Прямая соединительная линия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4B61F68C-9590-4B81-AA3C-270B287BEA42}" type="datetimeFigureOut">
              <a:rPr lang="ru-RU" smtClean="0"/>
              <a:t>30.10.2024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AB6FAFA-E549-45D8-AA1C-DB97DA052085}" type="slidenum">
              <a:rPr lang="ru-RU" smtClean="0"/>
              <a:t>‹#›</a:t>
            </a:fld>
            <a:endParaRPr lang="ru-RU"/>
          </a:p>
        </p:txBody>
      </p:sp>
      <p:sp>
        <p:nvSpPr>
          <p:cNvPr id="2" name="Заголовок 1"/>
          <p:cNvSpPr>
            <a:spLocks noGrp="1"/>
          </p:cNvSpPr>
          <p:nvPr>
            <p:ph type="title"/>
          </p:nvPr>
        </p:nvSpPr>
        <p:spPr/>
        <p:txBody>
          <a:bodyPr/>
          <a:lstStyle/>
          <a:p>
            <a:r>
              <a:rPr kumimoji="0" lang="ru-RU"/>
              <a:t>Образец заголовка</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B61F68C-9590-4B81-AA3C-270B287BEA42}" type="datetimeFigureOut">
              <a:rPr lang="ru-RU" smtClean="0"/>
              <a:t>30.10.2024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AB6FAFA-E549-45D8-AA1C-DB97DA052085}"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9" name="Объект 28"/>
          <p:cNvSpPr>
            <a:spLocks noGrp="1"/>
          </p:cNvSpPr>
          <p:nvPr>
            <p:ph sz="quarter" idx="1"/>
          </p:nvPr>
        </p:nvSpPr>
        <p:spPr>
          <a:xfrm>
            <a:off x="457200" y="457200"/>
            <a:ext cx="6248400" cy="5715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3" name="Текст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31" name="Заголовок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a:t>Образец заголовка</a:t>
            </a:r>
            <a:endParaRPr kumimoji="0" lang="en-US"/>
          </a:p>
        </p:txBody>
      </p:sp>
      <p:sp>
        <p:nvSpPr>
          <p:cNvPr id="8" name="Дата 7"/>
          <p:cNvSpPr>
            <a:spLocks noGrp="1"/>
          </p:cNvSpPr>
          <p:nvPr>
            <p:ph type="dt" sz="half" idx="14"/>
          </p:nvPr>
        </p:nvSpPr>
        <p:spPr/>
        <p:txBody>
          <a:bodyPr/>
          <a:lstStyle/>
          <a:p>
            <a:fld id="{4B61F68C-9590-4B81-AA3C-270B287BEA42}" type="datetimeFigureOut">
              <a:rPr lang="ru-RU" smtClean="0"/>
              <a:t>30.10.2024</a:t>
            </a:fld>
            <a:endParaRPr lang="ru-RU"/>
          </a:p>
        </p:txBody>
      </p:sp>
      <p:sp>
        <p:nvSpPr>
          <p:cNvPr id="9" name="Номер слайда 8"/>
          <p:cNvSpPr>
            <a:spLocks noGrp="1"/>
          </p:cNvSpPr>
          <p:nvPr>
            <p:ph type="sldNum" sz="quarter" idx="15"/>
          </p:nvPr>
        </p:nvSpPr>
        <p:spPr/>
        <p:txBody>
          <a:bodyPr/>
          <a:lstStyle/>
          <a:p>
            <a:fld id="{CAB6FAFA-E549-45D8-AA1C-DB97DA052085}" type="slidenum">
              <a:rPr lang="ru-RU" smtClean="0"/>
              <a:t>‹#›</a:t>
            </a:fld>
            <a:endParaRPr lang="ru-RU"/>
          </a:p>
        </p:txBody>
      </p:sp>
      <p:sp>
        <p:nvSpPr>
          <p:cNvPr id="10" name="Нижний колонтитул 9"/>
          <p:cNvSpPr>
            <a:spLocks noGrp="1"/>
          </p:cNvSpPr>
          <p:nvPr>
            <p:ph type="ftr" sz="quarter" idx="16"/>
          </p:nvPr>
        </p:nvSpPr>
        <p:spPr/>
        <p:txBody>
          <a:bodyPr/>
          <a:lstStyle/>
          <a:p>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a:t>Образец заголовка</a:t>
            </a:r>
            <a:endParaRPr kumimoji="0" lang="en-US"/>
          </a:p>
        </p:txBody>
      </p:sp>
      <p:sp>
        <p:nvSpPr>
          <p:cNvPr id="3" name="Рисунок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ru-RU"/>
              <a:t>Вставка рисунка</a:t>
            </a:r>
            <a:endParaRPr kumimoji="0" lang="en-US"/>
          </a:p>
        </p:txBody>
      </p:sp>
      <p:sp>
        <p:nvSpPr>
          <p:cNvPr id="4" name="Текст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8" name="Дата 7"/>
          <p:cNvSpPr>
            <a:spLocks noGrp="1"/>
          </p:cNvSpPr>
          <p:nvPr>
            <p:ph type="dt" sz="half" idx="10"/>
          </p:nvPr>
        </p:nvSpPr>
        <p:spPr/>
        <p:txBody>
          <a:bodyPr/>
          <a:lstStyle/>
          <a:p>
            <a:fld id="{4B61F68C-9590-4B81-AA3C-270B287BEA42}" type="datetimeFigureOut">
              <a:rPr lang="ru-RU" smtClean="0"/>
              <a:t>30.10.2024</a:t>
            </a:fld>
            <a:endParaRPr lang="ru-RU"/>
          </a:p>
        </p:txBody>
      </p:sp>
      <p:sp>
        <p:nvSpPr>
          <p:cNvPr id="9" name="Номер слайда 8"/>
          <p:cNvSpPr>
            <a:spLocks noGrp="1"/>
          </p:cNvSpPr>
          <p:nvPr>
            <p:ph type="sldNum" sz="quarter" idx="11"/>
          </p:nvPr>
        </p:nvSpPr>
        <p:spPr/>
        <p:txBody>
          <a:bodyPr/>
          <a:lstStyle/>
          <a:p>
            <a:fld id="{CAB6FAFA-E549-45D8-AA1C-DB97DA052085}" type="slidenum">
              <a:rPr lang="ru-RU" smtClean="0"/>
              <a:t>‹#›</a:t>
            </a:fld>
            <a:endParaRPr lang="ru-RU"/>
          </a:p>
        </p:txBody>
      </p:sp>
      <p:sp>
        <p:nvSpPr>
          <p:cNvPr id="10" name="Нижний колонтитул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Текст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24" name="Дата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B61F68C-9590-4B81-AA3C-270B287BEA42}" type="datetimeFigureOut">
              <a:rPr lang="ru-RU" smtClean="0"/>
              <a:t>30.10.2024</a:t>
            </a:fld>
            <a:endParaRPr lang="ru-RU"/>
          </a:p>
        </p:txBody>
      </p:sp>
      <p:sp>
        <p:nvSpPr>
          <p:cNvPr id="10" name="Нижний колонтитул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ru-RU"/>
          </a:p>
        </p:txBody>
      </p:sp>
      <p:sp>
        <p:nvSpPr>
          <p:cNvPr id="22" name="Номер слайда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AB6FAFA-E549-45D8-AA1C-DB97DA052085}" type="slidenum">
              <a:rPr lang="ru-RU" smtClean="0"/>
              <a:t>‹#›</a:t>
            </a:fld>
            <a:endParaRPr lang="ru-RU"/>
          </a:p>
        </p:txBody>
      </p:sp>
      <p:sp>
        <p:nvSpPr>
          <p:cNvPr id="5" name="Заголовок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ru-RU"/>
              <a:t>Образец заголовка</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r>
              <a:rPr lang="ru-RU" dirty="0"/>
              <a:t>Распределённые данные</a:t>
            </a:r>
            <a:r>
              <a:rPr lang="en-US" dirty="0"/>
              <a:t>. </a:t>
            </a:r>
            <a:r>
              <a:rPr lang="ru-RU" dirty="0"/>
              <a:t>Репликация</a:t>
            </a:r>
          </a:p>
        </p:txBody>
      </p:sp>
      <p:sp>
        <p:nvSpPr>
          <p:cNvPr id="2" name="Заголовок 1"/>
          <p:cNvSpPr>
            <a:spLocks noGrp="1"/>
          </p:cNvSpPr>
          <p:nvPr>
            <p:ph type="ctrTitle"/>
          </p:nvPr>
        </p:nvSpPr>
        <p:spPr/>
        <p:txBody>
          <a:bodyPr/>
          <a:lstStyle/>
          <a:p>
            <a:r>
              <a:rPr lang="ru-RU" dirty="0"/>
              <a:t>Разработка высоконагруженных приложений</a:t>
            </a:r>
          </a:p>
        </p:txBody>
      </p:sp>
    </p:spTree>
    <p:extLst>
      <p:ext uri="{BB962C8B-B14F-4D97-AF65-F5344CB8AC3E}">
        <p14:creationId xmlns:p14="http://schemas.microsoft.com/office/powerpoint/2010/main" val="1862113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Любой узел в системе способен приостановить работу: из-за сбоя или запланированного технического обслуживания (например, перезагрузки машины для установки исправления уязвимости ядра системы). Возможность перезагружать отдельные узлы без простоя системы – огромное преимущество в смысле удобства эксплуатации и обслуживания. Следовательно, наша цель состоит в том, чтобы система продолжала работать, несмотря на отказы отдельных узлов, а перебои в обслуживании узлов влияли на ее работу как можно меньше.</a:t>
            </a:r>
          </a:p>
          <a:p>
            <a:r>
              <a:rPr lang="ru-RU" dirty="0"/>
              <a:t>Отказ ведомого узла: наверстывающее восстановление. Каждый ведомый узел хранит на своем жестком диске журнал полученных от ведущего изменений данных. В случае сбоя и перезагрузки ведомого узла или временного прекращения работы участка сети между ведущим и ведомым узлами последний может легко возобновить работу: из своего журнала он знает, какая транзакция была обработана перед сбоем. Следовательно, ведомый узел способен подключиться к ведущему и запросить все изменения данных, имевшие место за то время, пока он был недоступен.</a:t>
            </a:r>
          </a:p>
          <a:p>
            <a:r>
              <a:rPr lang="ru-RU" dirty="0"/>
              <a:t>Отказ ведущего узла: восстановление после отказа. Справиться с отказом ведущего узла сложнее: необходимо «повысить в звании» один из ведомых до ведущего, настроить клиенты на отправку записей новому ведущему, а другие ведомые должны начать получать изменения данных от нового ведущего. Этот процесс называется восстановлением после отказа. Восстановление после отказа может выполняться вручную (администратор получает оповещение об отказе ведущего узла и принимает соответствующие меры по созданию нового ведущего) или автоматически.</a:t>
            </a:r>
          </a:p>
        </p:txBody>
      </p:sp>
      <p:sp>
        <p:nvSpPr>
          <p:cNvPr id="3" name="Заголовок 2"/>
          <p:cNvSpPr>
            <a:spLocks noGrp="1"/>
          </p:cNvSpPr>
          <p:nvPr>
            <p:ph type="title"/>
          </p:nvPr>
        </p:nvSpPr>
        <p:spPr/>
        <p:txBody>
          <a:bodyPr>
            <a:normAutofit/>
          </a:bodyPr>
          <a:lstStyle/>
          <a:p>
            <a:r>
              <a:rPr lang="ru-RU" dirty="0"/>
              <a:t>Перебои в обслуживании узлов</a:t>
            </a:r>
          </a:p>
        </p:txBody>
      </p:sp>
      <p:sp>
        <p:nvSpPr>
          <p:cNvPr id="4" name="AutoShape 2" descr="data:image/jpeg;base64,/9j/4AAQSkZJRgABAgEASABIAAD/4QDKRXhpZgAATU0AKgAAAAgABgESAAMAAAABAAEAAAEaAAUAAAABAAAAVgEbAAUAAAABAAAAXgEoAAMAAAABAAIAAAITAAMAAAABAAEAAIdpAAQAAAABAAAAZgAAAAAAAABIAAAAAQAAAEgAAAABAAeQAAAHAAAABDAyMjGRAQAHAAAABAECAwCgAAAHAAAABDAxMDCgAQADAAAAAQABAACgAgAEAAAAAQAABACgAwAEAAAAAQAAA/6kBgADAAAAAQAAAAAAAAAAAAD/4hGsSUNDX1BST0ZJTEUAAQEAABGcYXBwbAIAAABtbnRyR1JBWVhZWiAH3AAIABcADwAuAA9hY3NwQVBQTAAAAABub25lAAAAAAAAAAAAAAAAAAAAAAAA9tYAAQAAAADTLWFwcGwAAAAAAAAAAAAAAAAAAAAAAAAAAAAAAAAAAAAAAAAAAAAAAAAAAAAAAAAAAAAAAAVkZXNjAAAAwAAAAHlkc2NtAAABPAAACBpjcHJ0AAAJWAAAACN3dHB0AAAJfAAAABRrVFJDAAAJkAAACAxkZXNjAAAAAAAAAB9HZW5lcmljIEdyYXkgR2FtbWEgMi4yIFByb2ZpbGUAAAAAAAAAAAAAAAAAAAAAAAAAAAAAAAAAAAAAAAAAAAAAAAAAAAAAAAAAAAAAAAAAAAAAAAAAAAAAAAAAAAAAAAAAAAAAAAAAAAAAAAAAAAAAbWx1YwAAAAAAAAAfAAAADHNrU0sAAAAuAAABhGRhREsAAAA6AAABsmNhRVMAAAA4AAAB7HZpVk4AAABAAAACJHB0QlIAAABKAAACZHVrVUEAAAAsAAACrmZyRlUAAAA+AAAC2mh1SFUAAAA0AAADGHpoVFcAAAAaAAADTGtvS1IAAAAiAAADZm5iTk8AAAA6AAADiGNzQ1oAAAAoAAADwmhlSUwAAAAkAAAD6nJvUk8AAAAqAAAEDmRlREUAAABOAAAEOGl0SVQAAABOAAAEhnN2U0UAAAA4AAAE1HpoQ04AAAAaAAAFDGphSlAAAAAmAAAFJmVsR1IAAAAqAAAFTHB0UE8AAABSAAAFdm5sTkwAAABAAAAFyGVzRVMAAABMAAAGCHRoVEgAAAAyAAAGVHRyVFIAAAAkAAAGhmZpRkkAAABGAAAGqmhySFIAAAA+AAAG8HBsUEwAAABKAAAHLmFyRUcAAAAsAAAHeHJ1UlUAAAA6AAAHpGVuVVMAAAA8AAAH3gBWAWEAZQBvAGIAZQBjAG4A4QAgAHMAaQB2AOEAIABnAGEAbQBhACAAMgAsADIARwBlAG4AZQByAGkAcwBrACAAZwByAOUAIAAyACwAMgAgAGcAYQBtAG0AYQAtAHAAcgBvAGYAaQBsAEcAYQBtAG0AYQAgAGQAZQAgAGcAcgBpAHMAbwBzACAAZwBlAG4A6AByAGkAYwBhACAAMgAuADIAQx6lAHUAIABoAOwAbgBoACAATQDgAHUAIAB4AOEAbQAgAEMAaAB1AG4AZwAgAEcAYQBtAG0AYQAgADIALgAyAFAAZQByAGYAaQBsACAARwBlAG4A6QByAGkAYwBvACAAZABhACAARwBhAG0AYQAgAGQAZQAgAEMAaQBuAHoAYQBzACAAMgAsADIEFwQwBDMEMAQ7BEwEPQQwACAARwByAGEAeQAtBDMEMAQ8BDAAIAAyAC4AMgBQAHIAbwBmAGkAbAAgAGcA6QBuAOkAcgBpAHEAdQBlACAAZwByAGkAcwAgAGcAYQBtAG0AYQAgADIALAAyAMEAbAB0AGEAbADhAG4AbwBzACAAcwB6APwAcgBrAGUAIABnAGEAbQBtAGEAIAAyAC4AMpAadShwcJaOUUlepgAyAC4AMoJyX2ljz4/wx3y8GAAg1ozAyQAgrBC5yAAgADIALgAyACDVBLhc0wzHfABHAGUAbgBlAHIAaQBzAGsAIABnAHIA5QAgAGcAYQBtAG0AYQAgADIALAAyAC0AcAByAG8AZgBpAGwATwBiAGUAYwBuAOEAIAFhAGUAZADhACAAZwBhAG0AYQAgADIALgAyBdIF0AXeBdQAIAXQBeQF1QXoACAF2wXcBdwF2QAgADIALgAyAEcAYQBtAGEAIABnAHIAaQAgAGcAZQBuAGUAcgBpAGMBAwAgADIALAAyAEEAbABsAGcAZQBtAGUAaQBuAGUAcwAgAEcAcgBhAHUAcwB0AHUAZgBlAG4ALQBQAHIAbwBmAGkAbAAgAEcAYQBtAG0AYQAgADIALAAyAFAAcgBvAGYAaQBsAG8AIABnAHIAaQBnAGkAbwAgAGcAZQBuAGUAcgBpAGMAbwAgAGQAZQBsAGwAYQAgAGcAYQBtAG0AYQAgADIALAAyAEcAZQBuAGUAcgBpAHMAawAgAGcAcgDlACAAMgAsADIAIABnAGEAbQBtAGEAcAByAG8AZgBpAGxmbpAacHBepnz7ZXAAMgAuADJjz4/wZYdO9k4AgiwwsDDsMKQwrDDzMN4AIAAyAC4AMgAgMNcw7TDVMKEwpDDrA5MDtQO9A7kDugPMACADkwO6A8EDuQAgA5MDrAO8A7wDsQAgADIALgAyAFAAZQByAGYAaQBsACAAZwBlAG4A6QByAGkAYwBvACAAZABlACAAYwBpAG4AegBlAG4AdABvAHMAIABkAGEAIABHAGEAbQBtAGEAIAAyACwAMgBBAGwAZwBlAG0AZQBlAG4AIABnAHIAaQBqAHMAIABnAGEAbQBtAGEAIAAyACwAMgAtAHAAcgBvAGYAaQBlAGwAUABlAHIAZgBpAGwAIABnAGUAbgDpAHIAaQBjAG8AIABkAGUAIABnAGEAbQBtAGEAIABkAGUAIABnAHIAaQBzAGUAcwAgADIALAAyDiMOMQ4HDioONQ5BDgEOIQ4hDjIOQA4BDiMOIg5MDhcOMQ5IDicORA4bACAAMgAuADIARwBlAG4AZQBsACAARwByAGkAIABHAGEAbQBhACAAMgAsADIAWQBsAGUAaQBuAGUAbgAgAGgAYQByAG0AYQBhAG4AIABnAGEAbQBtAGEAIAAyACwAMgAgAC0AcAByAG8AZgBpAGkAbABpAEcAZQBuAGUAcgBpAQ0AawBpACAARwByAGEAeQAgAEcAYQBtAG0AYQAgADIALgAyACAAcAByAG8AZgBpAGwAVQBuAGkAdwBlAHIAcwBhAGwAbgB5ACAAcAByAG8AZgBpAGwAIABzAHoAYQByAG8BWwBjAGkAIABnAGEAbQBtAGEAIAAyACwAMgY6BicGRQYnACAAMgAuADIAIAZEBkgGRgAgBjEGRQYnBi8GSgAgBjkGJwZFBB4EMQRJBDAETwAgBEEENQRABDAETwAgBDMEMAQ8BDwEMAAgADIALAAyAC0EPwRABD4ERAQ4BDsETABHAGUAbgBlAHIAaQBjACAARwByAGEAeQAgAEcAYQBtAG0AYQAgADIALgAyACAAUAByAG8AZgBpAGwAZQAAdGV4dAAAAABDb3B5cmlnaHQgQXBwbGUgSW5jLiwgMjAxMgAAWFlaIAAAAAAAAPNRAAEAAAABFsxjdXJ2AAAAAAAABAAAAAAFAAoADwAUABkAHgAjACgALQAyADcAOwBAAEUASgBPAFQAWQBeAGMAaABtAHIAdwB8AIEAhgCLAJAAlQCaAJ8ApACpAK4AsgC3ALwAwQDGAMsA0ADVANsA4ADlAOsA8AD2APsBAQEHAQ0BEwEZAR8BJQErATIBOAE+AUUBTAFSAVkBYAFnAW4BdQF8AYMBiwGSAZoBoQGpAbEBuQHBAckB0QHZAeEB6QHyAfoCAwIMAhQCHQImAi8COAJBAksCVAJdAmcCcQJ6AoQCjgKYAqICrAK2AsECywLVAuAC6wL1AwADCwMWAyEDLQM4A0MDTwNaA2YDcgN+A4oDlgOiA64DugPHA9MD4APsA/kEBgQTBCAELQQ7BEgEVQRjBHEEfgSMBJoEqAS2BMQE0wThBPAE/gUNBRwFKwU6BUkFWAVnBXcFhgWWBaYFtQXFBdUF5QX2BgYGFgYnBjcGSAZZBmoGewaMBp0GrwbABtEG4wb1BwcHGQcrBz0HTwdhB3QHhgeZB6wHvwfSB+UH+AgLCB8IMghGCFoIbgiCCJYIqgi+CNII5wj7CRAJJQk6CU8JZAl5CY8JpAm6Cc8J5Qn7ChEKJwo9ClQKagqBCpgKrgrFCtwK8wsLCyILOQtRC2kLgAuYC7ALyAvhC/kMEgwqDEMMXAx1DI4MpwzADNkM8w0NDSYNQA1aDXQNjg2pDcMN3g34DhMOLg5JDmQOfw6bDrYO0g7uDwkPJQ9BD14Peg+WD7MPzw/sEAkQJhBDEGEQfhCbELkQ1xD1ERMRMRFPEW0RjBGqEckR6BIHEiYSRRJkEoQSoxLDEuMTAxMjE0MTYxODE6QTxRPlFAYUJxRJFGoUixStFM4U8BUSFTQVVhV4FZsVvRXgFgMWJhZJFmwWjxayFtYW+hcdF0EXZReJF64X0hf3GBsYQBhlGIoYrxjVGPoZIBlFGWsZkRm3Gd0aBBoqGlEadxqeGsUa7BsUGzsbYxuKG7Ib2hwCHCocUhx7HKMczBz1HR4dRx1wHZkdwx3sHhYeQB5qHpQevh7pHxMfPh9pH5Qfvx/qIBUgQSBsIJggxCDwIRwhSCF1IaEhziH7IiciVSKCIq8i3SMKIzgjZiOUI8Ij8CQfJE0kfCSrJNolCSU4JWgllyXHJfcmJyZXJocmtyboJxgnSSd6J6sn3CgNKD8ocSiiKNQpBik4KWspnSnQKgIqNSpoKpsqzysCKzYraSudK9EsBSw5LG4soizXLQwtQS12Last4S4WLkwugi63Lu4vJC9aL5Evxy/+MDUwbDCkMNsxEjFKMYIxujHyMioyYzKbMtQzDTNGM38zuDPxNCs0ZTSeNNg1EzVNNYc1wjX9Njc2cjauNuk3JDdgN5w31zgUOFA4jDjIOQU5Qjl/Obw5+To2OnQ6sjrvOy07azuqO+g8JzxlPKQ84z0iPWE9oT3gPiA+YD6gPuA/IT9hP6I/4kAjQGRApkDnQSlBakGsQe5CMEJyQrVC90M6Q31DwEQDREdEikTORRJFVUWaRd5GIkZnRqtG8Ec1R3tHwEgFSEtIkUjXSR1JY0mpSfBKN0p9SsRLDEtTS5pL4kwqTHJMuk0CTUpNk03cTiVObk63TwBPSU+TT91QJ1BxULtRBlFQUZtR5lIxUnxSx1MTU19TqlP2VEJUj1TbVShVdVXCVg9WXFapVvdXRFeSV+BYL1h9WMtZGllpWbhaB1pWWqZa9VtFW5Vb5Vw1XIZc1l0nXXhdyV4aXmxevV8PX2Ffs2AFYFdgqmD8YU9homH1YklinGLwY0Njl2PrZEBklGTpZT1lkmXnZj1mkmboZz1nk2fpaD9olmjsaUNpmmnxakhqn2r3a09rp2v/bFdsr20IbWBtuW4SbmtuxG8eb3hv0XArcIZw4HE6cZVx8HJLcqZzAXNdc7h0FHRwdMx1KHWFdeF2Pnabdvh3VnezeBF4bnjMeSp5iXnnekZ6pXsEe2N7wnwhfIF84X1BfaF+AX5ifsJ/I3+Ef+WAR4CogQqBa4HNgjCCkoL0g1eDuoQdhICE44VHhauGDoZyhteHO4efiASIaYjOiTOJmYn+imSKyoswi5aL/IxjjMqNMY2Yjf+OZo7OjzaPnpAGkG6Q1pE/kaiSEZJ6kuOTTZO2lCCUipT0lV+VyZY0lp+XCpd1l+CYTJi4mSSZkJn8mmia1ZtCm6+cHJyJnPedZJ3SnkCerp8dn4uf+qBpoNihR6G2oiailqMGo3aj5qRWpMelOKWpphqmi6b9p26n4KhSqMSpN6mpqhyqj6sCq3Wr6axcrNCtRK24ri2uoa8Wr4uwALB1sOqxYLHWskuywrM4s660JbSctRO1irYBtnm28Ldot+C4WbjRuUq5wro7urW7LrunvCG8m70VvY++Cr6Evv+/er/1wHDA7MFnwePCX8Lbw1jD1MRRxM7FS8XIxkbGw8dBx7/IPci8yTrJuco4yrfLNsu2zDXMtc01zbXONs62zzfPuNA50LrRPNG+0j/SwdNE08bUSdTL1U7V0dZV1tjXXNfg2GTY6Nls2fHadtr724DcBdyK3RDdlt4c3qLfKd+v4DbgveFE4cziU+Lb42Pj6+Rz5PzlhOYN5pbnH+ep6DLovOlG6dDqW+rl63Dr++yG7RHtnO4o7rTvQO/M8Fjw5fFy8f/yjPMZ86f0NPTC9VD13vZt9vv3ivgZ+Kj5OPnH+lf65/t3/Af8mP0p/br+S/7c/23////AAAsIA/4EAAEBEQD/xAAfAAABBQEBAQEBAQAAAAAAAAAAAQIDBAUGBwgJCgv/xAC1EAACAQMDAgQDBQUEBAAAAX0BAgMABBEFEiExQQYTUWEHInEUMoGRoQgjQrHBFVLR8CQzYnKCCQoWFxgZGiUmJygpKjQ1Njc4OTpDREVGR0hJSlNUVVZXWFlaY2RlZmdoaWpzdHV2d3h5eoOEhYaHiImKkpOUlZaXmJmaoqOkpaanqKmqsrO0tba3uLm6wsPExcbHyMnK0tPU1dbX2Nna4eLj5OXm5+jp6vHy8/T19vf4+fr/2wBDAAICAgICAgMCAgMFAwMDBQYFBQUFBggGBgYGBggKCAgICAgICgoKCgoKCgoMDAwMDAwODg4ODg8PDw8PDw8PDw//3QAEAID/2gAIAQEAAD8A/fyiiiiiiiiiiiiiiiiiiiiiiiiiiiiiiiiiiiiiiiiiiiiiiiiiiiiiiiiiiiiiiiiiiiiiiiiiiiiiiiiiiiiiiiiiiiiiiiiiiiiiiiiiiiiiiiiiiiiiiiiiiiiiiiv/0P38ooooooooooooooooooooooooooooooooooooooooooooooooooooooooooooooooooooooooooooooooooooooooooooooooooooooooooooooooooooooooooooooor/9H9/KKKKKKKKKKKKKKKKKKKKKKKKKKKKKKKKKKKKKKKKKKKKKKKKKKKKKKKKKKKKKKKKKKKKKKKKKKKKKKKKKKKKKKKKKKKKKKKKKKKKKKKKKKKKKKKKKKKKKKKKKKKKKKKK//S/fyiiiiiiiiiiiiiiiiiiiiiiiiiiiiiiiiiiiiiiiiiiiiiiiiiiiiiiiiiiiiiiiiiiiiiiiiiiiiiiiiiiiiiiiiiiiiiiiiiiiiiiiiiiiiiiiiiiiiiiiiiiiiiiiv/0/38ooooooooooooooooooooooooooooooooooooooooooooooooooooooooooooooooooooooooooooooooooooooooooooooooooooooooooooooooooooooooooooooor/9T9/KKKKKKKKKKKKKKKKKKKKKKKKKKKKKKKKKKKKKKKKKKKKKKKKKKKKKKKKKgeSONDJIQoHUk7a4nWfiV8PPDylte8U6Vpm3r9qvoIcf8AfyRa87v/ANqv9mbTM/bfix4Vix661ZH/ANrVxOpft3/sfaSP9L+Legv/ANcLn7T/AOiVauKvf+Cl/wCxDp5K3HxOgcj/AJ46dqU3/ou1aubl/wCCp/7D0fyp8QJpPddH1T/2a2qMf8FVP2Iidp8cXIHqdH1L/wCR6vQ/8FSP2HJjtb4itEf9rR9V/wDkSursP+CjH7FWoY+zfFOwXP8Az2t7yD/0ZbrXoGl/tk/spawQlh8W/DBJ6CTVLeFv++ZGWvWvDvxT+GXixQ3hfxdo+sBun2O/t7j/ANFyNXfhsrkc06iiiiiiiiiiiiiiiiiiiiiiiiiiiiiiiiiiiiiiiiiiiiiiiiiiiiiiiiiiv//V/fyiiiiiiiiiiiiiiiiiiiiiiiiiiiiiiiiiiiiiiiiiiiiiiiiiivHvHfx4+C/wxDf8LB8daL4ekQZ8q91CCGVv92Jm8xv+ArXxt4z/AOCq/wCx94Yke10TXNS8XXYOzytH06dst/svc+RG3+8rNXnzf8FHPi54z5+C/wCzJ4w8RwS/6q7vkls4P9lmaO3nj/8AIi/71K/xS/4Ky+OWH/CPfCrwp4Hs5vuy6jdpcTovq228b/0TUP8Awoz/AIKr+K3/AOKn+Ovh3w3bv1XTLNHdF/2W+xRN/wCRKiP/AAT1/ag8S/vPHv7WvimdJP8AWW9gl1DEf/J9V/8AIdJ/w6E+EetEXHxF+J3jTxJOv8Ul7bopb/ttBO3/AI9XW6J/wSJ/Y8sMNe2et6xg8/atTYZ/8B1irY1r9gv/AIJzfDnY3jbw/pej7kaVf7V1+7gyifef99eJuVf71eh+Bf2K/wBhLXtDtfEPgb4feH9f0e9Xfb3kMr6hbzKpK7o5WllVvmBX73aqXjbwF/wTs+DGq23hvx/4R8B6Fqd3Es0NtfaXZvO8TMyq+1oWbbuBXd7V7Z4c+AH7LGvaJYa94b+Gfg+70vUIUuLaeHQ7Dy5IpV3K6/ufusteY+Om/YE+G2ty+GfiFpXgDQdRtwjPbXmm6fE4Eq7l+Vof7vzfjXqyfs1fsvarbR3SfCfwfcwTKrpJ/YWnsrow3KVbyfu15Dq3wA/YAm1ObQdT8I+ArHU4mMctqqWFtPG/3drJGyMrc/dpNV/4Jw/sWatv8/4X2cTHvb3V7b4/4DHcKteWa9/wSV/Yz1fP9m6Pq2hH1stUmfH/AIE+fXFf8OpND8K/N8HPjZ438FyLyu28WVUb/Z+zfY2/8epy/snf8FE/Ay/8W5/afXXUToniGxZ8j/aaZb9qmHi//grP8NiE1bwT4R+JtnBzLNY3C2txIv8As7prX5v+2Lf7tOH/AAUo8c+BW2/Hz9nLxj4Phi4e7s4mvbf/AHleaG2j2/7sjV7P8P8A/gpX+x18QXjtU8dp4cvZesGt28ths9mnZfs//kavtTw54x8I+NNOGreDdcsddsX6T2NzFcxH/gcbMtdTRRRRRRRRRRRRRRRRRRRRRRRRRRRRRRRRRRRRRRRRRRRRRRRRRRRRRX//1v38oooooooooooooooooooooooooooooooooooooooooooooormPEnirwz4N0mbXvFur2eh6ZbjMtzfXCW0Ea/7UkjKq18C+Ov+CnX7NXh7VT4Z+Hkmq/E/xAWaOKz8N2L3Ku/91ZZNiuv+1D5lcK3xl/4KU/Grb/wrD4TaR8JdHuAwW+8VXLTXqf3W8jasiN/statSH9g/9on4r4m/aX/aQ13UrecMs+leG0XTbM+275Y3/wCBWtdzoP8AwTf/AGJPhNpVz4l8VeHF1SDS4XuLrUPEOoSyQxxRDdJLMu6K3Cqo3MzR7a95+C3ir9l7UtUm8P8A7PNhouy1haaW40DShDp2ImRWX7dBClq0n7wfu1kaTbltu1Wr3Lxne+MNO8PXN14F0i11zWhsEFpe3jWFu251WRpJ1hnZdqkt8sbbsbfl3bqwfh6fi/L9tl+KttolmT5f2SPRZ7q5/veZ5z3MMX+yq7V7FuM7VveOvCWs+MNIGi6T4o1PwpM0oka90n7L9oZEVv3W66guFVWJB+Vd3H3vvbofhx4Bn+Hnh5tCufE+s+LZHnedr3XLlbq63Pj5FaOOJVjXHyqq9zXEfGPwp8APHMOm6f8AHUaRcxabI81pDql4kMaSSrtZtjSKrNt/vbtv8Ndf8M9A+Fnhzw4mk/CC30m00VZGk8rR/I+z+awCs/7j5dzYG5vvNXVaz4V8L+IpI7jXtIs9RmhVkja6t4piiN95VZlbarVpafp1jpVjBpun20dna2qrHFDCixxRon3VVV+VV/2azfEPiHwz4YsxqvizU7PSbNWEYnvZoreLe/3V3yMq7m/u1Pr/AIn8M+EtObVvFOq2eiafF96e8nS2hH/bSRlWvGU/ao/ZY1OdLEfFnwfcTZwq/wBt2DZb/Z/fV7ppupabrNhFqWk3UN7azjck0EiyROvqrL8rVyHiD4Y/DnxLfx6xr/hXSdSv4XWSO4urG3mlSRTuVlkkjZlbd/FXo1eA2/7OvwbsfFbeMtM8Ptp2rNqH9qyNZXl3awTXu7d5s1tDMkMrbhu/eRsu6vd3XcCoJQkdR2rwHwl8OPi74d8U2txrXxVuvE/hyEyl9P1HSLFLqVWRlUNeWiwfdkIb5YfmUbW+9ur2XV5tSstMup9HtY7y+ihd7eCWXyEllVf3aNLtbYrNhd21tv8AdavNfhj40+JnieFLX4kfDq58FX6xyM7rqVlqlgWV9qpHNDIszMynd81uirgru+7u5n4wfB79mnxHoN54i+NXhXw41kjIk2papBa27RmWRY4/9MfayMzuFX94vzELXyRqf/BL39mLWzB4x+DGs674BvJV8y0vfDurvJB8/wB11abzWK/9c5FrPb4Gf8FI/g3sb4VfGbS/ijpVuMix8WWrRXT/AOz5/wC9kdv9prmOpY/28Pjj8H1Nv+1d8ANc0G2gVfO1rw4Rqenf7zfN5cS/7P2hm/2a+ofhV+2v+zF8aGisPBHxA09dTnIRbC/ZtPvC/wDcWK58pnb/AK57q+r1ZWXcORTqKKKKKKKKKKKKKKKKKKKKKKKKKKKKKKKKKKKKKKKKKKKKKKKKK//X/fyiiiiiiiiiiiiiiiiiiiiiiiiiiiiiiiiiiiiiiiiiiiivij41/t4/s5fA28k8P614j/4SPxOj+WujaEn9oXxl+75TbW8uKTd/DJIrf7NfPrfE7/gon+0W234XeB7D4G+Frn7mqeJT9p1cp/ejtWjbYzL/AAyW+3/pp/FW34b/AOCZfw91vVovFn7S/jfxB8ZdeU5J1O7ltrBP4tscEcjSKv8As+dt/wBmvo3wP41/Zm+Gfilfg98I9OsYNVS4W0urLwzpT3K2kqssbfb57KFo4NuRua4kVl/ir6mkEjIyxsEbHBxuwf8Adrw3wp8KvGmm+L7fxz4z+JWteILmCBov7MijtbDRdzrtZ/skcbyM38StJcSMv96vUPE+v+FfDekz6l4z1Gz0vSlBEs2oTRQW+P7rNIyr/wB9V5j4a/aP/Zv1/UoPDHg/4k+GL+9c+XBZ2eq2ju7f3Y41k+b/AIDXvdFcz4j8RaH4Q0LUfFXie9i03SNIgluru5mbZFFBEu6R2b+6qivwb8RftZ/tG/t8/GST4G/srX83gTwSm6S91ld0V6bJWCtdTyr+8iVtwWKCFlZmO1m27tv2P4M/4JPfsraPYb/iBaar4/1mf5ri+1HUbi3aSX+IqlrJFtX/AHmkb/aavCfj3/wS9T4f6bc/E/8AYt8Q6x4W8XaQrTx6Wl9L/pKp8zJbXO5Zkl252rIzrJ935fvVB+wR/wAFLNZ8e+JrP4E/tFyxx+I7qRbXS9ZZBB9quN21bW7jVVVZ2b5VdVXc3ysu75m/cCvyG/4LP6t9i/Ze8Paah+fUfFVmhHrHFaXcjf8AjwWvl79in9hDVv2mvDumfHn9rDWtW8QaHPGsOg6XdX0zPcWkX7tZZpd3mJBxtiSNo2bG7dtK7v0w8Sf8E6P2OPEmgvoT/Diy01CjCO5sZJra6jP8LrKr7mZf+mm5f7ytX8/mteMPjD/wTg/ai8SeCfh74imutO0O8idrSZm+x6pYTolxCtzB93zPKkCs67WVs7Wr+q34a+OtI+J/w/8ADXxG0EMmn+JtOtdRgV/vol1Esio3+0udrf7Qri/jr8Irj42eBm8HWfjDWvBF2s6XUOpaFc/ZrpJYlZVDH7zRfPuZFZd2B81fzvfFj9ov9vf9j74w618G7n4nXviddGRbiGe8toNRW8sGTzlnb7XHLMnyZ83958rK/wAzKu6v00/4Js/tsfEf9qm68aeG/ivHpy6n4ahsLizlsIHtzNFO0sc5lVpGXcrLHt2qv3jX6w0V5zqnxJ+Hmga/B4P8TeKNL0vXrqEXMOn3N7DDdSQszKsscUjLIy7kK7lX7wNdHq2j6H4s0e40fXrK31XS76PZNBcRpcW86N2ZG3Ky1ynhD4V/Dn4bTXMnw98N2HhtL9IYp4tOgS2gdYN/l/uY9sYb943zKu5uN27au3N+KU3xjg0mzvPgnbaHqGqRXStc2uuy3FvFNa7G3LFPbrLsl3bNrNGy7c1ueBdc8WeIfDdvqHjTwy/hXVWZ457E3cN6g2nbvjnh+V42+8u5Ubb95V+7Xi/xY/Y1/Zo+NySS+P8AwDpsuoTZY31nH9gvd395p7fypH/7abl/2a+Xf+GHf2gvgwv2n9kv456pp1nCv7vQPFYGpaaV/uLJ5beUv+7b7v8AaqYftkftJ/Az9z+1t8FLyPSIP9Z4l8Ht/aFgF+7vmgZmaJf9qSZW/wCmdfXnwc/ao+A3x8gU/CrxpY6veFN5sWfyL9F/iZrWbbNtX+9t2/7VfRlFFFFFFFFFFFFFFFFFFFFFFFFFFFFFFFFFFFFFFFFFFFFFFFf/0P38oooooooooooooooooooooooooooooooooooooooooqpJLHChmkcIiDJJOFC+tfAHxV/4KF/C/wAOeIG+G/wU0y8+M3j19wTTPDytPbxsn3mnvFVo1Vf4vLWTb/FtryyP9n39tH9qdRfftL+Pf+FW+ELoZ/4RPwo2LqSJv4Lu83Ou5l+8u6eP/pmn3a+yPgr+yr8Bv2fLVV+F3g2z06+RdjajKv2nUJP7265k3SfN/dVlX/ZWtXxvdfH3U/Fj+F/htpulaHofkpJL4k1WVrxxIzfNFb6ZD5TOyr/HNcRrz918ba9zhSRYkWZg8gA3MBjLeuKpWmn2tqrx2sCRJI7yEIoQF5W3SN8v8TMSzN/Fmvjv9pz4/wDx/wDhHq0Og/BT4Jah8RfPsVu21OKZhaW8ru8fktFHG0jyKqBtqsvysK/Dbxj/AMFHv2t/iZ8QrPwD4m8TL8K7C51KLTdSj0iw+z3FgrTCGYs1yzXSyRLncvmR/MP4a/XrSf8Agl58BNSl/tT4yax4l+KmsyJ815rmsXHDf9M1t2iZV/2WkevyL/4KLfsHaD+yzLonxG+GdxdXHgrX7hrGS3u382XT73Y0kaLL8rPFLGj7d3zLsO5m3LX6J/8ABIz9oPxl8UPhv4p+GPjfU5dXn8CyWb2F3O5ln+w3qyqsDO3zMsDwnazfwtt+6q1+x1fhN/wWV+P19pGgeF/2ePD900H9vr/bGsqp2s9rE/l2kLf3laVJJGX+9Ele4f8ABIH4WWPg39mVviI9uo1Tx7qVxO02PnNnYObWFP8AdWRJm/4HX600V/Jd/wAFPvhdD8Hv2vNX1rw2hsrXxdBb+I7fyfk8u4uHeO4ZSv8AE1zC8v8AwKv6JP2NPjVc/tA/s4+CviVqTh9YuLU2mpEd72zdreZ/9nzWTzdv91hXzL/wUk+A3xM/aLsfhN8PvBOlT3WmP4h8zWL2Lbs0+1dUh86Tc38KySN8u77tfpN4e0PSfCug6d4Z0G3W003SLeK0toV+7HBAgjjRf91QFreJVV3NwBX8e/7YuvXH7S/7a/jBfhRbv4hfVtQt9J0yO1Hm/ams4I7VnjZfvI0kbSK33fL+b7tf1R/AX4ct8I/gx4J+GU0izz+GdIs7Od1+ZZJ4oh5zL/stJllr2ivwj8ZeCT+0X+3Z+0jZiIXdt4T+Ht5olkwHypf3VlFGvzf3vMkuPy9q+Nv+CQHjNfDf7WZ8OyOdnivQr+yUZ6ywFLxf/HYH/Ov6pa4Xxv4w0DwB4X1fxt4rvRp2jaHay3d1PJ92OKJdzH/ab+6q/MzfLX8g/wC154t8d/GTxtB+0b42hbTtN+Ikt2dAsZmPmwaRpzpbwPt+6qM29dy/ekWRtu1lZv0T/YK/YM1r4ifBXSvjJd/FPxR4MfWprlrK08OXZs9kEErQ75H+bczSIzbVX7uPvZ+X9+9A0xtC0PTNFe8n1A6fawWxurp/MuJ/KRV82Z/4pGxuZv4mNdJRXz98VP2e/A3xa1G28RX93q/h3xLZQi3t9Z0HUrjTb+KJWZtm6NvLlXcx+WaOReTXrujWE+laVYaZcXs+pyWcEULXN0Ua4naJVVpZfLVI97Y3NtVV3H5VWvNLr48eANM8XR+BfFEt34a1e7vPsVkNUs5rW31CXdtj+yXbL9nn8z+FFk8z+8q15P8AGH9hb9mv40zSatrfhWPQPELN5kes6E39m38cu7d5u6NfLeT/AGpo5K8AX4Xft7/s2t9o+E3jW1+O3hC3/wCYJ4mP2bWY0/uwX27522/xSSbf7sNd18Pv+Ch3wo1XWh4D+OWl6j8GfGi7Q2n+JY2gtZD/AHorxlWMp/tSLHu/h3V97WN9Z6jZxX1hOlzbTqrxSxMro6N91lZflZa1qKKKKKKKKKKKKKKKKKKKKKKKKKKKKKKKKKKKKKKKKKKKK//R/fyiiiiiiiiiiiiiiiiiiiiiiiiiiiiiiiiiiiiiiiivhf47ftz/AAq+D2tj4d+Fbe5+I/xIuGaK38N6Av2m4Ev925eNXWD/AGl+aT+Ly9vzV4PH+zd+1T+1wU1P9rLxU/w+8C3B3p4H8NyqkskX8KX918yt23L+8/2ViavuD4MfDr4A/B9NQ+GPwVstJ0e40kQHUrOylSS9RpVbyXvW3NcMzLna0zf7tdN8S/Bninxvb2ej+HfGN54PshKzajJp0ETX1zDt+WKC5m3rbfN951jZv7rI3zV0nhHwtpPgjw9beHdEkuZbSzMjeZeXU15cyPK7SSPNPcM0jszEtuZu/wDdr5+/aA/bR+AH7N1rPB8QfEaXGuIu6PRrArc6jIf4d0SttiVv70zRrXzj+xt/wUU0z9q/4qeKPh3qHh+Pws9vax3uiRGdrie5gibbdLK+1F8xcxuqxr93f8zbd1fqLRX8mX/BVj4cSeBv2v8AXdVt0EVr4usbLWYtowN7J9lm/wCBNNA7fjX9J37MXxIX4t/s+/Dz4iGUT3Gs6NaPdP8A9PkSeTcr/wABnR1r4N/4LB+K/Dmlfsw2Xg/UZUOteIdctDYW+f3u21DyTSqv91VIRm/vSD1q1/wSm/Zf8WfA34W614/8e2z6ZrnxBe1kisZV2y21haq/ktKv8MkrTM2z+Fdm75tyr+s9fycf8FatUvL/APbN121uiTHpml6XBD7I1us3/oyRq/fn/gntDbwfsZfCpbYAK2ls5x/ee4lZv/Hia+zqK/nh/wCC32l28Pir4S60APOurLV7dj6pby2rL/6ONfU//BGW9uLn9lvX7WYkx2viq8SPPZWtLRm/8eJr9d6+fP2i9L+PGsfCzULL9nHVbPRvHLzW5tbm/CGFIllDTfLJDOu5o8r8y9/4a/Hb41+Bf+Ctl54XuLX4i6jN4s8J4/4mdn4UuNPsr24tf+WkStDbJcNuX5dqxydf9W1a/wDwT+/aS/Ya8F+IbfwTYeCJ/hr451I/ZP7U1m4GofaJWbb5H25lia3Zm/5Z+TFGzAfxba/fWoHkVAWchQoySe1fkd/wS5iXx9qfx+/aEm/eRePPF88MBcf8sIN91t/3dt2q/wDAa/Gz4NyN+zz/AMFDNF0tWNtB4Z8cS6M7E7cWct2+nyN/u+TIW/3a/sLr8kP2t9d1r9rD486F+w14CupIvDultFrPj6/tj/qLWJlkhst33d7ZVtvzfvGj/uSV+T//AAVO1rRW/aej+HPhq2Sy0b4c+H9K0K0t4hiKKNImutqr/srcBf8AgNf0ofsueBn+G/7Onw38FXEfk3Wl6Bp6XCYxi6eFZJ//ACK7V7/X5vftp/8ABQTwJ+ydH/wh+j26eKviDdReZHpokxb2SOP3ct66/Mu77yxL8zL/AHFKtX5t/ByH/goj/wAFAdQuPFj/ABFvvAfgOKRoze2by6bZn5vmgtILVopLpk/vSSbV+60m75a+17X/AIJ4fHrwlZpffD/9qPxbba5AN/8ApnnTWUr/AO1A1221f97zP91qwPCv7avxw/Zj+Jmn/Bb9vGwtzZ6qcaZ4y0xMWtwm7bvnjVVUqrEbmWOOSPjdGytur9c4n0/V7GG6haO8tpwk8TjEiOvyyRurfdPZlb6UX0d/LZzpYSpBcujCJ5I/NVHx8rMm5dyq38O5f96vEfhrrP7RkHiO98N/GTQdDudPihaW08QaDcSwwTtvCrDNp10zzRPtJbcs0sfH3lrvPiL8K/hz8WdBfwv8TPDdj4l0x84hvYFk8tm/jjZvmR/9qNlavgi8/Yo+LXwJnl1/9iT4k3Phmz3NK/hHxC76joMrbtzLCzbpIN397a0jf89FrY8L/t83XgPXLb4f/tkeBL34Sa/OfLh1ba154evH/vQ3Ue7y9393dIq/xSLX6EaFr2h+JdJtte8M6hb6rpl6qyQXNpMk0Eqf3o5I2ZWX/dro6KKKKKKKKKKKKKKKKKKKKKKKKKKKKKKKKKKKKKKKKKK//9L9/KKKKKKKKKKKKKKKKKKKKKKKKKKKKKKKKKKKKKKK8H+Nv7Q3wl/Z78KzeLvivrkWk24yLe3B8y7vH/uW8C/M7f8Ajq/eZlX5q+CF1L9sH9uZ1bQFuvgL8Gbzj7XKP+Kl1i3b+KMfL5Ecq4+7tXafvTr8tfU/wc+EP7MH7JupaT8MvAdtbWPi/wATK+Hl3XmtX6RLukmndVaRIFx8zfu7dWP8LNX0z4l0aHxRoN7oE9ze2EV8nlvNZXD2t0q/xeXPEyyRt/DuVlb+61ZXgX4ceCPhjoSeG/AOiQaPY7zJIkK/PNK33pZ5W3SSyt/FJIzM38TV4H+0J+2x8AP2a7eSH4ga8txru3MWjadtudQf+7ujVtsS/wC1MyK38O6vkHwT46/a8/b+0ZfE3gPxBZ/BX4Q3U0tsLjT5lv8AxDerE7RyDzF2/Z24/wCmTLnd+9Xbu+oPhz/wT7/ZS8A6TNZzeB7XxffXat9r1LxGq6peXDt9590y+WjN/ehWOvnTXv8AgmhpPw/+OXgv46fso6vH4Lu9E1OKe/0u/eeeyks2ytwtu3zTL5sZaNombayt8rR7fm/Wmivwo/4LYfDoXfhH4c/Fi2jCnTb260a5YdSl5GLiDd/sq0Ev/fVeQfsAfFv9tfxZ8GX+D/7Oel+GodJ8L3cyz65rszs9p9vZriOKO2jbd97zGVvJkVs7f4a+gNY/4J6/tg6340j+OWsfGzR9a+JNmmLNtS0hbqztCrblW286OWODa3zK0dqrKxLfeLV8tah/wUQ/bj/Zc+K134A/aItrLxRLpkiG5tLq2gtGnt2+ZZbS6so4l2yL912jkX+Fl3Ky1+93wE+Nfgn9oP4XaT8VfAdw76dqqsJIZdontriI7ZYJlX7rq3/fSkMvystfz/8A/BZz4c32gfH3w38SEhxp3ivRkg83HW8052WQf9+pIa/Uf/glP44t/F/7G/hjS0YPc+FrzUdKn55DfaGuo/8AyFOn5V+k1Ffzb/8ABazxpa6l8X/h/wCA7dg8ug6NcXsuP4TqM21V/wB7bahvxFfpl/wS4+Gt98N/2QfDlxqsTQXni65utddHGGEV0Vjtz/wKCGOT/gVeZ6p/wVj+CFr8c5PhCND1KXSoNT/sltejkiMHn+b5LSrB95oFk/j3btvzKtfrFRX8jn/BUbwhoPhL9sfxcugQR20eswWWpTxRDaouriFfNbb/AHpWHmN/eZi1f0P/ALCXjnxB8Rf2S/hp4r8VTNNqkunSWss0py8q2FxLaxuzfxM0cKszfxZ3V6P+0/40b4c/s7/EnxpbyCK40vQNQeBz2uGhaOH/AMiFa+ef+CYvglfBX7GfgbfF5Vzr32zVZs/xfarh/Jb/AL8JHX4J/wDBSPw9dfD39t3xpqtgpt/ts2n6zbMOMtLbxMzr/wBt0ev6H/2iP2rtG+DP7N1p8adNQX+peKLK1Tw9ZbdzXl/qMKyW67F+ZlVT5jbf4VK/eK1nfsQ/s7al8Cvhndax48kN98SvHlydZ8TXshzK11cEyLb7v7sG87v+mjSMvystfzc/Efd+0R+3jq9iZDcW/jDxx/Z0bdf9De9W1jb/AHVhUflX9kYVUUKOAvSvmn9q747WP7OHwO8S/Fa5RLi8sIVg023c8XGoXB8uBG/2VY73x/yzV6/lc/Z6+E/jH9sn9piy0LxJfXF5Pr13LqviDUmO6VbNG8y5l3fdVmyEi/hVmT+Gv7DfB3hTw74I8NaX4R8KWUemaPpECW1pbQrhIoohtVV/+K/irsK/Or/gp38K9J+JX7I3izVLmBDqfgwRazYzEfNG1u6rcLu/utA8i7f72P7teC/8EhPj5qnxD+EmrfCDxHeNd6h8PpIDYvI2XOl3m7y4v7zLBIjL/sq0a/dC1+x9fL3xe/av+DHwJ8e6B4E+K+qTeHpfEkDz2moTW8p00bX8vZLcqu1H3fN83yqvzMy7l3el+I/DPgX4yeEbaGa6fVNFuGiu7a70nUp7bLr/AKuWG6spo2+XO5drbav+BvDOreD9MudJ1jxPf+KY2n32k2pLD9qgg2IvktLBHF5u1gW8yRfM5+Zm27qxvHGr/CDWb6D4QfEq40i8uPEsJMOj6t5T/b4923bHFN8srbh91dzcbq+KNa/Ye8afBnVbnxn+xB45n8C3U8nnXHhjVHe98PXp9NjbpIG/2/3jfwqyVpeCf29F8JeJLX4X/tf+Erj4ReLpT5cOoTbpvD2oN/ft7xdyorf7TMq/xSbvlr9DbC/s9StIdQ0+5jvLa4QSRzROrpIjfdZWX5WX/arYooooooooooooooooooooooooorzXTPiL4V1Xx5rXwz0e6a81zw9bWt3qSxruS0W9Z/s6SP8AdWWVY2dU+9tG5uq7vSqKKKKKKKKKKKKK/9P9/KKKKKKKKKKKKKKKKKKKKKKKKKKKKKKKKKKKKKrO8cKGSRgiIMkk4AFfmb8Uf24df8beL7r4H/sWaGvxI8bI2y81k/8AIA0dfutLJP8AdlZf97y933Wkb93TfA37J/w0+CtxL+0t+2P4yj8fePotkk2r6y//ABLdPlZv3cNhat8rMrHbF8u7djyY42+Wv0W0TV7fXtJsdbs45obfUIUnjS4hkt51SVdyrJFIqyI3zfMrKrL/ABVy3hf4V/DvwJret+KPC+hw2et+JJ2udR1A7pry5dm3bZJ5maTy1/hj3eXH/Cq16hXl3xV8A3fxM+H+r+A9P8Raj4RuNVRIxqmkSeTe24SRWbyn/h3KCn+6TX4qftcf8Er/AIeeAvgb4h+J3wj1XXdV8UeHI21G8j1OeK5+22q/Nct8sMTCRI8y7vm3bSu3c25fKf8Agjz+0UvhH4k6t8APEVyV0vxmPtmlhm+SPVLVP3iL/d8+Bf8AvqJF/ir+lKvyU/Zn/ac8QD9t/wCM37MvxC8Rza5bXerXl74dknk3/ZmtRum0+P8AuqsGGVV+60Mjfedq/Wuivhb/AIKLfDf/AIWZ+x/8QdPt4xJeaHaprducZZDprrcTbf8AaaASr+NfkD/wRh+Ih0D48+Kvhvczbbbxdo3nxqT9+60uXdGv/fqaZvwr+mevwI/4LdeF9OSH4WeN440W/dtS02Vv45IV8maMf7qM0n/fVd//AMETZteb4TfEW3u9/wDYqa3bm1z9z7U1r/pO3/a8sQ7vwr7x/bQ/ZnsP2qPgvqHgMPHaa9p0n2/Rrl/uRXsSsqpI3/POVWMb/wB3Iba21a/Dv9gn9ofWP2Jvjn4j+C/x3tp/Dug61MlvqK3SMv8AZuoxfLDdN6wSqdrOvyspjk3bV+b+m/TdS0/WLC31XS7mK9s7qNZIZ4XEkUiMNyvHIvysrL/EteafGX40/Dj4BeDbz4gfE/WItL0u1VvKjLBri7lx8sNtF96V2/ur/vNtUM1fzp/Bz4HfEb/gpT+09rnxu8cWU2l/D579ZL+5+bYLWBVWDTLZ/wCObygiyuv+ryZG+ZlVv6edL0+x0rTrbStOhS2s7OJIYYkXYkcUQ2qir/CqqNtfybfE/wCBlh+yt+23o9v8are4g+HZ8SRaxb30ULTJd6V9q85fu/eaPiOdV+ZedqtuXd/VT4H8deDviF4cg8WeBdZtNe0e9G+G6sphNE//AAJejf3lb5l/irm/i18Yvhx8EfCV342+KOv22h6daqxHnOPNndRu8qCL70sjfwqqs1fyoa/Y/FX/AIKIftY67rXgPRH8/wAS3aEGQf6PpelwKtvDLcyr8q7YkG7/AJ6SZVVZmVa/rC+E/wAOdD+E3w08NfDHw6CNO8M2EFjExGGk8pNrSt/tSNl2/wBomvzZ/wCCunxr0fwT+ztJ8J7e+jbXvHl3bx/Zlb96lhayrcTTMv8ACvmRxxf7W4+jV99fsx22n2f7N/wtttKdXtE8L6MI2X7pX7FFzX4Tf8FrfBbaZ8ZvAXj5Btj17Q5bE8dZdOuGkZv++bpPyr2z/gn54V8cftT6z4A+L3xYgx4E+B+l2+heGLNvmjvNWgjVZL1lb7zQRrH8395Y9v3Hr9l/i742j+G/wt8Y/EKT5h4a0e/1ED1a1heRV/4Ey7a/lf8A+CY3gubx1+2j4OvJ0NxBoCX+sXBPJ/cW7rC7f9t5Iq/rtr8FP+C3Hjq8g0b4Y/DO2kxbXc1/q1ynq8CxW8H/AKNmrr/+CL3wmtdK+GXjH4z3kA+3+IdQXSbRyvzJZ2CLJJtb+7LLJtb/AK5Cv28or4e/4KMeK7fwf+xp8TL6bDNf2MWmxr/ee/uIrf8A8dVy34V+Nv8AwRcmvF/aX8VW8JP2Z/CN0ZR/DuS/svLb9T+Zr+nOvhT/AIKLzfDG1/ZJ8eXfxRs4byBbRo9KEigyrq8v7uyeA/eV1kO5tv8AyzD7vl3V+Bf/AAT1tv2s/EvxG1DQv2aPFv8AYC6bZPqN7FqLvJo0uxlWOKeDbKvmSsdqsq+Yq7mVl21+znh/9vjxJ8KtYt/A/wC2/wDD+8+GepTt5cOvWUb3+gXbf3llj81kb/ZVpdv8Wyvu3Hwt+OvgdMHS/HHhPVgHUgxXtnNsbcrKy7l3K38X3lYfwtXYaJo9h4Y0ay0HS962OnwxW8CSSvM6xRAKqtJIzSO20feZmZq+c/FnxJ+BnxL1+9/Z7+M+hmyudRuXtbPTvEtj5drq20ssc2nXDboZ2b7y+XIsy/3VavmS/wD2VPj7+yzPP4j/AGKPEr6t4b3NLceAvEUzT2Tjdub7BcsytFJ/ssy7v4pH+7XuPwM/bc+GvxV8Rf8ACsvG9rdfDb4nW5WO48N64v2eV5f+nSVlRZ1b7yr8sjL83l7fmr7cooooooooooooooooooooooorxz4+fFC0+CvwZ8Y/FS8AYeG9NnuokI+WS427YE/4HKVX8a+Df2CfBPjT4W/EPxbpvxP1C5v/ABb8U/D2h+NriW7RUf7VLLdR39v8v/Ps01uu3+HePlVdq1+qtFFFFFFFFFFFFFf/1P38ooooooooooor88P2cv2rW8WftAfEr9mP4gX/AJuueG9Z1JtAvmVYv7Q0+KUtJattVVaezVwvy/M0Y3N8yMzfofRRRRRRRRRRRRRRRRRRRRRRXi/xj+OPwz+AvhC48b/FTXIdF02DIiDHdPdS43LFbxL80sn+yv8AvNtX5q/OW30v9pX/AIKIP/aPiQ3vwb/Z/nO+GzjOzXPENv8AwtM38EDL83/PPkbVn/1i/d37Oth+z94X8Paj8PP2d47MaR4VuFtb1tPR5ITebfmWS827bmdcfvf3jtHkK235Vr1jVfBHhDXPEml+Ltd0e1v9c0VXSxup4xI9p5v3mh3fcZsfeX5v4d1d59a/Lj9pT/gqV8Cvgje3PhPwYH+IniW1ZkmisJlisLd16pLebXVm/wBmFZOhVmVq+J9B/wCC2fisa2k3if4aWT6OzLuSz1CVLpE/iYNJG0bt/s7V/wB5a/bP4HfHL4f/ALQvw80/4lfDe/N9pN6WjkjkXZcWtwn+st54/wCCRcj/AGWUhlZlZWb1q6tYbmGS3uY1lilVkZWG5WVvvBl9K/j2/ar+EviD9jX9q+/tPCLPp1vpt9Br/hq4/u2rS+db7f73kSI0TbvveWfWv2k0L9sz9p39q7QbHS/2Sfhz/wAI/b3ltFHqPi3xEypp1ldMn79LJF3ef5T5VW/eNx80K18I/F//AIJ9/tM/suXdt+1H4R8VQeO9a8MXi65qksMUyXkcqP501wyyM32mLr57blbaSzR7dzL/AEKfB/4laD8Yfhj4Z+KXhlv+Jd4lsYrtFzkxMy/vIm/2opA0bf7QNeafCH9pTwT8ZPiR8SvhjoUF1a6t8MdQGn3gutg+0b2eNpoVVm/d+ZGy/N83T5V3ba9/1/RbHxJomoeH9VjEtlqlvLazxno8U6GORf8Avkmv44vgD4uk/ZV/bC0PVfEkxgg8EeIbnTNWkUF8Wu97G7OF+9tjZ22+1f1Ia/8AtofsoeHdBfxFe/Fjw7Ja+X5gW21CK6uCP9m2t2aZm/2du6vxe+PV78YP+Cpnxi0bTfgj4durH4ZeEDLawa1qUbQWu+4ZPtN1K395lRFjgj3SbRubbubb+5P7OvwJ8Kfs4fCnRvhd4OJmt9PDSXV3IoEt5dy/NLcSbf4mb5VX5tqhV/hr6Cr5n+Pv7KHwQ/aS037H8T/Dkd5ewrst9Tt2+z6hbj0jnX5mXk/u5N0f+zXxFpf/AAS+8UeA92n/AAZ/aM8ZeC9ELMfsMbs6jd/17T2se7/tnXX+Gv8Aglr8KLvX4fF3xz8ZeI/i5qtuOBrN66W59mVWabb/ALPnbf7ytX6QeHPDHh/whpNr4e8K6bbaRpNknl29paRJBBEn92OONVVa6avM/iL8L/AXxY8Ny+EfiX4fs/EmkT8mC8hWQK2Nu+NvvI/911ZWX+9XwNff8Eof2eLXV59W+HniPxd4DM5z5Oj6ttiHtumhlm/76kaoNM/4JJfs2SauuueOdb8VeNbgH5l1XVF2SD+6zQwxTf8AkSvvz4bfCb4bfB7w9H4V+GHhuz8NaYhyYbOIJ5jfd3yv96V/9qRmasf41fBnw78c/Adx8PfFWo6npWn3E0U5n0m6+y3QeJty7ZNr/Lu/h21+Vfjr/gi34H166kv/AAt8UtZtZ5Op1e1i1Jz/AHdzxtatXu37LP7Nv7aP7NfiLRPBNz8QdB8XfCa2ldJ7O7juBf2sG1mX7F+7+T95j5GmMa5O1a1/+CjH7J3jX9qnw78PtJ8BxRG90jXdl5cTSJGtppt4m25uNrMrP5TRxtsXczfwrX1voOi/DT9lv4HwabE40Pwb4B0xnlmKM7CKBd000ixrueSRsu21dzMT/er8tv25/wDgod+z342/Zw8S/DX4PeJpPEXiDxZHFZ/ubS4gjtrdpUad5nuI4vvRgx7V3Nub+7Xzb/wRdPhWH41+Nri/1CGHXpdFittOtXZQ9xA9wJLlo/7zR+VFuVf4Tu/hr+lOv57P+C3Hhq9GufCrxmkZe0lt9UsGYD5UlieGZQ3+8rt/3ya/Q/8A4Ji2dnZ/sQfDdrUD/SRqkkpHeVtTulbd+QX8K/QSivwX/wCCz/xqtYdI8Ifs+6VcB7m5mbX9TUH7kUSvDaI3+8xlbb/sJ61f/wCCKvwmuLDwz48+Nmow7Rq00Gi6exGMpa/vrll/2Wd4l/3kNfuzX8zX/BXv9olPHvxQ0/4C+G7oto3gT9/qKo3yS6tcJ93/AGvs0LBf9lnkXtX6jf8ABM79nRfgP+zxYa3rVmLfxT492atfbl2yx27L/oVu3ptibey/wySutffHibwt4b8a6LceG/F2l2us6RdrsntLyFJ4JF9GjkVlav5Xfixpvxb/AGRP23PEPws/ZX1rUdEfUdSsl0qwgl8yC4GqRRSQ28sE2+OVY3lMS+crfKu7d/FX9UHhmLXrbw5pNp4ouYr3WY7WFL2eBPKhlukRfOeNP4VZ8sq/3a1Z7O3naPz4km8plkXeobY6/dZf7re9Zuuz65Bol9ceHLOC/wBWihdra3up2toZZdvypJKscrIrN/F5bf7tfGmteCvgt+3H4b1Pwn8Yfh1q/hjxR4bKxyjUrNrPUtOeXd5cthqMavDPEzIWXy5JI2wPMj+7Xhz+Jf2tf2HT5fjSO7+OnwYs+mqQLnxJo1uv/PdN3+kRxrn5mZunzSRLtWvvr4P/ABq+Gnx18KQ+MPhV4hg1/TZNol8o7Z7d/wDnlcRN+8if/ZZV/vL8te0UUUUUUUUUUUUUUUUUUUUUV8M/8FAbCHWf2ek8P3Ks1lq/iXwzaXQH3TBLqturbv8AZ6fpXlH7S1x8T/BfjHW/iH8Kb4eJPHvgC7i8UQ6I0crIvg28sYdPvdNVtu3dPd2Ul0qL825Ny/NtVvrb9nf9ob4c/tM/D20+IXw7vN6sFjvbKRh9q0+6x80M6/3v7rfdZfmWvoeiiiiiiiiiiiiv/9X9/KKKKKKKKKKK85+I3xA8KfCrwTq3xC8dagml6HocDT3EznHC/dRV/ikZsKir8zMQq1+RviLSrXwj4Y+GfxvhS6tPHfw5+IdrfeLFx5a+V8QfJvr23X+F1jivbaDd/wBM3X/ar9uKKKKKKKKKKKKKKKKKKKKKK+Ev2mv2z/D3wY1e1+F/w302T4hfFvVT5dj4d0/dI0Luu5Zb1o/9VHt+bZ95l+b5V/eL4l8P/wBly3j8XaP+0D/wUA8UWPiXx/rV3BaaLol5Oi6NpdxcH9zZ20DN5c8/+yu6PcC37xv3tfpX4s8LaJ4z8Oaj4U8RQPc6Vq0D291FHLLbtJE/ysnmQski7l4+VhVjwt4V8N+C9Bs/C/hPS7bRtJ0+Py7e0tIlhgiT+6qL8q15p8avj98KP2f/AAlJ4y+KeuQ6LaYIghb57q7lX/llbwL80rf7vyr95mVfmr8KPFX7eWr/ALa3xr8P/Am+8Q3nwh+EniG7+w3EtkVbUr7zcrHFd3O7bEk7Yj2rujXd+881fu/t78K/2YvgL8G/D8fhnwN4H0y0t1XZLNNbJPdXH95p55VaR/8AgTbf7qqtflT/AMFNP2C/A9j4G1D9oj4MaJDoV3oYWTXdPsolitbi1dtrXUMS/KkkTENLt2q0eW+8rbvHv+CKvxB1yz+Kfjj4V+eX0bVNF/tnyyciO6sriG33KP4dyXJ3f3tqf3a/pDr8mP8AgrL+zw3xV+A6fFTQrbzfEHw4L3Umxfnl0qXH2sf9ssJP/sqsn96vjr/gjh+0M2i+Ktb/AGcNfuP9F10Pquihj0vYE/0qFf8ArrCBJ/s+U/8Aer+iGWGOaNoZkDxuMMpGQV9KpWVna6bbRWdjCtrb26rHFEihURFG1VVV+VVWv5gvgx+0la/Dj/gpz4o8bW14v/CMeM/FOqaLeuGXyns7y7aOCfd93asqxS7v7oPrX77ftGJ+1BfaHpuj/syvoNlqGovNHf6nrm8rYRbF8t4EjVt8jNn70br0+WvzS8I/8EbNO1nVpvFHx4+Jd9rup6lM9zex6VAluZbiVjJIzXdz5rPuYnc3kq1ffPw5/YD/AGR/hYscmg/DjT9RvEC/6Tq4bVJWZf4tt0zxq3/XNVr6+s7O10+2itLCBLa3gUJHFEoREVfuqqr8qrWrRRRXC3Hj3wPbav8A8I3P4k02PVvMjh+xteQrc+bL/q08rdu3N/Cu35q1/EHiDRfCujXviDxHeR6fpmnxNPcXEzbYook+87N/Cq1w/gD4zfDL4p3erWfw68QQa/JoLQpevbh2ijadS0e2Vl8t9yg/6tmqD4l/GbwN8JotOuPG0moomqO8cH2DSdQ1XLLt3bvsFvPs6jbu27udu7a1d74e17T/ABLoNpr2jicWt/Es0Qubea0n2v8A89ILhYpkb/ZkVWry6f8AaH+FNr8QLf4XXd/fReJbu5a0ht20jUliklX+7c/Zvs5j/wCmvmeX/tV6nr/iDRfC+j3ev+Ir+HTdMsl8ye4ndY4ok/vSM3yqv+1XKeAviv8AC/4oC7m+GvizTPFCWAT7QdNvIrryfN3eX5nls23dsO3d6Gu7kvrOGeK1knRJp93lxlgHfb97av8AFWiG3DIp1VpIo7iNoZkDI4wQRkEV4b4r/Zh/Z18deZJ4t+Gfh3UZpfvTPplus5/7arGsn/j1fLviT/glx+yFrMy32geHdQ8IX0TeYlzo+qXUUsb/AMLIszTxqy/7K19x+BPDEfgvwjong+C9vdVj0WzhtFvNSnNze3AhQL5txL8u+RsbmbavzH7q187ftqfs4J+1L8BtX+H9mUt/EFk66lo00vCLf24bajN/CssbtEzfw7t3zba+DP8AglR8cU8J6NrP7H3xR3eHfGnhnUbqXTbO+/cvLFK265tUVv8AlrFLvk2/xK+5dyq1fttXzz+0R+0R8OP2Zvh9d/ED4hXywIiMllYoy/atQucfLBbp/E3Tc33Y1+Zvlr+VXSNC+Nn/AAUE/aWv7uwg8/XPFV39pvJ9p+yaXYLtjUyN/DFBEAi/xSYC/MzV/Wz8HfhV4X+CPwx8PfC3wbF5elaBbLArEbXmf7000n+3LIXdv9o1yH7S/wAatJ/Z3+Cvif4rartkk0e1YWUDHH2i/l/d20X+60hG7b91QW7V/MN+xB8Etc/az/antbrxkX1TS7S6fxD4kuJhu+0KsvmeXJ/ea5nIRl/ul2/hr+vxVVRtAwBT6/OnSv2P9avf29/Ef7VfjuazuNCtbC0j8PW8Ts8yXa2yWsss6sqqvlKkjLt3f61G3bkav0WorJvNQs7CF7i9nS3iTbmSRlRBuO1fmb3rWrwn4t+MPiv4IsLLxJ8OfB8fjjTbUudW05Ln7Nqxg+Xa9grL5M7qu5mikaNm4VW3fLXx949/Y7TxLdWX7RX7JWqXfwX+JGo26XclrLbva2GoeavmfZ9S09l2xPu+/wDu2XdlmjZvmXc+C/7cEknjOP4G/tVaCPhV8Tk2pEbhsaRq3zbVeyuWZlXc33VZmVvurIzfKv6N0UUUUUUUUUUVUlljhRppXCIgySThQvrX5B/Fj/gqvp8Xj+5+Fv7NXw9vfirqlqzxm7tnl+zyvF/rGtoreGWaeNf+en7tf4l3LtZsCw/4KMfte2My/wDCRfsqa7JEu1JPs0WpRNu/2d1lL/3z/wCPV694E/4Kr/ArUNTHhj4yaNrnwq8QRlUnt9Xs3kgiZvu7pI184f70kKLX6M+EfG3g/wAe6PF4i8Da5Za/pdwMx3NjcJcxH/gcbMtdfRRRXgX7TPw8vPir8B/GngXRxnV7yxafTeduNRs2W6svm/h/fwx18w/EDxZo/jPwn8Of2stPhS18L2MK65r0duXTV77UbCGa10nR402/Ptvr24jZG/5aYX5lZq8U+LnwZ+I/w21O2/bK/ZP0u30TxpZwRP498D2kyz2t4zRJcXMLJDtVrmBZPmVVVmyJo/3n+t+//wBnH9oP4e/tMfDax+I3gC6yrbYr6yc/6Rp95tDSW8y/7Oflb7rLhlr6Hooooooooooor//W/fyiiiiiiiiiuH8b+MfDHw/8L6r408Y6lDo+h6PC091dztsSNE/9Cb+FVX5mYhV+avx28b+IPHX7ZEN/+0X440K7tP2avhilzrGmeHsYv/FMtgr7riaPdtWJcH725VUGNVZmkZfpL4x6X4g8W/AXQPCfiWe1v9S+JPxB0iHTdTsViVrzSv7VXULK4byVVWaDS4Av+7F/wKv0voooorF1XVdL0TTp9W1a8hsbK1TfLPPIsUUa+rO3yqtfCnxX/wCClv7I3wqllspvFp8V6hEMmDw9F9vH0+07ktd3+z525a+Yrv8A4LT/AAPWZG03wD4luLXP72V/skbIvqqrM27/AIEy195/s2ftffBr9qXSZr34b6hLFqWnhTeaTfIsN/AjfdfYrOrx/wC3GzL/AAttb5a+r6KKKKKKKKKKoTXENpE9xO6xxxBnZmOFCr95mNflv8T/ANq34n/tEeM7/wCAn7DIS6ntX8nXfHMvzaXpcf3WW0fayvK3O113bsHy1b/WJ9Lfsxfsn/Db9mrSbu40OR/EfjHVS39teJL4+bf3k7N5ki7mZmij3/N5e70aRnb5q9bt/g74SHxMuPi5qIuNZ8T7PIsZb+XzotKgZFWSKwix5cHm43SyKvmSZ2tJt2qvs1cToPjjwf4o1DWNH8N63Z6pe+HpxbahDazpM9nOy7lSZVb5G2/wtXz941/Yv/Z++J3xXvPjF8TPD8nivWbqCC2SDUrqW4sLZIF2/ubXd5Y3feZW3LuyyqrMzN/P9/wUq/Y6s/2cviDaePPh5Ym18AeLGbyIkBKaffoN0lrn+FGX54v+Br/BX7Ff8E2v2tV/aP8AhCnhjxdfGbx74JSK2v8AzG/e3tr92C9/2mbGyX/poNzffWvd/wBuH4i+Ffhv+yv8RtV8VSIkeqaLe6VbQsfmuLvUYHt4YlX+L5n3N/dUFu1fnp/wR2/Z21Xwh4V8Q/tC+J7FrWXxZEum6Orrtd9PifzLifb/AHJ5UjVf+uRb7rLX7hVjanp9lrGn3OkanAlzZ3sTwTxuMpJFKu1kZf4lZSVr+Oz46fD3xb+xL+1ld2PhiV7eTwpqcGr6DcPn99ZM/nW27+/8uYpf4WZXWv6DbP8A4KgfsmP8MtO8eap4kkXVL2BDJoNtbSz6lHdbfmt9m1Y/vZVZGZY2/vV5Xrmsftt/ts2EmmeD9Ib4BfC3Uhsl1HUgz+IdQt3+95cC7WijZcfL+73fwzOvy19Jfs7/ALBP7O/7OK22qeG9BGv+JogpOtauFubpH/vQLt8u3/7ZqrbflZmr7hoorwXU/jt4Us/iG/wv0rS9e1rX7eWCO5FlpF21narPsZZZr6SOK18tVcM22Zm6rtZhtr1bXBrj6Rfr4de3j1UwS/ZGu1d7cT7T5fmrGys0e7G7ayttrzjwh/wsbwqL2++MfjfRNRWdUMEVjpraRFbN83mbnub26aVem3/V7cHduz8vlPxc8efsw+MrO20v4gfF2w0a3sy5MVh4v/sZpt+FZZmtbmBpV2j7rNt5Py1mad+2L+xh4C0Ox8NWHxZ0VrTSYEt4R/aL6hJ5cQ2rul3SyO3+0zM1eQXP7av/AATW0TxJceLD4g0Ea7czfaJb+38P3Ut1JP8AK3mtPHZMzScD5t3YVv3P/BVL9iGHPleO55/9zSNS/wDZrdaxZv8AgrJ+xdDnZ4k1Gb/c0m6/9mjWsqX/AIK8/sdRfd1DWpv9zTH/APZmWqY/4LA/sff89tf/APBb/wDbq0Lb/grn+xtNjzdV1i3/AOumlyn/ANBZq6m2/wCCqf7EV1hZvG1zbbv+eukah/7LbtXV6B/wUM/Yg1N5P7J+Jmm2zTnfIZ7S7st7erNNbxfNW5r/AMUP2EvjaLNfFvivwH4sltA4tP7QvNPluLfzcbvJ85vMi3YH3dvQV9IeCb7wGmgadofgC8sJNH0y3itbOKxnikijgiVVjSPy2b5VUBa4rTfhp4u0jx63iy2+JWvXGiTXU9zNoN4lhcWR89X/AHUMv2VbqKKNmDIvnNt27fu13Xja48ZWvhq9n8B2dlqPiBE3WdvqFw9paySbhxJLHHKy/Ln7sbfNj7v3qh8Da54v1vSfP8beHF8N6mmxZIYrxL2Fm2KzNDKqozKrEr+8jjbj7tLe/EfwHpXiux8Bav4h0+y8S6nD9otNNnuoo7y4i3Mu+KJm3Ou5G+7u6V39FfGX7R37E3wU/aZeLXvFVpPo3i+0VRa69pbi3v4/K/1ayNt2yqrfd8xdy/wstfL15+zH/wAFJfBVoNC+GP7SNnrekRDYkuvWY+2hf9qWS3vmZv8AaaSvFYP+CUfxh+LvjFPGX7U/xnk1+fIEiWIlu5zFn/VRT3eyOBevyrCy/wCzX6wfBD4B/Cr9nTwoPCHwn0KLSbZyrXM5PmXV5Ko+/cTt8zt1/wBlc/KqrXvFfzT/APBYD9o7/hNPibpfwC8N3O7SvBP+l6mFPySarOnyo397yIH2/wC9K69q/Sf/AIJhfs3n4Gfs/WvibW7fyvEvxA8rVbzeuHitNv8AoVv/AMBjYyt/tSFf4a/TGiiivm79oj9pb4WfszeEz4r+JOqmKedWFhptvtkv76Vf4IIf/QnbbGufmb7tfzK/tW/tkfHL9rHxv/wg+tQT+HNAS+W1svDMLOmy43+Wv2vcqtPOrfL8yqqt91V+bd/WZ4M8PJ4R8I6L4WgkeaPRrK2slkkbe7rbxLHlm/ib5a6+ivhD4peBJPjh4mu/gT+0p8LotV8KazPdP4b8T6PK1wtpsR5FW53Ks1hc+Wn+sXdbzN+777W+aYfGf7R3/BPK5i0n4mte/Fv4BxusNvrkS79Z0GLO2NLld37yFfu/M23ptaP5Ym/Tv4dfE7wD8XPClt44+HGv23iDRb0furi1fOG/iSRfvJIv8SMqsv8AEtelUUUUUUUUUV+YH/BUr4v658Pv2cLnwL4Pa5/4SDxx5luxs1ZpbfSLXbJqM7bV+WHa0cDN8vyzV+cH7GPwP8cfEKL4H/Ej4UXs/hLQdOfVLDx7qmlXDWU0q6Xff2lDFdtGys63MDwxL95fl3N92szxV8dfH0dn8aP2z9H8Ta9pumeI9Xn8KeA7eW+lcJLdHzLm6WNm2pHBaQusSqrLHNKFX5k3V9WeBPE9v4u0/wAN/Aj9paxsPiLa+B/CF/4r+JGt6/C11e6T9sT7RYafbXW5ZIrmCN183azM3Kqy7Wrxzw3+yv8AELw3p2h/tD/sCeKdR8H6v4l019aj8Eaxcxfb5NNSby43Vm3Q3EEuVaJLlf4htkZq+xf2bf8AgpdoHjHXU+EH7SukH4Y/Ee1k+zyG7R7bT7mf+63nfNayN/ck3K38Mm4qtfq8GVwGU5B6EVLRRXgmk+CPAPwcufFHiCa8h0vQPFOsWuoyWlyEFrb6zeSpbtNCzfca5m8ltv3Vmyy/M7VzXw68PeKPCvxCn8EeG4ZbDwdoUVxqOqahdwr9o13W9bne4by327dkGXkldfvSPHGu1UdW+aNc8IWX7In7WuifELwlbLY/Dn47XSaH4gtohst7LxG++Swu1X7qrcsXjZfuqzO38SrX6b0UUUUUUUUUUV//1/38ooooooooor8dfFOn+I/+ChPxn1TTdWuTpv7Nfws1KWG4lhlMf/CRapZr+8/e/wDPCJs/OvyrGdytufcn1h4r0W88ZeP/AAX4c+HBt9E0vwtY2up6HJazs+g654eutljqmmzQQr5a+VCYZLZ18xfmjZdq76t+EfBcPij41aR/YOmf2V8NPgZaPo+gwof3V3rMtuLWeWPd8zRafbbrTdubdM8q/eiavs+iiivzG/aj/wCCj3gL4N6rJ8LfhDYn4kfEueT7PFYWW6a1trh/lVJ3h3NLLu/5YQ/N/CzJXxon7OPx0/aP8VRTfty/ES6gvn0y68QaV8PNJlSG9uLW1/ux/wDHrA24iP8A5a3DZO5l2s1cbP8AGL4T/BCb4N+LPgv8PPDmk/Bb4iRrb6vqN/p39q65p+oxTNDfpPdXDStvtleOWKPbtkwdq7Wr1L4XfEj9qu98P/tDfs6a94vS6+MPgqGDUvD6vpVi0V7p1s/mXPkr5HlyrdxPFtWRW/1qbf4tv52ahreufsj/ABU+CPjXw5pUuh+NRpMGu+I7SPej3P8AaN/cN9lkg+7EstiIl8pVXbu+6rV/Wh4R8S6L4z8M6V4u8O3AutK1q0hvbSYfdkguEEkbf98kV09FFFFFFFFea/Eb4k+CfhH4RvfHnxI1q30HQ9OGZbi4bauf4UjX7zyN91UVWZm+6tflTqHi/wCMP/BReS7tdFe7+FP7NNg7jUdWnKwajr8UH+sRWZtqQcbW+9GvPmNIy+Wv3hoHwX8HxfAXTPhr+zbrh+Hnhu9aJ4tU0mBZrqezdv30sM83/Le5QfLdNvbaQy7vlr2D4Z/DXwn8JPBll4H8GWzw6fZb33TSNNcTTSsZJZ55pPmllldizO38Rrrtb1zR/DOj3niDxDewaZp9jE09xdXEiwwQRIu5nkdvlVV/vNX8+H7an/BVbVvFSXnwy/ZluZdL0dg8N34kwY7q7H3WWyVvmgj/AOmrfvG/h2Y3N+mH/BOLwv8ACbRf2WPCmu/C6VLu61+2S6127b5rqXWcbbqOdvvfuZMxxL/zzw3zb9zfoDXinx2+DPhP49fCnX/hR4uj32GtwlEmC7ntrhfmhuI/9uKQBv8Aa5VvlZq/kx8JeLPi5+wP+09LNNahPEXg+5e0v7TeyW+o2UuNybtv+qnj2vE235fkbbuWv2e+En7PnxA/bsuPDn7SP7W/iG21PwdKn2vw/wCDtGlb+zoo3b7126t/rPl2yx7mk42ySJt8qv2BsLCz0+xg02wgjt7S1QRQwxqESNEG1UVV+VVVfl21tVzuvavHoOiahrMtvNdrp9tLctDbp5s8ixIW2Rx/xO2Nqr/E1fhJ8UP2Z/2gP+Ckfxh0/wCK+s+G/wDhUPw806yTTtOm1mPdq1zZrK83nfY12tvZpCyrIyRquNrP8zN+kH7O37Bn7O37Ngt9U8M6ENa8Sxdda1bbc3Yb+9Cu3y4P+2aq237zGvt2ms21Sx7V4b4I+M1j8QL+5/svw3rdl4bt4DONe1S0XTbCfkbRDHdyRXTqykt5n2dY9o+98y18wftG/tp/smaBpj+F/EPxZuVuEZ/tFr4Pn8+8nXY0bW7XVureR8xDfLNFJuA+bbuWvnTwL+3B49v/AA7YeB/2N/2d/FPiPQ7Xelpqev3Nx5AaV2kYyTytPv3Mxb95er+HbsV03/grr8UR5l1qvg74SW79Y4kS6nC/986iu7/totS/8O+f2jvGh+0fGD9qbxRfrL/rbPSlls7f/gP+k+X/AOQVq9pv/BIT9mQT/bPE+s+KfEs7HMhvdSiG9v8Aa8m3Rv8Ax6vVtI/4Je/sSaSoZ/h6b+QfxXOp6g//AI6twq/+O16Tpn7Bv7HmlAC1+E2hSY/57wNc/wDo5mrubT9lX9mGwULZ/CLwjHjuNCsN3/fXk7q6CD9nr4DWv/Hp8NvDUH+5o9kP/aNbtv8ACP4U2v8Ax7eDNFi/3dOt1/8AadbVv4H8F2vy2+g6fF/u2sQ/9lq03hfwy42tpFmw97dP/iaybv4deAL3P2zwxpdxnr5llC//AKEtcvdfAP4F6ln+0fhx4bud3XzdItH/APQoa4fV/wBjv9lLWUIv/hB4WGeph0i1gb/vqGNGryfWf+Can7E2u5a5+GdvbO38Vpe31tj/AIDHcKv/AI7Xj2s/8Ehf2UL+4NzoMviLw7J2+w6mrY/8CYZW/wDHqzP+Hc3xX8HyM3we/ad8Z+HIov8AVW18730P+yrLHPBG3/fv/gNA+HP/AAVd+HhabQfib4S+ItnAPlg1S0FtPJ/vNHbxf+PXFWk/a1/bv+GiIvxn/Znm1+3/AIrzwpefacL/AHvs0f2xv++mSqc3/BQ79iv4mXKeHPjz4avfDN/AGi+z+K9B+0eV5q7XVWjWdk3f3mVa/QX4efF34RfErTI/+FUeL9H12GKIBY9Pu4bhoFVdqrJFG25NvHyttrn/AIX3/wC0Nb3lzovxr0rQp44omkt9Z0C5nSKdtwVYprG6XzIpNpLblmkj4/hr3ssoYKxGT0FS0UV+ZH7QOkf8FFPh94g8S+NPgJ4l0jx94d1RpZYNCvbCKG/0pWHypaNuVbnYo/5aSbmb/li1fzz/AAq0O1139rDw7pv7UMlxpMepeIopvEZ1eNraUySy+ZItysm3y1lc7ZWbbtVi3av7QofL8tPJ2+XhduPu7f4dtXaKK/Nj9oP9un+wvFzfAL9mHRv+FlfFy9cweVb/ALzTtKb/AJaPdyq21mj/AIl3KsfPmSLt2tn/AAY/Yztvh7qWoftO/tX68PiL8UYIJdRmuLo79N0lIEMm20iZVXdEqna+1Vj/AOWca7dzfhL+xroeofHn9unwbqWsgSTaj4hn8R3pIyC1qz6k27/ZZ0C/jX9iNFFFeM/ElPibHDa3/gCw07xDYr5keqaJqH7l723l+99muW3RpKvP7uZWjkztZovvV+cHxB/ZF+KfwJ8WT/Hf9hC8bw/qVxEl3rfgK7dHs7tHy2yOJZGjDZ3Ls3fL832eZflVvsb9lv8Aah0/9o/wdc6lq3h698EeJdDvF0zVtM1KJ4Vjv9jNsgkkVPN+VS3l/LJHj5l+6zfX9FFfnd+2N+2Rr3wV1/w78Efgrocfi34t+NWRNPspebezilcxrPOqsu5mYHau5VVVeSRlVdrfIOuW3/BR+fTtP8UxftE+FYp9R1ldDtbOG1WGCfVd/ltaWzf2Yy3LLIHRm+aNdkm5vkbb6xd/tTftm/s0fDI+JP2k/hzbeP5YdS+yz3Ph6VIzp9lFEskl1fvAs8atP5ieQvlxLtV/MZd0e76r/Z0/bi+AH7S6R2PgjXfsHiErltF1MLbX/wDteWu5o51/64s23+LbX2ZRX5UeCvjLovxS/a5+MmswJYa7pngW1sPClxHd3iw2tn4e23Vxrl/5bK32hvtcMcDKq/dCbmVa+cvEPwp+NP7Cb6/8Rv2drP8A4Wl+z145h+26loKSO1xZ2t1F/rYnjVpFj8o7VuY1b93jzl+RZK4nwNL+wl+014/+DsmieLJPAunfDu1Wzh8C6+nlWt7Kkr3EbR3jM0LPPcuPP3M0lwo+6rV7RovwJ8d+DdK8P/Brx7p73etfGfVLrxl8V9fG77BbaNp0v2htNW6X5VWViI22t/FJt/durL3/AIY8QeIPida6t8VfAk914f8AEX7QF7F4S8GNCqwS6L4Q0PzWn1BVb7jMgnnVV/5aPbqrLu3VY+Mngf4A/tUH4hWHxbtINJ8MfDi+0vwjoPjGJ3k1q51x/wB3dwtJ832iOKeWGLy2Vt0nmtuX7y+G6H48/a7/AOCbN5B4Z+LdlP8AFP4HIyxW2r2e57nTos7VVWZt0G1cfuJm8n+GGZfmr9cfg98d/hX8efCUPjP4Va/DrVjJtWVUOLi2f/nlcQN+8ik/2WX5vvLuX5q9sor5t/azg0y5/Zn+KseszJbWo8M6s4mkOFjnS1doHX/aWUKy/wAW7G2sv4MfHXT/ABF+yb4a/aA8ZTmCBPDa6pqs2P8AlpZwt9rZV/66Rvt/Cvki4j1D4jfAzxV8M/iF5p8e/E7w5q3xOO5/+QLLay2i6Paqu3cvkKkMe75fmgk+X5q/S7wT4jj8X+DNB8WRLsTWrC1vgB2W6iWT/wBmrr6KKKKKKKKKK//Q/fyiiiiiiiivlX9sHxp4l8KfBLUNF8CuU8YeOrq18MaIQ2wpe6s/k+bu/h8iLzJd3+xWp+z9p/w2+F2i/wDDM/gjdHffDaysI7uOWPYbiO/jaZb1f76zyiXc38Mgdf7u7k9Qdf2dIvC3wt8ASpdS/EHxgYNGsboZg0rTpVa+1NIVVlZooIorhoF+7G0kcf8Aq1219hUUVwvjXxp4V+HHhy+8ZeONVg0fRdLj864u7qRYoo1/3m/iZvlVfvMxCrX40+P/ANpz9on9vXxFf/Bz9jKxufDHw/gk8jV/Fl0HtWki/iHmr80EbL92KPdcSL97Yu5a9H+Avw2+B37I3hd/G3wosoPFupeFPFX/AAjPxA1/WYXg1HTIN3kz3FpH8ywW0UkkUrbd3mW5LNI2zctDx1Br2hXnia41iWS/+Kv7N+r3XjTwzKZWMuseB9RlaSa1aT7zqsRmtm+X920Ua/dZt3j/AIg/ZW/4XrceNNB+EQkufhN8Z9Nb4geFL0KRa6J4otWWOe0n/hgW5WaSJl/h4VVb7O1U5Pi/8Jv2Z7r4deNvG/ipvit+0h4T0a68Py2XhqZbmzvUundbS31G7WP55LRXCbo90zMBuVsK1e5/AL4E/Fay8e67+2r+0ppNtq/xg8TQTf8ACLeDxPDaSxrFb/6qPzm2rOtshVY/maOPe0jeYzbPon9h74jaBcS/E74Aafepcf8ACp/E1/Zaem4M6aTdTPNBE23732aXzYPl+VVRK/QiuX8U+KvDfgzQrzxP4r1O20fStPj8y4u7yVYYIk/vM7fKtflD46/4KaeIvH/jH/hV37EfgKf4k65nEmp3kUsVgi7tu9YlaKTyv+ms0kSr/tVw3x2+Af7QPxZl8W+N/ih8bNU03RPC1jZXeseDPDEDXN1p0lxbpcXEEcSzWcNxFEpd4p282SRVdfnkRt3n3jT9m7xd8AfDP/Cx/wBlv4weLG1LTtDHiqxbUrlJtG8Qabbp51ykKqqxrPBERL5FxG/mRkbekjJ+o/7G37RqftS/A/TPiRJbJYa1bzPp2r28W7yo7+3VGdot3/LORHSRfvbd23c23dX1zRXx9+1R+2R8Kv2WNEgk8WzPqvifUFzp2g2TK17dfNtV2/55Rbv42+9gqqs3y185/EX9lZPjz8QIv2g/j/rut+Kvh/ZW9reeG/AVvps1tPA06I3k3dsrbml3nbL93/ppIkKba+07D4eaP8SPBXh2x+JXg2DRLTS5PNg8NrcrcWUKxNttVuYoVS3laJAG8rbJDHJ91n2LJXuqhUAVAABwAK8C+O/7Rfwu/Zu8HS+NPijq62UTFltLNNr3t7Kg/wBVbRbvnbpub5VXPzMtfnNo3wp/aE/4KIatZeOvj+tz8OfgjA63GleE7eRor3V03bkmu3+VlVuPnZV+X/Uxru81vUv23P2AvBfxd+Cdlpfwc0Kz0DxR4Atn/sO2tI1hjubX70ljI38TStl42b/lsTub55Gr8bf+Cf37XmqfsnfFKXwr43kni8BeJbgW2sW7qd2n3SN5a3ix/eVovuzqvzNH/CzIlf1g2V9Z6jZQX1hMlzbXaLJFLGyukiMNysrL1Vl/irar8gf+Cqn7JX/C1fh03x18DWIk8WeCrdv7QjiHz3ukLuaT/ektuZF/6ZmRfm+Va+Mv+CTP7WzeA/GSfs3+Ob8J4f8AFM5k0WSVvlttUf71vub7qXP8K/8APYDb/rWr+kuiiiskXVu929gZFM0SrI0YYbwjMyqzL/dbafyNfGf7V/xr034T/YLfxJ8VtJ+G3h6aFnvDDb/b/FFy2/5U06BvNjRWX5Wnkhl25+6v3q+Vov26f2mf2hWGg/sXfCW7u9KQeQfFficLDbNs+VnVVaK38z+Lb5kjf9Mf4a0bP/gnf8Z/jXcLrP7Znxt1XxMJTvbRNEf7Np0bf7LNGsP/AH7tI2/2q+zfhV+xl+zJ8FkjfwF4A0yLUIsMt7eR/b71W9VnuvNkT/tntX/Zr6oCqqhVGAvQCpaKKKKKKKKKKKKKKKKK5LxP4O8H+ONP/szxnoVhr1m3WHULaK6i/wC+ZFZa+KfH/wDwTS/ZI8c3b6tpnhabwXqu7et54eupbBo29Y4Pmt1/4DHXm6fsvfts/BdjcfAH49v4r02I5XRfHFu10hRf4Pti+bIv/bNYl/2q80+Kfxl+I0mkWelftzfs8axbWejM09r4t8D3clx/Z8rfL9ojkt5lmtV4DNuuPmwN0bfdr7a/Zy/aW/Z6+KXhzSvC/wAMfiQnibULK3jgEWrXOzW5vKX78sUyxSSv/edVZW/vV6ronxi8Iap44k+HV6l7oXidvPMFjqVpLbfbIrdm3S2k+1re4j2/P+5kZlU/vFVtyr7PRXhHxp/Zz+DHx/0j+x/ix4WtdcVVYQ3TL5d5b/8AXG5j2zR/7qttb+JWqT4FfBbSfgJ8Prb4a6Drmra9pthNK9tJrFz9pmghdv3dvG21VWKJQFVVX19a9R1zXNF8O6Zca34i1C30vTrNN89xdSpDDEn96SSRlVV/3q5Xxv8AFH4d/DrwpJ438c+JLHRtAiQSi8uJ0ETjbuXy/wDnozfwrHuZv4a/KXUvjp+0J/wUJ8Q6j8Pf2ZVufh58IbSb7PrHjC4Rkvbxf4orVVZWXcv/ACzjbzNpHmSRq3ltz+i/Bf8AaF/4Jo6zq3jL4Q6NB8XfhVqzCXWIVtkh8Q2aRfx7418x0Rfm+XzI/vs0cW7zK9r+Pn7cXwY+Kn7EPxK8cfCrX1lvp9LXS5tMn2w6lZvqzpZ/vIN38KzM29WaNtp2s2K+AP8Agiz4CbWPjf40+IlxFug8N6KlojEfcuNSmXaf+/dvKv41/S1RXxV8fP28f2cP2dtYk8L+NPEEl74iiCvLpelw/bLqJWG4ed8yxxNtw22SRW2kNt215f8ADT/gqd+yJ8RtUh0e58QXnhG5uHCR/wBu2v2aEn/anhknhT/ekkVa/Q2yvLW/tIr6wnS5t7hRJFKjB45EYblZWX5WVl/irhfEvwu8KeIvEul+OZopbHxLpWI7fU7KRre68jdua3lZflngbn91Mrx7juVVbay/H37a3w18BfHuTw38H/EniXVPAPjCOf8AtHwnq+Xj0u61L7v2fcrbXuUUDajeXMu7dDuXetfPHwo/bU+LX7NnjWz+AH7e1g9jI37rSvGMStJa3kSNtV55FXa69N06qsi8edGG3SV+wVje2uoWcF9YTpc21wiyRSowdJEYblZWX5SrL/FXM+OvEWseGPCOp654c0ebxBrEEe2y0+H5WubqVhHCjP8Adjj8wjzZW+WOPMjfKtfz+/tc+KNe+FH7bmj/AB6+H8tt438b+EtDt7rxvpOmQ3bW+nNBaLZ3b+btbyLaWCcKreYzQt80nzbd3134Y/aFtvi83gn4k/AyPwPp/hrwv/xK9L07WbXVf7R0K4uLJpLtbtbLdZ2cXkW8ixXbK0fl7/mXdIteq/DGH9ofxj4Y0Pwz4ZsNGsvCnje+l1vXvHuja69/PewTymS4S2gubS1miluVEdtBJ8y28K/L9yOtv9oD/gm9+z58bZJvE3hmzb4e+Ms+bFquiJ5KGdeVea0Vljf5vm3R+XI3/PSvOvih+0J+0r+xLpXgqD4i+FR8Ufhtpel2llq/iizllXVPtqfLJLOsjMqdlXzP9c33plZtq+16r+1Jo3x7/Z18SeIv2UNQHiLxjdQQWMFim2PUNNn1GVLX7VcWzNuRbZZDLu+aNvLO1mX5q+LvHXgj4W/CTw7fX3g/Xk8E6Z8EmsPC+keJtOtGvtS1bxTf/vtVtNRgVvLvLSRZIvPikX5ZPMVWXY0bex+DP2jPEXg74knwb8UdR07wJ471K/0bSpYdQu3l8GXOl6TKy3v9hyw/LbahLHN80F1tZW8pWrzf9oL9mb9mz4nX954h+Lfw/v8A4U6/4k8YDwr4cutBdJrjW2uNvk6hNZxq1usTN5srN8snlruZmZlrxnwd8Xvit+yP4Sg8OfFHV4fjv+zL4mku9DXXtOaWaXT4tzWs0DM3zIv318hpGVlH7mZfut9xeIdZGlQap8fPh5qGkahZ69o+k+DvhDa2eWgjl1JB5x8jaqxs04TzV/5Z29r823ay1CPh54U8C3XhL4Z3epsfh9+zzp7eL/FV5OP+Qhr8qvcWjytu3NIrfab6Vf7zW/8AeWu38H+I/iboWjfDvwl4jL6343+M+s3Wv6zb3we4tdG0NES4u7WNG+VI4IDbWKr91ppTJ82drfKUv7JvwI+M9zf/ABz+Auuaj+z5rFt4mutB03U9PmVNO1maCcWq3FtbLJFtWeffFEkMkattP7ts12dr8T/+CmnwJju9H8efDaw+NOnWsqi31jSJ4rW6mi+780EK+YzdP+XddvO5mX5qwr3/AIKU/tB6Kk9vrf7Jviq1vI2CJmW88ot93739mf3v7u7dXnXi3Sv22/284o/C3xZ8PR/Aj4O2VwlxqhvA8N5dLEw2o32llkl2t8y7o4od3zNvZVWv1Nm+EPhPTvB3hL4Daf4U+3+AdOghSfzbjZDFDpbRSW0UqL+8uHnlVWZWXy2VZfMb5ljf5O8c6X4+8JfHrxRroSA3XxA0PxLdXcd7NCq2mg+HLSGx0u0jnZvLt47m+uzdytuX74VvuPX3p8L/AA1deCfht4S8F3kiy3Og6RYWErqcqz2tukLMv+zuSvRKKKKKKKKKKK//0f38oooooooor5Y+NFxp5+MnwYttTMaWdlqWt6qzzMBFE9no9xGsrM3yrtWctub7v3q+Wfhjqfj7WtZ8E/FtLeXV/Gvw51W/8BePYYF8y4vtIvJVksr9W+9PFBvtrxWX/ljLPt/irB/b++Ivib4B/Hr4BftEXmlT6x4G8JT6tZ6l5Iz9nfVIkt2f/ro0W9ot3ysyFdy7q/Rf4f8AxZ+GnxT0qHxF8N/E2n+IrK4RXVrOdJGTcN22RN25G/vKyqy/xVt+JfiF4C8FW8l34w8S6ZocUX35L68htlX/AHmkZa+Dfir/AMFHPh1petXfw7/Z30XUPjP46T7tpoUTzWEf955LqNX3xrkfNCsi/wALMtfN3ir4DfE/47C5+M//AAUM8WrovhLwn9nvZPA3hyTeunW87+Ws9/5bSsi7dzyurSSeWH2yJt2r9a/EXTNSs9H8Qfsv/BfS4fAN1Z6FaeJfAd5pMnkW+oT6XcJJc2sm3aqt5vkrL8zeZDceY3Rq4/TtR0y9+IPhv42Q6Ow+H/7SWlQeG/Fmmvtf+z9eWJ4bZp1/vN+90+f7v7wR7vm+WqOmReBvhRoOlfGb9ovUrvw1rH7P93qnhCHU5U2f8JVostqPsSeUy/6Q0scsUm2PO24il+6u7b8U+Jrz47/tfeDRJp0tj+zX+y7YFI7aSfZYx3sN1P5MbNFC0XmrLLIPl3R2u4/ekZd1fU3wN/Z6+Dv7KFz46t/hn4Ku/GvxN8BQaXcPrPiJ4dPsbmz1Ha00theSbre2jgj81pf+WnyFdzK1YHj/AOPN54za7j0DxtHa+Bm8T3VrB8VdR07Z/ZS6t+5XSPD6xrunlVRLE2oN5cMceWZmbazafgb4bTfC7x3oPiz4S+FBp/i34U+I/wDhDPFWlaaxnm1rwtrMqyWWq3P8UsqrNFdtK23dIs+7aqbV9k/aV/4KIfDj4Mawfhr8OLRviT8TLuX7LBo+mM0kUNw52qlxLGr/AD7v+WUe6T+Ftn3q53W/2Vfin+2V4Q+Huvftg6gnhOTRri9u73wt4eLpb3KXHlfZluZZJpdk8Soytt8z5W2qyNur6V1H9njwNp/wkv8A4Y/AYW3w6vdOmiuNPvtLVfNs9UtdskMtz/FPuyFnWZmaSFyrfer5Y+Kdx8cvB/jDw1cfELx1baJ8SPGGjX+m6fF4M0OKGDVJ7Nkuo9NbUdanuoVnb5vszSW8f+slVfmPzfBPxl/ag8c/EK6h/YQ+B3jWTWE8Q3y6Rf8AiHW/sFii+aqwtpVq2nW8UK2isDG0qqzTMTHH+7K7/pT9hDxFofh/4fn4Q6HPe+AfHfwR1G7vfF+j30jTw65ZT7Y9Rn2QR7maDYPszRqzRskS7mWdmb9k9I1PTfEGmWetaPcx3unX8KXFtPCweKWKVd0bxsvysrKQytX5+ftR/tmap4R1my+B37MVlD4/+L3iMyxRw2bxXVvo6odskt3tbasit/BIyquDJJtXasnk/wAFf2QNR+FVxrvxp8WvafG/9pIyWskkF5fxC10a5vD+7lkaRty+XHmTzPL8zy0228a/eb9NfAGieLND8NwWfjzXv+Ej12VnnvLuOFbaAPK27yreJfuQRfdj3M0m0bmZmLNXo1fmn+2Z/wAFFfhv+zFbXng3woYvFvxFkXAsFf8A0XTyy/K966/db+LyF/eN/FsVlavz4/4J6eLPhr+1P+0Nr/jj9pvUZfFnxUhC3Ph611JlOlpbxZaQW1t/q/Ng+8sf3VUmRV3K0i/0Z0V/Pd/wVd/Ys/s65uv2pfhrYYtbll/4SezgT/Vyv8q6gqr/AAs2Fn/2sSfxSMvR/wDBKH9tP7bDa/stfE/UD9ogDf8ACMXk7ffRfmbT2Zv4l5aD/ZzH/DGtfvdVaSKOZDHIodHGCCMqRX8hf/BQT4DaP+zh+03eaF8P5Vg0vWoYdd023t2w9j9qldfs67fmXypYy0X/AEzKelfrH+z58Nf2+f2jdH8Pa1+0Z4/1L4e+DtNNvPDY6bFFp+uaq0DK0b3LxruiRsDd5n3sf6nlZK/ZqvNfHnxL8E/Deytb/wAX6otkNSnS1s4Ajz3V1cN92K2toVaaeT+LbGrNty33RXnH7Qv7QHwe+BXgy+uvih4u/wCEabULaeO2S3ZX1SRmUrvtINrszqx+VmXy1bG75a/Kb4c+Lv2pv2gre80X9jbwbJ8JvBGtup1Lx34jle51zVtm5fNkvJvNkkk+ZtqwrJ5bHas0S19f/BX/AIJofA74faqfG3xWlufi341uG86fUtfJmt/N/iZbVmZW/wB64aVuPl21+i1nY2thbR2dlElvDCqpHHGqoiIv3VVV+6tatFFFFFFFFFFFFFFFFFFFFFFFFfJfxb/Yw/Zq+ODS3fjTwXZxarLlxqenD7BfiX+/59vt8xl/6ab1/wBmvnf/AIZ6/bH+ATC7/Z6+KK/Ejw9ZkmPw344XzZgm3bsg1GPayttyqr+6jX+KuY8S/t8+MtFt7fwb8S/DX/CiPH/nq0LeLLO41DwzqSoGVoYdSsmiaLc2G8/bJHHj+Kv0N+E/i7U/iD4B0XxdrtpY2V9qMTPJFpt/Fqdmu12VWhu41VZUZQHX5flztb5lr1aivO/iD4A8KfFLwjqfgHx/pMOt6Bqsfl3VpOG2SBWDKcr8ysrAMrLtZWAZa/nq/ax/4JPeN/h6Lzxx+zw1x4w8PRlpJNGl+fVLSP737nb8t0i/3V2zdPlf5mr9fP2FvjJ8I/if8C9D0P4YWEXhy68HW0GnavoGzy5tMvEUrJ5it8zLLIjusrfNJzu/eK6r9u1/Oz/wWJ+EHwW+H/8Awh3jjwposWjeNfF17efbWtT5MF3bWqI0kssC/L5vmSR/vF2s2Tu3fLt+qf8AgjX4CXw9+zbrnjieDZceLtdmZH/v2tgiQx/98ymav19r5k/a5+Lmo/An9nTxz8UtCCnVNIsglkXG5VurqVLW3dl/iVZJA23+LFfyofs2fAHx/wDtifG9PB9jfSebetLqWt6xcEzNb2+/dNcSbm3PLJI4VV3fNIw3bV3Mv9GvhX/gl7+xt4e8Lx6BqPgp/EFx5eybUb6+uvtkrf390MkUaN/1zVVr5f8AibpnxS/4JgWtt46+GnipfGXwYv75LR/CevXOy9s5p8t/xLp9vzfdZvlX5V+Zo5P9Yv6I/s6/tX/Br9qDQI9a+GerBtSijV73SLkiLUbNv+mkW75k3fxx7o2/vbvlr3TxJ4V8N+LtNXS/FulWms2Uc0VwkN5AlxGs8Dbo5VWRWVWVhuVv4a+a/ix8J/EnxO8RTfDn4n+GrD4i/CrxR5j+a/k2eqeG7pU+V423J58TfwvDtuI2J3eYp+X85/EOqftk/wDBOLVgmiwS/FP9n3TC620TqhuNOs2ctsmnjj86CSPO3zGV7dv7qt8q9f8AEz9vzwj8T4fDvjX9ne/1PxV46isLuLRPA0enz+fb6vPE6z6lfsu6O4jtLTcsEUO7czu27+JPgL43aP8AFT9nD4OX/wAIhp+o3/xF+Kdsvif4ia2sMsjW1lK7tFpv2lV27d26W8fdtZm8vcy1nfsdfBBvjf8AtK+Ivhv8KfEGoaT8LRYpF4kmgnli/tTTYPKjkhb7jf6dcgsqttaONn/u7W/qb0jSdM8PaXZ6HoltHZ6bp0KW1vbwqqRRQRKqxpGq/dVVAVVp9poml2eq3+tWtssd7qQiFxKPvS+QpWPd/uqStZ1/PZ3t7deHdW0559Pls2kmmnjR7KSNi0ckMm5uW2/Mysu3af8Aer8y/jB/wTN8A6jPefFj9lPXrv4ZeP8AH2rTfsF40WkPKx3Mu2NWkiWRfl/ct5a5/wBWy/LXxz4k/aF+KXw5u/DvhH9vv4XahF/wimrtrWm+JNGtYPst1q6wPDb3d7BGyWd+0TOJf3c0TblCsrfMreUeFvhz4T+Kn/CJ/DX4YeJ1+LVjFf33xC8ays8VhqGsXvzraabBZ3sizNO0cckcrKsiq1z5jNt2Uabrf7bf7HXxJ0jTtMsbmPRddsX8Qy+GJLW91jRdLguHuNtgvlrPJA8UahGkhZWXcFZmUMzfoF8Efg5ey6T4Z8SeHvAGpab4A8R6f/wiGs+B/EivZweHNNnebUtRv99w26+8+cx+RLtVlVtrfMu2P5T/AGAfiD8K9E8Pa63xF8TyR6d8BNT1/wAS6Dp8j7/tNre262bOrbfLdoGL+Ukbbmmud21fl3foR8NLDUtZ1Dw/8MfGlnBqHiz4lyt8SPG9nqKPLHplnuhjsNPWLcq+ZHJHbW0Sybl2208jK3yrXunxh1vxTq3wj8VeP/gXPJ4p1zV7MaPoX2SKFvsbz3X2O5ureXakjqrfv23SNG3kIy7V3M3zbZeDbG8/aT+GP7Kfg2y8n4f/AAB0iDxTevKGZ7nV5Ult9O3Ov/LRWke5b/noxf8Au19DftJ+MNeGtfDX4PeCtQlsNY+I+vJDeSWsjQ3UWg6ajXmpywyr/qmZEji3r83735fm2svzz4v/AGqfGOk2Xxv+MmjTpqXhvwreWvgnwZpsGH/tHxHnbdTsv3pP9JmjRdrfNHC+3qzN33hv4efEDxBJ8H/gr8WNYuvFtx4PtP8AhK/F95c/NFd6i7v/AGZaNIu1ZUiuTLKq/wB2zjZl+Za+mfiHN4VSGTwvqWq3Wi3Pi2N0lmtJXSWOysE8y6l8zdttYli/dtOu3a0ibW8xkr4+fxPafHnx34Wj8A6PNp83ihrS71G7uGZ2TwHo1081t+6bb9n/ALZvRtii+ZprUFpPubY/0pooooooooooor//0v38oooooooor5u+Pmj+D/sHh3xn41jkSz0bUvsMkyTLFFFBr0T6TI0+6N98W66RmX5drANu2q27yP8AZ08PaT8NvhP4c074hWd9Ya1ew2fgnWt8bLbyXWl+bY2lxI23cFuYxHFFOrbZFaBf7u31H4tyDwj8C9ctta8J3PxE0Hw5bJBqVjq0kU11qelwKjXNwvyutxKsWXVZPLaSRCvysVavzF8Z/wDBPj9hfX/i34d8DeGvEniPwrqvxB01td0WG0ljm0uazi+Z4raW5t2k81oz5io0jbVG7+6rGk/sTfsBeDPBus/FHU18SeOdF8L682h6/wD2hfrE+kT2919lnlnitI7VjFGxWRvmZvJbzF3V+jXiz4T6L+z38AfGjfsreG9M8J+IbPT3vrfyLVXa7lsh52yZm3SSsyK0a+Yzbd1eAQ+JfAHjD4jeCv2j9DWK9+GX7QejL4N8SxOflTUmDrp32lP727ztPb+6zJ/e3V794n+H0nhX4XeF9SsBq8Oo/BF0m024EUF/fapp1hb/AGe4i8qOZfNW7tC0e1mSTzAkm3cqq3iupaFpXjDU/iL8BbW/tYPDfx20uXxd4G1KEkRJqP2e3a92fNu8yO7EOpLt+95sjfeRq+GvF+tr8d/2rNT0v9puG41Xwv8As7+DLfWNW0CxTz11HV4re1a/+RWVXXz5yv3trRwov3Wal+M3jzSfglenxR+0FHp/jn4gav4Y1Lw/beE4nhs9Lu/DKXrahp19qKssX2V448xwWsa+czJHt2ybq+c5tb/af/bJ8C3kfjlNWuNM8XWV0PA9loatB4ehv9ElWa4sLi0gX7zW0bpbSXDMqtj5m+Zk7XU9Z+EOnabeeIfjd44j0bwt8QfClvo3iHwNbwyvr+leI/Dn+iwtZWax+TYrHPAZYvtDRx7ZZI9rK25fbPDOt/ta/txa1Fpvwr0S5+Evwqv4bOx1jxVOixa5rlnZr5atNeKqyXEnl79qQ/uVZiskjK1fpD+zn+xd+zp+y3eRzeBrBrzxRepIi6tq80c+pSJt/eJBtWJUXb97yY13L95mr610XULnVLVby60640qVnlQwXJiMoCSFVf8AcySx7ZFAdfm3bSNyq25VdYaVpemy3B0+zhtDdzNcT+VGqebM33pX2/edsD5m+bivKf2gfgf4P/aG+F2r/C/xjBuhv132tygzLY3sYbyLqFv4XiY/8CUlW+Vmr+QDWdCuvh9ea78B/FNnBoni7RvEsWNXnJhFstqk0MyNKq+Z5Ushhlib7q43fxbq/Ra616bVfCvh79rfTfij4c8PfHL4Z2Yj8UJBeJqQ17TomW1sppEsPNWSedTHbTru2tuRpGi2rXe+DPib+1n+2R4N074MfsveCv8AhTPwwRHGp6qLu4eEfaHaaeGC7kVWWLdIdttbKzKpCsyx/Kv6HfCP9mP4FfsL/B/Wmn8WSaNquuRJaaj4okMUV688u5YUsopI51Ta7FooljlZm+9v219hfDP4X+FfhF4ag8J+EoJBBvee6u7iRri9vrqU7pbq7nb5pZ5W+Znb/dXaqqteoVE6q4Kt0Iwa+L9J/YD/AGRdH0vU9Jf4c2Go/wBtPO91d6iZb69Zp2ZmMdzMzyRNz8rRsrf8C+av5wP2lfgN8SP2F/2g7Y+HL24ht7W4XVfDOsx/elgV/lVm+75sTfJKn8X3tu11r+lH9jj9qLw5+1f8IbPxhZtFa+JNN2W2u2Cn/j2vMffVW+byZ8b4m+q7tyNX2HXP6vpmm+INMvNF1i2jvdOv4Xt7mCZQ8UsUq7ZEkVvlZWUlWWv5Lv24f2VPEX7Hvxit9Z8ISXMPhDV7j+0PDuoxsyy2csT+Z9laX7yy2zYZW+8y4b727b+9H7B37ZOi/tSfC9E8SXUNt4+8MRpFrFqSE+0Kq/LfxL/zzkx823/VyZX7pTd9g+FfiH4D+IcurW/gXxLYa1Joc/2S8NhcRXP2W42btkm3cqttP6Ff4Wr5b+Cn7EHgf4eeN734v/E/VZ/ij8U9RnM7a9q8aqtt/wA81tLb5o4NigKrfMy4/d7F+Wvtm6u4LSGS6u5FiiiVnZ2O1VVPvFm7LXjXhP49fDrxjpviDxdpepCPwf4Zby5/ENwUt9HuHXPnfZrmRl81IOFaVV8lmO1WZlbb+ZHxD/bD8UfH34sXPhn9grwHD4i8YwWv9mXXjy+tFEWn2W9m227TrtSPcS26b/WMPlhf5Wr2j4Hf8E2vBuh68fix+01rEvxg+It4yzTS6izzabA/8KxxSfNPt+6rTfu9uNsKba/TiG3htIkt4EWOOIKiqowoVfuqoq/RRRRRRRRRRRRRRRRRRRRRRRRRRRRXKeKfB/hXxxo1x4b8Z6Paa7pV2MTWl7AlzBJ/vRyKy1+f2ufsJar8N9SuPGn7GXj6/wDhVqsredNoszvf+Hbx/wDppbTb2iZv7/7zav3VWvI/Cnx/8Ufs+fEy2/4as8Pa38LP7VvZ5L7VtInl1jwVrlxOr/vWWfz5tOk8wh9tuy9P3yqv3f0uu/jD8LLHwvp3j648WaYPDGrSxwW2qC6RrKSSXO1fPVvLX7p+Zm/2a9TR1cCRCGVhkEd6nrktN8NaFo9/qes6NptrY3+suk19PDCkct1JEu1XmdV3SMq/KrNu+WvCvjv+1X8Mv2bNU8PQ/FdNSsNI8QyTRjVoLGW5sLOSLbtW5kj3MGk3HaqqzfKW27fmr+d3/gqJ+0N4L+Pvxx0YfDTWU1rwv4c0eK3iuIQ3lSXlw7zTtHuVf4WiRv8AaU1/Q7+xd8Pv+FY/ss/DLwi8flTxaLbXdwpGGFxfr9smVv8AdkmK/hX1PXg37Sfwjtfjr8DfGXwquJltpNfsXit5m+5FdRMJrZ2/2VlRGb/ZzX5Pf8Ef/Dz/AA58afGr4W+MbE6T450ubTVntpwqzi3ga4jk2f3o1kdW3L8rbkbutft9fX1npdncahqM6W1rao000srBI40UbmZmb7qqo+9X8ln7cH7Tet/tj/Hm20XwRHcXvhnSrj+yvDtiqsz3csriNrjy/veZcyY2r95Ywi/e3V+n/wAMf+CSNr4J8E6B4r0X4k654S+MFnGtw2pac0T2FtcMvzQrEqrI8a/cZvO/ectt2t5dfsF4T07W9J8MaRpfifVDrmsWdrDDeX3lJB9ruEQLJN5Ufyx72y21fu5rmfif4O1rx94aOkeH/FGoeC9VgmS5tNS04oXjmiztE0UitHPA2f3sTfKy/wASttZcPxL4h8ReHdD0LwrrF1u8Q+IY0sW1qDSZbnSor/CKxmt1mZoI52LeV5knl7vlaTdtV/lj4mfsE/s0ah410T4keEfDF14Y8XJqiPbXPh9XW0hv1VpIbi7tY2WNIIpEDt5flbmwrN89fk7+1/8AsS+KPhiNI0fWfjXqXxG8ceO9RVNI8PSWE3n6heSyqs07M15LHEq7/vsv+z/e2/rZ+wf8C/B37PXhjWPh/wCEoI9V1WzMUfijxAPuXWtKu5rC2/vRWKPtZvu+Y+3/AFnmqn6G0U07QOa+atO+EeseCtWuPF3wM1xNK0rV7e4nm8N30by6NLeSo0kFxbKrLJYM0rBp1hVo5FJ/crJ+8pPFXxUtfDvw7il+LGn6Xo+oaheQade2Wu3iwaQTcMsk6R6hJbeTPHHbF2i3Rr5jL5LbZN235C+MP7C37DXxE0TXPG66W3gLT9LsINUfxFoUn2XS3tWR5Flg+WWzlXam6Xy493KfN8y7vn+9/wCCfX7VXgPUrXTfgD+03dFZkNzDp9/fXtgwtUKr5qxQzXSyqrMF3eWq8j+9Xhv7Tf7K/wC2b4a+F51j4x/HJ/FNxq9/ZaVp3h6HUL+VNUur2VY/KVZPIh+WPdK25WXap+Za+f8A9krwP4N+Jnxc8PeBfEOqf2x4W+EV5qXiHUtbYtFZx6DpO2aOKBGb5Yrm9kkklbasjRsjN93an6paH4s8ceKvhXH4j8OyLpHxT/ay1ydNKmfifSfC9rEyxy/e+b7JpqGVdv8Ay8XAb7zVx3j34k/Hs/tNz/Dv9hySDU9O+C+h6fpeseHLy/iTS9QVC22G2gk2qk8C/u5ZVmVtwC/wMrfY/wAMf2zPhbr+qL4a+LNlL8HviDOEjn0rxKgsjcMrbV+yXkipDdR7iVXa27n7td18VPhF4r1rXfFPxc8Bais/jX/hErjQvC8F3tS10y6nZ5JrqN/m/eTt5Ks237sIXdtavB/hr+z+3hTxf8J/gWmkTzeCvg3pv/CSXuqSxMLfVPFd4zwweWzffaBnubltu7y2aBW24Xd+jtfNH7RPxH8BeDvDU/hPXdKTxZ4k8aW8umaZ4ahP+maz5vytAdvzJbfP+/lb93HHlm/utr/A74T3fwy8PXmoeJbiLU/GniiZb7Xr6FdkUlxsWOO3gX+C0tIwIII/4Yxu+8zV9AUUUUUUUUUUUV//0/38oooooooorgviF4G8P/ErwTrXw98UQGfSPENnLZ3Sqdr+XKu3crdmX7yt/CwFfD/w58SfHSz+Klz8M9c1qe41yy0/+ydc3qrrs8p/7H8WadBN8rRz7Ps2oQL8sdwA23arM33jpEWsXWg20Pi23tv7QeBVvI7cs9s8u3bJ5fmDd5bfwq3zbTtavhz49/s165ZfALQ2+H90+peNfgrenXfB8zR4nFrZytJHpTbWZpV+yAW38PmMkbN/FXkN+3hXU/jTeaDBGknwr/bF8MeZbTqrbLbX4LQ7tyq21WntnDfws0yj+6zV9zfszar441P4K+H7H4mWdzaeK9AWXRtTa6Rk+13GlytatdxsyrviufL81X2/MrV8y+NLb9lb9hr4PajpHxHvTq2jXviSfxJo+i3AS4vPt/nJcRRWUC7f3cEiBldtqrn5m+b5svw5+1ff+Kvh98Pf2tZIv7N8G6lqU3h7xTpMF4uoRaXaXU7LZahcSbYvKltpfLWddv8Aqbg7t2xa8d+LngzxT4R0Px/8EPh5eyWvjH4T/wDFx/htfEeZdJpE7v8A2jYw/K3mrBIZoFjbcrRywKy/KtfkT4M+IXxj+H3xKs/Hn7M2p51e9i0vSr7VE2Svqd74hY3ipfxXbSw71nzbNKqpHugDfIzfN+inizU/+CpXitDofiv4FeE9avy6yDULvTdKun81U8tZd8l21vvVPl3bflX5a6/wd+x/+3r430nTPDfxe+Mdn8LfCl0zRx6J4bWC0f8Ae7ppLdYNOjs7fc3zs22STu21vmr6N+GH7Gn7IH7PVlP4z0bw8vjTWND1L7Jc6n4juoN1vslRbuf/AEvyLPbaIxlZ44/M+UqrM1fZ+r+J/HOp65b6T8MNMtZ9KeFxdavfM8dpZy/Z1mt/IiXbJfeb50X+raOFVV187zF8tavw2+Fdh4B1G417xHrVz4q8ca0mL7Wr1cSSRxHd5FtEv7uztFZvlgj+X+Jmkk3SV7xRRX4gft4fs52PxW1fUfEFzoC3fxQ8CRLqrw25+zf8Jl4Uif8AeeW0a/LfWi/updqsy8Mq7ZYFTa/Z68F/8E8ovhTbfHb4YR+HfDniWbTbiE2vi3XnlgtriWMwzWuowST7XiZj97yfmUiRV+7X6C6L8QfBXxw8I3snwYt7XXm8LXNq+k3dzFeWOjfbYv8AVtbXMcP79IFzuWDcrKfLZlV22+qf8IBouuTeGde8fWNjrXiXwzGxt7422xILqVFWea2ikaXyt2z5fmZlX5d33t3plFFFfKP7W37M/hf9qb4RX3w+1sR22tQ5utH1ErlrK9Vflb+95Un3JV/iU/3lVl/mL+Bfxc+KX7CP7SFw2tWU1vdaNcNpniPSXb5bu1D/ALxV/hZuksEv3ejfMrNu/ri+Hvjrwt8TPBejfEDwTfrqmha9bpdWk8Z6o/8ACy/wurZVlb5lYFW+Za9Ar5P/AGyPAvww8cfs5+NNL+LtxDp+hWllLex30u0NZXkCM0E8P/TTf8qqvzSbjH/HX84H7HH7A3xP/ahvYfE11HL4V8AQPifV5UIe7VT80VlG3+tb+Fn/ANWv+0y7G/qC+CXwP+GX7PvguHwH8LdFTSdOi2maTG+4u5dvzTXEv3nkb/a+791VVdq1b+JfxY8N/DOOzt9QjudW17V2aPTNG02P7RqN/Iu3d5MX8Ma5DSyyMsMa/NIy14j+1H+138F/2a/BxX4nFdU1nWbZhB4ZiMU91dLKu1klX5o0g6qzyfK3O3e3y18D+FP2cv2lf287zSPHH7TNzL8NvhDalZdJ8HaaPs0ssC/6rdH/AALt/wCWsy+Ztz5ccasrV+vnw2+FngL4QeFrXwP8NNDtvD+i2g/dwWyY3N3eRvvPI38TyMzN/er0yiiiiiiiiiiiiiiiiiiiiiiiiiiiiiiiiud1vQtF8TaVc6D4i0+31TTL1DHc213Ek0EsbfeWSORWVl/2Wr85PG37CfiD4b3moeMf2LvE3/CEXmo7jqHhXUg194Z1VW+9FJBJu8rcuV3bWXadq+X96ofgL+1/4I+F97p/7PH7QXg1vgZ4ptncWsMzE+HrtpXLM1hdMzRxQs7HbHu8mP8A1ayfw19l+Hvjr4I134h33wt1L7V4f8TpJL9itNTh+zjVbaLLfatOl3NDdRMgLfu28xVB8yNdte8VzXiTwxoHjHQ7zwz4r0631fStQjMVxaXcSzQSo38MkbfK1fhF+1v/AMEjPLF948/ZckAjUNLN4avJun977FcyN/5Cmb/dk+6tfop+xp+1f4K+OHwA0vxFqt7b6LrHhaCPTddiu54oUjuLWJN1wrM3+olX51b+Hlf4d1fH/wC1T/wVu8E+DV1DwX+zjFF4o11N0T63OD/Zdu33Wa3T710391vlh6NukX5a/K/4f/Dz9tH9vrxjdapBqeo+IIYpP9J1bU7p4NJsi38Ee392v/XK3jZv4tv8Vfobof8AwTM/at+Cer6d8Z/hD8WrLVfH+jx/8e11DNFFcRKm1rXz5JJVljZRt2yRxr0+ZcKy+Mftn/8ABRP4l+NvhJP+z1rvg+8+Hnj152tfFsZfbEbeJVZYrZt3mbLnO5t3y+WAqtKr7q9Y/wCCR/7IO7H7Uvj+z/56weGYJV/3o7i/2/nFF/wNv7jV/QBRRWHqV/Y6XYXGq6lcJa2NnG8s00rBEjiiG5nZm+VVVRu3V+f3iPwz8EtS+HviX9rDxBca98JdNujLqQ1LQtYu9KuNStE2rBdz2MbfZ2nvG+aKOSN5JFaPzP3jMq/FvwN8I+M/EPi+0+Mi3Wtaj8Tviyktp4DPiW5Gp3/hrwrEu29125by4o0Zlc/ZkVVVmlRV3+azV+1/gDwP4f8Ahz4R0zwP4YjeOx0mLy0Mrb5ZXzukmmdvmeWVyXldvmZmLd69Aoor5x8T+MPFXib45aB8KfBc32bT/DkUeu+Kbwf8+84mhsNPj/6aXMqPLJ/dhh/6arUel/HHQfE2sfFzT9S0xV8I/DERW97qsjCa3u7hbVrrUYfK2/8ALpH5av8AM25mK/LtrjPCtn8E/i58JvCHxC0W0vvAPh7xRPYSWlmtx/YbXsayyx2lrPBbyeTLFc+YWWL5vOVk3f7PJ+Lv2Xfi9N8b/wDhfPgD4uvZ+IV0mbRVh1zQ7PULeOwluvtXkQ/ZGsWVVYDazeZJwdzfNXyN/wAFJPE+rfDDwf4T1bUtTsNQ8Wtp1/o2i3UbfZFS8vYt2van5TN5cUnlIltbIsjMrXLtu3LHXwN+zX8KfEms+AdC+G+hlNFv/wBp/WHjn+yh3fTvB/h93kvWVmZ5FW5mJRfMZtywbWZt7V+mWifGbwX/AGn8Wf2r9MjjudC+G0KfDv4fWUK/up7hFTzGtkX5W+13ckMSvH923i/u188fE39lLwjpHxG+Hfwm+Ger3nhr9oa28N3XiXWPGFpeSx2bXETFpJb/APiVbmfzVWddrKuzzFlVtq+h/CT9sjS/E+rW/wCy7/wUM8K6YdaufK/s7Wr22t7nSNUSVf3EzNteFfNzuiuof3LZ/gx833tp37JXhjwQ0tx8D/F/iP4cGTlLSxvmv9KVv+wfqK3MKr/1z8v/AGWWvQ18O/H+2029trbx5oV7dvbxR2k114enVo7jevmSzeTqKLIrJu2oqx7WIbcyrtbGHwq+NWuRtD42+MN5DE4wyeG9JtNJ3f8AbS7/ALRmX/tnIrf7Vdn8PPgx8O/hdNeal4X0xn1jUtv23Vb6eW/1S7/673lw0kzr/dTdtX+FVr2Kiiiiiiiiiiiiv//U/fyiiiiiiiiivAPjL8INR8eto/i3wNqq+G/H3hKV59G1N4/NgIlXbPZXcSsrS2lyoCyru3KwSRfmRa5Kw+PninwfbR6f8dvAmr+HtQgTE2p6NZ3GvaHOy/elilso5biCNvvbbqGLb93c33q6TSf2ov2dNa1O38P2HxG0JdSvZUghs5r6K3uZJZW2qixTMsm9mO3bt3bq8g8M+If2cvhr4YsfCHgSw1H4hWul61e3+jWel6ZLry6ffyyvJJFa3UcP2e2WBp5FVppl8tXK+ZtrS1LUf2z/AIrmXT/Dml6X8EdHaTA1LUpYtf1wxf3o7OH/AEGJm/6aTS7f7tfn58WPHHwE/Z6+Is3hf4X6FP8AtD/tI6lL5c2ra/J/aY0+dfm/eN8sMHkct5Vusflxg+ZIirXafsx/DPxp8OrmXwH8atc07xN4N/aus9bvZv7GPm6bp+r3EXnNDb3as0b/AGu0klZWX5d0AWNn27mw/EXiLx/4R+Hnh34meU+sfE79kfXJdB8Two+19U8JXUW37V5fzbvPtPJlVm+6yyyfw1+YGsaf4J+CP7SPibSdTtbq4+HPjKNpbSOzh3CXwrrI+2W97C+5WWWxUQzxfKy+dAVZl2V/RVoPiv8AaX0n4WeEYfCXhm0+IOv29s2m6pe6jqy6VbXDW6osGq27rbTtcRXafvflkVlzt27t23jfgv8As7fHnTfg3o3gL43+ONNm1jw1df2ho+r2Vq+p6lY37XErea11qvmwyssMzwL/AKKu1W+VvlVm9c8Q2H7PkXxj8J/D34h20fiD4garDf6poTa1by3+FTa1z9kkmja3t2VYw3lQ+XtVd23n5tjS/iRqXxd034seBPBUjeEfGng68uNGhkutszRyy2qTWGoeWv8Aywn3hlX+JVNdj8FviXN8UfAdt4i1TT/7G12zmn07WdOLb2stUs3MNzBu/iXeN0bfxRsjfxV7FRRXz78ePhfqvxB8OWWreDLxNK8deEbn+0/D2oPu2R3iKVa3n2/M1tcxkwTp/ErbvvKtfkjZ6/4B/Z9+Jdn+0u/gDS2+GvjPVjpvjPTbvTbe51TwR4pibbP5M3l+Yts0n7xVX92yndGq74936leNfiTe/C7xbovjzUL+LUPhP4tW1spbtdpi0W9uMLaXfmr8rWN3uWOVm+WGTy5N2132/QWu65ougW1tfa3cx2ltPcwWqyyttQz3TrDCm7+9JI4Rf7zEL/FXSUUUUV+RP/BT39i//hdfgx/jZ8ObHzPHfha3b7ZBCv7zVNNi3My7V+9PBy0X8TLmP5m8ta/Oz/gmT+2ovwK8YD4NfEvUfK8AeKJ82txO3yaVqEu1Vdm/ggn4WX+FWxJ8q+Yzf0Y638Yfhh4a8U6D4L8ReLNMsNf8TTCHTbF7pPtF07gsvlx7t21tu1W+6zEL95lWsb4y/Af4bfH3R9K8P/FCxfVtL0fUYtSS08944JZ4ldVWdI2XzY/nPyNXqumaZp+jWFvpelW0VnaWiLHDBCgjiiRV2qkaL8qqq/wrXl/hD4z+E/iL4z1zwj4HiutbtPDm6G/1mGMf2THeqyq1lHcs37+dVJaRYldY8bZGVmVa+Bv2jv29ru58c/8AChP2OdJXx98T77faTalBGtxZ6Zz8+1/9XK0f3mZm+zx4/eM21lXrP2Wf+Cfej/DnX0+Nn7QuoH4i/FvUZPtct3eM1xa2E7f88Vk/1sq/89WX5cDy1TG5v05ooooooooooooooooooooooooooooooooooooryr4pfB34b/GvwpceCvij4ftvEGk3Cn93OvzxP/filX95FJ/00jZWr81tU+Ff7U37ClwNc+Bstx8ZfhDZM00nhjUT5ms6QmCrGwlVWZl2k/6te53Qt80lfS3gb9t3wF8XPhxJ4++CemXXi7UNIkR9b8NI6QeIbO12t5jwWbfLdOrbflWRVkXftk8xVjb6w8C+M9J+IHhTTvF3h7zxp+qReZELm3ltZ0+YqyyQTKsiMrArtZe1dxX5Q/td/wDBMH4a/HNb/wAZ/CfyPA/jibdJIETZpeoS/wDTeKNf3UjN/wAtY19WaN2bdXyZ+yX/AMEjNWm1Z/Fn7VO22sbOYrB4fsrgO13tb79zcwt8kTY+VI28xlPzNH91v3q8L+GPDvg3QrPw14U0630fStPjEVvaWkSwwRIv8KovyrXzr+19+0toH7Lfwb1T4gagY7jWLkNaaNZMfmu791bywV/55xfflb+6Nv3itfzT/sq/Abxx+3L+0TNc+Mbq4utOa4OseKNUP3zFK+5olb7qyzt8kS/wrllXam2v66dE0bSfDejWHh/Q7SOw0zTYIrW1t4V2RRQxKFjRV/hVVAWugor5v8ZeK9a8Y/Eq0+DfgS8a1Gl+RqPifUoT89jZud0FjE/8Nzfbfm/ijtw8nys8TVwnxFlm/aC+J83wLs1f/hAvCMlvd+MrhOEv7h1Wa00RW/iVl2z3m3/ln5cP/LVq+Evjz8TPDP7U3xP1q0165eL9m34CTLda/PCfl8Q65F+7t9Pg2/61fMbylVfvZLbvniav0E/Zs+G3iLTLbVPjF8TrRbTx148WB5rNP9Xoml24P2DSIP7qwRndLtVd0zO392vrSiiivjP4hwXnwA8L+N/FnhC5fXPiP8VNcitdLa6CqsmpXSCz063WNflFtY20e9v4mWKSRuteG/EP4Z6ZB4c+Hv7AHgvU7me68Rj+3PGepbmW4k0OKfztRuJ5Pvebql4fKX73V1b5Vr0t7Cx+Ln7VegeH/Dg8vwN+z5bO9zDEmyzfxHf26w2luq7drfYbIu+5f9W0oX5a9w/aI+JHifwD4CS3+HVvFe+OvFV1Dovh62mP7t7+63fvpF/55W0SyXMv/TOM18ifGj9kn42T+DvD3hn4b61oXjfw7pemNBrPh7xXYI51i/uLh7q/v4dSVWuLe5u5JC3ytGsbAMrf3fkW2sbT/hJvG2k+EZbn4WfGq68G6d4F8N+C/EkyW1rp9h58UN3NpWqs3l3itEjyxMu2RpjI219y19P+FPhZ4C8OfFr4afs42KyJ4H/Zy0R/F2u3Nwnl2t1rl18tlPMzfxRf6Td/e2rkL/Ayr5NpeieNf2gPCXir4j6FpN9a+Iv2odebQLHU/IbZovgLS8LJLI23bE1zBFJ+7Zl+0SOjL0rV+POhfCr4+fDzTvh/q3h+SPwuPEdl8O/h1qGnwLJqUWoWSSw3upSOzLu02JoDE0S/eWF5PvNG0f0Z+wD8TfHmreC/EXwH+MLufiF8H75dHvndmdrmwdS1lceY3zPuUOqt/EqozfM9fojRRRRRRRRRRRRRRRX/1f38ooooooooooorOmtLW5KNcxJKYjvXcoOD/eWtGvys/bu+PvxQuPFGi/sf/s1O4+IvjVBNqN9E/l/2VpbZXc0v/LJpFBZn+9HGPl+Z49vkHgT4WfDr9jXwXoXinwXJB4osIvEUvhX4rale22y9igv1+y718xfMtrSCZ45dq/66N0kZnVlZdn4ffCTxN/wqr4nfsTWetvD44+DuqQeJfAmo7wryWkr/AG7TJVb/AGZvMgn/AIY/N/i+Wq2q3dxrXxA+GX7WOjaSdU8E/tDWFj4I+IejwhpUivbpfsMcrr95fIlBgdv4fL2/elr5M8RfA/So9J8G/B34twXvj34tfDW61TRtN8M+FJvNu9W8Myyo1p/aWoRLKunQRtLM22RVk+zsF2pu3L+mnh/xf8W/2ffC3wu8b/EHw6vhnwW0Nv4U17w/b3z6nF4et/PMOi6gs8jMzbVdILxtzblaNvvJtr7W+K/gC1+J/wANPFHw6urh7NfEVhcWi3EZxJbyyofLmj/2opMOv+0K/Pu9g8f/ALQH7NWheMNJn2ftBfAi+bzI14uP7Z0v9ze2kny/NHqVsu75f3cm9P4Q1d14m8d+HZ/+EC/by+F05PhjVrODTPF8OMM+izy7VuJlX/lvpF2T5v8AF5Pnru2rX1v4P+Glp4K8c+MfGWi6jcPaeN5rW+utPk2m3hv4IVt5LqFvvL58UcSyL8y7kDLjLV69RRRX52ftS/DzQ/Auo6x8arvRjrPw+8XWaaP8SdIRWfzNO+7b61Ei/N9p0/P7xl+byfmXa0StXhn7L3ihfhN4r1H9gj46XcPibwV4ksnuPAusXJWW11jRL1Wb7Ez/AHWbyyfLX+8HVfl8rd9b/DTSJoo/Ev7InxkJ8QWtjYs+i3d2dz6x4ZlbyVWR/vNd2LEQTyLtbmCb7z7q7P4P+LPEXhvxDefAj4l3b3niDQ4PtGj6nMcnXdEVhGlwzf8AP3bMRFeL/eKTfdlVV+nKKKKK/lI/a2/ZvsfiT+234h+F/wCyhpP9tzX4iutTtbTatlpd/Kx+1rJL/q4olbazfNtWRjGvzBVr9lv2N/8Agnh8Nv2XLS28Xa6I/FnxFdP3mpOn+j2RcfMllG33f7vmt+8b/YVmWvv3xD4h0Twpol/4j8S30Gl6TpkLz3N1cOscUMSjczyO3yqtcnofxO8Iax8N1+LElxJofhuW2e+Nxq0TWHl2qFv30iTbWjjZV3ru27lIb+Kvx38Z/HD4t/ty+Jrn9nH9iuybwX8J9NfyNc8TpA1mklu5bekaqqtFHLztiXbNN/y08uPzK/TX9mf9lX4Vfst+Dx4b8A2Hm6jdKv8AaOr3Cqb2+f8A6aP/AAxr/DEvyr/tNuZvqOiiiiiiiiiiiiiiiiiiiiiiiiiiiiiiiiiiiiiiivzr/aX/AGEvDXxP8Qf8Lh+C+qv8M/i5YFp4NX08tBBeS/3buOP+JvutKvzbT+8WVflryv4Nft7+Kvh/40j/AGf/ANunSh4G8ZQ7UttfKqmk6kmdqyyOv7uLd/z1j/c7s7vK27a+5vh78SPiBq3jbVfAfxA8HvpUlqjXum6zpzteaLqlhvCqyz7VaC5XeN0Ei/Ny0bOvzL9BUV8KftQ/HH9pH4Aa1beOvBfw7tPiD8L7Wz/4mkdpPLHrNpcKxZp9u1l8jZj7scm3BZmRa/nJ/ad/aW+JP7cXxk0mSHS2s4pJItK0DQoZfO8p7p1X/WbUV5p5CNz7V+UIv3Vr+mb9j39mXQ/2WPg1pvgSwWK58QXe281q9Qf8fN+6/Mqt97yol/dxf7I3bdzNX13WLc3tpYyWkdzcRwPeSeTCruFaWXY0mxF/ibajNtX+EFu1eVfGf4l3fw88PWdr4Zs01Lxn4muP7N8P6a5IFzfuGbfNt+ZbaCNWnnk/hjU/xMqt5tdL/wAM4/DCz8NaFJ/wlHxI8aXzxwSTLsl1nxDeq0k13OF/1dtAqGWT+GG1iEa/dRW+Qv2mPHGrfBfwd4Z/Yu+Amotqfxf+LE7/AG/UydlxGuouzX+pzsv3JJ28zbt/1Mauy7dkdWP2Wvg74S8Ya9ofhPwPGLj4K/BC8YW1wV+XxV4zT/j51OT+/BYsSsH8PmY2syoqr+ttFFFeRXviTxtL8W9M8H6XpAXwvBpc9/qepTIwX7RLKsNla2zfdaT5JpJfvbVEf3d61883PiS18bfG3xP8WvGFzHYfDT4ERXVvZTs26K41xrXdqd63+zYwObVV/wCejz/xL8vkfgz4gT+Efgv42/bX8RWRfxp8WTFH4a06Yb5UtGY2vh3TY13f8t2cXM+373muzfcr3P4AeEL79n7QPA3wX1C7XxJ4x8Tyap4g8T37SbZTPKvnXd79394v2uaC2XdtZlO7+FlrA+CV5N8efjp4s/aIaRbvwX4WE/hXwbkZSVonX+2NSj/h/fzoLaJ1+9HEfu7m3fddeH/Gr4BfCz4/+D5PBvxV0WHV7PDGCYjZdWsrf8tbadfmik6fd+VvusrL8tfB3ifxf42+BV7L+zd+1hcTeK/gj45szoGk+Ngv2a6tPtCNCtlq0kLbVbb8q3O1d2PMbd+88v61/aB8X3Xwh+D9j4J+D0ENp4u8QfZ/DXhGxVcqlxKojjdV7RWcAadmb5VVPmr5x+IPw+1v4S6dba34N0k3F18MNKi8IfDu3mdZH1DxJ4gWKO71WVd235d4Vmk+b5buRvlKtXMfB688M6B+154F1Twprtx4lj8S+FNV8E6vqU+8NqOueD3t5Jr1pJPmnZld4t/zL8p2t8tfrDRRRRRRRRRRRRRRRX//1v38ooooooooooooqs7xwoZJCEVBkk9hX4VeCPC/hv43+GvFXjL4g28trq37XWoa3p/h/W5GwmkxaG6yaHZSfxL57Wpk+Vv3nkRrt5r6H0LW9L1LX/C3jb4q6Yq6f8ZNP/4Vr480gn91b+K7DfHbPOi/N+/XzoFdfuq1uysysrV9KeLv2fbXw58U/ht8bPh9qlv4Zh8AadPomtJeSO6XnhlYCyxSSszMZLaVFdXkbu7MzbVVvk3wT/aH7Qdtr/w+/Yrnv/hf8KZ/EV/f+I/GQd2n1S9nx59vocUzM0UbNhmlXyljwNq/eWT9A/g38Bvhf8AfDbeG/htpC2P2k+Ze3szedf6hP/FNd3LfvJZGYlvm+Vcnaqr8teleKPDGi+MfDeqeEfEtql9pGs28tpdwSD5ZYJ1KyK3/AAE18m/s3fEjxdo/h/xr8GviQZ9Y8b/CGaWCLLZvNZ0VkaTSr3c21XkniHlO3/PZDu2sa4LxLq1x8L/j/wCDv2m/Dd1Gnwz+MVnp+i+Jhxtt7+VG/sfUpGX5fm3paNJ91VKbs7lZZtD0bwn8J/jj4q/ZZ8VRofh58b7XUdZ0G3kOIo72VfL1rS4/7qyq4uYlXaq7pFX5ttevfs3a54ws9E8Q/A/x5di68WfDOddOhvZR8+paRLFu0vUmX+9LGDFLtb/XQyV678H9e8ceIfh5pF98S9K/sXxXEr2up24H7o3VrI0Mk1v/AHoJ2TzYm/55sK9WoorHvLGz1Wzn0++hS4trpWjlikVXSRGG1lZW+8rLX4f/AB9+BV34bL/st3Estu6SzeIfgxr7SbJ7O/gYTT+G2uW+ZfmA+zbm7x/MzIqr9A/s+fG3Uv2yPg1bahaTQaJ8fPhJcK7LcL5WbyJTG/nJ95bTUIw8Fyn/ACzkyyruSJq+oNRTT/2m/hhpHjzwHN/wjfjrwxdvPp0lwP8ASNG1y1zDd6feqvzGNvntrmP7skbbl/gavSvhf8T5vif4Cudc0uyXS/FGmmfT9S0i7k+bT9ZtV/eWszL/AAbsMrqv7yFkkX5WWtf4XfETSfid4fOt2dvJpuoWM8tjqem3GPtWnX8HyzWs23+JeGVl+WSMpIu5WVq9WoqtLHHNG8Moyjggj2rxr4QfAb4VfAbQJfDPwt0GLRrW6lM9w4LSXFxKzM26eeRmkfbuO3c3y/w10HxG+K3w6+Eeh/8ACT/ErxFZ+HtK3iNZ7yVUDyt91I1+87cH5VVm4r5/1v45/Bjxf8Ib34sfGbw3deHfAOh3kV9p03ia3SH+02i+a3uLax8x5m3N80CTRqzfIyr/AHfznih+Ov8AwVX8Yi4uftnw8/Z10W6+VRxdas8T/wDfMsvH3vmht/8AbkHzfs38Nvhf4I+D/g7T/APw50eHRdD01dsUEI6t/E8jN8zyN/FI25mr0uiiiiiiiiiiiiiiiiiiiiiiiiiiiiiiiiiiiiiiiiivn/47fs8/Cz9ozwVP4H+KelLe2mCbS7jwl5ZSuv8ArbaXb8jdOPmVsbWVl+WvyR0zx7+0r/wS88UWngv4nC5+I/wGvZli07Uox+/09f7kbM37qRV/5dpG8uTH7ll+evu2X9pr4h3gs/jF8MdLsPjB8FtZkRZD4binTxHonyr5jT2skj/atrfM0arFNHn7u0bq+77K5W5gWSM5yPTBH+8Ox9q0q/MH9pL/AIJ0eEfiN4kt/jH8Bpofhv8AE/S7lNQgnhjxp11eQOJI3miVf3UnmAN5sa/Nz5kb19ufBXVfixrHw00O++N2kWmgeNmR01C2sZxPb74naNZY2XcqrKoD7dzbd23dXoWuaxpvh/Sr3Xtbu4rHTdOhe5ubiZgkUMES7pHkZuiqoLZr5f8Ah5rEvi6fUf2pfie/9geG7WynPhu0vT5a6doqrum1K5Dfcub5VEn96G3CR/eaXdV+D91J4qfWP2t/iiRo1he2Mo8P297+6XRvDKfvmuJt33J77YLmdv4YxFH/AANXh1z8dtF8IeB/En7ePxcV4NPuLV9N8A6NP+6n/s6Vt0TqjfdudVkQSytt/d2scf8ACrV+Tf7Oniz4gftHfE/xHdac15J8aPi3cy28+utCVtPDfhTaFvbq0Zm+/IubWLbt8tU2q256/pb+Gvw+8K/CvwJofw58FWgstE0C2S1toh/dX7zs38Ts2XZv4mJb+KvRKK5LxXqmtaP4f1HUvD2kNrmqxRMbSxSZLf7RP/yzRppPljXd95vm2rltrfdrmviH8Qbb4Y/D/V/iB4gsbm8TRoFkNpYxtPPcTOVjjggXbuZpZXCLu29dzbVrC+KXxKvPhz4CstS+xR3HivXp7XStK09JGdJ9Zv8A5Y4vM2q3lRsHklk2rthR22/Ltr87f2kvCN14jvfhD/wTl+GuqSG21gf2t4zvYz/pX9k2snnTTzt91ZL65Msrf3ptn8L/ADd14l1Twp8VP2rdK8EwrDafCX9lnTf7Y1STdsso9cWLbZRN/D/xL4EeRf7rB1auB1D4jeLNe+F2u/GyweeH4iftNXdv4V8F6c27fpego8sNvPt/h2wSTahPJ93dJH91a/Tv4X/Dzw38IvAPh74aeEYfI0rw5ZxWcAx8zrEvzO3+3I2XZv4mJr0qivP/AIh+AvCnxS8Haz8OfG1muoaJr1u9tcwnjKP/ABK38Lq2GVl+ZWAavz8+C+vfEjw18P8A4hfBjUNEHiz4tfAuRtH8LajLDFJdTabraeXpF60sjfImwD7Ttb/Vw/NuZWrpvi3Lb/DDwxoV14G1MeKdb8BTLoGg6WHaWe98da9EY/teov8AdZ4oLiS5Zd33Z5ZG27Y64Xwv4Y8EeCP2g/2a/hJ4Ajnktfh3D41srq7mXY1zdRWVut3N/efzZ5yzP93zMr/DX6r0UUUUUUUUUUUUUUV//9f9/KKKKKKKKKKKKK8y+Lt5dad8J/GuoWOftFroupSxY670tXZf/Hq/Kfwn4C8TQ/Dr4OaDc6qkfhnx/wCBtD/4Rr7RKfI0bx/o0H9oadPCzfLF9rj8xW8v/WNGVbdvVW+s/Fw8N/FPw9pHh3xd4f8A7B0n4ys1jfOq/ZtU0bxdp0LSQvI+7a8ifYvLilX/AJaW8W3zY5V2cB8WrfxZ+0R8StF/Yyg1yW/8OeEtPsL/AOJ2swr9llv1ZA1rpq+W37pr5gZZVVvlj+63ysrfoD4S8MeHvBXh7T/CfhLTINI0fSohBa2lsgjiiiX+FVX/AC33q7Civg39qW3t/g98QPA/7XtnvitvCsq+H/Ffl7v3/h7VJRGssir977Dduk6r/dL/AOzXmV54M0TV9Y+In7DnjzUPtHhf4mWN54n8D3gYBYorib7Rc2UbL8rNY3eLmBV3f6O391dteI6tH4y/a0/Y5iv7SWfT/wBoP9nfUf3oB3Xo1XRvlk/2m+1xJvX+Frhdv3VavpPwr8cNA8ZfCv4f/tzabbxSm00z+yvGEVoWLW9hPKn21tn3m/s+7QTqrf8ALu07L8zru+wPHvjTUPBs/ha4stDu9d0zXtVg0y8ewjeaWyS8VvKu2SNW/cLKEWVvl8tX8zd8u1um18+LkutHm8MJZyQreoNRjuy6ubJkdWaB1+7MshRtrKysodflZlZe0oor5z/aW+BOk/tEfC/UfAV/IdP1BGS80fUk3LPp2qW/zW11Gy/Mu1vlbb8zKSvy/er+Z62+Nvxz+AX7U0nxv12Oxj8cWuqNovibQrQ/Zpb94Eijnaa2XdvW+2ees8atH9o/ebV+RW/bq8+K3h3wNqehftqfDKZr/wCEHxNS1g8aQRjLadcfLb22sNEu7bJA3+jXyr/CEbazJur1D40zXXwT8XW37WngiI6h4XvYLe08cWloPN+06Uv/AB7axCsf35rHf8zLu8y1J/uKy6vxMhuPAetWn7VXwojbXNIvbS3HivT7E+YNW0VU3QalbKvyvd2KHeu35prcvH95Ytv1boes6T4m0aw8RaBeR6hpmpwRXVrcQtvimglXdG6t3VlIauhorzj4jeNk8BeDtZ8VQ6Xf+IbjSYfOGm6Tbm8v7lmby40hgX5mZ2+Xd91cFm+VWr8mvi38YfCPwkvLv9oT9s7w9pWufEzWYIU8GeAI2W/bQLOJ2k82aSTdDHPPJsae5WPd8gWHd80a+d/CX9lr9oj9u/4g2Hx1/bMkuND8C2v77SfDY32rTxM25Uig3breBsDdLJ++mUDb8u2Rf3O0LQdF8K6NY+HvD9hDpml6bCkFrbW6LHFBFENqpGi/KqqtdFRRRRRRRRRRRRRRRRRRRRRRRRRRRRRRRRRRRRRRRRRRRXGeK/CXhzxx4d1Dwr4t0y31jR9UjaG5tLmMSxSxt/Cyt/lW+avxO+Jn7Kv7Qf7CnjTUPjt+xZeXGt+C5T5ureGJg9y8cC/MytF965iXnbIu24hU/wAS7pK9b/Zi+Imh/H3xrd/Gv9lnxL/whfiy5nW68c/D/WZXl0vUGlZVkvYJFVmglZv+XmGNtzY8yNdzLJ+i3w5+OfgT4meKfFfgfRpprXxR4MvZbPUtLvo/IvERH2x3Ucbfftp1w0Uq/KykbtrfLXudFfLfxR8HeIPjT46sfh5rFlJZ/DXRPJv9baVcLrt1u8y102P+9bRMBLct92RvLh+b96q+VfERpv2nfjGfgLpsgf4Z+Ari3u/Gkq/6rUtQXbNaaGrfdaNcCe8Vf4QkbbWZqrfGO+/4aQ+J837Pem3It/hl4FMGo+P7xW8uK5df31toav8A3WUCe82/djAj3KzMtfjF+1l8f/8Aht741x/CT4b2N7qel2F5b6N4Ns7QLFauzy/6bqky/ebdHGEiRtqxwkyMyMrK36Tf8E5/hZ4n+Hvj74m6m+kN4g8NXGozaDpvi24ZLa6e38OMtmtqtjt+W2ZlPlvC23dFtZflXb+gOkfH34dan8XdX+Blzdz6V400uOOeGzvojb/2javEJPtFhI3y3Ea8q+35lZX3LtXdXvFeL/Dn4kX/AMQtV8ZRjSJNP0vw3rcuh2c8wdXv3sok+03CqyqvlLO7xLt3bvKdv9ldPwb8T/DfxA17xh4f8OpcSSeCtSXSry4ePFvJeeSk0iQPu+fyvMCS/d2t8tZ3hH4oab40+I3jnwBpNuzp4D/s+C6vQ+5JL29ieaS3Vdu3dBF5TN8zfNJt2rt+bx5/E2leOvjZ4g+IWuXSWvw/+BMF1bi6lOIJNelt92o3G7+7p9kfI3f89J51/gr5D+Bfjax8L+CPjP8A8FKfiAoil8debHoFo4/fx6TYP9jsLf8A663c6RKyr8vyo3f5c27+EmueGvgd8Mf2RvMmXx18fNSfXfHN90uY7Ndl9rLyP/DJzFaLu+Vuf4mr6S/Z98NaV8Xvi1qP7Q1vBGvgvwNFP4Q+H9rGF+zx2dm32fUdShX7v7+aPyImXb+5i/2q/QOiiivgiP7R4f8A+CktxHGxjs/FvwzWRwPuyXWnartU/wC8sUh/Ou28AfBNtE+LqXlvpxtPBngW3n/sjz5ftFxqOv6yxm1XVZn3MzSLG/kK0nzbnnVdq7a85sddh8Yf8FK73R8B4vh78PNig/eW81S+hkkf/vx5a/nX6D0UUUUUUUUUUUUUUV//0P38oooooooooooornPFOlDxB4Z1fQSQP7Ts7i15/wCmqNH/AOzV+ZX7MPwf0n4+/sQ+H7W51a7s9UuNNsrO0Pmbo9G1nwvdXEdtdwL95JN4Vp13fvFG35dzV9CfBvVvFvxplXxV40tLLU/C90IXvtIuRvuvD3jDw/cJDPFArL80DSxebGzNujZd33Zfl5T9gOSPxV8OfGXxsuAPt/xN8Ya5qrSsv702sF01rbQ7vvMkEcJVV/hya+/6KK5fxT4Z0Pxp4b1Pwj4ltEvdJ1q2ls7u3cfJLBOhjkRv+Ak1+QPiTwr418K+BNQ+H3mSan8Vf2Ur2HxP4Su3P7/WvB7Fv3LMvzP/AKMklrOqr/rIY1+bd83sc/ijwd4B/aN+Gn7VPhG5a28AftDadb6HrD/dgTVniW40e4lVeksihrZv7uDu+8zVj/CDQ9E/Z0/an+IX7KniWOGTwF8bEuvEvhuCUfufOnRo9T09l+780afKv/PNE/ibbX1t+zXr2q6Vp2vfAnxbM934h+F80NilxL9+/wBFuFZtJvWb+JmgQxSt/wA9oZK6f4T/ABZfxr4n+IHgTW7dNP8AEXgLWXspbcAgy6fdILjTrvazN8s8Tbd275pI3+791dLwX8Vf+El+J/jv4W6ro8ujaj4QNjPbySyq66np1/EzR3cPyrtVZ45omX5trJ975tqz+DLv4pD4jePdJ8W2yP4TSWwuvDt8hiDvFPb7bu1kRfm3QTxl1Zl+ZZh8zba7Hxn4otPA/hLWPGNxaXN7baJaTXclvZQtPdSrAhbZDEvzPI2NqrXmPwG8WfGPx54YvfGHxZ8NQeCl1a4aTR9JDNJqFpp+xfLbUXb939pZst5aqvlrhW3Nu2/jX+2/8CfA3wEsPiH4o8e+Nn1DXfHg0vV/DOr3iJc+Jj4g0l3W5hVoYYlgsmikj+eNo1hxGqq21VbzX9gX45fEv4fSapJ8dfDV5c/A74s6hLa3mqXVl5WkW+rX/wC7aX7qwrBc58qfbtj6f3GVv1v+CDXfwQ8Z3P7JHjyY6h4YvYLi58C310fN+1aUv/Hzo8zN9+exVvl+95luR/cZal+D0N5+zN8T/wDhnTVjI3w78UPcXvgW8kZnWzk+aa70KV2/55fNLZ7vvQ713MyV9UeBfAHh74aaTc+H/CUclppk15cXkNoXzBaG6bzJIrdf4IvMLOqfdVmKrtXaq9m89vFLHDJIqvKWCAnDN/F8vrXlviT4naSPFFx8K/CVzDe+Ozps99FaskstrZhV/cS6jJCreRHLJhUVv3knPlq21mX80LP9oDwz+zp8WbzwD4Te/wD2h/2hfHt9aweIJrKRbWysooC220h2rLHbxWyu7eUu7b87TSJjav0H8LP+CfXw98JfGPXPjz8U9bu/id4w1DUJbyym1eJBDYK7bodsW51eWBcKsnyquB5cce1a/Q+iiiiiiiiiiiiiiiiiiiiiiiiiiiiiiiiiiiiiiiiiiiiiiivi341/syzan4e8V+KP2aJ7T4ZfFTXjBI+tWdukZvfs7+d9nuWVW2pO2PNdV3MwXzN6jbXxB8J/2sdBHxj0vwJ+3F4Ut/h78bfDMctnpfixovItrhLhGjXznjZY/LbcWXcz2rNll2Ntr9HPAvxB+MQGq+DviD4Oe98RaRYy3tlq+llE0PXUT5YVhlkkdrO5lYjdBNuVeWWR4/mqT4C/tBaN8b7bXbBNB1bwl4n8LTxWus6NrFsbe5tJbhWaNlk/1cscmxmV42+ZRu2ruXd6P8TJfHL+CNVg+GC27+KLqMQWMl22Le3lnZY/tMn95YFYy7F+aTbtX71fOGvRW/7Lvwp8PfBz4MourfEPxhcS2mlG8O+W91S43TX+sai3zM0cGWnnb/chX70a14Prnw7h1u40/wDYQ+FuqXL2bJ/bXxQ8SKdt3LFeN5kkMkvzf6bqsmdys37u3H3WX5a4v49/8Emfhh4oXT/Ef7OV8/wz8Raa8RVfMuLizl8r7r7mkaaCVeu+NmVsfd3Nur6r+I0X7V/wd/Z/8Kt8JnsPiZ4v8KQ26a/HqUUouNYhii/fPbMsyfv93zfNuaT/AGm+VuJ+Cv7WH7MX7UviLw/H4r0218N/FTwvdM1to/iCJI9Rsr3aY5VspZFXze/yrtk4DNGu1a+3NY1PxDpl3LcW+j/2jpdvZTzsYJ/9Ne4iZfLt4bZlWN/MXe29pl2sAu1t25cLWfib4IsPEkfw3/4SfSrLxrqNq1xY6Vd3SR3U6uH8t1g3eY67kO7ardDXlPhPRx+yn+ztLJr91N4p1HQ4LzU9SuIYds+qatf3D3E3lxr/ABT3M3lxbvuqRub5a53QNLvP2W/2fJp4bOLWfHevXv2q5RWwmp+KvEd0q7Wf73k/aZlj3feW3Td/DXyT+1roOseFfh58JP2H/CmqSf2p8ZtadNf1ZV/eywfaFvNVuNn8LTzzmTb93y1Mf3a9C8baNYfE74/+Af2S/AUC6f8ADX4Fw6d4h8TYP7oz2qf8SfTWbv8AdE8u77y/N95K5qb4m6h4n0PxR+0T4dBl8YfGDUP+EC+GyuvzQaQkpj+2qu3csbyrcahKzf8ALNIl/u1+jvw08AeG/hR4C0D4b+EovJ0jw7ZxWkAP3isQ+Z5P70kjZdm/iYlq9Fooor4e+Otj440f9ovwH4z8CaEdW1W88JeMNGtJ5AwtLbUvKtb6wFzL91I5Wgkj3N6mvffgp4Ns/h38OtI8CperqWq6VEo1e4EnmSz6pcBbi7mmb73mTyyGX5v4WH8O2vgj4NTQ6f8A8FWvjvY3EbRy6j4X0u4gL/xpFFp6yFf9ncf0r9W6KKKKKKKKKKKKKKK//9H9/KKKKKKKKKKKKKK/Mj/gmRe6g/w1+KmjyRqlrpHxD163typONu2GRl/3VZ/4fWvp7xF4vj+Gvxd0zw5Pp9jY+HPiXDfyi9gi8udNesLbzpGuW3bXWexhO1tqsrW5Vt29dvJ/sDaD/wAI7+yD8MLH/n40177Pr9vuJbrd/wAC83dX2LRRRXxZ+01BafCvxX4R/apiiZY/B7to3iPYu7zPDerSos0rBfmP2K58q5/3RJ614BqHwt03XtI+KP7CFtcrZafe6evi74e3YPyW9vLcec0Mbr/DY6kPl2/N9nmC/dWvJvi34g179pL9jW3+OMiPonxw/Z21OSe+ATEttqmjOn29GVf+Wc8SrPtX5dyhfuq1fWT/ABFsNR8JfDP9trQ444IdZ0vTbHxRAr5QaRqksW5y397SryQybm/5Ym4X+Jdvr/jzwlqXhv42eE/jP4Q0uS/l1RV8L+IYoEy502d/MtL3/tzufldv+eM0jfwLWd8XNQ+DXwn8d6Z+0T8RfFg8K6hpWl3WjtAZVP8AalnPKkywrbbWmmkjnQNF5K7uSvzKa9V8F+Or7x94Y0bxf4e0a70qw1KZjNDrsEthex2qq/71bbazbmkCbVk8v92S3ZVbyz42ftKfC39lHwNb6n8ZfFL32qSq/wBlt4oov7S1F9zf6m2j2qqrwvmNtjXjc24/N8PQ6F+1j/wUBv7a88ZxXvwQ+Bu5ZhYxSMmua5F/D5jbVZY2X+8qx8hlWfarL+gnj/8AZn+BnxStPC1j8RvCNr4ki8GxiLSxePK/kJhF2t+8/eqyxpuWTcrY+avRPFHw98G+MfBOofDXxDpMVx4a1KzaxmsggSL7O67dkar9zbxt2424G37tfnz4U8MalrEGpfsP/FvWJrbxp4IEWt/D7xW237Vc2Fq3+hXUbfxXdi37i5j/AOWkOfvKzNX2L4anbx38M/Db/tBaFaaH4kt72AzWksyiJdX064/dXFlLu3bZJIxLBtbd5bBW/iri739pO78X+M7jwH+z74Wn8e3ul3bWmqaxLK1h4e0x4m2yo980crTzr/zyto5P9plrH1j4X/Bz4N+PvEX7Wvxn8WXN7qEHmiyvNeuVNnoVrKu37LpkCqqqzLlflVppM7fvM+7408QyfEX47eB9H8H/APBPKxtvDPw48bT3k3ibxhPcumqRXiTMs8E/nM15v8vY6yfPIyskatEqtX23+y1+x98Lv2UfDJsfB9udS8R38a/2lrl0g+2XTfeZV/55Q7vuxL/wJmb5q+v6KKKKKKKKKKKKKKKKKKKKKKKKKKKKKKKKKKKKKKKKKKKKKKKKK+d/j5+zZ8If2lPCjeFvitoy3oiDfZL2E+Xe2Tt/HBPt3L/tK26NsfMrV+f/AMUfE/7Uf7BkPhDRfhb4WuPiH8C/CGl+VfT3Mn2nVC7zPNK80sa+ZbrAuFi2wtbrH8rfw7fo3wD+0d+yZ+3R4Oh8Dx6kkupXu2f+wbyZrDWbe4gUyebbNHIrNJGoLebbyNtXO5l+ZatfDPSf2i/hr8MLq4u9ei1TUtQZYPDXh/xxcw/2lBOsr7befWLBmW6aWBDJEvktIv3Wk2htvz78Q/2p/H/wy8eadffEH9n/AFDTvjT4t01/D/hSS11W31bSbp0mWRkVlkiaCPzZI3n2x+Yyqis21dy/cP7N/wAFm+CvgRrHXbkaz4x8RXEmr+JdXP37/Vrr5pm3f88ov9XEvyqsYHy7mavpKivkH9oj9jT4FftKWzXfjrRjZeIUA+z67ppW21KJk+7uk27ZVX+7MrKv8O1vmr50+Gugftx/s0eLm0vxj4hh+LfwX0awuriS9ljVdetoLWJ5FijiX/SJ52YBVVmlVlI+ZP4eR0H9u/8AYQ/awsYPCfxv06Lw9fQHMSeJYUiSCfd9621GFv3DLgfvN0LV9AQ/s++K/C8ereOPg58WPFmn6bEqyabpiakni2wu7RESTasGsLuR5ZDIv7u7+aPY3nLu2r0XifXPjro3jnwz4DurzwN451yaK41O0tLuz1DR7ofY/la7WSP+1o7dV84R+YyruZtq/e218223xURfHt5+114u8A6Nqsmhwv4YTWtO8eWE2l2O128yCFNRjsYUlaQhWbczMrnb/db2zXfD+oaV4X8WSfC/4Y3+t6z8akl1LxDD/wAJDplndWK3VqlmrR3PmTq0ewFomh82NWL/ADfNtXj/ANkIX3xv8Tt8X9b8ML4S8OfC5LrwT4O0QzLctaLa7Yb+9aVV8tpWVI7ZWj+VVSRdzbtzfpXRRRRXkvxk0fx9r/w017S/hZrC6B4uaFZNLvJBmJbqB1mjSX5W/dS7PLl+Vv3bGvjv4cfHm61Hw9ceMPCXhhfDmn+F01rUvHujBvtGuf8ACUs3lx6f5DLLM6XMjO8Uvy7lWKNWRVaOvlj4yx/ED4MeJvhb+2jb6jJr2u+BRD4Y+KSQfvFj+27Lq4T5V2tHbNeGJdu5Y2W3X+Btv7Q+H9c0XxZodh4m8N3sWpaVqkEd1a3MDK8U8Mq7o3Vl+8rKa6Siiiiiiiiiiiiiiv/S/fyiiiiiiiiiiiivLPi38SvDfwb+G/iL4oeK5xHpfhyzlupRuVZJCg/dxR7mVfMlkxGq/wATELX5zf8ABODWJPhf8EdNs/GVjeHxD8U/7c8eW+FQLcxW7w28kEfmSL+9aIRTru2qyy7t3ytX0r4m+NXhXWB4ajnubTx74V+NNzYWHhW0slaG/iiuonh1a4kb7ywW1sTKz/LNGzPC23cu36r8J+GdG8GeGtI8I+HrYWWlaJaQWNnArMVit7VBHEm5vmO1QF+ausooorn9e0PR/E+iah4Z1+2jv9M1SCW1ureUZSWCdWjkRl/uspK1+TnhTxB448DfGbR/gIPhzrHj/wATfANJbnw7q9hqun2X23w3q0D2sMV79vaLd5UbxRbY2/eTQCT5dvzfQHivxj4V+Abah8UrTwVFFq3xiu4E1i31bxFpVhZwala2/wBljtWZpmjeRsN5v2dZf42b+Fa4H4Sv47+Guo6j+zN8NtI8D+B5LKyn1keHLnVNZ8SXsdreMdzRR3MdnDJG0md0UdxtVj823dur1jRPCPjz45+CPD/ia/8Ailreo6Pq8vl3UHh+GHwo0Iid1uPP3LdXyywSp5EsUdxG24FW+627wvXfip+wF+xRf6tfQzaTq/iiK7xDb6bH/bPiOKXYqzJPfXNxLIreZuf95JDtzt2s33ofhF+03+1v+1T4jk0/wt8M5fhp8Mdd0zUIYfFN0Wkv7aWWJ/sl7beb5Uc+2TZ+6jjZeS3mbVr1z4A/8E/fhP8ABnWT8QPH15cfFH4gyymR9d11fO8p925Wt4JGlVG/6aMzybvusudtfaGj+OfBPiDUrnQ9B8Qafqeo2RZZ7e2u4pp4mX7wkjVmZf8AgVdvRXyV+1h+z7ffHjwHG3g7UZfDnxC8KO+o+GNZt5TbzW17s2tF5q/MsU6/JL+DfNt21+Xnwn+J/wCxF4O8I2Xi/wDaE1m9Px+8M+bb6h/wmyarr9xYazattZo7Vf3PleaPMi8vayrhWk3Lur6m+G37XXgr9ov4522pfAD4aeIby8k0zUdDfxnexPBpVjw11B51tHI8csbyoG3SeXMu7aq/My1y9r/wT5+L/wAfPHNp46/bm+JKeLLWwkL2/hvQTLBpqL6eYywMi/wt5cfmN/z2r9PPAvgPwh8OfDVr4R8B6Na6Bo1gMQ2lnGsMS/3m2r95m6szfMzfervqKKKKKKKKKKKKKKKKKKKKKKKKKKKKKKKKKKKKKKKKKKKKKKKKKKKaV3DBr5p1n9lf4GahqOt+IdF8K2XhnxLrun3umtrWjQpZahAl9EYZpYXjXas+0n95t3f+PV8I6t+xb+2z8JgG/Zr/AGhbrU9Pttqwab4p/feQiqfljkkjvId3J+7DF8p+9Xsf7KX7O3x4Tx9d/H79sXXIvEvxCsIX0rQYovJ+y6ZZP/rpo47aOKFZp2JXcq7vLB3M2/5f0joorjvEPjbwd4R8hPFmv6fohujthF7dRW3mN6L5jLu/4DXTI6yoJEIZGGQQcqRXz98Yv2XvgV8d4nh+J/guw1a6liaJb4ReVfRK3zfJcx7JF+Yf3v8A0I18LL/wTD1L4aX9zq37LHxq8S/DqS4kErWcrfarWRl+6sixtBuX/rosny/3q3/FXgv/AIKJ/Dv4fx6f4dbwx8aPFOuNc2uqajeww6bNb6WiKsFrG0cli0qszzO0jSMys21VX71fOdw37cK/C+2+CHjb9knwxq3hKwmhmg07Trhbe0QwP5itthv5dz+Z8zNu+bJ3K25q6zwto/8AwUg8T/FDxR8QtD+FHhj4dap4t0ez0I6rqV75n9l2tn5u1raKG5lZW+cNt8lo90aNt+9u/VD4GfDK3+Dnwi8K/C+3uPtf/CPWMVvNchPL+03G3dcT7f4WllLv95uv3jXs1FFFFFfOXxS/Z/0Xxv4ih+InhHVLjwL8Q7KPy7fxBpqq0ssS/wDLvfwN+7vLbgfu5vu/8s2jb5q+U/EXi39tP4c2ep+Cdd+Avhf4qeGdWe68+bw3erpsV19sd2uGubG981vMnZ2aX7y7i3zNXzH8CPgl/wAFC/BPjS9l+C+k2vwi+G13MZ4PDfivVk161tt/zSJAtvG1wi+YSyr+6b+9I33q/a/R01uPSbKLXZ4LjVEgiFzLaxtDBJPtHmNFGzSskbNnarMzKv8AE1dNRRRRRRRRRRRRRX//0/38oooooooooooryD4qfGr4VfBPSo9c+Kvimx8MWdxvEDXkux52iXdIsMS/vJWVSPljVm5Ffl74v+Ktt/wUW1uHwZ4dvf8AhGP2d/C2oxXHiTWdTmSxm12a1YSQ2VsjMrJF0dmbay5DNtZUVvcvE3xV+El/8QbHS/hZrv8AwtDW/Dk1hd+FPD3hJonl0q4ghexu4Z9QjVrW20ueAxrKtw3y/Oy7m8tV90+B/wCz7f8Ag3xNc/Fn4lPY3Pjm/s/7PtbTSYvI0jQNL80zfYdPTau7dId887KrSN/Cq/K313RRRRRXxN+0l8N/jmPiB4T+Ov7NaaTd+LfDlle6TqemaqWhi1fTb1opI4vNVl2tBLGXi3Mq7mPzfeVvze0zwX+3Fo/ha/8Ah3q37LHhrX9LvfEtx4nt4LvUYZrW01G4l8xWi/4mPyRr93buVdpKt95lr1PWPDX/AAVS+KXjbTPHMvhbwP8AD7WNISWOxvZo7K8urSKVdsiRz/8AExmVZFJ3Kvy817b4+/YZ+Knx3vrXVPjd8ctetLK+sbOLV/Dvh52g0k3cUSrO1t5jbfLlYeZtkt2bcT/DtVfc/g9+wh+zB8Dbm01bwX4JtrnW7N1kTU9TZr+8SVPuyxtNuWJv+uKx19j18h/tv/Ff/hTP7MfjnxhDdtZ3s9n/AGbZzR/62O41F1tVljXcu5olkMv/AACv5StFu9J8KaZb+NPCEGp6Hby6hpdrb+JftGy/sLy3i8zURaRQtEsq/Osnysska+UrTfvW3fuh/wAE9/8Ago43xku7L4H/ABwu1i8aSDZpeq4WOLVdq/6mZV+VLnb93btWTH8Mn3/2hor5l8Wfsofs5eOvH138TfGPw+0rW/Et4IhPc3kHnLL5S7Y2eJm8lm2gLuZd20CvoDTdL03R7GDTdMtorKztlVIoYEWOKNF+6FRflVa2qKKKKKKKKKKKKKKKKKKKKKKKKKKKKKKKKKKKKKKKKKKKKKKKKKKKKKKKKKKK/Lf9v39v/Sf2Y9Pf4cfDd4dT+JOpQ7/3g8yDSIJV+Wedf4pm+9FF/wBtJPl2rJ/PbqniQfFU6p42+Jh1Pxi9rf2FzrfiH7Tt1KK3uoHVrWKCTfH5X2n5FlZWVdsSqsXm7W/o5/4JefFVfid+yno2l3F295f+B7mfQpHl+V2iiCzW3y7m2qsEyRL/ANczX6Q0UUUUUUUUUUUUUUUUUUUUUUUUUUUUV//U/fyiiiiiiiiiiiuK8YeAfBHxC0r+w/Hfh7T/ABJp+d32fUrWK8iDeuyZXXdXyTq//BNv9izWr/8AtK5+GNrBIxyVtry9toj/ANsobhI1/wCArX0/8OvhX8OvhJoI8M/DPwxY+GtNByYrGBYfMb+/Iy/M7f7TMzV6ZRRRRRRRRRRRRX4c/wDBaX4hW1j8P/AXwre4ZZdXvrrVnWNVdsWEQhiEnzLtV2uH+b5vufdr8XPgHqt5cfEbwna+JPD954w8O6T9tQabBbwXPlLdQS+ZcQwXUb2ryxMwnVZlZZGiRW+Xbt8lv/E3iJdbufEEN9cWs95ff2kskIW0zdRO7RzqkO2NJI2d9vl/6vJVdtf10fsKftKR/tPfAXSvFOpyqfFGjH+zNbjGFJvIkVlmUf3Z42D/AN3cXX+GvtuiiiiiiiiiiiiiiiiiiiiiiiiiiiiiiiiiiiiiiiiiiiiiiiiiiiiiiiiiiiiivnP9p7446N+zd8EvEvxY1ULLNpsPl6fbuf8Aj5v5/wB3bRf7u87m2/djDN2r+M3xX418ZeOvEOs+LPEuqXGpalrF4dSvZWct5lxlv3rL935d5Vf7qnavy17R8dfEGoSa7puu+G9CvPDVlrfhuyivp5bO1sV1hrpVuprmSCwjW1WNpJI/KVV3bUikb94d1fpj/wAEW/iHZ2Hjrx38LnunZ9b02DVo4nARElsJTDII/m+dmjuFZvlX7v8AFt3V/RLRRRRRRRRRRRRRRRRRRRRRRRRRRRRRX//V/fyiiiiiiiiiiiiiiiiiiiiiiiiiiiv5Rv8AgqR45m+KP7W/iHRbCUzx+BdNtdLghjV5GlMSNeXbLtVlXymmk3M235U9q8G+DWm2HxC8H2PwpuXuLvxhdeIrG20WzLrvt7K8tbua9uLKNmtljn82O2+aS6VZmMasu1Gqn8btN1/4ga5dalpWmXNlbeDJtN8Jw6bNqI1mcyxW91JI8dzbRra7Fa1kZlhVY13DarKGavu3/gk/8WtE8I/FvT/hut5IdW8d2d/BfQl2kTzdLihutMlVvmVf3Bu4mRfmXaFZV+Wv6UaKKKKKKKKKKKKKKKKKKKKKKKKKKKKKKKK4+28SWN14svvCkQf7bp1naX0pIXZ5V69xHGF+bdu3W77vl7j/AID2FFFFFFFFFFFFFFFFFFFFFFFFFFFFfg3/AMFcvit4dutZ0n4KX11JBe6Xo39v2CxyGJH1e61C3tbbzH+6vkWaXr/Myr8w/wBmvx/+Cy+Ifhn4isfi9cWdxJZ6Rf6baz2Ud2+lz3MOs291JC6XW1o0j227szSbl6blZd+31P4s+FtL+E3hjxd8PporrSPG17Po0UFs9zBNd3ejajFLdTRXMlo09vcRwSw2ixeS0CsvlzeSrblqn+wr43m+EP7U/wALvFl1MbaDV9S/suaKRHTdaakv2NZtzLtaPzJN3yt96I1/Y7RRRRRRRRRRRRRRRRRRRRRRRRRRRRRX/9b9/KKKKKKKKKKKKKKKKKKKKKKKKKKK5bxd4n0nwV4V1nxlr8og0zQrO4vrqQ/wQWqNJIf++Qa/h7+K/ii78efELX/Huoy+deeJ7l9WuTlTtuL/AP0iZF/uqsjlVX+6K9M0mXwL8NIF8SNbPrXivSprez+xShZLCS6V5mvWkntrhbiJ4F8hbaW3ZfMZXkWT5WWvYPij8O4/ht8Er3S9R1nzdTi8UvHqS25bbFey6HbzQ2Uzbmk223n3MG5l+aRZI9qqzMuf+xX4c1zRP2m/A3i2yjays/DviXRtMvRdMEn+1apL9lkgVP4m/wBc23+GNTu+av7EaKKKKKKKKKKKKKKKKKKKKKKKKKKKx76+tLCCS8uZkhgiUvI7sEVEUbmZmb7qqvzVhaz428MeHLS4vNcvRZxWoXcWRznd90R7V+dv9mPdXxZ8Rv25vglZ+L/Avgfwz4809LvVvEUMGsNNI1mllp0EM00rzS3CqqbpY4otrMrNuP8Au19r6B418H+LYkm8L65YazG8ayK1ldRXIKN9118tm+X/AGq7GvBvCtxbTftBfEWOJgXt9F8Mxv7N5uptt/75cfnXvNcnrXiPQ9AksF1u/isjql3FY2yythp7qXPlxRr/ABMyqW2/3QW+6rV1lFFFFFFFFFFFFFFFFFFFFFFFFFfylf8ABT3TNS1X9q3xh4uv5PN0PTL3S9FeOGQfaINum290vyN91ZfMl8pvu7levG/gt8PrXxf8OvGXhLVNcPhuc6z4XsHkvflgsL+4u7q3hZmaSJlZfMnaVVX93GHkXf8AMq8X4hfwL4lfUv8AhOtPuPDPinw5JPpk9tbRsbcpFaTQxS3E9zM91Je/bliVo/8AV+Tv2rFHFXgml2E1r4oisL65FhPaXOySZJUPlPE3zOr7trbWGdyt838O6v7XfgB8UrX40/BPwb8UrZkJ8R6Xb3E4T7sd1t23Kf8AbOYOv4V7XRRRRRRRRRRRRRRRRRRRRRRRRRRRRX//1/38oooooooooooooooooooooooooor8rf8AgrF8bYfh3+zonw50+48rVfiPdrYEr9+PTrdlmu3Vf4t37uLb/Espr+azwt4b1zVNHu5PDuivrlzbanYR5h2To7yw3UiwfZfL86Xcscjbo22qqHcrbkZfry78K+LdD8CeEG8ISeHbu1l0630zS3AV5bzXL9UutRu7RpH8nztNgdbae5mZbe3k3+XtmLMvm3xCW60HT/FPwP8AFxvPD08PiK619EuCuo3upS3Fg/2LzmtV+zyp8nyzxyMq/aiyxyLuZfQ/2N7PwP4r+PXwd0jw3HdW3iFPEGjXN/bvIZYLiXTpb66ubuP+6vkC2Ta38RlZfl27f676KKKKKKKKKKKKKKKKKKKKKKK5XxHr+keG9NbWPEF2thYRMiSTy8RR+a6xqZG/hXcR8zfKv8VJ4q8YeE/A2kS+IPGutWWg6XB9+6vrhLaBP96SRlWvyP1v/gpZ8PfhNr3iP4c/CzSbz4u2/wBtefQZtLLw2sS3WZptPklkjZmW2fzGia3jkj+zlI/l8pmrxvxD8QP+Clf7XGkwTfD62ufA/h7UVR0h0e2n0lhAzD55tR1P7LJLtU/8ucjK393+Kr2gf8EiviJf6umv+JPizc6Lq/l7ptQi829u5d6su1v3kHlbVwv/AB8T7uei/emuf+CZ37Fvh7W5rf4m/HmcXkq+c0UmraVYXBZj99vtCysytz/D/wACr4M8WeBf2BPC/wAabzw34W8UeIvGPhGw0zCzy3tvZrc6v5rfJFd/Ylj8hYv4mWNWk+ZZvLqxB+ynonxq0q8vP2XfB+sa7P5zQwyHVGnt413sv75rvTNMhik4G7bdTqu4fe+9UPwb/Z2/b78b2v8AwkvwWHiG30Sxu59OjvP7eTTVDWrtDMke67iZ41ZTGzQ7l4K7uK+8fAX7L/8AwU9+G/iLWdV+HvxAit7jxFBE2oXfiG4t79pGst/2eKNpv7Tk+VZGVW+X/ab7tYHjrxX/AMFp/AFvLfX6zarZxFV83SNO0LUmf/aWC3he42/7TRrXxra/tq/tk+LPjJ4PtfHvji20rxB4Qv7p7KPWtLitLW3vbi1ltWiuYLS08zzJY5GgXzI/3bPu3Iu51/RW/wD20P8AgoL8NPAGo+PvHXww8OeLfC9pBKV1/Qb1JreNk+VpZ/stzdfLHI67laOL7rr/AHmX68/ZH/a78IfEH4WeFtD8e6m2l+MdO0uwi1F9QuYJluJ/KWPzpJ4ZJVgknZd3kXXlXG4/6tvvN98I6yoJEIZGGQQcqRVuiiiiiiiiiiiiiiiiiiiiiiv5cf8Agovb+B/DX7WXxIufG1tcXh1WLTbyxs4ZXiS5MuhzWsVxIy/LttL6OJtu5WZWkX5vu18V+Cp7h/BE/wAJ/DPm+I9R8f3OimbSVjkhuI7yK4umja0ZlaN28jYrTtt2/aCqq6qzL9T6B4T8W6v4l8RaT4rm0Kzs7KTUtO12bUnimvxp2ss7aZrGoz2UjWs8VpezBGubeTdCrGGbdbsq18Oan4Y8QWXhS41DXtFfTIpbnS447omKGIRy2szQv5Hl+c63KKZVnjby22v8rsy7f3m/4I3fGqHWfAvif4A3115134WnXVdODHrZ3m1blI1/uwXPzbv4vOr9uKKKKKKKKKKKKKKKKKKKKKKKKKKKKK//0P38ooooooooooooooooooooooooopjMqjcTgCv5A/8AgoB8f5P2kf2i9Y1bRrlpvCHhbbo2lygF4PJiZmlufl3f6+QSOrfeaMJ/drwL4QXnxH8K+MPDZ+HkMln4m1qeJNFvYZZUuEnvTLZo8axt8y/61cNG3U/wt8335f6P8Tvhj4DGl6lFoGsW9h4N1HRtRuYrXzYtM0Gdnk067tGu7mz3ahqVzPcTqu7dJGLeZYd21W+IfjnoUniH4sjTfB2janNqHiCKyvoLU20/nSS39nDNNBbwSQrcPHFcmdIm+bdGFVVXb836A/8ABLv4ZW4/ans9Q8W3mmWd/wCDfDkk2mQwSxGa+n1HLM25W/eyW0F1JHL/ABR/u127Vr+l2iiiiiiiiiiiiiiiiiiiiiivlf49/th/s/fs420kfxN8TxR6sI/Mi0ezH2rUpfl3L+4X7it/C8zRxt/er8bfjf8A8FJ/jl+0dIvwh/Zx8IppeneMDNpSRy+RqOs36SptkVoPmjt4mjcqzMrrtBZZvlbb5f4Q/YB+LnjD4pad8J/2nPGCeEda1LR3uNFn1G6fWmnt7IqskFosdxFGslsoG5ZJtvlvujjbazL91+Hf2f8A9mb9nF9P0nXv2i76TV9Im/4lllAui6neWTfN8thYzWGo3UDu2d32dV8xvvbm21ofGLxtovjGFdL0HTvG/jDXryB4bSXU7CG2eVIl+Z5rPTtIutQRfn3L9qtYFkwdsi7d1fjnJ+yR+1Hf+K08H3vws8QXPiDxCzLBcXFtPDZwo08W2bz1byY9vzLL5zeXGrD5Vba1ftN8Cf8Agk/8KPDFlY65+0JqNz8SPEkUEUP2dp5YdLtkiVVjiiVWWaVYlG1fMZY9v/LFa+kdT/4J8/srz6pB4g8PeEJPCWt2ob7Pf6BqF5pdxbvgrvh8iZVVufvbf97dXAa9/wAE0fgv4ktJrHVPEuu3EU8fl+ZNBodxeBdm35b6bSmvO+7/AF33vm+9WHpX7Enxm+CXheDw3+zT8a/EFnYQM/l6brVzavZQJK/mSeTu065VNzEt8sa/MT/eal0W2/4Kh/DfRtW+1SeD/ijKm9tOE101rdfN90SbbWzhl28f8tIu/wA3zKq5Xgb49ftVfFHSZfGPhXwbr1vsmvLS8sIrrw3fxaZeW8rK1rPY3f8AZN8ssXC/vLjcy4by/nVq+Ov2p4ZPiTYXevfHn4QSv4gSya0g8Rx6Tq/hq/R9yLDLMsEerabceUo3bZr9VVd6/uvlr8vLD4+/FHwp4D8U/CfUb9r/AEzWbVNNeVbpmaNbd0bZ59tJtuoljBjVJGkjjVv3ez+L9wPCXxP/AGOP28fh5Za54+8r4d/ETw7DBAdUM8Vnd2EqbVjeO8/1cts7nakdz97JVV3fNXzd8N/2lPjL+xr8SNU8H6Zn4rfA7S9S/so3mmzvc2FtceUlxItheTMywSRxyBpbSSaSNWEirJ96Rf2N/Z8+Onh/9og+JvHPgW8nn8KafcWukwRXEDW0sd/Bbi6vd0cirIrL9qiib5mXdEdv8TP6L4V8V3HiLx/4w0tLlV0/QJbPT44jje94tut5dyr8vMfl3ltH95trK33f4vWqKKKKKKKKKKKKKKKKKKKK/AD/AIK2/Diz1f4w/DjxJ4evdMk8QeIdNutCu7O/liTyLXe3kXsnmNtijV7iRfNbbtkVNu77tfkD8JfCEll8YfDHhP4gaTqenw397YG7jitpTdLp0rpNLNHEsLzMrW25leH5tp3LuX5W/QLwZe/FP4h+HdG/sLSdGt410vxHZaZLLZkz6nqWrO/9q6RqPkXUszSfZp7iezWSOCS4khj/AHe5fLb4W+MNv8S5PE83w78asuu614TsbezTUFnlkWTS9OtXuLR7cSNGvkfZD5kTeXuaPDfeZt179lX406p+zb8ePCvxVheRtJtZ1tdT8pX2XGnXXy3KfNt3Mq5dF/56IPSv7OdI1XTde0qx1zR7hLzT9QhS4t54m3pLBKoaN1burKQ1btFFFFFFFFFFFFFFFFFFFFFFFFFFFf/R/fyiiiiiiiiiiiiiiiiiiiiiiiiivyg/4KgftbR/BX4ZXPwm8HXgHjXxrbNDKyOFfT9Ll3RzTf3lknwYov8Agcny7F3fzteHvFPg3QPB7aXd6faXl7qsTySzKtw8sDQF9lvOkn7tvtOEXzbeRJIVJ2suZY5Pt3QLb4K/AzxfY/EX4m6vYaX4/wDE2jB7TQdO01Lqz8O/aooFtLu7lspIIUlubbzPPSGHzoWm86ONW8usX4k/t9+LNE8aax4k+B2n6fpNv4kE93Y6jf21rea5pv20pHcwRvHNJCi/6OscfnQ+d9nWJW+VY2rrP2T/AIifD/xvbeN/Fvxe8U6j4k+NXihf7L0ua7uJlubKy2rIktpK0cscryz4jktV/eNbh44Y5fNaF8/4w/s5/FrwldH4pfDDVvtOpWGu3k066FPK0Ka5BKVvf7LlkjW4tbtmT5rGZVkkVUaFrpV2xfoB+yr/AMFR9A1ufT/hj+0vqNnpfiT/AFCa/b/Lp0squ0flXrbVjgl4DebCzW7K27dH92v2TtrqG6hjuLWRZYpVV1ZTuUq33SrdxWlRRRRRRRRRRRRRRRRRRXl/ibx5Z+DvFXhfw/rNuYbPxVNNZW16XxEmoKnnQW0i7flaeNJvLbdt3RiP7zx15P8AtX/tIeH/ANmD4SX/AI91BUvNbuT9k0XTs5e91CUfu0wvzeWv35WX+Ef3iqt+LfiDxLY/s6aRqPxK+P72fiv9qL4rBLyGLUgjw+E9OdV8uWZWX/R5/LHypGvmKqpHHs2sz+v/ALJ/wP8AiBN4I1f4i6Z8NdcvPiV4imkSHXNa1C+8KpbadtRbSKCKyuLaRrRvKDskLL5cbJHH5qpXvt9/wTaufjP4hsfGX7TGvWQurf5f7P8ACy3YTZwzRSahqc89xLGzbm2+WrLuba3Py/e3gH9n74TfDZxP4Z8OQwXbQtbzXT7pLi7ibtdyN81w20BVabeyqAu6vYtPsLHSbOKx023jtLaABEiiQIiKvyqqqvyrWxRRRRRXlNr8LvDth8Rrj4paP5um6xqlotpqkcBUW+prF/x7y3Kbfmlg5WKVdreWxjbcu1V9Wrxnxp8CPgr8Q/Mbx34D0TX5ZRzLeadbzTjjblZWj8xW2/xK26vzs/br/wCCeVz8YtAi8UfA2z0jTfEekmeZrM2qWc97E6lmgju4dq/e+6twsnzH5Zol3K35nfsz6/438BXHir9ni91s/D7xFeQIB4P8Y2CXXh/xBqSq26KdrtomsJblBCsTr8rMB+8+aNV80+CX7Svxf/Y5+Juu+LF0+awttUvriO78NS3LPZXMsFx5c6SedJLcJ5WXWC83SN5kZjbzV81V/WT/AIJlfEzxh+0B4q+JnxW8Xw29tb6deXUOnW0GdySeILx9QvfNb/loyrDaQKzL/q4kXja279kaKKKKKKKKKKKKKKKKKKK/J39rj/gpr8OvhLPqHw++Dl7Z+JPGsSTxy3sheTSdOmRGbZI8Kt587MAiov7tWP7yRdrLX5QeEvgp8YPjZqPir4xfHzXZRp90EudTmv7pYUlh3I1v9vvIY28iyZxG1ta26vNcYj+zwrGVuU9c/a78SeBPBfgTTFn8ST6H+0D4I1SeW31HTJLiOW6+1TM17FGqxxNYWkW9ZLZJmWRsyN5bLN58/gfg39u74n+Lda0Kx+Mxstct9KbzrjXltrWDxCLKzlXUPIt7mSaC3aTzYA0HmK0nmY8vdJtVvWvEutfAr9rL4n+H9U8D6pZaf8RdPLXGn6VqeneTpett9oimstEmup5vL/cQiSBnmj2zMfJj/crEtfCes+KfCOq+Hr/QJ9Hs9O1OAz3fmTRvGIJl82NrKFLSNVd5GKT+ZJthjZTHHHFDujf9rP8Agkx+1vF4j8Lx/szePrsf2pooeTw9NI43XFmv7yS0+b5t8HLxf3o8qv8Aqq/ceiiiiiiiiiiiiiiiiiiiiiiiiiiiv//S/fyiiiiiiiiiiiiiiiiiiiiiiiivkD9q/wDas8KfsyeDY5pl/t3xvru6DQdBg3PcXtw3yqzIu5liViNzfxfdX5mr+Szxp8V/HvxN8e6r8RPHNxNqviHUrl7wzD928N021YjHtXcqRbFSOL7qqAq1+kHwx+DKfs6fDDUfj/d+H4/HHxVk1ZobWx1S0W80nw19l8m+n/th90SpqEttIFiVd0izMIY187cq/B/x28e/2/r+rWWm6pY61o2p3h1IPpWkpo2lpqTpFDMLRGX7RLbRRIIovO8v5i8nlqzMz854b+HXxL8S/FnSvBHgbTkXxnr1xBLbWWn/ACvYTyv9ojXd/wAu7QKA7fNuhX5ZGVldV/qE/Zn/AGA/g58DvhZf+C/E2lWvjHWvFVukfiC8vYlmS4Zfm8iGNvuQxyfMv8TMBIzbgu3hfGX7Nvj74Iape+LPg+ZfGHha9h8jU9GvU+33j2a/dhnik/5CkES/LFuZb+FcLHNPH/ozfIHxD/Z30z9pGb/hYnwysrnURai1/tLTPPdbqJUaa3uZrS8a3238sUb+X5VxtvY9ka3UbsFtm8m+Df7Sfxs/Yc8S+Hvh3czXHxC+HWtEkWV4yQvpGyXyZoo7ppGjt5YJAzSwTMqrGY2kW2kd1T95vgr8efhd+0D4Qh8bfCvWV1WzyEnhPyXVpLt/1VxC3zI3/jrfeVmX5q9tooooooooooooooooorzf4l+A9H+J/gfVvA+rSyW0d+qmK5tzi4s7qJhNb3ULfwywSoksbf3lFfzn+Nv2nPjXfftswWPxQ8OaX4r8aeA4rnw54a06V5Y9Li17ascOpLEscu+S5mG+JW8vazxbpo1iWRfm/wCKv7M/7S3xE+I954qsNN1n4q3HimfzD4g03T7iawubxmVZl8/y1hiiVs+U3yqsexWWJlkii/qe+AvhXxr4G+DHgrwf8SNUOseJtI0u1tr+5zu3zog3Lv8A49v3PMb5pMbm+Zq9qoooooooooooor4//aq/Y/8Ahl+1h4SOmeLYBpniGyTGm63bxqbq1+82xvu+bAzE7ombbzuVlb5q/B+y8Ua/+zbq+t/sfftm+Frbxp4DsEmvLAySeXf2iSt5n2vQb6RV+WXDv5UjRq0gaPcsjPG/2P8A8EYoV02y+JdqmqQ3Fvq8Ojala2Ud150tqq3Gp2si3CbV2St5MbN8vzRtE38Sqv7s0UUUUUUUUUUUUUUUUV5f8Svij4C+D3hK68cfEvWoNC0az4aac/M7t92KJF+aWRsfLHGrM392vwm+O37ZvxY/a38WXnwd+G1xP8PPhrJaPdXWpq8LXF9ZpEJmW4uvOS3gWVXESwecu6ZhDNJ8zKt74W/srWfwTk034p/Eyyu9G8O2XkSWyTHff3y2tof9ImjuYIrXTEgnndVnuWibb5TLHHcKskv2L4N+CPxF/aDutO1jxEkngH4eae5n0y3t1eO7d5fma4tIrmPzo5Zclm1O9X7Y2S1vDa7mkk97+LP7CP7P3xU+Dcfweh0KLw9a6c81zpl/ZjN3a3so2yXEkrNuuWk2jz/OZmkwNzblVl/lx+MPwM+Knwu+Md18HPiOqJ4gt5FS0uLh9sV9FsEds8M7feilWNI4tzKsbfK3l7X253w58XXOleJpdN1O5Twtpd3qMVzqjnS4tTt7Q2dwJLbdZTfMIoJ22yhW3NGzrtfmN/0W8YfCzTP2u/hD4i+Imu6Po3gzx/4bubePR9Z0KxbTvC+u6bK0On2VlJLI26K9llUtB9oWNlhlg3KsLK0f5n6v4t8b+D/HL6xp/wBv0HxPo18TNdTnF9He2EzNGzfKvlSQLtRlX0+b722v6k/2Jf20NJ/aU8MR+FfGMY8P/FHRreKTUdLmVoGuoHQNHfW0bfM0UqujMv8Ayz3D+FkZv0Boooooooooooooooooooooooooor//0/38ooooooooooooooooooooooor8yP2yf8Ago58Nf2borzwd4Img8XfEVQ0f2ON91np7/3r2Vf4l/54K3mf3tmVav5ivid8VPHnxk8aah4/+JesTazreotueaVvlVf4Yo0X5Y41/hRdqrX3f+ybotv8EtQ8UfGH46287ad8PfD1lr2j+Hp7nyZ7261G426dcLaN5q+Wsr790ir5fmxzKrfLR8XfiL4203wVd+KNNvofDY8Zh0uvEGmyzaebnUHd/tGlWyRzNJeaXbQHymnWPyWmzIzPI+6T4g8O+Dt129u91cSeIJbmCDQbOwsvtrapcO7xq8bMyL5HmIF3KsjSMw2xttfb/Tl+wD+xW37Mvhm88X/EEw6n8QvFqRSX02wSPp6N8zWkc+52dmY7p2XarMP4lVWr9KqK+Wfin+zrpPi7Wm+IHw+u18K+OIJY7n7SqM1nqEsSlY/t8EbIzNtJRbmFkuI1JVZNu6Nvzf8AjP4DtfibqcvgT9oKzufCXxBiKz2fiOyhV78pZsskcrNbRxR6pZRYH+k2qxXtmvyzW8cfmyv8leJ/g340/Zs+MU3xF/Zm+IeozalLFLdRWc8AmuLyzX95HJH5K/ZdW0+eIb/9F3TQr963VopPL/VT9k3/AIKEeCfjtLYeAvidbL4F+I00ULx2UzYstTWVNyPZSt/E33vKZt391nw239J6KKKKKKKKKKKKKKKK4rXfAng/xVMt7rukW9xeImyO52bLqNf+mc67Zk/4Cy1/Mp/wUx/ZW8YfB74w33xa0S3vLrwN4peBoL+W6mvZbS9SJVkt5555GmVmZC8TMzL5Z2q3yMq/pt+z/wD8FLP2arv4c+GdI8T2F78PLfTLSz01nexZ9GjvFhXdbwS2kk8iJ8pZPtCx7o/m+bDbf028JeOPB/jzR4/EPgjXbLXtMlOEubC4S5iLf3d8bMu7/ZrtKw31CwXVIdFkuYxeyRSzxwFh5rxRMiyOq/e2q0iKzf7Q9a3KKKKKKKxbTUNPvJbmOxuI7h7KXyJxGwby5dqybG9G2uGx7itqiiiv56v+Cvvxh8BeM7fR/hv4d0r+0tb8H6kv9oa4kKSQWj3EMv8AxLVuVk3LK2zfLE0f8A+bcjrXkn/BHPxzbeHfj54v8P6jeRWdhq/h15naZ0jTzrW6h8v5m/2ZpPl/+Jr+luw1Gx1S2F5ptzFdQt0khdXQ/wDAlrVooooooooooooooor4W/ai/bg+HH7Orr4P01D4v+I9+yx2Ph+ycb1eX/Vvdy/MsCdD837xv4V27mX8XZ/CnxX/AG0/iN4f8bfHzxpe6eL2JbzTdE02zczpFKytGmnWsjeXbQ7Rul1C9aKNtpZWnVGkr6w+Hnw38E/CDxRPpfwW+1fEv4ga5cy32navPFFdzwQM3kwvpkUy/Z1jijAjbV7vbarz9ljl3PBX6NfDn9m6V/ECfEr43X0XivxSZIriG0TL6bYSxL+7eNZFVrq5TJ23Myr5eT9nhtlbbX2DRXxB+2v+yJo37WfwzXw/BJb6Z4t0hzcaVqcsO9kfa263kkX5lglYjft3bWAba22v5WfiN8Ptb8N6pq2g+MJL6D4h6Neva6tpF1aYfZEjt9qhnjkbz1VI90rsq7lYSKzqWZfqb4K+JvFur+EW8J3+sJ4j0fwf5pfU5nl1dfDQX5bJ7TT2kRnsmdGW8eGOSFrebbNG2yNW9K/aZVf2mfCHw6+Jfwls2sPGPim71LQvEmgafe+at5qOlwRM1xbRbljnXyAiq/mNJMpij+dl3N+aHhXxd4m+Hviaw8U+FL+fRta0ibzLe4t2aKeJ1/ztZf4lyrV/SR+xj/wU/wDBPxhhsPhz8c57bwt42xHDDfMfK03VJPur8zfLbzt/zzb92zf6tvmWNf18ooooooooooooooooooooooooor//1P38ooooooooooooooooooooor50+Of7TvwU/Zz0T+2vir4lt9OlkRng0+NvOv7n2htl/eN83y7m2xr/ABMtfgX+0p/wVR+JPxi1JfCfw0S48AeB3mVLuWCXOs3lvu/ebp4/9QrL/BC27/poy1+XHiXWLHUrqf8AsSE22mO63CwOPmileJFmVXZmkaPcCq7pGZlAZvm3V9Hfs9/Dn4Z+OdS8Mf8ACZ3kUWk6Rcapr3iae1juJLq10XS7dZhbzblW3VrmSF44PL3ybpfm/hVvS/2k/ip4hv8AQNO1bWpVPizVNd/4Sdb+ygmtbzSPtVlZNplpPdNHtaT7IPN8i3k227FNu3a0deCXdk/xKutf+JvjzxtcanZ6SbcNNqk8uo6lePcYaCyhWSSKSeRf3nnsvlwxqhZZG3Rq/wDQf+w1+xLY+A9Wi/aN+J2npH4p1m0gOg6K0lxcp4Z02WJfJtfMvWaZrmKIiJt3+rUFV+81fqzRRRXmvxD+GHgr4qaAfDnjzS01GzV1nhOWintriL/V3FtPGyyQSp/DJGysv96vzh+I3wz+IXwC03UdP17f41+FWqStJd3Dhons33eZHdXq2kfmWd3FJiRdVs49vmDzLq3WRvtK/GPxS/ZWi+Mun2viT4U+KLbV9d0aOC/1fSdRsodNv71Yomma/ubu0m8t4J2Qqt1YeZDNJJGzN5iy3Ld5+z1/wUF8d/s/a5p3wf8A2mp7jxF4altkms/EeN+o2cG3712nzNcRLxtkVnZl+aOS5jZGr9z/AAr4s8NeOdBs/FXhDU7fWNH1GNZre7tZFmglT+8rLXV0UUUUUUUUUUUUUUV+b3/BTbxNbt+zZqvwt0rTpNe8WeLpIptO06CLz5fs+jTRahe3LIvzLFFBCVZv7zhf4q/m/wDhBH4y8O6D4g8exeFH8YfD9kXTPElqs8ywRpLtkhe5+zSeZAysN1tPIrR+Yp27mVlX1Tw58T9F8MalqmtfATxh4k8B6roLSvZSz3F1qVn9gil+VJLm2hibyG3HbBNp+3zGDNN8zLX6lfs0f8FRtS/4Q7Trr9pe3judPeX7K/iTRreVvssu37up2axrtZlBZZbVXjb7vlqytXu37K37W3wM+K/xG8e/E/xJ8QtL07X9evF0nRNJ1Gb7DLZ6DpzP9mVftCxK8128klzKsbSbcov8G1f1Agmhu4kuIXWSNxlWU7gR6q1XaKKKK+Vv2mP2htI+BPhG6FhAdS8Z6hbbNC02MAm7v7ieKztItu7d800obav3o0k9K9K+EPgtvhR8K9E8L65fC8v7KFp9UvpWwtzqN07XF7cMzf8APW5kkf8AGvm3x9/wUR/ZG+HHjBvBuueO4LudbaWeW602KXUrOJ1ZVW3aW0WX97JkttX5V2nzGTcm7hV/4KrfscSkLD4j1HLBjzplwv3f95fve38VeneDf28fgV8RLkWvhO28TX6eYY2mi8OalNFHJ/dZo4W2tyP93I3ba+Lv2kv+CiHxYvNYuPgl8Bvh/qGleKr6JxLf3Ri1K8sIPMaGR1sdMa8ZJF/6bfNG3ytCzba/Hf46+Ate8H+HvCfh241m8N/rkv2t/DU0l0b0XssUSyahd2cjP5E92xCxf8tJIwNyps2t+y/7N/8AwS0sfB/hvQtV+KWtWUurSwxXF7YxaFpt88UrKW8lrnU476NvKZtrNHDGrY/i+Vq/W3wr4L8KeBtMTQ/BWiWWgaeh3C3sLaK1g3Y258uFVXsP4a7KiiiiiiiiiiiiisHVdV03Q9NudY1i6isrKzjaWe4ndY4okRdzPI7fKqqvdq/Fv9o7/go/rXxA8TD4KfsmTFGvUnW48VlGdmSLKyf2ZAqtI7bht3+WzN96OPbtlr52+EH7KU/heaP4s/G/xNbRw+IzFdadp/2NfEF/q9w6Oslxbfv52ln4Ms6tvslZ45JJJY4mVfsX4ceCfiR8cNBHgf4eyHTfAYk36r4gvtl6mq33yrPcTN93WLtsbdqt/Zlvjy1a82IqfpN8LPg94M+EGmXGn+EraR7zUHEuo6ldyNcahqM6rt827uW+aRv7q/Ksa/LGqr8tewUUUV+dn7aP7Ftr+0Oul/Ez4fzRaB8UPDODa3ZaWGLUbVPvWlzJBtkXqVV1+Zclfut8v82Gu+HY/DGof8LP8Fas/gqSHWZbGfS4Zbi21Pw7eZZvIZmklumgWLzFjuV3MzROskaNt3es/Ab4h+KPE2seMY7PVZW8beJrzS59N17XPtV/cNqNndJJp1ot1DG01vc3OHj89pFWTAj+VSzU/wDaM8L/AA1v9V1b4q+FbiOCw+JWlW/iPTTewTQvb6p9rlh1bTolt1aFZVnjlZUm2r5ZVVb7u/430G9tbS5ih1fe2lTTQNeRxIhleKJ9zCNpP4uv+z/er9Gf2cv+Cm/xR+Aepx+HbyA+Lfh4uxYdLvJn+1aem1dyWV1I0siorZ2xTNIu0BVZfvV/QP8As+/tifAT9pPT4V+HfiFBrTJvm0a+K22pQ/3v3TN+9Vf78LOv+1X1dRRRRRRRRRRRRRRRRRRRRRRRX//V/fyiiiiiiiiiiiiiiiiiiivkv47fto/s6/s8pNa/EDxTDLraj5dH07beai7fwq0Ubfut38LTNGv+1X4v/Gf/AIK0/GD4mHUdK+DWmt4A8OW8E5fUf3V3qTtsdoVaWbbb23msu3aqySf882Ztq1+UOsTap4r1qXXPF+vz6vq+txpOt7cPLO09xLIqstzPNtk+VfM3SL5nzKF+6dy+4aB4C/4RHxBodm3hq38XajYW97qOtxRmX/QVgspZp7S4+32/2NJ7aIGeVGWXbIoXdu3R1zd54ma58UroPhnWtO8Padq/h2z0rVZdCie3t5YLW1SSaKb7X5DNNLJCPtLbtskxfazRsqn7d0T4f6F4U+BMvgvwjp8Wha98dNUt2gsp9Ri1FLnwjBLE0Ms13aXTLa/ZpI5Z7mVrdpNwkVY1hinVPk/4o/G/QvG/ivWPGuiaZOlxLLeXKTXd4p+xteS+TCtlas3l+ZBZQ20CyqrSKyyTNuZYvK+kP2HvA3hSf4q+CvE/xP8ADFxq+vD7MPCnhq0tVS41F1Vd2tX7yKqpp9sqBlkb5ZGUsquySs/9QPh/T9Q0/TILHVdSm1a5Qv5lzcJCjybyWxthjij2rnau1fugbtzbmrqKKKKKYyqw2kZBr8//AItfskR2t9H4y+BkA028sp5b4aNFP9hRLmX/AFlxo94qv/ZtzJ/Gm1rO4+7cQ/N5lfJ2uaJ4F+J/hHXPCfxP8PKmsWl6outRCf2TeWEtw225iu7Xd5Ol3d2p/wBbuk0i/kAZmVpfl+MPCfjP9on9hfxXrvjz4Tz/APCV/Df+0GOu6DLby2n9mvK3yxXuns0smnS7fliuY2kt5FCbZJV+Wv3T/Zp/a2+En7VPhcav4AvTaarbp/p2lXZVL20b+I7f+WkfPyyx7l5+ba3y19YUUUUUUUUUUUUUUV8++BfhLcaX8SPFnxb8aXEWq+JdedtOsNoZoNN0GB/3FnDuX707fv7lv4pW2/MsSs34vftB/saeNv2WfjYfi98GfGNh4P8ABXii+lS2N4l09rplw0LzfZ71YIZVWybEiLJIrQrCTHcfu9zP5xo3w+0v4yfEfSP+FOeMrL4C/FzRrdivhyVtmnXV6qrtm0fU7ZmjltLtGK7P3reWEjXzbdI/L2/Dnxn+FXgf4hD4f/t3fB4+AfHNgVRfFnhaObRLh1fK/aLhNMkiWdW5/f2+9W+6sfy7q9H1b9kr9kr4+3g0H4Z/Ea30LxRfxvJp8WtW1pMt/GzfLLZXmmSWa3jMwPm+ZJc3EeSs0aSLtrL1T9kP9uX9nfQ3n+Cxu0u7JldZfCOvStYXCJ95rvRdT+/M3PzQyMq42+S2d1UvAX7f37b3hfXpPBfjaHSdR1mKZxDpninRb3Rdbu7eJdzSqtpGtqjbEPyszNuJ2rJ8te4Tf8FQPjp4USbUPGnwKjvtKiZBNe6RrazW1nu+8tzPHb3MMTf7EzRMrB1bbtbb694H/wCCu/7LPiLSFuPFv9seE70LloJ7JrtC24/LHLa793ygN8yx9a2r3/gq7+y610dO8I2fiXxdcyL8iaXpLFi/O2LbcSRNu4/u7a8d17/gr14Xs/Fq+EYfh5eeG5JGYS3fiq6m09LRdm5XmtrKzvrhtzfLtVfT5l/h+APF3x9f9ov9oa68eeLviJcafeaLNYf8I/B4TsYkt3+xh2tmhn16605lnilupfvRs0jF/LVV2bcT4nfCn9pX48/F1vgxHpnjDxB4jW2TUYB4j1h3a0tfNlWaa/jmjW3iXzMpB5LRR7cbVlZ/m+t/hX/wS8+J3ha3jh8ZyfDu0vCuw3l3DqWt3Q+f5n+zXE0FmzKv3V8tlb7rfxV2vjr4e/s6fAHSriP4tfHrTxKpldtJ8GeFfD9ndfaG3L/qI7W+aBdoKr5jJH5g3KystfkL8Xvi34F1H4j3Piz4K2Gp6fBNbvbyXmvSWlzezsyqq3EcdrbxR2cqqBtaNmb/AKacstfZ/wCxf4O/aJ17QP8AjH7w9qM1xr00X9t+K9SkbR7MWSzrNNp9tfL5t46s2WaSzaKRWYs0b7Y5F/Uv9mH/AIJw/D/4K+LT8XviNfjxr8RJbh71Z3j2WFhPKxZjbRN8zyKzHbLJ6Bljjav0xoooooooooooooor59+PP7Q/wr/Zu8IzeNPifq32WJVb7NZwjzb28df4IIt25uSNzNtjXI3MtfgJ8W/jb+0P+37eT3F3OPhz8Fba9S3hiYSyre3O793AsUK/aNUvm/htrddsfG7Z/rG+ufDHhD4X/CDwJd6b4d8MwS6nf3qW/wBr1KN51iZv3zaY1jaTSrez/aXkddFsGaFcI19Nu3NX1H8NP2Uta8ealcePPj6bloNWVPN0q7lSXUNRiRt0a6xPbfuUtlb5l0qz22cfHmNO25q/Qmys7XTrSCxsIEtre3URxRRqESNFG1VVV+VVVf4a2KKKKK5/UbO+1DTrqxs7+bTZbiJ447mBYmlgZhtWSNZlljLL95dysv8AeVq/nR/4KFeAPDUnxj1LXPCnhu4tviZbwf8AE20m7tElTxHYeV8uu6W8C7Wli2H7SiqrLtLNG0aS7vzn8E/FGy8K/wBla7e2k0V7p0JgtdQtLtY7oXWneTeWH2m2Vts8UF3HEqtMv+pzGu6SGNo/vd/Duj/GD4beOPhmml2tze2uqf8ACd+DdD+3JY240nVHXUL2WbUJruCN0W0JtpVaNWhZC0LNidl+G9P8WabonxB8I6OdRstR8DaVcXV7pll4lX7dp9lBqLPugu/sSyyOvyJ5vkqu2TLKqt81XJ/CNr4nk0m11bQrLwnZaz4esn03WbpnjtZri3+0Wu9pLCF4V+13MMsf7+PduiHmSK3mSN4kuhaj4Y16K0TUJtH1/SpnNw5WWH7C8G1l+eP98sqSZVl8tfLYD5m3fL+mPwP/AOCp/wAefhNpei2/xCV/iT4bli2TS3zpFqEEqO67I76Pzd7bAJNtzH5nP3tu2Rv2k+A/7fn7N37QXk6X4c8RjQvEcu1f7H1nbZ3Rb+7EzN5M7f7McjN/eVa+36KKKKKKKKKKKKKKKKKKKKK//9b9/KKKKKKKKKKKKKKKKKKK/HD/AIKrfGP4z/CvSvCuleFtZ1Dwv4G8Sx3kGo6lo6L9v+3xBWht2lZomSKWPP8Aq5EZsP8AMyp5bfiv4O8O/DnRPiBN4qPjPUdK8IC0t7yw8SnQn1K6gv4vslxIixNNBGs8U7m2aRWlVcj5drrIvlaeNJL27sLW50a51HRr+yt7CaKVykt40DeX9oja3jiV54txWDzlufLztbza9Jv/AI1R2ug2vwzu9DuNI8PeGoLhY9LvJYnv47+6gurefyLr7AkiJK12ZWiuPMZVj2xyK3l7en8FeGvEcuoxR+PfFq/DLwLptlf30NxrtvP9v1G08QW72cl/ZaVJNLJdXN5AgTdbyeTGyBvMXbub6T8Pr8DPg98UrHxZ8P8Axz4m1fxDdOPO8Qar4VFzpN5a3VpLDLK2ntCl1LGspjS5lWbczSCRVlauA0y58Z/Cb4e+JPhjpvitvHXjHWVlsfCWm6OLq5TT9N1RJW1rUltJLVJrbzYE8qJWVG8uaWZY9rLK1b4a/spane/tH6d4X+I2kW15BFZ6beWGlw6hb+T4pLwpHC9ldQxxK1jKyNLczrGzQwh1bzJmXd/SN8Ivg2vgjUbz4geNGtdU8f67bwWl3d2kPk2dlZW/+o03Tom+aK0gyf8AakbMkn8Kr9FUUUUUUUV4Z8VPgt4c+Jj22uNPNoHivS43Sw1uw2reQK33oJFZWjubaX/lrbTK8bf3d21l/PrxR4R8TfC/xVp2m+MdGs7LVHL2GmT27raaTqcE/wDy76TeTblsJ5f4tF1HzbCZvlt2X5mr4P8AjT8AtV8A2knx8/Zk1K50jXPDepXEt9pGkC402TQJfKSSa4vbG7Zms1lVDF9mWSSOb935LSwusUf3z+yz/wAFItL8Va4vwT/aYNt4Q8fQlIYNSRlGlapvUNG29W2wSSqQy/N5cmflZWZY6/W+iiiiiiiiiiiiiiuT8T+HdH8VaJf6Dr1qt5Z38bRyxNuGV/2WX5lZfvKy/MrfMtfhB8Vv+CQXjfRNT/tD4SeJU8WeF7a6a7TQdRn/ALMv0VvvRW14sc9v5jcfvGjiXgblbatfIGrftQ/F7w9BcfDD49eD38deE9D1G6sdOl8QySvq+lT2cphkWy8Q2UcUjSxSRlWkVZFbbt27flr4ruta8Ei81a607wrebLifzNPW7v8AzPsiblZlk+zW9r5rcbdy+Uu0n5d21l+wPhj/AMFGP2i/gxfpB4L1SfVfCsax7NG8SO2qpb/KNyRXX7q4WPdnyl8z5Vwrbtu5voH4hf8ABXTWviN4Vk8N+Ifg14b1VZduU1d5dRs2/vHyGWJlb+63mfLX586z8UfGnxivZvC+q6/a6D4emZ5bK11Ka4ubPTl+XbbWVzcLeXUCfw7fM27fvNtr67/ZN/Yb+C3x28J6X408efG7R9AuL3zXm8O2ktuNVgiimaNvOa5mVotyruVvJkXawbc38X61fDz/AIJbfs5+BpxqGha34qnmIVhcR601oQ2xl3q1lHB95XK/eb5Sf71c58Qv+CUP7JGpWl3r95q2u+G3Tzbi7vn1VJFPzeZJLO97HL7szbl6lmr84/iJ+wv+yV4Ys59U8F/tPeHtRulLm0064MWo+fztjiZtKna43cj5o4WZm+7HXPfBy4/Z0tdJ1fwv8YPDOoWkGnXhkbUpfE8VnYaldW6tHuaCSOx1RoolLfLGt3cQ7vL8tWbY3mfxe8MfDHx941sdH+APhKJrmWJJ4V0xtb164uImfcrW1neq0jdNu668pZFbcsKLtkr2j4Q/8Erv2qPiBpqab4y1Rfh/4MuLpbr7PqMrTXT/AC7Vn/s63kaNZfL+XbNNGy/d3V9O/DH9iPQ/FHhYfCPxbp8s/wAQvhh4x0GfW7JpUttJ1Tw5Ldsq3cFtCsULrPYmXc83mXXmQyR7lZvLr9Tf2X/7S0f4ZR/C/Xiz6r8M7ubwxNIw/wBbBYKjWE//AG30+S2lb/aYr/DX0xRRRRRRRRRRRRRRX5kfta/8FDvB/wAFdQf4U/CSCLxt8U7qT7Klmj7rLT5n+Vftcqsu6Rf+eSsrL/y0aP8Ai/L34f8Awc8c/H/U/EXx+/az8RSm2e5itYPt0876drn+lNGtlYQacvnP5DwSMtpDtkm3x+Xs3edX3lpHhvWPFfixPCfgvwwkviDSLRLKKwVls10iyl+6urXVruj0e2ZfmXStO3XlwoH2qZt0lffPwn+AGg/D27i8VazOviHxgLdbVdQeBLa3sbX/AJ9NLs4/3dlaL/zzj+aT70kjt81fR1FFFFFFFeG/Ff4Sab8TIdJ1m1uzonjDwpO95oOtJGsktjcOjRyBkb/W206MY54mbbJGfvKwVl/nN/aU/Ze8QxftM6LaeDPDFmvinX9QE+qeF9MuofIiuEVbiS+tGuY2VNLnUmTdNDtt5BLDIu1U3czDJ431X4TR/AC/8Uf8It450uf+zre4lllt7DxH4KunmmXyJY4WkvI4LkySwLD81xbzvHHHK22OvQdesfgv8SfE/h7w58UvGet3N74SsdI0zTtU8OeFlj0q2SyW6a5m+yzQNdXUEUvlebL+78yScbodqLXhPj/wlrbXttZ/Bfxynxm0DW7aXRnsrW3uLfXJY4LqXUm+26ZG63UixTnz1n3NG2E3MuNted6J8bbPQLCbwxo9neapomv2/wDZWrW++CPVtRSNrhl/0mS0ulgjnkut/lxtLNuUr520RMvCf8JXL4d1yKw0/wAL3elafoKXEk9mXd7oTsrL9omN1DLCk0DSBYpVt42WMIv+s/eV6Drfh34e+MbvwJqC+ML7WNGdLP8A4SbWZdCe0n0iCKKys5IWeOadblbSJFWJ9se6SQfM7O239V/+CVPxl+MHjHx/q3w3tNc1XxR8MtA0lp5ptdjUy2F40qx2tvbSrJK21ow3yM23ar7Y02/N+81FFFFFFFFFFFFFFFFFFFFf/9f9/KKKKKKKKKKKKKKKKKKK8p+LXwj8EfG7wPqXw6+IempqOi6pHtdDw8br9yWJ/vJJG3zIy1/Nd+1N/wAE0vjf8Eo7i8+G9jdePPBSTPcefYBnvYVx8n2mxX7zRrvXzYVZWX5m8v7tfndb+O/G+myXUen6rcaP9o+zrPFZH7CrmyYNDujh2ruWRQ/3f9Z+8b5vmre8AfEzXPh3GmreFEsbfV4rjdLLdQG9+2W0qj9xNb3Pm2bRRsm75o1k+c/My/dteHvjb448L22oSaIbOLWdQlEjazLaRXGqQqn3UtLmZXa1VWy2638uTn721VVeg0b9o/45+HbrU9ai8capd6rq9nLai9uNRuJ7i3jnby5nh3TfJKyAx7mXcsbFl2ttZfUfgT8bNa/Z81XQ/ixok9xrWp6sl4+pxtZQSRXkUF1b3DWjXlxbtceY2xmuWjb92pikWST5oq/UDxAnwg+O/wAIo/iF8Nl1Wz0hrl9Zh0L7I1nrejXT3v2f+0/CzKzrL5VyUiubSGTybhhuXyLgrv8AuL9mb9qHUdevNP8Ag38aLm3i8aPE50fWYVaGw8UW0DbZJYFkVWgvomBW8s5FWSOQH5V+ZU+/aKKKKKKKK5jxL4Z8P+MNCvPDninTrfVtK1GNori0uo1mglRv4WRvlavzl+MP7NvibwHdWfivwhLrOu6Pof8AyD9R0uUv4y8NRbt2y2lk/wCQxpq87rG68yRVP7tn+VV+WfiB8MPBPx78NeIPHHjK7I17xTb/ANnaf4w061sdS0jUZ4pdv2dUvZFm0m8nxGrW1zJF5cweO3mXeyvifCH9q/4zfsM67pHwg/aOF74i8Dz2sUtnc3kbw6jZ2+4xtLaGZVa6to2AVraby7qHO1Y9qL5n7feA/iF4M+Kfhex8cfD7WLfXdC1Bd8FzavvQ/wB5W/iV1+6yNtZW+Vlr0SiiiiiiiiiiiiiivIfg14Nvfh/8O9K8N6oyyanuuL2+aMLtN7qNxLeXO3aqrt8+Z69bKK33gDXg/wAfPg/ffG7wOnw7j8SXPhnS768t5NTnsF23s1nA3mNb20+7/R2kkCbn2yfu967fmry7Uv2DP2StY8H6V4J1D4a6XJp2kReTA8Ylgvdv8XmXkMiXEjMxLM0kjfNX5zfFj/gmn4Sf48W3w/8Ah14m1PwF4f1/S31bw0Ekmv7O01fTWRb23bzJvO8yWGRZ4n8zdxL95VVV+aPFv/BI/wDaU0zxLcS+HrPR9Y0PPmJDa6w0c5X+55l3axbXbH8Ssq5HzNt3V8HTWXj34UeJn8B+G9P8U+E/iRFqjwGCK6e3nETr5cEMcFvGs0k7MT+9VtsikbY/m3V94/F34H/H3xZc/Afwj438O3aeI/GU7RpYXqafHPcvYQxSXFxd3jLc3Ty8vJL9ot2jjh2LtdvMWvqT4V/8ElfiF4d1b7drHxNPhXS/PSZtN0WW6unmVT92S+X+zm3bf4lhr7D8Ef8ABM79mLwxrK+KvFNpqnxB1hWV1m8RXz3SI27dtWJfKVl3Z+WbzOp3bq+3/CXgTwX4CsH0vwN4fsPD9o53NFp9rFbI7f3mWNV3N/tNXbVi/wBm2P8AaZ1b7NF9vMXkefsHm+Vnds3/AHtu75ttSQWVrDcz3UMSRzXBUyuqqGkKjau5v4tq/LWtRRRRRRRRRRRRXNeJfEeg+ENDvfE3ijUYNJ0nTYmnubu6kWGCKJPvNJI3yqtfiZ8av26PiD+1B4vf4C/skfa7XSr9Zxc6zaI39qXlrEj+dLAv/LlaKwCtLJ/pDK48mNm/dtyvwv8AgD4U+D3gvTteIk8SeOvA091f32qX0VloOk6FLKysqapqW5rp90gjl8hZPtvlny5I7ZZXif6r+F/wV8cfF7xDP8SLrWdWt7TUlKzeNdUh+y+IdRt3+9b+H7Fvl0TT2XP73b9qmU/Lt+WSv0X8GeA/CHw38OW/hbwTpUOk6VaMxSGAffdvvSyO3zSSM3zM8jMzN8zMzV6BRRRRRRRRXxf+0t+0/J8L8/Dr4awW2ufEjUbV7pILiTyrDRrJP9ZqerS/8sLaP+FW+aZsKv3q/PHwp4e8DeDPBfjH4m/FnWNWvotWlvbjXJTp858TeLJbBVa4lubNvKay0K23qy2zNGsy+W1wyxukDfnh+0V+0Mv7U2s6prb2k3hnQtBsb2fQrMafatBp8fnW6xrNcwQNcKk6wlVfcyrdOka+VDvkb54vf2i/jbrOlaHpM3jHU1l8NxSx216moXEN0bfcZI4ZJPOXesDGQxf8tF8wruZVRVyPEPx18e+LtHFj4vng1bU4p0uYNbngT+2onXdu/wCJlHtuJVbO3bM0irgbdu2oPFfxU8RePdDS18XCxvZLOKC2sUitvsTWYiVfMmjjtFit3eVYwsrzLIzZ3fK3zVy6+PvFqQWdjc6xc3un2EwnhtLtzc2odUSH/UTb42Xy41Tay7WVQrLtXbX2t+zF/wAE+/2hv2hYzdXWmT+EPBmpeXJJqupo8KSbWVlltrP5GuG8tnWNvlj+Y/vFr+mL9n39n34efs3/AA7g+HPw5sDb2yHzru7lw1xe3DLtaad/4m4+791Vwq/LX0FRRRRRRRRRRRRRRRRRRRRX/9D9/KKKKKKKKKKKKKKKKKKKKK+WvjJ+x9+zb8ebiW5+JPgayvNTl66jbhrO9Lf3mnt2SR/+2m5a+Nrr/gjp+zMWvP7M8SeK9Ot79PLlhju7F02b1k2qZLJ2X5kX+LtU0f8AwR9/Zi3Ryavr3i7VfKjSJftGo2vEcQ2qi+XaI21V+VVr1DQP+CVf7FWh4Nz4NutZdf4r3VL0/wDjsM0S/wDjtfRWofspfs56n4CvPhlP8OtEg8PX0axyQW9lFA+5F2rKssarIsq/wy7vM/2q/Gv4h/BT4sf8E9vEsOseG7661n4QvqAvtN1nyftF54W1J/3e+5jjX5oJ4z5Fyse1bqE/8s5lix6p4lm8I/txLpviXw14pHhS00a4m1XWY7GZobq91TTX8m2uLCVrJVggbAVdTb95Gvlw3EKtsVfr/wDZ8/ae1bTtXtPgt8e7l4tc80WOla7dxLZ/2jc7d32HUYlZltdUVSG2qzQ3S/vreR1Zd36H0UUUUUUUUV8l/E/9nWHU9V1Lx98Kri18PeKdWVk1azu7f7RoPiKLG1oNWs/uuzL8q3Me2Zc/xr+7r4A8daL4f8ZalL8JPiR4KltNQ062lTTPC99qCPrlirqJLm68JajOqx3ES/ZxJFBIzrtXy91r8sEnwz4Otvj3+wlr158S/g94oPif4f3Nwq3trJbvFbsixPJJDrFnNIsmnX0WxFRW/eSbv3bOu6Nv3H/ZQ/bU+EP7VujBvDF5/ZHiq3i33ug3co+1Q/3nhP8Ay3h/6aL93jcqMdtfaVFFFFFFFFFFFFFFFFFYN5pmm39zp15d20dxPpszXFtI6BmglaJ4WeNv4W8qR03L/CxXvW9XN3eiaPd39tq1zZwS39mGEFy0SGaIMNrCOTbuXcp/hrxfxx8F5vGPx9+GHxemniSx+HVn4hAiP+tkvNXitLeJlXbt8tYo5tzblbds+8pbb9GUUUUUUUUUUUUUUUUUV8xftGftTfCb9l7wqdf+JGqD7bcIxstKtyr3966/wxRbvlX+9I22Nf727arfgn8TPH37Qn/BQu8fXte1mDwH8LtPngdYXZv7JtkfztzSSK3mX2oK0YWK2WPzpGfdHGkfzN9a/Dbwx4Q+DEOheA/APh/UU17VrbyHs7eRbbx54isGZfnuWjVv7H09pIQqqzRyRxofMuIJF8uX7++HH7Nf2qXSfEXxntdPki0Rlm0TwjpiY8OaE+7csvlsq/br3ks13MvysS0cafeb7Wooooooooor4c/aL/agl8E383wo+E8sOoeOpViS8u3Rrm00FLr5YXnij3SXF7P/AMuljHummb5mVY/mb4O0rQ9F/ZV1LWfjl8SPFl/4rs/EcP8Aat9pepNFLrf9vWC7Y3by7aW1uFiZwzbpPJ06TEatLJsZvMrXw18Z/wDgoj4+1zRvDuojTvAFzdoviXxZDFKLe8S1fdbaRpizLFI9pbZ3qjKvmTM91Nt3RRL+wPw8/ZG/Z2+HPw7t/hlongfS73SUCmc6laQ3s93Lja007zq+9/8Ax1fuqqr8teJeJP8Aglv+xV4heSZPA0mkzSHJex1K9ix/uo0zRr/3zXlL/wDBH79lxLlbvSNa8WaRON21rXUrfcu9drbWktGb7prMt/8Agjh+zUkNvZ3nifxbcWlvK8qwm708LvlCK25lsN38C/xdvdq+r/g/+wt+yz8D7iDUvB3gS0uNXg2st/qZbULpXX+ONrjcsTf7Uax19j0UUUUUUUUUUUUUUUUUUUUUV//R/fyiiiiiiiiiiiiiiiiiiiiiiiiiue1fSdL8QaXd6PrNnDqGnX8UkFxbzoJIpYpRtZJEb5WVl+Vlavwg/aY/ZK+I37HGrat8cv2ZJbyTwOS15Pp0DeZdeHbzbtW9gVtzSwKpKsu5f3ZMc2+HdXsHwh8R/DT9tHRtT1bxxp9/qJ077VYajrs6fYdL1O33I1pCu7c0XlzyeZFFIzXVvM/+j3DR7lr2P4H/ALRvi74T3OjfDz9oTUDqfhHWrh7Twt43kniuYJ9jtHDaancx/L5jbP3F2yp9oX/WLFMssa/p2GyuRzTqKKKKKKKK8d+KvwZ+Hvxs8Nf8I58QtNF4sUnnWlzE7Q3thcL924tLmP8AeQSr/eVv9lty/LX59fF3w/8AEf4Sx2ujfGbVbrVPAcKrYReO7S1S8eLTltXhjtfF+mNHL/aMHmHb567V3SvJugkavl/x3+xBpnh5tM+JPwWT+xtTsFgvbC90G4me3ma6ge4abSp42aa6hiVJJFVVe7t1Uq0d9C8W32X9l7/gppYQ60vwd/aqv7LTvEdrP9ih8R2kiPYXLbV2NdtH+7iZs/6xf3atlZFg2/N+x1reW97BHdWcyzQSqrxujBkZW+6ysvVa1KKKKKKKKKKzr6+tbGzn1C6kEdvbo0krn7qoi7mb/vmsnwx4g0/xX4c0vxVpG82GsW0N5B5qNG/lTosibkb5lbaR8tdPRRRRRRRRRRRWHquo22kabd6tdh3gsoXnkESs7lYl3NtVfmZuPu0zQtY0vxJoun+ItEnF3p+qW8V1bzL92SGdFkjdf95SGrfoooooooooppbaMmvyS/a3/wCCmPg/4cXl58MPgFcWXinx4zpatfTTINJ0+eV/L2tKzLHLIufm3MsMeP3km5fLb5a8Afscax8addPxQ+Pkt14w1vWY0W5muJ3XfFKkzfaN0yr9jsv3MiLdNCqrGvl2dvLJ5d3X018HdM8beJdSXwt+zVeWl1omjLBaN4tks1i8JaL5Tzfabfw5pm1WvLva+1r6SaXzFY+ZN91a/QP4NfAP4ffAzTriLwrBcahrWpbX1TW9Sma81bU5UX79zdSfM3+yi7Y1/hVa93ooooooooor87P2gP2k/Fmtalr3wZ/Zp23niDRYWfxH4hHlPZeH4lG5oo2mkSGXUNoO1GkWOHBaRl2Nt+evHsfwv/ZO+G1r8UNDs9S127e3Ty9as7v7fBZ6pfyxLe6hd3XlqzS3Mbp5srRtdSQuI7f7Mv3fnX4MfAb4u/8ABQTxbJ8Qvi3rN7F8K4b+V5tRMX2KfxKsE7/Zora23M1vbQRts2+ZJHGxfy90zyyV+9Xgjwb4Z+HvhbS/BXg3S4NG0XSIlhtbS3TZFGi/+hMzfMzN8zMSzfM1dxRRRRRRRRRRRRRRRRRRRRRRRRRRRX//0v38ooooooooooooooooooooooooooqs6RzIY5FDo4wQRkEV+Hv7W37D/ij4O+INX/aJ/ZO0yO50q9hlTxL4NMXmWl3aS/NceTAv34WxuaBdskTASW7KyqqQfs3fHT4N/tB6NB8M/GPhOXxZpWtTNDdjzGfV9PnukWHZqscez7ZaSsI1XU1+7IsDXSxzJHO3snw++PWp/sg6rpnw/wDitrM+vfB3UL1tK0bXrws2qeGbxRuXSdaVl3NH5fzQT/d8vDLuh2tH+qljeWeo2cF9YTpc21wqyRSxsHSRHG5WVl+VlZf4q2qKKKKKKKKoT28N5DJbzxrLDICjKw3Aq33lZa+FfGvwA+IXwkS8139lvyLzw9cvcS6v8OtSaJNG1FZ0dZBYSyRy/YHZjuaJdtvJ/dT+L4a1DwD8H/2wLjWvhz4WtL/wx4utZlF9oevvLa6vpV1EytvuIPOWPVLRljETTq32+3jw3mOrJHH4J8I/2lvj/wDsLeIdL8E6/ptx4t+HV6s7nThcfboLdbff9om0fUF/5ZKsbSNbSLuhwY5FWTdK37x/A/8AaD+FX7RXg6Hxp8Ktaj1O1+UXFufkvLOV/wDllcwfeRv/AB1vvKzL81e7UUUUUUUVxviXxEPD9kswtJ9QvJ38u2s7VQ01xL/dXcyqq/3nkZY1X5mZa/Kb9s79o746+EtP8J+C7XU7DQ7j4hamNKm07S7ZrqeK0e4FvNF/askm1p5YpY22LawSR79ys23dX1x+wL4tvvGX7LHgybUpWuJdEF5oyTN/y1t9LupbW2f/AGv3Ecfzf3s19p0UUUUUUUUUUV8iftzePtU+G37KXxJ8UaMzpff2b9hikQ4aJtRlSz81W/haJZi/4V8Q/siftCfGE6l49+DsOq6brFl8K9RuNK0qy1S2a1eXS7K6SzgibV45NqSLF8yq1rPJIq/99frL4Y8RHxBbSfaLOfSr21Oy4s7oKJYm/hbcrMrxtg7ZI2ZWwfm3Kyr2lFFFFFFFeXfE34sfD74K+Ervxv8AE7XINC0ayXmWc/NI/wDDFDGvzSyN/Ckas1fgr8av21/jT+174ku/hf8AB3StT8J/Dp7R7id0kSzv9Ts/nXfd30jeTY2bbCrtuZVUHcz58uu98PfB34TfsbeE9Jm+KtwbnVNea3u7a00J5b691K4uFRobXSdNkkZVWJh/yEL1fOWTK26xNskX7p8EfBj4pfHPT4H+NtvL8P8A4WeWn2L4fWU6ma6TezLLrV9GqzN5ud0tqsjKzHdIzNuWvvXSNI0nQdKtNF0SzhsNPsYlhgtreNY4IokG1UjRflVVX+Fa6CiiiiiiiimEqq7m4Ar8sfjL+05rHxu8R6/8FP2dPEceh+HtAKQeLPG0RaX7O1wzRx6bo6xq7T31ywMaPGrMrA+Xuba1eOfGv4h/BL9lHwavw18JeEpvC+m2tvaG51PUtl1e3F1hbrytMtZGeG8vGYxyz3kn+i28gj8zzZIooF8r/Zk/ZG8aftfano/xn/aE02Xw/wDCrSWkm8PeGfMffqAnfzJLieVv3z+fJ889zJ++um+7tj21+9Wl6Xp+iaba6TpVpFZWNlEkMEECCOKKJF2qkaL8qqq/KqrW9RRRRRRRRRRRRRRRRRRRRRRRRRRRRX//0/38oooooooooooooooooooooooooooor8fP2uP2D3t/Fl7+0r+zfooPi2K01EajoVu/2Zbx720lt/ttkyrtS7iaTzdm3bMy/wAMn3/kz9n34u+EW1TSvh/qlzH4lik09LfUtAjV5J7jT2U/abe2trn94/kSCTzdMk/0i3kBuNMkeF2gb6K+E3xM8VfscWGn6rDcX3jn9mPWvKlhu8PdX/g+W5VGaJpFXbdWUckgjZ4dyxyAr8kwaOX9hfDniTQfF2g2Hinwxfw6rpOqQpPa3du6yRTRMu5XVl+8tdPRRRRRRRRRXyn+0L+yt8Pf2gre01a8lufC/jbRismleJdJdoNRspYs+X867fNjVmP7tvU7WRm3V+fk1pr3hv4jn4O/tt+DrPU7fxkfsFh4s0+236H4iuniMds+qWar+4vk4b7TbtBcLjbuMK76+Cdd+C/xa/Zl+Kui+IvgX4gTTNywyWniXT3uH0jWYJU8yS1tIPJlW6+zbSs8DTXNxNgNHGzK0a/qp+yT/wAFLvh18a7y2+G/xQurLwz483LBDNFI6aTqr/w/ZpJlVopGb5fKk+9x5bPu2r+qNFFFFfMF7+0l4Fub/WNP8JalpU8Hh+b7PealqmpJpulpOu9pIIZ/LlaWSJY23bY/LXBXzNysteF+MP23Lqx+IjfBT4P+E4/ir8RJHQy2WkXL29hYQMqyNPd6hND5ax7ZE2tGrLuzuZWZVb5Y+Kn7UXxAuP2s/FXw08PxOfEthFb6RZR2lvcah/ZlvBa2+pXdxDBDGzTyz3eI1/dr5ixxrJtjVmX590n4DeP7T4rTfEr4neJPDvw/aAXN1pl74w1u0S8s9U1Fv3+py2ayNJPexoFaCORoo1kWNvlWJY29x139v/4Cfsl/DPwx8Bf2Y4j42XRITBJrV6syaXbvLI8k00jRx+ZcSPK7P5cKrH83yyfw16J8O/2v/G3ijS08ReNPFHiOKW6jX7Pa6F4SaCykeW7+xxs0txZajIsCyBlZlaRm/wCWatJuhX24/tNeB/GGt39t4D+LeraXcW9rLfN/a+iIllAqNbsyeRJpkFxKvl3CKqrcK0khjjVmZ1avL9D/AOCnXhCDx7p/gVbFviLFqyLJa3fhe3livY02bma70+5byUVVBZpFvG2qNzRotfU/wR/aN179pS5k8VfDPw2dM+HFlO1qdX1Z2S81GeLPnLYW0O6PyomwvnyTfM2VWNtrV9hUUUV8u/Hb4y+MPgDYS/EfWvDQ8R/Dyx2f2nNpjudX01H+Vrr7NIvl3ECtjzdskbRqd21lVq+PPE3/AAU+8Ep40sPA+jaRL4Viv4YrqPWfFEbC3ntZRuWWwgsmlW6VlB2tJdQKzfLuZvlrvh+1D4Osk0LWPE3xj1G6sfE8Mt3aSaFokQijg3wxxpJbNYX1wkitMFl3XG7mNlXbL+787+Iv7Xmu2llqPiT4d+KvFMclr9vm+y33hNrnTfIiiivI5Y3WwtbjylgkHmpJJ5i53eZ5a+a/hugf8FFfhN8ffDHiv4BftTaf/Y2la9bvZv4g0i3uvse/7y+bazLLNazRSAN/y1j8wf3fmbxm/wDgtrV98TNI8Y+BvFfhz4iWbW8Q1i88La5aDUL+40uBo9M1BbGSRJoNQZTsnSNpY5GLs3+tda96+H37XPjrQP2mPh/8LPH6TnxPLqj6JeXU1tNZPqulazvmtnmtZlRopba72/wssa71jZllbd9cT/tp6t4O+LMPwV+NnhFfhvruqXiwaDfT3Et/pGsxSyrDC0FzDCvlSbnTcki7VU/MyttWvarn9pjwT4bhi1Xxfqmjf2NPcra/2no2qJqVvbuzmNTdr5cUkS70ZdyrKse1/MZFXdX01FPHPEk0LiSNxlWBypHrV2iiivzo/a7/AOChHwj/AGahN4P0y4h8RePyAi6dE5+z2TN917+WNXaNV+95Sq0jcfKqndX47z+Dvjj+2V8Xk1j4u65/wkFjqMcbxX1qLiPS/DVhdReZ9tks5INsVpsysX2hraa4YJMsjR7pa+17bTbTQNU8Mfs+/sfeBtK8VeLtBsrC51jVWjdPCGl3lxEs0epyeYzTX9yyuGga5ml8tQPs8bN5ir9//AD9kXwz8J9aufid441W4+IPxS1n5tQ8San8zozLt8qyi+7bxKvyrt+bb8u7btVfsmiiiiiiiiisW+vLPT7OfUL+dLa2t1MkssrBI40UbmZmb5VVV/ir8nPix8bfGP7Y15qXgL4PatceDPgXpMrQeJvHCo4l1JF/11rpzbfktl/5b3Mm2NV+aRlj+WX5Y+J/xY+G3g+x8NeBPDFwPAnhqLS4I9I067uGguhavbhrm7mkh/fQW0/z7p1/0/UVIht/IhdpJPVP2SP2ELj4t3XhD48ftJ6J9n0/QdNt7TR9CuR82oRwSyyW93fwN8sUCRyKkFr/AM80TzMr8sn7hxQRwRJDCgjjQYVQMKB6Vdooooooooooooooooooooooooooooor/9T9/KKKKKKKKKKKKKKKKKKKKKKKKKKKKKK/JD9uz/gnjZ/GZrj40/BDZ4f+Jlgi3UsMRFtBqrRfMp8z5fKu1x8svyq3Cybf9YvyJ+zB+11oOpwCTV3s08TrYrb63Dqi+bpfiDzdsd3cajKsPk6dLK3lJ9sXfDNlPtm5mWSP6s8H3/ib9mJ9X+J3wB0bVtZ+Dy3jDxZ4CuYXTVPC10yLNNdaWrMyywbXDskMkkLKd0cjL+8j/Tb4efEXwZ8WPCWm+P8A4e6vFrWharH5kFzAflP95WVvmR1b5XRtrKw2stekUUUUUUUUUVxPizwf4Y8e6De+FPGGl22t6PqSeTcWl3GssUi/7St/30rfeVvmWvyr8afspfFj9mDUdV8Zfs+6pc+L/h3qF2l/f+EdZibVoLSeJ/MWeOL/AI+HVZAG8+3b7VHtDeXdfw/CHiD4D+A/2kfC+t6h8Ehoek3VgXv5dCuX8nUdC2T+ZfrYX0apa3mn7JPMiS6aNo2JVWiZXjbq/wBmj/got8Wf2ZNft/gl+1Rpur6hodjiPztRt3h1rSkf/V7lkbdcQbcN837xVP7tmVVVv1z+Nv7Z3wy+GPwo8HfG7w/rllrnhTxNr1hpzXMBaYmzuN7XLxxqysssCIWZWXcuNrLu+WvEf2nf+CkHhf4TrpXhr4J6MPiF4k8R2zXdldqzDRkgXdum+0r/AMfCx7D5vlsqx7X8yRGVlr5B/Za8c/8ABRz9snxFL47sviVH4L8Dabe7Jrgafa+Q8ibWa2tbZY/Mn2qQrNJIq8/6xm+Wvtz/AIKP/tC+JfgR8ALPwn4OvJZvHvj1/wCybKaBNtwIkQfbbqJI/uvtIRdv3WkDL92vza/ZK/Za/af1vwy91qvw7azlt/3elN4pml0+wsleF9t3HbfNdfaYpyJVdY/mVpFWSLd836a/DTwN4d/ZA8C6h4Z+HVlF46+JOqTRPr2tXsq2FnJqM/zR/bbpvNZV3PuitYFluG3hvL+fzK8C8E/sUeJNf+J/jTx78ZdX0rx54l8UXr3Gr6No3iPUNK0uNlA8u3mSG0eZ/KX5YkmmVdv8P8VfY/w7k/ZW+FXiGz8E2fg/Rfhb4wlVTDY39raWt5cq7FVaC8VnjutzA/6uZ5P7yq3y19Wz3mmT3P8AYt80MlxdQyS/ZpGVnkgRlWQ+W33o1Z1Vm+7yP71fNvxA/Y/+CXjhJ5LbRz4T1GZJQLvQ9lqN86NHI8loyvZyybT9+aF2XjaysqtX5661/wAEtfEmnTT/AGO9074ox3crTNJ4m1jV9KctveRfOSw89ZdrSM25Wj3MzN8u6up+HP8AwTT8VXUk+l/FTWND8F+C52X7T4c8Bx3Sf2nErbvKv9Vv/wDTpYuBuiZmX+JdjfNX64+GfDOg+DdBsfC/hexh0vSNLiSC1toEVIookXaqqq101FFFY99ZWuoWc1jfwJc21wjRyxOodJEYbWVlb5SrL/DX5PfFj/gmxqET3C/AbWNKuPC9zcPdHwd4wt5bzRraWVt0hsLmH/TLFWb7ywsrN/FJtVVryrTf+CWvirW99ndWnh74bRyFibnw5rWt6lhnXbvjtb3yl+78vzTNX6A/Dj9ib4MeB7K0XxRHc/EHVLeJUe7191uI5WVmk3taqq2ryb3ZvNkjkm5O6Rq+pbWTQdCa08O2AtbA+U729nFsi/dRMNxjiX+FcjdtX5civnT4tap+zB4u8Qr8P/Gnh/RfiJ4unDCLRYrO01LUvlXd83mfLbLt/wCWk0kS/wC1Xw38Uf2HbW18T+FviF8Km074ReIfDV/bXmi2+o+Iru+00XHmqyxSWklq0aSSbBH5VrcbW/26+kvGGkWH7S/w8vPg3+01odho3iG3uPs9prWjTNeabBqyjbG9vLIqXFnPuI/cXSp5isFjklzuH5yftH/smftQ+GPAok0fwkvinWbKGGyu9Y8PTy3EuuWqI0LPf2cjLcLL5AjVVjWXazS7ZkVljb6o/wCCVPx+8U+K/A+s/s7fFCO6tvFPw52GzivkeO6/smVvLWJkk/ef6NJ+7+b7sbRr/DXlH7Zd5/wUS/ZjutR+MnhH4pHxL4A+0AyomnWiNp0crKsaT2skMq+VuITzY2+8fmWPcterfsn/APBTGP4natafDv49+H/+EY8QS2X26HVbNXfSbi3VdzTTbtzWqrg7nZmjVg25k27a+ofgr+2P8NfjDrHxavLLXdPi8J/Di+t4Y9SeRYYpLNrf95dSSM21omnjmWJ12qygetfmD+1Z/wAFPvF/xQ1mX4Mfsh2t/HHqBktv7ctLd5NUv32tti06Bf3kSt/z1/1207lVNvzeD+Ef2c9F+Dfgv/hOf2hruxsV1+aWea3fdP4m1OHKwzaeskjNZ6crXO+K8lkm+0Ku/c0S7kb7i8Ifs8/F79sC0s5PFE3/AAqX4MtLFcjRNAh+xLqixKqxLuZVmuFWNI1+1XCxx/IFt7do9stfrJ8Pvhn4G+E/he38HfDzRYdI0q3JbyogS0kr/elmkbdJLK38UkjMzfxNXpFFFFFFFFFFcz4o8TeH/B+g3vijxVqEOlaTpkLT3N3cOI4ool+8zM33a/LH4g+Ndf8A2wNNk8TeI/7W8H/s1WN1FFDbWdvcNrnjy4d9sMUMEK+cllLJhVX70n3m2/eg+dv2h/2ovh/4E0ez0hNDsbOHQYZbPRvCllGPsGniJmVXubmOOW1v762n8uVrT5rOGRSsjS3CrJHv/wDBOf8AYw0f4kWlh+2L8d9Q/wCEz1vxBPcXemWdyTOiSxTPG13dtJ/rZ/MQ+Un3Y1w3zNt8v93qKKKKKKKKKKKKKKKKKKKKKKKKKKKKKKK//9X9/KKKKKKKKKKKKKKKKKKKKKKKKKKKKKK+Qv22PH+r+Cv2etf0rwlubxV43aLwvocUbbHkv9Zb7Ovlt/C0cRkl3fw7K/mL1zwD4f0OXw74c0C2i1i78URXs4kaR4k/s15003Spf7sUs88Ek+5ty+XcJuVo2ZW+zf2ef2q/FfhT4Z23hnx14wXQPDeoTWtl4c8U6VC9w/h+fzftTaffwMrL9hWWBVaKRlk8mQ/Z2kh3+X9peGG+IHww8T6j8VvgFpNvHrzxJqPi/wCHNncb9K8QWb4/4n/hiX7reavzbY1+9+7kXzFVZP0p+DXxq8AfHfwTbePPh1qX2yxlLRzwOPLurK5X/WW9zF96KVf4l/4Eu5WVq9poooooooooor4Q/aH/AGNNE+J+pRePvhlqDeDvGNnex6k3kyPDYajcRMjM1wkfzQXLKnl/brfbcKpKt5i/LXwt8R/CH/DUPiPQ/g1+00fD/wAMPiLa/ap5hOjw3Wq6p5rR2E1pO0fl3un/AGaNYmijvFkaSR/liaGNW/Nbwf8As4eKdc/aO0f9nXxDoyW+m+L9ZuBZvZ3dw9raW9lest/e2CySbnj8i1lije4VmZQG+8K+1/jh8OvBfi74w+LbT4W+RKbfTF8P2FrtuFt7L7FK9jIjQfN8sC2lt8qxs0jPG0e6SaBW/Xj9h21sbT9k34WrYRiPzdCs3lwuzMuzbI23/eFXvh9FpnxD+Lni74zSQrd2mgE+FdBuH+ZBFZsZNVuIG/h827P2Z2/i+yj5trV85/Hz9umzj1hPhd+zVoup/FDxK0zR6pceGoGu4tOhT7yLcrHLD57fd3fOsPLMrMFjPxj4u+Nfxm8Dwaj46+JHwc8df2PawvHC3lTabpukwSszSMqWVx9q8yXeftM9xeM1wx3SbflVfmzxH+3B+z/pei2n/Cs/h2kl5bwTj+zNf0XRbvTvtUqqq3CzrH9s3KxkZvOml8xfl+Vn82P41039ofVtD8Of2XDZw6vqF1czXVxdX6b0jW4iCra29t5jQpEki7/MVVkbJX5P4v6B/wDgmjonwasvC+p+J/CPiMeNPHmtW1qda1K30S40yytIYhtisbfdbQQja2Wbb+8mb94y7VXb+qlFFFFFFFFFFFfn9+354a+C+s/CyyufitrknhLUtMnlu9B10aTcarFZ3iJ+8iuEhglj8qdTtaKTb5mNy5ZPl/msufj/AH9zol74VvIbeIgRR2uq6VC1pLG0Eu6R1gjaBXiuYxtaKT5VzujVPmjr6o+Gn7bHwYHh600/4x+AoWltbBLK5h0DQ9CRNUeJl23F3PewSzKzRk7lh2t5m9tzK6xwfSfgP44/Ej4jaHpniD4J/B/xudN06NrOO9tY5dT0u9s/utZXNtqM863Ft8x3RQ3EW1juVo2XdX2B8Hf26bzwj4ll+HP7T3hHXfhfYXJT+xdX8Q28yW7722/ZZ7tlZfl+9FLIzfL+7mkZk82X6t+ND6N4an8JftJWCQzDwpOkWo31uVfzPDmqYhu2Z1+/BA5ivP8AZWA7fvNXrfxWt9NvPhb4obUAk1nFptxdHIDqfs6NMrf7XzIGr+dr4KeD9F+HF/8ACrxl4/ki0xtEie7llEc/lS2Utq94vmQLtbduhSBo5I2aSSVF3NHNBs8W/aw/Zw1D4aftGeKPgj8M9CkGk3H2jxJC0U8q+bo0sK3CxSRNJ5bRae8NxtZV8xlzu3bV2/d/gz4Z+H/2QfFd54Z+GJ8OePfid4r01ph4fsEuL+70/W1zNpjWSssrW1jaMR58t1eRNNG5m3L5UcbfcPwZ/Y2m/wCEs1H4w/tE3C+IfFniCeK+bRY53n0iwnTa0fmeZ819JE4LRNNujt87YY1VVav0PoooooooooorzX4ifErwV8I/CGp+PviFq8OjaFpSeZPcTH/vlI1+87s3yqi7mZvlVa/MDxnrnjD9pK+0fx78ZNAvLfwHdTed4I+GQkWG/wDE08XzLqWuN92CziyJGWT93GuGbduXz/mT4tftO+PdZ8K6/wDDf4U+LrfXtYs7uWPxB4jtopYtJ061v0XzNH8O+Wu54F+yxwK25rib52hVY98i/md8d/AbfD/SvhxbDyodX8X6DF4jntrQMqRJqksrWiM27/WeWCyoqrHHGyKu5vMkf99f2Mf2c/iD+zF8TLLwOvjXSdc03UfDC3eu6PbQiyvbK8eVWtbiSJZJVn+bzoFn2xsyj5lbam39YKKKKKKKKKKKKKKKKKKKKKKKKKKKKKKKK//W/fyiiiiiiiiiiiiiiiiiiiiiiiiiiiiivyJ/bm8XTa34v1D+zb6OCXwTaweG9GEknlIfF/jRfs6ys33d2n6X5k+7+Hzg3avxA8c29x4h0Xxx8adIuhF4LsdRh8OaCfO8q8kFhEkOnQbFbcsa2S+ezbdrSQBWbd97wKx8ReK/Dum3OixSNa2VrcrHdRRt5MrSbmZYpHj2yOqyRb1VtyxyDcu1m+b9CPgx8TviN+zTpuh+Gfik2oXnhS1MWq6ebLa2reHv7RVWttV0edmaO4sblH2zxfNbySb4Zo0Z1aT9G7VPEOr+KrH47/s3ajp1l8TdXt2nu7G3ZofDPxEsrf8A1zRq3/HrqkXPmxSbZreTKs0kf75v0D/Z/wD2ivA/7Qvhq51LQFm0nX9Gl+y63od+vlajpV4vytFPE3zbdwO2TbtbB6MrKv0ZRRRRRRRRRRXiXxm+BHw1+PXhI+EviVpQv4Im8y0uVPl3llcfwz206/NFIv8As/K33WVl+WvwF/Ygbxp4z+LvxR+Ii28Nlr3w28BPpujrCnkpFJEkVvDL8zNteWKKVpXX7zSvIu3K19heAfA3wu+Cvhj43fGzx7pQuvEVtqXiOeVzPLJCdNguntbayilkj+b7ZeJ5bf6v7R+8XcypLE3knwI/b1tfBv7Mvhn4M3ElvpesyWa6Tpmu2TedFZquPtbXNm3+kJeW0bnyEVXju5DH5bLuZV9h1zx74fudN0b4V/EmPV9K8LW9nFbaL8JfCiPeeKNTs0VVjm8Qz27boFlX941t5kf3j50jsGWvpTwrpX7XOpaPaeHfhP4J8IfAHwfCNkNveL/a+pIv8Lra2HkWcTf3laSRt33mrxH9p7WP22/2Wfhe/wAZJPjHbfEGysr61gvtLbwjaWcCWtwxVpWljuHkVVbav8P3h8y1z/wy/Yn/AGYP23fgx4d+Pmp+Erj4ea/4oW4kuh4fl+x28ssFxLbtKtpMs8KRyNH5m1V7/eb7zdb8Mv8AgkJ8APA3i218Ua5rur+J49PkWWGyuRbpauy/8918tmf/AID5dfq7bW1vZwR2trGsUUSqiqowoVf4av0UUUUUUUUUUVEyq6lWGQ3UGvy8+OH/AASs+Anxj8bXvjuy1PUvCeo6lKZLmCyW3azdm+86xeWrLIzfNu8xv92uE1P/AIJxfsrfsz/DzxT8Y9S8Pal8TNQ8H6VcanFZavcq1vNLaxGTa0FtHErKzL83mLIu3PytXOfsk/EP9sH9sHw1r3jTwr8TLL4U+GdCvU0zTbGz8JWl3ayokQZhH50+6NYlKrsWR9ufvV9V6xov7a/hjTbjS/FFh4N+PPhqVPLubKWBtA1K5R/vLsma6sW/3W27v71fNXhz4haP4D8R3Hgn4N2F74LvboSjUfhB43VbOy1SKX/Xf8I/fSNLbxO2W2xRyNbzZ/1cf3q8+1r9uzQPB3wW8S/AeygeTUdKtLuwhvNeLWv9naLKnkx29/Bu+1S6lab/ALH9mjVvO2C4aRY2Zqw5vCHwq+Of7DngXxfpOmiPxp4f0+C0tJVZwlpe6dLDDqsM6qvyRTwILlovm+Vnm8tI1lZuF/4KCDxl8OLn4LfHH7Nb33ibStU8S6EUuCby3ubK1vXWytZHbbJPF5Dyo3mbWbca/Wb9jz4E/Dn4OfCXw/q3hXSvL1/xRpdhe6vqVw3nXtzNLbpJsklb5liiztiiXaqqPu7tzN9g0UUUUUUUUUV4l8avjh8PvgH4Gm8efEbUvstnGRDb20Q8y8vbpv8AV29tF955W/u/w/eZlUM1fnNrEPiz4h+KrP41ftP2Vsmo6fC+q+Ffh/d3Kw6T4bsk+7rXiSdl2rJ/ssu7dmOONpN0cXwx8YvjT8R/2k9a1j4b/A+71C/m8USf2XfatJbNBqnii6ibd9htIN3+gaRbKTJLHuVY4z5l1JJNLtfofH37MSfs2jwB8Ob7Wn1n4heI9J1YyRfaZXtba41aK18N2UVpFI20srXu9pdqs32cfKkaKteBaz8PbP8Aa9/4KD3nw18M3L2XheC+/suK5tzu+z6N4ct1t98LN8q7kt/3Tfd3OKm+DH7RPxK/Yg/aO8SeEvFcsmtSrrEWneJZbh/Nub6305riOHyLmfe0aMsyyKv8W1N0ka7q/qm0LWdL8SaLYeItDuEvNO1SCK6tZ4+UlhuEEkbr/sspDVu0UUUUUUUUUUUUUUUUUUUUUUUUUUUUUV//1/38ooooooooooooooooooooooorCh13R7qeSztr6CW4iOGiSVC6f7y7q3aKKK+UP2tfj1dfAT4S3mteFbM6v441p/7O8N6TFEbme81GX7u2CP8AeSLAuXZV9Nv8S1/Jp8VPjX8WvHum3HhH4jXjSMmv6lrl4JE8m5bVr1YoZ2nXt5SwiONNq+WuVX5a9B+PWn6V4Y8MfDf4V+GLl7+X+zkuL2CJSjpf+bLDJBMv8U0V6bza3/PF4l/hrxbxF4bsdF1hFkvVlCWz3bMhBZ2QtHA21pImb7SwSXcrMyxy7lVtu1v3d/YK0/Rf2p/2bb74aeL7m70vxh8LNQ8zQ9bhhW21HT7XWYmuIGjX5laCVjNG0DboZrcIu37u34ZNr8Wv+CevxJf4ZfFLT21bwNrrpcDy3mj0++lt5VVb+yulkaSzvII/n82FVmjkwrK0e1q/Sj4i2MfjHxZ4Z+Onwf1+38NeMNStbWPwp42jdZNI8UL5SLJoviRY1WOK7aRCsTMqqzYVdsiLGv2f+zp+0xpfxkOo+A/FmmP4N+KXhbC674buziWJuP8ASLZv+W9s2Qyuueo3feVm+tKKKKKKKKKYzKo3E4FPr+e/9nnw5qXwz+Jn7Z3gvSlFvre1tJ0dSFRN+s3lzDYGR/7u64hbc33Vzu+Var/HbxVqGq/C+Hx34PjtNW+B3w512Ka+utYv7iwvPiDrju63N1ZSwfvPLgkYtBtZY1YFl3LF5a/N3wV+EPxL+M/xF1z9p3xFbarpljawy6qltocFu2vXFukX7uZZWjgt7eWSJS326bbNcSb5LeOSTc0fpvw5/wCCkng34Q3GseF/h/8ADW28EaXFKoH2SNtS1S+lV286XUNRupIpGb+L5reVutdDof8AwVl/af8AEPjmLQ/BXgjSPEllqDb7OxKSzaj5Kruk82W0mWNWXBZmaFVVfmZdvzV9veB/+Co/wW1m/t/Bnx0sI/BGqXv7qVodQsvEGkfP8u2W5sJJWTr8yyRqq/xN8rV+nOgzaHcaRp914akt5NGlgR7NrUobdrdl3RmEx/L5e3G3b8u2ukorD1SG6vLC6s7G5azuJonSK4QK7ROysquqt8rMrfNtb5eK/LfX/wDgnD8RfEXhu8vPEn7R/jPVfHnnfaLLUGuJYNOgdfmVfsazOy/N/FHMu3jav8Ldr+zj+0v8R/B/jyD9lj9sJY9O+IaKq6FrqHbYeJLf7qtHJtVfP4/ur5n3WVZPlb9L6KKarKy7hyKdRRXzV+0R+0z8Jv2afDA8RfEfVNl/eJJ/ZulwfvL/AFCVP4IYv7u4hWdtsa5G5vu18C2H7NH7UP7ZmpJ8Uf2l/GOqfDDwtcKz6P4P0KVo7q3t5futdyN8qy7cbvMjeRuV2xf6uvUPAX7Nf7Uv7OXxF8Lp8GPiTP48+Ft9dxR65pPi2fzbqwt9w8ya0nVfveXnasexd2Nyurbl/T+qUwhMMi3G0xENuz93H8W6vzJ+JH/BS79nT4bahcfDv4SxQeMtZsA0cUVpd2Wj6JG6H7jajdyRQ7efvQrIv/j1fCvj/wD4KuftS+GfGcejar4D0Lwzpz7LoRStJNLPYE/M9teNcLby7lB8qWONlZv4W+7XMfEn/gqF4d+Ivh638N+N/h1Z+NtGuJl+1aZrUCR+XHt/1ttqFuyyRSqx+8tn8uDtavMvjp8DfH1xD4S/aZ+GWn6tLZtFFcWmkeKYItSvRFak+WsNyyyx6lFEqHyorpVvFhUfuXhTcntPwJ+IWq614U8e/HG/0WK/+CXiq7i03xjotnqd1qPiHSpVg2t4ilkZVZZGZz5rQ7VaP7se2Krn7alrqXjz9nv4K+Bxq6eJfEE3jPUtHivUVHivk1JzNaXSsvy/6TaXVtKu1fl3/wALLX9Cum2Fvpem2ul2wAhs4khjAHRYl2r/ACrVVlPQ5p1FFFFFFFFfNf7QX7R3gn9nrRbabWIZtc8Ua9J9l0Hw/YjzNR1W8b5VihjXcyx7iN0jLtXP8TMqt8LeCNJ8Xax8XB8YfjzJY+IviLoW25voZptvhX4c6RxJInm/NHPqrRfwqzMufMkZY1VpPzn+Ivjf4hftr/FaX4CfAC0udQ8Mz3s19dyyyO41B1VVj1XWLzdEzfMdvlbVjt1CQ28bbVVv3g/Zk/Zm8Pfs8+HbRby6k8TeMW0+10671q5VQ/2W1RVhtLZP+WFtHj/Vr95v3kjMx3V+TP7X3iu31v8Aax8RfGmWYvD8JLO9g0whvkjl0O0Rldl/2tb1S2iVv+mUi/7ur/wRq+EWzxZ8Qfi5cuLhLGystGtZlO9DNeKl5dpu/vRKkKN9TXl//BZb4NN4b+L3hr4zabbiGw8YWLWV5Ii9dR077rSN/ekgeNV/65H+7X6G/wDBKH41x/FD9maDwLqVwJNa+HM/9muCcubCXdNZP/uqu+Jf+uNfqTRRRRRRRRRRRRRRRRRRRRRRRRRRRRRRX//Q/fyiiiiiiiiiiiiiiiiiiiiiiuJ8a+GovG3g/XPCN5dXWnQa7ZXFjJcWUvk3UCXCGNnhk2tskVW3K21trV+d3jb9jTx7E8mn/DrwH8GbvR4PktF1Tw3e2l6kX8PmXVtcSs0m370i7WZvm+WvmDx5+zz+3p4OitW+FHh0+G5rWdHll8G+M797KSLd+8VdO1y48v7v3VXau7Hy16JZ/tMfHf4XW8x+Ini7xT4bhtfl3ePPh99psmb+7/aXh+4Tcv8AttG3/Aq9B8N/8FE7p4Y2vNS+G3iSN/8AltZ+LJtEf/gVrqtgrK3+z5jf71c544/b18Xaw4i0rxx8OfhlpRbE18NWfxhq+3/p2sdOhWNpP9mRmWtjw14N+Pfxu1S51b4bx6r4PtdZt2tdS+JHjG3RPEdzZt9630HSY9senWzfeV9sW7Ik+aRdzfnt+1l+zV8D/hp+0z8Mvgr4DsvK0vw9oJ1nxPeXdxvlu7a1luLy4lu3+6srQQsu7av341VdoVa/OHTp/FnxK+LGm3kV3Emu63qcFvDdj5Ykn3Iv2jd/DtYiVm+rV0Pw/wDFngmL476X4o8TxLceD7O+i3W145US6ba7Y4LeRlguv+WUcat+7bp95P8AWL+5X7IvxFbRPiNqH7U3ie9EHhH9onX9Q0aMnaItKn0ufydBhmb+Hz4BcRbvu7hF/fr9RfjN8Gfh78ePA1/8O/iZpMeqaRejIz8s9vL/AAzQP96OVc/Ky/7rblZlr8QNX034q/8ABNbxnqlj46a5+IHwX8Vx+Q8VxAt1ZagE2RxwTK3y2d6tsCq/K0MyxIv8TNB9HweHfht+0X4Nj+LngLxo3hEeEpn/AOEM8Xz3KSarpzRRLNJY3e1nknsY4zJ5sd4qSW6q7bp7dvMr6q/Z4/an1LxL4of4D/tBafF4S+LunRLJHErf8S7XrXb8t7pUv3XVlBZo/vLz/dkWP7pooooor86P27vjr4+/ZwvPhV8WNI1gWvhCLXv7N17TzFvW9S6VWX5vvL5UEdzIv/TRU/2lb1z9r34jWvhb9lDxt8SvD2vmxSLS4rvTdRs59nmSyyxfZGiljblZWKr8v3lavkP/AIKIWnjb9pf9kDwr43/Z7jvfFGi3t/aarNb6Yrvcz2csMsa7oI/3j+RM482LazKw3N9xtvt37AOoePvD/wAPNQ+C/wATnvzrng230a8jTU38y8htNZsEuPs8rfe/cXaXUaq3zLGqL/DXyT8QPhGvxN/4KH/ErwjqWpnRfh2mk6L4j8YyxTNbNcxWFg9rHaSTqy+XDOk5af7u6NC25WXdXyl4n/4Wz/wUZ+PVh4b+AmiWul/CD4YTJbaWtzG0GjW9vE3+vnjVfmluVQbYFXcseF+X95JX6W2P7JHxs0fRJ9B8TeKtO+I/h+VXB0CK51XwdbosqjzE8/TLif7Tu5+e7jkkkyWkkauJ1X9lr4BeGdBbWrb9mvxb4e1zw5bv9ln0DUbe6uNys8m6B11N1nZmcruuIfM24Xb8qqv5d+A/+Cd37TnxS8Z69eaT4b1XwD4X1KV/N/t24Vb17WWVZI4pl2wLcydHZdqruX5trbd36D/DH/gjZ8NtKdr34meKb7UJmiUR2+n+RsjfjcWluLdvMX5fl/cx7c/xV+sXwp+Gnhj4O+AtI+G/gmJotH0WPy4Q+3edzFmdtqqu5mJPyqq16hRRRXzb+0h+zn4G/aX+Hk/gnxYjWd7at9o0rU4BtutNvV/1c0Lf3em5P4l/uttZfnH9lL9ofxlZeLrj9kr9pi4W1+LPhhW+wXx/1HiPS0XdFdQv/HNsB3L8rMoLfeWVV/SCvy0/b5+LPiDX/EvhH9i74aa/beG/E/xTDPqeqXc3kxWWjL5u5Fb/AJ6XLRSIqr8zKpj/AOWqst34s/s2fE74Z/syeCPhL+zv8WL7TPGXgKWXUdPju7tYZfEDW6vcTWuzd/q13Foom3wqoCyfL+8X6i/ZV/aC0f8AaX+CWhfE/ToTZ3s+bXU7XDBbfULcL9oRf70e4hlb+6w3fNuWvpyvmn9pz9obw1+zV8I9V+IuvOlxqCq1vpNgWw+oahKv7mFQvzY3fM5X7sYLV8tfssfsn+LNV8UP+1N+1ssfiL4sa4Yp7C0nTdb+HrZfmhhhi/1azLn/ALZ/wt5m9m/TuiiuS8X+E9G8c+F9V8H+IoftOmaxbS2lxH/eilXa3/Aq/JP4l/8ABHD4O67BDcfDzxLqWk3kRPmx3f2d4pV+X5VaCCLym6/Myy9fu1+cvxe/4Jm/tR/Dd7GHRtOn8d+GLeeQxQabcb5YmlZVkVYmVtnmqv8ArfL2ttHmKrbY6/SjwJ+zd8B/E3hPT/FHib9m/wAc+I/EV5afZJR4hvbWO5Vdnk7G8zUbOFFVc7ZPJSRf9Yq7q9MtP2RvivJ4fj8MfDLVLH4M+Hgmz+ypL/UvGkUkW7dsktdTmisYv+2Mb7f4ZPutX5s+LPDH7Qv/AATe/aBX4x+I9Mtde+H3i2VbPVG0tXOm31vKv7y3mjmZ5Irn5TLE0zPubP7x8y17z4r+GPhTw5+1J+zxr/wtvl1H4LfEnXrfX9GswWe30vUrNHkaK1Vv9VFK06yeV/DIhXaqptr9N/2vNc8WW/w10/wL4FuLmz1/4hava6BBNZSLDeRwSpLdXrQO33JfslvMqv8AwsQ3avgv/glR4A+L3wd8EfFLxX8cLPUfCmhSzWs0Uet+bbMj2CXDXt1sm2sse1490n3W2nrtr7e/Ym+LWm/Gv4Qar8QbDWJ9VS/8UeIX/wBKdi9tC1/LJaQbW+4q2bwMqfw5ryf9ln9oXxd+0N+038Yr/SPECXXw08GLb6Pp1nBGpgll81/LvY5/vO0vk3G7b8vlmL0r9I6KKKKK+OP2if2prD4P3+n/AAz8BaU3jf4teJhs0bw9at8w3/8AL1ev/wAsLZcFmZtu7B+6oaRfj6z8GWvw40nVf2ivit42tfE3j29aOPxR4jtriKP+wtOlma3ay0Pz9qwQKyTRNcwrJcMyPDDC0zs0fzHf+LvH3/BQDxHpXwe/ZjhuvBXwu8L3bXNzIsLQQWzRSq0F9f3O7dcXcrCSWK2X+LZJJI7b2i/ZX9nT9nD4a/sx+CIPAvw+sgjPtkvr+YBrzULjb/rZ3/Pai/Kv8P8AFXpXxS8e6H8K/h14k+JHiJ9uneG7C4v5hnDOtuhZUX/aZsKv+0RX8oPxY+J+m+JvB2jz6xeuI/H9xZ/brhEKTmwguJdS1aXY33o59XvZlib/AKcQv8Nf0X/sFfCj/hUn7MXhayuNPj03VvEvm+IL6CNdixz6o3nRxbf4fKg8qLb/AA7an/bu+Ax/aF/Zr8U+DtPg8/XdNT+1tHwMsb2zVmWJf9qeMyRf8Dr8H/2AvitZ/s//ALSXgnUkuGtvBnxWsU0m7EjfJb3+/wAn95/CrRXsYZd3zLbzhm+9X9VtFeT/ABA+M/wk+FEIm+JHjLSPDW4ZRL+9ht5XH+xGzbm/4CtfG/ib/gqX+ydpF6ul+EtQ1fx3qLcLb6Dpc00jt6K1x5Ct/wABZq5lv26f2j/FF6yfC79lTxTeWLf6q612f+x96/7SyQNGv/f5q8+uP2zP2zZ7iaNfA3w88L/ZpHilGr+MbCR4pFbaySLDdqysrfeVl3VzF/8AttftawyGH/hL/gRZP/ck8RPMw/4FHd7axZv21v20xzYeLPgZqB7LF4gRM/8Af7UYq7Twr+1n/wAFF9V2yWPwr8DeMrfP/MB1+0kZ1/2fL1Of/wBBr0gf8FBvi34H8yT44fszeMvD1pb/AOtvNJX+1YF99zRwRqv/AG0r0DwT/wAFPf2OPGDpbXXjCbwzescGDWbG4tmQ+jSqssK/9/K+x/BPxS+GvxKtGvPh54r0rxLCoyX029hu9n+95bNt/wCBV6LRRRRRRRRRRRRRRRRRRX//0f38ooooooooooooooooryr4h/Gb4T/CW1F78TPF+l+Go2QlRf3cULyD/pnGzeY//AVavjvxv/wUa+F+jWQvPAXhbXvF1pKG8nU5bdND0Z29P7Q1VrVf+BKrV8ya3/wUl+MOtwNN4X0vwd4aSP74lm1fxU4X183RrVbP/vq42184+Mv+ChvxZS8t4tT+NN5phuf+WWg+F9CeFf8Aeku9TnuIv+2kat/s14lqv/BQDWtR5v8A4mfEy+3jn7JfaVo//oizl2/8B3VvR/tYeEmSOSb4y/Ex5CMlY/GUoI/CTw+q/wDj1Tp+2n4V0G+8qD4z/F6IsFPmLe6ZrUQ/8CVtd3/fK17V4P8A237zUXiaw/a51DSC33LXxX4CtZVJ/hEk+nNPt/3ty19e/D79p79p/Ugn/CNeIPhT8a42+5aaHrj6Nq7j/aiu90a/7u1a90i/bXl8JDy/j38JvGHw3SIZnvzYf2zpEX/b5p3m/L/teXXfeEtc/Y2/aJle88LjwZ44vJRvaM29lc3g95IpI/OX/gS17F4d+EPwl8H3iah4S8EaHol2nKzWWm2ts4/3WjjVq8c/ag+Pn/CldK8L6PperaRoviDxvqy6VZXuvS+VptjGqNNcXdx+8i3rGgCqnmLukeNdy7q/Jj9o74MWmhaF8SPj3rH7QnhTx5qPxC0z+wLm8ubOaKKH54ZFisn0qa8VJNtqqKjR7WXfu/jZvzJ+GOlOt7rcnhLQtU1vVNG0rUrG3i0yFtSie41SJrOCWSW0Vl3/AOkSsrfKv7iNfmZttfshof8AwR++GXib4GeFrfWtQ1Dwr8TP7OSXUbuKT7Tatez/ALxopraT5dsGfK/ctHu27ua/PfRD8Qv2FfHeu/s8/tNaFLrvwm8cjytStYWZ7W5iyvl6rpcrbdtzAwVv4W4CttYIy/tF+zn8e7/wRqHh74MfFzxFH4o0TxDCr+AvHQb/AEXxBZ/8s7K7k+6mpQL8u1vmkx/z0/1n3b428GeF/iH4W1PwX4x0uDWdF1WIw3NpcJvikT/2Vlb5lZfmVgGX5lr8K/il+zd8YP2EfiGnxO+Ct5/aXwrvUS01GxmjT7PcW3muzWOtblePbLHIYIL5o9sfyLNs3NI3q17efBv9qn4WW83g/S7+yh8JalcTaho1nGy+KfA1wyxeTdaTEu1mtIJ0LT20fmKytuhWKSJYF+ifhD+0149+D/jay/Zw/bHaKz166Gzw54xC+XpfiGLhVWZm2LBd/MFZW27m+VtrMjS/pbRRRXD+OPEjeDfB2veLktxdnRbC6vhCZPKWT7LE0mxn2tt3bdu7a22vyK/4KaeKv+F9/DP4J/DP4dg6hcfETVX1q3aDbL5cFhaNHIrfNt3L9rKsu5fmUq22vy11D9ozxXqH7Id9+yJ4wklbV9D8Q2DaaB+9kOmotxJPa/7XkTrG0S7t3z+Wv3Ntfev/AAR9/adjjfUf2X/FV2d87S6l4c3ZPO0yXtqvou0eeq/9df8AZr9NbDVl0b9uzxLo5kEdvrPw603UZsnC7tO1W7hVm/3VuDX5VX/iDx3+1b8SPGfwy+DspsNT+OGrxat4k1dFYrpPgjSFWz0qKRf+el3GhuWTcvmLJEv3ZW2/onfeJYv2W/gXe+Ev2SvhyfGOn+CLSd7u8kuEtrI3UHy3DyT7fMvrvcC0vkr5a7TG0kTKsdfi/wDED/go/wDtm+JIZtcXxHaeH9K1C2aS3s9JgtU8lWby/N3edLeJtbO3zGZWx91lr9NP2avhb/wUB1DwZp3xB+J/x5Hhu21GJLqPTLzS7TWJBBKNy/aJZGi8pmX+FZG2/wATK25V/T/wUmtp4fsYvEGsW+v3uxi+oWlutrDcKzNtZYlklVflx92Rt2N3y/drvKKK+AP2v/2v/E/7PNxb+E/h58M9Z8d+KdT06e/t5orWV9Lt4otyyNNJCrSO0WN0ka7flI3SLuWvZf2Wv2hPDn7S3wb0H4i6LeW82py28UOs21uCn2LUkjXz4fLkZmVdxLRbmbdGQ25q+mqK+Dv24v2b7340+AI/HXgB5NL+Knw93ar4c1G2+S6d7f8AeNabl+8suPl/uyY/hZt3qX7Jfx3039or4FeHPiNDOras0K2eswhdht9UtVVblGT+FWb51/6Zslfhz+1/8Y9M8D/Gf496V8fvhfF4g8aeLYLfTPCFzeBHsNO0NUljhvbd2/eeczYl3R7f3wdd0e1lbwf4F/Gz4vfsN/GnR/Gvxt8JXmtx694figt1vrjzLgaRcFJIZbC5ZpY1Vdm3Z93bmNtv8P7ff8EzvA3jrwj8AZ9V8T2dvpejeNdUuPEeg2MLb5rbTdSVJIllk+625QGVfvKp+brtX9H6/Gv4T/Zv28/2vtc+Lniq0mf4Z/A66+weGbUjda3+qeaWkupG+67fu0l8tf4fI3fxb/2UqJiqAs5AA5JNfkr4f/bu8SH9sTxJ8I/Ddlc/Fb4e3d7p1pb6noNjvbQbq4CwyJNLGvl3FssgZmlZlZfn2s23bX630UVzesxanNpd6ul30WnXjQv5NzNF50UL7fld03Rb1X723cv+9X5w/Hb4N/t3+JPDF54k+Df7QNrqskKNJDpltpFppSTbPm2R3iyTtv8A7vmMq/3mX71fkL4L/wCCgP7bvhq5gh/4SxdR/seS4F7aavFaStcC1bdNuaaRJmdeV8u3ZPlX+L5mr9l/g58dtc/aN+Acd5+1J8MINH8F+MrZ4pdRgm+06XJFuVVe5iZvtFmrN80U+6SOPbuaaJgtfnz4/wDCXj79kTWYvgZq0smteHNB1y38e/DHU5z/AK260t/MvdHkZfl8ye2eRVRdu6bYyr+++X9RvH/jbS/Hf7Qf7MNxoE4utE16HxH4jt5B92RItISO3f8A75vTXyN/wVy/abj8A/Da3/Z58NXbR+IPG8aXGpFdwMGkI7Lt3f3rmVNv/XNZFb7y1+T3wg/ad134Mfss/ED4I+FZpbTxL8RNUtPKf/VG202e123Uqt91WnURxK3/ADzYyfLtWv0R/wCCUdvqPwO+IXxK+F3xCT+yptT0LSvEkctxthiS2tfMjnfezbdqtcBd3+wfu/Mq/sx8I/iDbfFX4f6T8RLC2azttbV5oYmfeREsrxxszbV+ZlAZl/hzt7V6tRRRX5+/Hj9qrxIfGzfs5fst2MXi74r3isLy5f59L8Nw/da5v5Pu+Yufli/vY3KzMscnyro+lfD39mPwh41+IXxi1PUJn1t/smpa7fRPF4m8ZatFcL9pt7CJm86DSl2iJV/dNNnc0iQqjSeG+HfhJ8a/2/vibaS6hCvgP4M+GWnhi0aO3i+waTHLE0P2W2jjjihn1L52kaTay2bEKzNIrRL+5Hwp+EvgD4J+CNP8AfDbSItH0bTh8kUfLs/8UssjfM8jfxO3zV6tX4wf8FQPjZdaraaf+zh4PvYoHup7W+8RXMjfuLZPmmtLeb5W+X9295Ov8MNv/t/N+U/7Lnwoh/ax/aw8NeDLS0km8DeHBFNMko/1eh6Xjakyq21Xu5Mebt/5bTu396v681VQAoGAOlSV/LF+1P8As5eIfDHxY+NPw20DTpZLDRY3+JXh+WCNsQWVxKkeowx7flRdpLbv+nJNv3q+/vhD/wAFFPjJ8V/hVoWl/Cf4Qap4w8cadZJb6xrN/LFY+HobqJNrXEl2zbW3Y8x42aJlyVVm+9XzX8WP2jvEUvnN8ff2pJBK5zJ4X+E9or7Fb70X9rs0Uasv3W8ySX/gVeZ+FPC+pfES8XU/2bf2QZ9dmnPHiDxzd3upR3jfd86RbiazsfMb7zfM67v4a+t/Cn7In/BSPX7OOx1D4m+H/hNos5y+n+GreKxlgX+7s0y2gVv/AAIb/ertP+HQ2j+LrlNQ+Nnxp8VeMrzOWkBSNv8AgLXbXjV6Bo3/AAR9/ZD0/H23/hIdVx1+1aki5/8AAeGKu/s/+CWP7ENom2XwFPdH+9Lq+pbv/HbhVrU/4de/sOf9E4/8qup//JVcv4j/AOCT/wCxhrdv5WmeGtQ8Pyf89rDVbpn/APJqSdf/AB2vLNU/4JZ634ey3wW/aD8Z+ElT7iT3D3A/3d1rNZ/+g14L8Qv2HP8AgoLYRSMvjHw18YbOI/JD4gtbW8vJF/u7tVtpdn/Abpf96viDxt8OfEXwwuF1D48/s46v4HNrJuOv+Db27slib+/umbUbFm/2Y2i/3lr274YftTfEbw28LfAr9pYawnUeG/idaNbO+z7sS6kzT2//AJN21foB4S/4KXXHg670/Q/2uvhzqXw5fUNq2+uWIbUtDuf7zxyx7tyf9cWuf96v0l8C/EfwD8UNBj8TfDrxDZeJNLl6XFjOkyBv7rbfuN/sttavQqKKKKKKKKKKKKKKK//S/fyiiiiiiiiiiiiimMyqNxOAK+OfH37ZHw38Papf+FfhrZXXxK8TaeD9rt9GMX2DT/8Aa1HVZmSztUXHzbpGZf7tfld8df8AgoTrGoPe6frnxINosStnQPhu6pj7u1J/E97G25+fvWFqy9fm+XdX5qWXxm8b+MPG4T4S+ChbapeSs6DTo7jVdeuX/heTU5vPvvM/vNatArfwqlfY/gv9hL9vH4wXp8R3ujaf8PRe/vBf6vKo1If9t2+2aorf9dJFr3+b/gjl4m1LStQ8UfEn4vz6xrEFtLJ5UFi83mPEhZU+03FxuZd3H+rr2L9mf/gmt+yZ4/8Agd4F+JHijR9Q1zUfEuh2F9debqU0MSXVxCrTLGtv5WFWTKqvzV9R2f8AwTE/Ygs/+abpN/111LUn/wDbmvNP2iv2H/2Rvh1+zz8SvFvhj4bafZato3hzVLq0uDJcSvFPFau0br5kzfMrYatzw1/wTG/Y41LwZoTa34CLan9gtTcTR6lqETST+UvmOyrcbfmbP8Ncdrn/AAR4/ZK1cM1hL4i0MnoLTUUdR/4E28tfK/xG/wCCKUNna3OpfDP4nbDArOlvrVlhNq/N811byfL/AN+a+Yvg38LP+Ckfw8+HWjfFD4Ux67qfg/UoluLS3sNWaQm13fu5YdOab5llUbot1vJ8pDbfmqtrX7RvhTxN4jOm/tKfDvTm8Qwvvnn1nS5tA1uN1+639saLHFI0m77vmaZt/wBqvs74R/tReJPDr28Pw7+LButKXy0GifEaeLULI7v+Wdt4s0xpVif+GKO9jVl43LXnH/BSn9oGw+LPgzwR8KPF/gS+8E+NYtVGpXEuoLDd28Wl+Q6yT2GoQM0dxbSMwZmj2/6n5lVlWvy5+MPhyP8A4T7RPh34P0v/AIqG6tLVNRgtFw1xq+rytefZVjX+K2W4itNn/PSE19DfBLxj8Hv2TPG/jXwF8fvA03jHxLZam+mx3ml6pcabcaebJmjk2yL5H7udn3LIs27anzKq7d37W/sY/H7SvHPjHVvhj4M8HW/gbQbO2OsAX+vS65qWsPcMsf2i0n3SwywReXtldbiXaxRdq/NX1x8ef2f/AIb/ALR3gK6+HvxJ08XdpLuktbhMLdWVxt2rPBJ/C65/3WX5WVlr+e7xDo3j/wDYL1+//Z3/AGjtHk8ffArxdM08EkAZMOrfLf6ZK3/HrfQcNLFu+b+9tZZK/V79nj9pqbwjYeHvC3xU8TJ4u8D+I2WDwj8QB8sV3/d0zWv+fXUovu7pNqzY/wCeitu/RTUbCx1KxuNM1G3juLO6RopoZFDxSI42sjK3ysrL8u2vxd/au/ZG+IHwYSX41/sxS3MFto264k023jWeW1iSJo5LeSKT/j6094vkaJtzQxgL+9t0RYPkvwn43uPHdrr3gy70f/hL/h/dzPd694Mu7t5p9N+Zo5PEHhrUG83ZAs/mbo1mlWH5/MZ4WaWP68/Z5/a61b4BwaN4X+KPiN/H/wAE9Xn+w+H/ABvGGkutHnT5f7L1qNdzJJH/AAs275fmjaSP/VfszpeqadrOnW+raVcxXtndxrLDcQuJIpUddyvG6/Kysv8AEtblFeDftRed/wAM0/Fn7MSJf+ET1zYR13fYJq/Fz4E6V4gvPAPxL8ea7dm41vwRJoPhfRdUto3nfTrq/uLfz9Sa2k81ZJVUWiT+Su64hi2s255Gb5Q+J/g3TfiX4e8O/Hnwra2+p6roXm3Him0hZ/Kkit2eaeX94vnbfkk/1ytJtO2RWZGknm8CWdn8If2zvg14r8KRmC31vXrKCR4t2ySK/lS1mZW/2opz8u7d/eXd+8k/Rf8Ab3+I9x4F+MPj2/0W/TT9U1T4faV4PhuGLbbZte1S7uLiZmX5l8qytJn3L8y4DVb/AGYvDOifs+/BOHTfHmsTaXrnijyLjxLPZrLNq93IsW628O6TBCrXG+CJw1y0K/6O0jxx7WZpIPYLDxv+0T8XfDlx4N8PeBNT+EHgvUbqDTlN1ZNBqNnoMW1WWygWFo4p54yd0szbYVxGsLMnmyfn7+1Zc/AjVtfi/Z+8C6foniHW7XVVv/EfiiJfJew021WJWsl1C4mvGadljC7Lf92q4hjtfMbyo/lv9n/4CeOP2zvibqPgnwFcSaN8NNCmRpsCWG0trVd6wOyfMstzt/56N50n95VDMn9S/wAJPhf4S+DHw+0T4X+CLMWWi6DD5MMeWLMzsZJJWZvvNI7M7f7Rr1Kiiivxn/aq+FnxP/ZD+Jg/a+/ZhtWi8Hu8M3jbwzZO6QXm2V2mu2g2tGsbRvtZ1XdC37xV2l2X9IfgB8dPh/8AtG/DXTviZ8P7wT214Nlxbsw+0WV0q/vLedV+7Iuf+BKQy/KVr3eivxz1nVI/2A/2v21rVbxbT4M/Hu5llnVRiLRtcTZulb+FYmaTdu+X92x+X9wtfFH/AAUT8GePvH37bWp3lnpcnxA8PeG/DlhrtxYWk6wJZ6Dao0l3FLcr/qvNZZZFb5mbzk2qzbVr4v8A2mv2kJP2nL3wLoPhrwSvhnTvBmnroejafb3UupXD2vyLBE0jKrO6qgX7u5s1/QB+wP8AGbw34W/Yf+H/AIl+MPjHS9Ht7Zbywgn1C8htVS3s7qWGCFmkZcusaBVX723Fec/tB/tTax+0zrFl+y3+xLrn9qat4gJfxD4ktA4stK0naVmVZ9v3m3D54/8Armu6R/l/RH4G/B7wp8BfhboPwp8G23lafocAQykYe5nb5priT/ppLISzf3c7V+ULXtFfj3/wU7/anvvCfh+L9l74TyTX3j3x2Ire8SzLPPbWF021bdVX5vPvPuKv3vLJ/vpX23+yf+zL4U/ZV+FNn4B8PSPfX1w32vVL+VFSW7vHAVm2r92NFASJNzbVH8TFmb6poorjfGPhPQvG3hjVfCHiqzTUtH1i2ltLu3fdtmgnVlkT5fmHyt95fmr+W79rb9lrx/8AsT+LLXU9EvZtS+GWvXYEXmB57eVtrboLuBv3ayqhOzc25v8AWRsrBli9H/Zw1r9nnwH4v1DwF4u0fR9M0T4gy2Op+E/Fd1vuJNMlVopJLSa6hms7yzbcg8r99E0bENIzxustfqLdeIP2jvgHo+o6D4K8OXfxT8HafepPpUNvbt9tNhL/AMfFgyrD9nlttrs1tJHIrQ4Rds8a+W3B/E+w8B/Hz4RX/wAO/DVzc6B9naC80Sx1eCXTdZ8G64ny21vPBJtkXTblj9mWRd0cLP5cbNGY1g+bf2IPHmrXvj74CeA/FlyJNY+Guo+KfD7ptYMLfWdMF9bI25V2tBLaXVsy/wALQ7e1eA/tfWK/Fz/goZ430vW4mutO8M29lawxP9wLBawttbd+72+ZJI/7xlX+JtyhlbznwF8OfC+maz4t+PfjOxit/C8VvdJoEBb5L17VpbVnbzlZvma3dvmj+8TJtdUeJ/rHx7eeJp/2e/C/x0huUuPGNn4rTQ9Q1eWG4jt7+11mytbyPy4mWK4eKxuUgjtluPM/fQ+c3322/oz/AME7/HXhjVv2d9J+Hdnr0Oq+JfBU1/Y6rb7/APSYH+3XDRPIjNuZJUIZXXcrcruZlavv+iqrusSGRyFRRkknCgV+Rn7R37Z2tfEi81/4X/s4eILbw74a8PLjxZ8R7o/8S7S4G/5Yacy/8fF3L92Ly9zM3+p/56x/A2u+JbH4d+D7Pwv4RivvDXwu1KVbnyLe6ZPFHj64i/eT3d/fQK32fT4F3NL5beWqh442eTe0X0p+y/8As1fFX9prWz8WPjRcy6X4QimWDT7aHbCn2Kzd1gt9IWOSXyoOSzXnmM0jHdCzSf6Sv7e+FvC3h/wZoFj4W8K6fDpWj6bEsFtaW6COKKJPuqqrXS18Yftf/tf+BP2UPAs+qanLFqXi7UonXRtGD/vbiX7olmVfmSBG+8/8X3V+Zq/lG+Jfxd8RfEu/fUr24urjUtQluJ7yeRlMl1eX+xrqVlVflZ2QRKqttW3SOPb95m/pi/4JtfsoN+zj8G18R+LbI2/jnxqsV3qSv9+zt13NbWm3+FlV98q/89GK/wAC19wfEL4leA/hP4WufG3xI1+28PaJZf624un2Lu/hRF+87t/CiqzN/Ctfmr4n/bg+KXxf8Pah4h+AGlWPw6+H1q7RzfEDxw4trM/eX/iXWf3p5ePl/wBZ/daNWavy+8RftPaN8Mvih/wtP4La/wCIvixrkFjcWHi7xL4hixpep2t0yeXaw2LRu1vaeaAq+YytztVfutVfwLpeqfHT9ofwb+y38RvH2tWXwe1BEm8O2dvMkUL6dLateadDs2+S07LiBpWjdlmDr97dX72eDv2a/wBjz9lHR4/EttoWg+Fxa4J1nWpYnuFkX+Jbu9Zmjb/ZjZV/2abeftqfDbUoLib4VaNrvxHitSyy3mlWP2bSY2/6aanqLWtnt/2lmavjf4k/8FDvHkVzHpugX/gTwXcXBZEim1C78Xai+z7zLHokP2NGX/ppcMq4NfGPjD9uL4jeVcSeKvjz4lu9r4+zeHtI0DTV/wB1ZVu57pf96SFdv8VeU6z+2v4WkjXOsfEnXmlVXY3vxBvYQG2/daC006CPd/utt/2q4e1/a18E6qjtqvhjUoHU8GfxN4k1Bz/tNt1G1Wq8v7VPhGFXGkW1/p7Y+WS21bxJBIjf7za3Ov8A47XbeBP2wbzT7Cdtd+LPjnTrxHLwG18SXtxAEz8qfY7+wvFZl/vfao1b+6te5+Ef+CinxJspLSaw+NGoXkVxMbeO28ReEtPuF3rt/wBZJpV79sZW3hVfyfm527mVtv258Mf+CifjbxFHBHJp3gz4jSSfeXw1r7aNqHy/e8vSvEEcE0rf7MczV9H+HP28/gJNqUXh34l/2v8ACrWbjhbTxfp0umI/+0tz81rt/wBrzF3Va+JX7E37H37SOmHxFP4X00z6gGePWvD0iWssjN/y1822/czt/tSLJX53eKf+CcP7T/wIs9Rb9lzx7F4v8KXm57jwrr0cLRXK/wByS2uVl0+4b/bZYm/u18SaF4n0X4c/ED7Pqdvrn7KXxWgOx7yxS6m8OXnPy/a7CZmuIImbHzRtc2/8Xkqtfrh8K/23/iN4DttM0X9qPRrPUdLvYFmsfG3hWVL7SdRi3MrMsUfzO8SjzJVt1aRVO5rdFVmr9LPCni/wx458P23ijwhq1rrmk3q74LuzmSeCRf8AZdflrraKKKKKKKKKKKKK/9P9/KKKKKKKKKKKKK+c/jD+0P4F+EF3ZeF7tbnxF411v/kGeG9Hj+1apeH+95X3YouDulmZY1UH5vlr8cv2sP2zrqFrzw78VNWi1nVMsn/CAeGb500iy/2PEGsw7Zr6VfutaWvlw7htZq+J/C3gP9s39uX7Novg/RHt/A1hLst7WzhTRvCun/N83lxrtheRc/Nt824/vbq/U34E/wDBHH4U+FYbfWPj3rU/jTVOGbT7FnstNU/3WddtxL/vbov92vqX9lH4c+E/gD8X/i/8CvDul2+l2TXdl4o0UqiiaTSdUi8mSHf/AKx47S7t5UXczbVcf3q+/wConRXQxuMqRgivlb9jK2/sf4AaX4NlcvL4P1PXNAbP3h/Zeq3VrH/5DRa+rq+Tv21YtSvP2WfiRpej2st5eappn2CKKBGkcteSpb/dX5vl8zc3+yK+qIkWKNI0GAgAAqzXzF+1z4j1Tw9+zn40h0Dd/bfiG3TQNOCH5/tutypp8G3/AGlacN+Fe5eD/DWm+DPCWieDdHXZYaDZW9jAPSK1iWOP/wAdArn/AIg/Cj4bfFnSzoPxJ8L6d4lsWBwl9bJM0e7vGzLujb/aVlavxU/bI/4Jq/Df4TeA9b+OXwG1698IXOihJP7InmluYrh55Uhjt7SX/j4SWV3CKsjSrIxC/L96vyo03RPE2q/FvTfAfxju/tFt8L/tUd/ZxMjpb6dpctzqWo2sbx/u1bzPNiVV+XzHCr8q12X7I/iPXvEP7WGl/E2UaPq/iSG9utahsNZvP7Nh1XUZWO21t7ny3jiuWaQywedtj3Rhd27arfuN4r+Dv7IP7c2vavpfj3w7e+AfjDb26C9tLjdpuvQKi7Vm8rc1vfxbQFWdVlXy8LuX5a/OTxt+zb4i/YT8c2/i34haVqWteFVMEGmeOPDEjW2o6JLEzeXM0G7yWZlfy57a6WSOZcLHcL/q1/Vn9nr9tfSvFEOjeH/ilq1hdx67L9l0XxhpwaHRtYm/htbmKT5tM1Lb960m+WRvmhZlZVr69+LHwj8CfG7wRqPw6+JmlR6vomp9Vb5ZIpV+5NC/3o5U/hZf/QSy1/PR8TvhZ8bv+CcfjDU47u3X4j/Arxq32a+tr9WeyvoNvy292qq32W9RR+6nX5WwGX7rRr95fs8/tVad4C8GW3ibStXu/HHwGVkgF9MGuPEPgeVvu2WsRLuknsV/5ZXS7mVRtbcu1q/V3RNc0fxNo9n4g8PXsGp6ffRLPb3VvIs0E8TruV43X5WVv7y1+cn7SP7IGsWkuofE79nO61Lw/q0pWfUdJ0G7XTbqfY7Tebp0u3y0kaQl5bSRfJuGLsvlTM0j/m18BvEkPxO8SXlj4rsLfwF4y8R3Muj3l3cWqxeGfEt1EzN/Z/iHTI2X+ztSlZC0Fzb+WzSZaNfMX5voL4HfFvxt+yj4Y/4WB4Sg1Xxd+zte3LefY3CSyXvhoyuf3tpLJHE09jL9+CRlRZFO2Rbabd5n7NfD34ieDfir4S0/x58PdWh1zQtUTzLe6gbKt/eVl+8jq3yujbWVhtZVr0auO8c+Grfxn4J8QeD7vHla7p11p8mfu7bqJoW/nX40f8Ex5ND+Jfg/4/fDD4h2qW+oahfwQarYttCoktu9mx8tvl8zzIW3Nt+9jdXWfs2/smLc/Ef4rQ/EC8OnzzapqWmzadBJ5yXZuLdZJH/fNPI1nLbXUM6+YyyRzOPmZlVm/Mj4QQ6x4t+Nv7L+l6gXubmHWbN/NYNvaCwv03K25fm2rAy7lbbtH+9Vz9qj4r3Hj39vzxbr3hbS38S3WmajFo2i6fsWVLnUdNRLWAMjf62P7YDL5ar+8X93912avuvxB/wTu/bPtdGtviL4O+Odzb/ECezVbzTbae60y3jXmT7NDeQzNv8A3hdmaSNVkkZ5Gbc7M3xV4w/Zn/4Kp+KC/hLxlH4v12zum8tobjxGt3ZP/vbrtodv+9X0v8Ef+CS/xjvtAttN+L3jKz8JaNcysb3TtJhS6v5YMK2xrr5Y0dsyRs37zao2/OrbV/bL4M/BX4efAPwJZ/Dn4YaUumaRaZdud89xM/3555PvSSNj73sFXaqqq+0UUUUVl3dtb30EltdxrLFMrI8bDcrK3ysGXutfg9pGn/EH/gmz+13Y+G/D1p9p+B3xg1Wzt0eflLOSV/L2+f8A8s5bRpD975Zrf/aXdH+xOjfGPSNZ+M/iT4NW2kanHqPhfTbLU7i+khUae6X7FY445d25n+Q/w7flf5vlavbK+Z/2pvh/8EPiP8GNbtv2iY0Twdoy/wBpTXRkaGWzeBW2zxOvzeZyUVV3eZu27W3ba/mCufiP4++GPwS+KHg3wL4c1DSfC/jfxFDpd1rmrMU1R9Nt4HmsNKZNq7W8j55WX5WVvL2qrLu+a9R0GbwLYaF4u0fxZZtrU5iuorfTXuheWDbfMjdp/JSFXXj/AFM0jK33trCv0E/Yx/Z6+GV/Ha6t+1x8OdXHg/xrPZW/h7xN9puINNjurrd5cU32eRPluW2KsrfKsg2tt3V/Rb8Fv2evhF+zzoU3hn4Q+HYtCtL2Xzrlw7zXFw/8JmnmZpG2/wAK7tq5O1eTXvFfMni79pvwD4I+LeqfB7XLa9h1fSfCdx4xkuvLT7GbC1d45E37vM8z92W/1e3/AGt3y1+PH/BOrw/4m/as/a+8aftc/EqzBGht5tuY0xajUbpPs9vFHu+99mtAf9pW8tm+Zvm/oioooorzn4hfDzwd8WfCOp+AviBpMWs6BqsXlXFrMPlf+JWVl+ZHVsMrrtZWAZWr8V/jH/wST8fWOj3+kfAvxzBf6DL+8tNG1+FfOhd3G5VvFVl28uy/u12sT/E7SV8ZeGP2Uf8AgqH8OJm8IeA7LxXodpE3EemeIEtrI/7StHdpDX2v4D/4J6/tq+OrGHxf8Zvjneab4isY5TYWFxc3GvIjSo0ckF00kywrHKuUlWPzVZSVbd92vzqf4geLPg7+2X4S8XfFCxfQ/FPg7WrNPFO37lz5U3k3F6v8TfabRw7M27zGZ5t372vf/wBrR9U8I/t3/GfVNLJhnuNAi1K1nUZZETTbWRpY1VdzMrI21v4cbvl2+ZH9PfFz9laO5/Zr+D154amk1DUoNN8MpNopkS3+03OpNDDtgdVi2/abmZvtk7NJMsYTb8qqtd5/wUettA+CP7HXg3wbEbebUV8VWd2YY8iK7vE+0Xl67IzMzRtK5bbIzN8ybmZq+hfD37IKeIfg18MfE2h6rc/Dz4weG9FtpIdf0+NfNSe6X7RcWl7B8q3Vt5rtuik99u3cyt6J4I/aY17wZ4g0/wCFP7VmlweCvFd8/kadrUDM3hzXG/h+zXTf8e07f8+1xtbptZtyrX1j4g8R6F4S0K98T+JdQg0rSdNhae5u7iRYoIokG5nZ2+VVr8aPjj8f/Gv7XHhXX5fh6+r+F/gDoZkTVdX0+2f+1vEnlBmktLJWX5Y5FQ7t21Vjy1w3/LBvlb42ar4F+GHhfSofD1hp/jo+HrO11HStGg3nwf4biv0VrSW7W48qbWNZuYsSbLhU+U/ND5aba+6/2Zv2UfG3xUtbD4mftO3ms6hYy/6ZbaHr04kuJ5biKJZPPgjVIbKy/dhYrGNdzL/rm8s+RX62Q28NnDHbwRrHDEFRVUbQFX7qqtX6/OL9s79uTR/gFZ3fgT4dtaap8Q3gE073J3WGh27fdur1l+87Z/cWy/vJGI+X5lWT+aHxzrvjT4heMT8SPEOr6lq/iLWZ91pcTuX1S/mztWWOKPd5ESt8sSx/KuPLj3bGZf2v/wCCe/8AwTYvPAmo6V8df2hbLZr9qVuNG0GUBvsT/ejurv8A6br96OL/AJZt8zfvPlT7S/aL/bi8L/DHxF/wp/4T6XL8Svi3fnybfQ9NPmRWkv8Aev5V/wBUq/eZPvbR83lq3mV+OnxL+IeoeLvibaN8UpP+Gh/jbLK0emeE9LDzeEfD0v3vKkWFv9PliwPNjjbyeD500u2vt74a/wDBOr4ifGzWLH4i/t1eLLjV7iNV+x+FNNlWGysIuNsLNDtjij2jb5Vqq9N3nN81fW3xsk/ZU+E/wm1D9m250eGCPxbYz2lp4U8NWH2zV7sujbZobO3VpGkVl8xZ5tq7l3NJur+b/wAOwahZweH7DxzPq3hPXfg7rPkTyW8CR6vZWF1P50G2O6mgji+zallWeSRVja7DfNt217Xqf7S3ijxB44sdN+FnhV/iR4rlO19Z1PzfFfiP7/3LRrq1fT7X/Z+y2Uir/wA9H+9Xe2P7KP7av7RHxh0bQfi/qFx4Rn1WyvNZ00+Jb19Q2Wtm9vbypDaq0qpMjXEbbGjg25LLt2qq/e3hj/gj14EutYTWvjV8S9d8ezJGibFVbLO3+FnkkupNn+yrLX1B4c/4Js/sYeG4JI7b4dQXssqshlvru7u2+ZfvKs0zxq3+0q1T/Yu+BnwYtP2d/BOpSeANBbX4bR7S/vX0y1e6nvLKZ7Wd5JWj8xmaSM/eavuK28P6HYxiKx062hjHRI4URR/3ytfLP7M3hjw3eQ/Fm+m0u1liv/iB4g+V4UYH7O0Vq33l/vQmvT/EX7OPwA8ZRuPEnw18N6nvBBabSbR5P+Av5e5W/wBpWr8/P2tP+Cfn7HnhL4JeOPidpPg59B1TQtLurq1awvrpEe82bbZPKkklj2tMUXaqr1r591z/AIIpafdeHrG58JfEafT9bNpCbm11GxS5tzdeWvnKssMkTJHvzt/du23+996vGb79kT/goP8As4aBeaP4Vsx428NAMWh0m+bUICv8KtpF+vky/N8237HI391lryvw3+0v4F+Gy2zXPh7xD8IPiPZbY9bm8LOdJSW43tteTQ7lZbGdVjK7omW0+YHa3KrX6ofDf9s/4q6FPqVj4ltLH416FoO37bq/g1PJ1yzg423F3ocjfvYpVYMs9nI9vt+ZWavqyz1f9lb9uDwHLYp/ZHj7SkH722nXZf2Lv8vzI2y6tZP9pfLb+61fnD8V/wDgnj8XvgXBqniT9kPWD4n8L3/z6p4G14JdW90ifNtjWT9zOy/w7tlxHj93MzV8l/AL4i6p4N8X3A/Zu124+FvxJ8/Zqnw48VSOdD1e4X5ZIbK5uGRop2wFWK62zbjtW4b+L9pv2aP21fAnxy1Gb4d+JbObwJ8UdKLR6h4a1T91P5sQ/eG2Z1TzV/i27VkVfmZdvzN9x0UUUUUUUUUUUV//1P38ooooooooooqhPcQ2cMlxPIsUMYLszHaAq/eZmr8tfjV+23qniDSdUufgrq1n4P8Ah3ptw1jqXxG1VPOtzOm7zLfQbH/Wajc8Ha21o9wb+H95X5C6j8e/HfxX8Q3vwV/Y/wBA1hLjxa5Gqa1LI134t8Rf3pb++/5dbbpuijZYY1zuZlLV9SfD3/gnHa/s46r8Pvi1+0tBY+L/AA1eailj4g0yIv8AZ9Ee82x2F1LKrKtxEtyUjuVZVjXeG/eKrNX9CelaVpui6fb6TpNpDYWVpGscMEEYjijRfurGi/Kq+y1uV8hfHOBvAvxl+E3xwt0K2326XwdrJUfesPEGz7I8jf3YtQht1/7amvr2ivlT4AOuifFL46+Aedtl4nt9ZhH/AEw1zTbWZv8AyZjuK+q6+Zv2ur65079nHxs1kSk95bQ2KkHDf6bcRWv/ALUr6Zor5M+Ossfir4y/BP4WsC8baxd+KrwDtb+H7U+Tu/7fbq2b/gNfWdFfnJ+1b8S9MfxdLa3hWfw/8DtKfx3rqk/up9X2PH4fsG/2mn33O1v7kX96v5toJm8PfBfxR441G8M+ufEfUV0eN2Dbmt7V01DVGZm+bd5xsV3fxbpF/hav0D8Df8Etfid4k/Zz8KfGf4f68kfj3W7M6jNoF/HF9juLK4PmW0SvIrL5jRbHZLhWjZm2sybdzeW6b8e/EFnPB8D/ANobSrvTNa8I3CpYpe3T2Gr6LN/C+j61JuktflKMsF40trIo+WaJfLWv0z+D37a8VlpkngL9p2WHxN4KvZf7JHiyWyWFY5ZV2/YPEumtu+wzsuV8z5rebllZlVpK+ff2lf2IvFn7PE2qfGv9lO0TxX8Odbg3+IfB9yGvbWSyb95ujTdungX7ysrfaLdsSRyfxR+vfsmftuaPovhS2uNd1S71z4XwNBay319J5+s+DriVtsNpqzL811prN8ttqCr8v+rmVW+7+tmvaL4S+IvhW50HXbO18QeH9ct9k0MqrPbXMEo3L/ssrcMrfRlr8Hfjj+xf8bv2IvHVx+0F+yJcXGs+EY1c6lo8ga6lgs2/1tvcwf8AL5Zbf4v9ZH95vu+bXsX7J/xss/Emial4z/ZCgij1GFWvfEnwl1G78q3V3b95e+Hbll/cbmPzRbfJbcFZYm8vd+p3wh+M/gL436HNrHgy7lS506X7PqWmXkZttS0y6T71vd2zfNFIrA/7LY+VmWvlj9rX9ifSvjfDqfj34Y3CeGPiLd2jW1xIMJZa1bf8+9+m1lLLgeVO0bNGwTcrbV2/DHwW/aF1z4B6zbfDX9oC2a48/UX06+nXTEe/SdoPJgsteRo55J454DtgvIWZpFT71zCG27Gg6D8Qv2b7bU/2mf2PLrT/ABp4CF3LH418H6RPLc6SjxKskl3pLt83l+U6NtXzGt2JjbzY0ZU/Vr4A/tEfC/8AaV8CweOfhlqguosql5ZykJeWE7D/AFU8W75W/ut8yt95Wavoav59fjNp0f7FX/BQqP4kazCE+FPxqW4g1bcG8hUv2Vb9ZP8Aagudlz8v/LNtq/xV+jPhTxnY/Dr48+LND8b3s97qaaZoI0lzsK6ha6ldvZyX6svzNLtgtYrz+HbaiZVVX2r+HP7B2oKPifrnx21a236f8FfCurX0AC7vP1K/luI7K3Vf4pJ2uZFi/iZlFfXv/BK/9mq21j4h+Jv2kfFKfbR4fup9J0eWTc4udSK/8TC+Vmjik27nKxeYu5VkKt8ybq+uv2tf+Cjvg34G3GreCPhTpx8feNtHjkbUBFuOm6Sq/KzXssf3mViF8pdvzfK0iN8rew/sNXnxG8cfB62+OnxT12fVvEnxH2332dv3dhp1hE8sdpb2luvyovlnzGb70jN8zNtVq+36KKKKKKK+OP28fDdr4q/ZB+KFrc2cd49lo89/CJF3eXLZfvllT+6y7CytXwL/AME+7/4/ftB+ILHWPiR8Txqnhv4K3bW9vBp0xll1ya8t38mW/uVZfOggQ/uvMXczb1bawav3Br5z/aX+BWm/tJfCPW/hLqWqTaIdSME9vewpvNvcWsqzROybl3ruX5l3L8p/hba1fz1/tg6v+0f8XvG3if4KfGvxLZXPiL4WGynsrDTLL7Pp2oQ3UStcanc3TN5ds0cDwszXDLGu4xrsb5W+dm8PR/Er4gaX4m0jw3f/ABKj8KWdpf8Aiq3tru4uGvdPsHihnb7Q0MDRLtAiVbeN1jjx+8bazV9sfswfC7xR8RvjT44+Anxb8Qj4SfD3w3r1r4jbwENQh8yS+un86ytLeSRvMaGOMI0vlt97y/lWRlZP6UaiYblKgke4r+YX9p746/F3wloNz8APH+gXcvx3klvPDE/iZreKWfWvBt/K00FvFIv32nnIX5Y/lVSqsrPItfvv+zJ8LtN+DXwM8G+A7DRYtCvLPSrN9St4tpJ1JoU+1vI67t8jS53Nub/Z+XbX0RRRRRRRXy/+1ho3i+7+C+u+Kvh1r134e8WeDIJ9f0ye2f5JZ7CF2a2uYm/dzwTx7kaORWXcQ33lWvhn9lL/AIKj+H/iSNI8MftDacngfWNZdoNO1qNXTRNRlRgrJvk3fZ5FZh95mj5+Zkyqty3/AAVo/Zo0vxF4Y0f9pTTLNnu/DMkNh4gWEqjzaVO+2Obcyy7ZIJH27trfK+7+Ba+Bf2xby+1LwD8HvjuE+1XeqeGL3wPr0gDcapo2+13yLIqsrTq/mqsiq3lgNtVgrL+tWlfEax8YeHv2fPDvgySRPGbw2dosLor2/wBlbw9b6lJdTKzfNFbNJazr93zLiIQ7l3M1fmL+158WPAnxD/am0zwvqV8138J/gaW+2nf5kuqX6yia/VW/jub65UW27/Zeb/Vq7V5n8Jv2u/2wfiv+19F46+F9xLqfiPxTOlv/AGBuY6R/ZsW7bbzJu2pDAhLef8rKxeTduZt315+1N8bv2w/2f/inrc/7RnhnRfiD8IPG+y0i0ko0mhpFF+8WKCVo/OgvFUN80it5jZZVbYnl8x4J+HnjX4+/Dm8+IHxY1zVPB/7Mfh678/wt4b17VHZtQlldYbSG51BY/OTT0lx+9k8zyYyfLbarSr6R8Y/2lbHxVayfBb4Arp8baLb6bYwXUGkrNptteoxW2h8P23l+dcXc6yPLE7M0ccYRoV+V7lfp/wDZG/YTbwKuj/Er4+St4g8W6c8s+laXOyzWmjvO/mNcSKu6OfUG482f5trAfNIy+a36k0V+eX7Yn7Xb/CKGT4W/C+eO7+IWpInmzbPPi0WC4+WOeSL/AJa3cn/Ltbf8tG/eNiNW3fzh+PdYn+IXijTvh74Ctrnxh4j1a/Wa5nZ2v59Q1SVvmVWX/j4fcf3s7fK3Kw7YRul/oG/Ym/YP8O/s+WifFn4xSQa78ULmLzJbmZhJa6NFt/1VuzfL5ixja0v8KjbHtj3M/A/Fj9vTT/ip4q1b4ffCCQ2/wy8OD/isvHLXcunw2lu7bfK06eNWkaWVhsi8tfOmyVh8v/Xr8S/AT4L+KP2ktQ13wH+ynY3nw2+C89y8WveMNTbz9e1wbt32dp127l2kf6JD5ca53XDOzKp/Zv4VfAn9nL9iPwBd6po8droFjawg6nr+qSIbu5/67Ttt+82NsUaqu77q7m+b5s+P37ZDaVpaX2p65L8IPBV3Ez211NbibxhrsX/UL0qT/jyibBVbq8VW5G2NPvV+P7ftBfG/4t6vq3gf9j3wPqXhy2vyz395paz6n4o1FXb/AF2qa0264Xc3zbY2jjXO35lqb4vfslfEf9kbU/BfiX44a5Dqmn/EwXula9JbGW5WxSdE3NLLJ/r5Yt/2lfl2+ZB8rNjdX3R/wSG8bv4M8SfEr9l3xbBDaa9pN2+pQlAN8jW7LZ3cXm/xxqwieP8A3nZa/Uj4+2zaD4l+GXxahTjwv4hisL1v+od4gX+zZN3+ytzJayt/sx7v4a+naK+Zv2ZP9B8H+KfDOwqdB8Y+KLfHok+pzXkP/AfKuEr6Zr5g/ZWix4I8WX3a/wDHPjOYH1X+3b2Nf/QK+n6+Rv2rrSbxRp3w6+E8Mfnx+OPGOkwXkfrp2ls+sXW7/Z2WWz/gVfXNZ13e29hbS3l1IsUECtJI7HCoijczNXwF8OP2dvhH+0h4L174s/HDwXZeIL34p6jLq1o13FsvLPRFVbfSYop42WaDdZRRyt5bL+8lfdXxr8Wv+CVnjT4fTan4u/Y+8Z3dnLcKPP0LUbloTMkUizKkN9Hs+ZXVGi8zaysN3nK1fDQ+KXi7wp8R7fw9+0bo+peC/iNpJUQeIYJf7H8QIN21X/tDb9nv4m/u3qssig/6au6v1q+FX7aPjDwNptsP2iAniDwgUi8rxrplo9vLaiVjHD/b2kf66xaVlKrPGrW8jY8tmX95XtX7Rv7HXwK/bH8J2+t3jw22uXMAk0vxRpWySV4mXdH5jL8t1B0+Vm/65tHur8U/i54e8Z/CHxLpXwd/bWivUGnnb4R+JmkB5NQso4m/dbpF2teW0TYZoJGW6t8/u227Vb9Df2c/25fFHw61nRfg5+1xqFrcW+sxK3hnx9aSrLpWtW+7arTzr8qt0Vnbayt8syo3zN+wYZXAZTkHoRUtFFFFFFFFFFf/1f38ooooooooorF1G+sdPsrjU7+eO2tLVDLNNIwRI0Qbmdmb5VVV+bdX4qftfftj+GPFfhmS61Ca5tvhHLI8dhp1rK1pqXjyeJtrKrf6y10SNhtln27rj/Vx/wAW38s7bwX+0/8AtsvqvxA07w9d6h4V8HQeSlppcaW2nadZRbWay0u1ZlV5FjAbyo90jYDSMzMu7+lz9kz4O/s/fCv4T6PqP7PdnDcaTr9vFcNq5/eXuocfeuJdu7crZ/dfKsbbl2r81fRni/wtovjjwxqvg3xLaLe6RrVtLZ3cDfdkgnRo5F/75NfP37OninXYrXWvgZ4+vXvPGPwykis3upj8+qaRKrNpupe7Twjy5/vbbiOT/Zr6qryH43/Dhfi18J/FXw8WX7Nc6zYyx2k//Pver+8tZl/2op0jk/Cj4KfECT4qfCfwt4+uYvs97qtjE17BjH2e/i/d3cP+9FOkifhXr1fJ2l+Z4e/bQ16zChbfxp4HsLv/AH7jQdQuIZP/ACHqEVfWNfMv7XH734LyWf8Az/6/4VtP/AjX7GP+tfTVFfI3gmL/AIS79rv4keLX3GHwLoWkeF7c/wAAuL9n1a92/wC15b2W76V9c1xfjbxpofw/8I6z438TzfZtI0CznvrqT+7Dbo0jbfVtq/dr8Gv26fFHiD4f/siaVpviyM2Xj39oPxBJ4l163PLw2cASaCxb+LbaR/Yosf3kf+81fCvgz4SXnxY/aI+F37LenblttCgtbLWdhwySuzalrXmf9NIGeS2/2vIjWv6p/iV460P4P+AzrTWZuGja3sNK0yAhJL29uCIbSyh/hVpZCF3fdVcs3yq1fIfiT/gn/wDDb4w/DzVh8cIl1H4leK521LUfEln8tzZ3rKqx29ozf8uVtGqxRRSfKyruZVkbcv4tfEz4b/Hf9hDxzBovjTZrHhm/VrLTtaa3+06bqNh/Fp9/bNu82Bl+/ayfvIWHmW8ny/vPsv8AZr/atb4MaQ+ueEhc638H4ts2teGfOa91Lwasrbft2mSt815ozN/wKFvlbbJu8ztv2mP2V5rBo/20/wBhyS1v31G1e41jQrONbnTdc06df37R233ZVlX/AF9tt+bll2zL8zP2Nf2wPCvhPSLX7NdSx/Ca9uUt7uzupWmuPAWpXB2xwSO3zPolzJ8ttO3/AB7t+7k2/er9tEdZUEiEMjDIIOVIr+bT/gqN4M8CfB/4+eH/ABb8HHm8FeLLjSZ9Y1KfR98KC4a4ENtK3k7fszz4lVnX5ZGCblXc0lY3wg/ba8K/FTWNKuvjPrk3wx+LmmRJa6f8RtJhVoL2JflW316xX93PE2B823av3v3SqzN+z3w6/aYvLO50jwn+0FZ2Xh3UtZ8tNI8RafP9p8LeIPNH7trK8/5YSy/8+1xtZv8Almz11n7Qv7NHhT46jS/Eluy+HfH/AIWkW40DxFDBFNc2VxE3mRiSOVWjnh3/ADeXJ91vmXa3zV+HHizQ/iz+zHNd/Anxjpd3430vVHv9YsNO+2tYXmn3sET3E2oaVdQqn2iLfGJ9scbfdKyW8E21n9c1z4V618IvD3hL9rD9k3Ubbw9qMVlbnVZll8vw94isEsLeRpYbTbugVrsvZ+VcNHJ5wRmZJHWRtz4Bf8FbPil458canD8RfAllceEtOtJdRvZtAjma/wBNsonSNriSOaZvtMcW8NL5aqyrmTbtRlr9T/jP8JPhN+2h8FE0C/uY9R0LXIUv9H1ezKu9tNj9zdQN+JVl/iUlWxX5GeIfFXif4C3+l+CfjjKn/CcfBXQ/E2maJqZ3Kms6Lqmj3TaVdRs33mgntTa7f4WlRfvbq52T4O3nwN/YJ8I+B7vSMeOvjRr9rqFxZnbHdOqL/wASu3Zmil+WO5ktHeNl/wCWskbMu5mX6B/a++NP/DDP7PPgb9k34JajDaeM7/TvLuL8OsT2dq2ftN7uZtqS3c7SbWb7vzsu1lRq/Cfw/wCN7XQfD2uaFpkdxqmoeKYntpzOmxo5HfarxtHIzSs6k7lZfvHb833m/YPQP20viL+yN+yz4T+HPhn4Y3MF74csfs93f+JJPsfl6peP9qZI9PX99LGvn/K0jRbtp+X5a/Wb9km2+IM/wH8N+NPiz4gu/EHizxnBFr17LPhEt/t8SSQ2sECqscUcUWxdir/rN7feavqiiiiiiiua8V+HdK8YeGdX8J67F5+na3aTWVyn9+G4Ro5F/wC+Sa/C7/gjVcal4W8afGT4ZajcWcD6fJZvJbSFlv3ntZbi3keNfutFH92T+JWZP71fu9f3tnpFlc6pqEq29pZxPNNKxwsaRLuZm/2VUV/M9+2X+3X8d/i/rOl6f8K9bm8HfDzxG10NGhsZ2ttR1O2tbh7X7XcyLtkRJ5Y5FiiVl+6VZWbazfn58WPg98a/AF9JqHxH0bV0+32Ud+b2/huEaW081LdZZPO/eKvmska+cqtynyrla8pkj1Y39pbazLLbO8cCK11vHl27KPLb5vm8vaQy7f4fu16j4x8DX37Pvxon8I/EjT9P8WjQbmJ7yCC7eSy1C1nRZFaO5hZZF8yKQMjfLJGxG5dw21/QT+x1+0jJ4d8S+C/g5rWv3Xi34f8AxHsJ77wHruosDqFq9nlbvQ9Rf+Oe2ZdqyL97KbfldFT9XL17+G1uJNPgW5uUjdoo5JPKWR8fKrPtbarN/Ftbb/dr+eL9mi18Uftg/wDBSDWPit430i806x+Hsj3r2F1efbV06eyb7PbWiy7VXat35kqrGqr8r/71f0c0UUUUUV4/8ZPCXivxj8ONd0PwFrlz4b8T+Q0+l39q+14r2D95b+Yv3XiZ1CSxsrK0ZK1+M/w5/wCCgXxS/aD+Cfif4ZfEn4dPrT6zpd/4fuNV0GRPtX2q8hS1idtNk27maScM3kydm2x/Ltr8bdY8TtbeDoPhV4u0660W88MzXWR5LG4a63s3lTxTSJ5G1iVZlXcv91q/ar/gnL+00nxr8K65+xl8d75NbivdIlh0a4mkV5rzTZYmWeyeRWbMsEbbovm3Kodf+WS1yPwq/Z2uPHnwK+P/AOxpfQRv4t8GahFqulM5XzLjVLNWhW4j/dxLGtzaR2y/ek/4+CzSbmZV8r8NfHaTw/8ADrwt4i8ITJYfEqL4dweBLaeZmiXSPI1K+/tG/n/iiaxsrSFt23dunj+Vvu1+Xlh4a1Dx34th+H/w7jn1RLidvJaULC9wyKzSXc+5tsUaxhpG3NthjB3N9+RvvzwL+0RN+wl4f0e4+BnhHTfEd54tScXvjHXIJtmq/Y5VWeDSYI5oJEsYpPlWWT5riQFtq7FVfqn4aeE/F/7YfiKT9pf9qGSPWvC+nQQ3Og6HZXKJpWjxeb/pd1dxzL5cq2MXlTzxs0jTK6LJu/1K/Oen3XxC+Kugf8KB+G+jXejaZ4hsv7S1GTSZpbzUPFdnFNLDA1tBdsjWNi0dvEsCzLGqwqGmklZoo5cL4H/Gz4beHvidq2m/tL22veAPiclxDBY+N7R/s+o6H9jgW1gtbvT47eKN4vKHlzs0MnmL95du1l/aLw9+0/4y+GWg2OufH4WHir4e3e0WfxF8KBrnTXRvljfU7OPzZLNm+60sLSQ+YdvyV9n+DvG3gv4iaDD4o8C65ZeIdIuMiO70+dLmAsv3l8yNmXcv937y18i/tx/tcx/s0fDy9t/CNv8A2v49v7N57S3C74tPtd6wtqF3/CsSyOEiVv8AXTERr/Ft/m28Q/EHxR418NWdr4XuJ9b8V+ONQkt76cs02pXl5dKPPihT/WM0/mRpLKyruVhaw7o0naX9/P2Fv2G/Cn7J/gk/Ez4lfZpfiHdWbS6hezOn2fR7XZukt4nb5V2r/r5f4sFVby/vfEn7W37Zkn7Sia54L8Ea5ceEvgX4el8jxB4jRD9s12b5vLsLCJmTzPPwdsXy7lzNNshVlrP/AGWf2Q/En7WsOjeI/HGlS+A/2fNAl8zRPDdu7pPrD/da6nl+VpZJMfv7tvmb/V26xxhfL/Xn4ifF74cfs0aBo/wy8C6HFfeIHtmGi+FtMMVsEt4s7rid2/d2dlHy0tzN8q4P3m+WvxO/ab/bE8Tf23aX2iajZ+OfHs0wGn3gj87SNDZl+VtB0yRW82XkKupXi+ZN963jWP5l6P8AY9/4J46j+06g/aE/aV8UXWp2WqXU+dOW5eTUrqe1laGVb+5b5oNrIV8pf3m3+KL5a/fX4f8Aw18BfCjQLfwf8N9As/Dmj2/K29nEI1Lf33P3nf8AvO25m/iavn79u74Gx/Hz9mbxd4TtLb7RrmmwNq2kbRukF7Zq0ipH/tTx+ZB/wOv5xfhh8Xr34Y/EH4PftWWEjN/Z06aB4iROWc2ESW8jMv8A086XJFtZvvTRSt/DX9ZeuWNj448F3lpYSQXlvrNkTbSlVmgbzU3Qy7W+Vl3YZay/hH45X4k/DTw1468r7PNrNjDPcQf8+91t23EDf7UUodG/2hXp1fNXwPulg+Jfx08OdGs/Flrdgf8ATO/0LTJP/Rgkr6V+lfJn7FkWqH9nHwxda3Is2o391rN9cOgwry3mq3dxIy/7LNJX1nXz3qOvTal+0fo3hG3jjktdB8M3uq3ReNHaO4v7uG1smV2Xcn7uC7X5WXcpP3q+hK+Zv2oTrGt/D2z+Fnh2R4NR+JepW/h4zJ96CwuFebU5f95bCG42/wDTQpX0DYWNno9jb6bp8S29pZxJDDGowkaRLtVVH91VFbFePfFn4H/Cf46eGn8K/FXw7a+ILLDbDMuJ4Gb+OCddskTf7UbLX8/nxa+BPxN/Z3+J/iLwp8AH1/4leBPA+nxXGqxxN5d/4fTUWdmtILuPdvZocSyxLDJbtGwa4t327q9C+BP7Tt18MEbx/wDAN1u/Aksif2v4Vu7lI7WOeVtu+Ndqro97K3zKq7tOumJWOSKTy4F/W6w1f4BftxfCC+0fUbVNf0SdvIv9NvI2t9Q0q9QFWSaP/WW9zE2drL/wFmVvm/DT9oH9n3xz+w/eXPhTxnYSfEv9nnxXdcBzsuNPum+7LDLt/wBD1CNfuyr+5uFG2RW+aNPqn9mX9ryb9mnTvDXg/wCI3iN/HHwR8TN5HhXxkB+/0p1C7tM1SLc7RNBkbl+Zo1+Zd8O3y/2+sry11C0gvrCdLi3uFEkUqMHjkRhuVlZflKsv8VbFFFFFFFFFFf/W/fyiiiiiiiisW9vLXTrSe+v50tre3UySyuwRI0UbmZmb5VVV/ir8T/2vf2wfD/i7w6+q6k7j4T+dLHo+liRoLjx1eWrfNLKy/vItCgkHzN966b92v+z+fH7NPwX179vv9oeTUvi54iOl6clml9JCF8mW7sbV1h+yaVHtWGOCJv3fy/LCv8LNX9S/gfwP4W+GPhvTvBHgTSoNG0DSolhtbS2XZHGv/szM2WZm+ZmJZmZmr5mvpv8Ahl/4kLeJAIfhH8QtSzcuBtj8PeIL1lVZW/uWOoSYVv4Ybo7vlWX5ftOvkv4+6bf+AdY0T9pHwxaPc3ng2N7TX7aFd0t/4ZncNdKq/wAUli4F3Ev+zJGv+tr6W03UbHVtPttX0y4S5sb2JJYJYm3pJFKu5XVl+8rKQ26t6vlT4Lg+A/i58UfhFcHZZz3kXi7R1J/5dNb3/bUX/rnqEFw7f3fPT+9X1XXyt8V0fRv2jvgj4oHEeov4h8OSt6/bbFdQjH/fWm/qa+qa+Wv2tZsfD3wza/8AP3438Gx/9867aSf+yV9S1WeWOJDJIQioMknsK+Rv2Mmk1z4Yax8WJ93m/E7xJrPiNN4+YWct01vYL/u/YoIdv1r7Cr47+PrSfEz4leBP2dLP99p+ozL4n8Tp1UaLpMqtBbyL/dvb7yo9v8UcUv8AtV+IP/BQn4k2/wAU/wBuO60uZUvfDfwmsFE0Lv8AuJ/7OibULuJv7rTykWn+8Er6Q/4I7fC2+8Ra78Qv2nfFubm/vZ30q0uJerzTst5fy/724wru93Wv0s+HU0f7QvxOm+NN0jS+CPBc1xp/g+Nv9Ve3i7ob/Wtv8S9ba0b/AJ5iWRf9au37GrzX4mfDPwV8XfBep/D/AOIukw63oWqpsmgmHRv4Xjb7ySK3zK6/Mrfdr+YD4+fCjxh/wT9+PVlpfhfxP/aOiXSyX+k3UbRSX9nbyt5MiXdr91kZf3cscirb3kefusP3X2H+zT+0jbfAwz/ETwZCZfhDqsyTeKvDVo7XP/CL3F0/lrrGkq37x9KnkyrR7fMhkBhkVZEXd0H7a/7Mdx4CvG/bZ/ZVjtdQ0TVLVp/E2kwKtxp2oadeLumuPKX5ZbSeM/6Si/d/1y7drMvpX/BPn9sbQdR/sn4NeIbuZfDerO0PhO7vXaSSyuEG6Tw/dTt994Fw1nK3+uhKr8sg8tfhr/gqR8P/AI+ab8d/HPjm40PUX+HOtroyR6jHCZrLba26RxpJKu7ymWd5V2tt3M38W5a+1vgz/wAE+v2QP2i/2T/BeueHLe5sNev9MiM+uWtzK13HqijbdpPBIzQssc+5fL2r8o+Vlzur4o8SeGf2sf8AgnLPe+FfGGlQfEr4I6rJ5dxaXcTXWh3aSt91lZWawuW/75Zv+eu2vun9nT9qyC+0A6x+zpqF1458OWEXmaj8OdYuM+KNGiX/AFjaHdSN/p9si/dgkZmVQFWRGby6+wp9S/Zm/b3+GlxoMN4mqLZvve2ObPXtDvV+Xf5bfvreaNsru2tG2CvzrX5cXfgL48fsGa7d+B/tEXir4beJA9pHZ3hgg0vUUnR1kaBrhXt7XVPLf5oLhvJuFBVfPVlii42P4S/s+eINU0X4gfs263qfg681GKL/AIRvWLaFJbObVZWEc2j6jF5jTWtzEmdv3vtUJ+VbmRW+0/Q37CPxo8dfAn466t+yD8bdK/4ReLXZpbvRbVjst7PUG3STQW38P2S8w0sHlt5fmAqvzOyr61/wVs+HGk638IPB/wASntlOo+F/EllbyTY5+wX5ZZom/vL5qQt+Fd/8W/sHxG/bu+HXh3Ub+NtD+GekXniK8g8xf3U8ASTdIqzbl/eTWMq+ZDtbyj5cnyyLX85Xxi8eeL/2nvj/AOJPE+kRXOt6n411h00yzEfnXAg3tHZW0f8AEuyLau1fl4+av2e+Df7KXgH9hP4XQfF/4l2lr4n+MuobYtLsxsmXTrqVVWOK0ibd5ssTOGnn2/KudrJGrSN+Pn7RHxL8Talq174Du72e80+e5tdWvnuJFluLnUXgfdLI6qi7lWcptVVXgfLX7wf8E9Pjt8Qf2pvHni/4n65bDw94J8H2Fn4e8P6HbyM9vC0+2Sd5JNqefMqQQrvZV2q+1VXc279a6KKKKKKK/GbwN4I1z4M/8Fa/ECaLp9nHofxQ0G61QyzN5cgR1SS5Nt/fla9g3Mn/ADzYt/DX6Fftc6xqnh/9l74q6xoq7ry38Naps4zt3W7qzf8AAVJb8K/B7UtS0XwF+0p+zrqPhnXPD2haG/w20mPTNf1a1+0WFg/lXbT3bReYqtdrc+bt3Mu2Zhu+bdXU/F34l/swW3xj8G+DPGuq+Kr/AMKeJrO4k8b+K9Uguo7jxNayuklkkCSL5yWMd5a7l+zxxqqgrHu+Zq+Pf21/iHd3Pimy+CFh41sPiV4Z+HZa30nXY7KKK/FvsVVsZryP/j5W2UBd6/KzZb/d+DK+7fgp4c8TWHwq8F/G611rUTe+G/iZpGj+H9O8wvZ+bdRNeXrQxfwys0Nsrbdqsvytuyu3+mn9sn4j+IvhN+zR4++IPhe4FnrGlWH+hzlQ/kzTypbq6q3y7l8zcu7+IV8q/wDBKL4P33gL9nm4+JHiNC+vfEy+fU2lkDecbKLMdssjN8zbm82Xd/dlFfqhRRRRRRX5qf8ABQz4ufFL9nHTPAH7Qvw3lNzbaHqUuk6zpkpJs72y1JFkXzv7jJJbhY5V+ZWk/usyt/PF8PPircat8R9a0O1gbSPC3jvWTfPZQyky2b+bLJbeVOqr80G/bu2ruxu21+xGo/AH4df8FB/hDLdX/l+Gvjd4Rhhs31W4MQuNS8qCJo3v4oVTzYJ94VZ1X5WB8v5VaKvw3vbH4r/syfFuOy1S1m8NeMfBWpRXQV1USpLA26NllX/WRSL/AHW8uRT/ABZr+i/SfFWh237aPgD4zaDeJZeHvjd4Oiu2SaVEDT7Ilb70y7pWxp8e2OF5NqFtyKjbvwN+NMmr/E79pv4keHfhTv11PG/ivUY7GLTv3q36S3rSQrGy/ejZgr/3flRm+6rL9Y+LvhA/7ONpof7LPgKx/wCEw+Mnj2GGfxfJYszvFYSt5kWhWzR/Msc+PMvJN0e6MLuZY2+X1ST4DfC+w8SnUP2oNZudU1zw9E0XiLy4oodB8JadAm20gg/57zyYCWdrGu1s+d9nkhX9/rWlr8W/2v00n4D/AAdt4/Cvwr0iGLy9Pt2ia3TTpVaSG61qS23KrMr7oLFZmuGYbpNsm67r9lv2c/2Z/hx+zH4QTw34Lga61C4jiGpavcgNeXzxLtXc38EUa/LFEv7uNf8Aa3M2f+0J+yH8FP2mtJe1+JWjgatFHttNYstsGpWv93bNt+df+mcitH/s7vmr8Dv2r/2Mf2sf2e9B1aHT9bvvG3wsvJIp72XTt6K7QNujl1Sxjb5pF/57t5i8DdIvyrX29+yH408AftUCfX/hLDL8B/i1p9qhvJvDjW82jailviPfd6SzbXj5H+ujjbnbHcMytX5fftnfFm7uvGGufCyw8TS+MbmLUPtHijxE8Yh/tzVIN0cMUMSsyxafYqxitolbbuMkn8Sbf1S/4JefsNx/DnRLP9ov4r6eB4p1eHfoVlOnzadZyr/x8SK33Z51Py/884z/AHnZV82/bb/abn/aF1fxD8GfA+unw/8AB3wKwfxn4mhO9b+ZW/d6fZbW2zszgpFHu/fSAyNthiaRuW/Y3/Y+uP2ntX0f4t/E7Q28OfBbw0zJ4V8MEt/p3zDdcTt8rSrKyhp52+a4kG1dsKKq/qH+0d+0LD8LNKuPhn8KpbO28YJYrNNczqBpXhfTf9Wt/f7VZV/u21sqtJcSYVVZa/A3xL8TPHfxY8e3vwZ+Cmnaj4u8Q+LZgupajfbTqWt3iH/j41Nf9XFbQKN0FjuW3tVAabzZAyx/tN+xr/wT+8D/ALN1vB8QPHhi8XfFC83S3GpTDzIbB5f9Ylp5nzbuTunb943P3FZlr13xLEv7Ovxcf4i2hFv8O/iLeQW/iFfuxaVrkuIbbU/7qRXfyW1y38MnlSN96Rq+yqK/lY/aW+CU3w1/aO+Kn7PUUDnQvHVtF4g8LAAlLe9R5biyijX+FWd7vTYl/vTI1ftJ/wAE1/iFq3j39lHwjb64zz3fhyL+y0ncFfPtYFXyGXd95YlP2bd/ehevp/4ZaXN4V1DxX4QSwe10611Se/sZBGqRSQaszXkvl7Wbcy3b3Ctu2t0+Xbtr2SvlzwJGdK/ao+Lunn5Rq2jeFdWUepb+0LFj/wCSq/lX1HXjPwE0nw/onwZ8F2PhO+Oq6SNLtZLW8KNF9oilTzFl8tvmXdv3bfevZq+Uvgsx8U/GP42/EJ5PMt49XsPC9mf+mGiWSSTbf+3y9uF/3lr6tr588L6h448V/Gfxbdai+mr4L8JxW+m6YsMkNzeS6pLEtxezzMu5rfyopI4libazZeRl2tHX0HRXi/xc+IV54C8PW8Hh63TUfF/iWddN0HT2Lbbi/lUtvk2/MsEEYeed/wCGFD/FtVrXwh+Glj8KPCcXh2G7fVdTuppb7VdTmVVn1HUrpt1zdTbf4mb7q/djjCRr8qrXwL+1V+wEvifW7743/swzQ+EfiMscpvNPCoul64kq/vYJ4mXyVedfldZFaGbP7xfmaSvyv+G3xY8WfDr4gy+IPDE8vw08eeHdtrrGl3qTSJbQ2/3kuIG3TXmkqo+aL5ruwjxJC0sKbV+jvi98TPi//wAFDfi5oP7JsaWvgbT9NeDUtYW0vYdStbiCKFZJL5buORFuI9sifY4I1bdu8yZl2/u/LP2kf2WdU/Yj1e+hltr3xz+zx46eKDUoGZftun3Cf6mdZFXy4ruJiWtp9qrIu+GRdrNu+i/2Fv2pJvgb4q0r9nL4neIE8QfDzxOFm8B+KjuSExSttWzl3f6r95+7aJvmt5gY23RsjL+8VFFFFFFFFFf/1/38oooooooor8cP22P2m/DfiI678PDqDR/DLwVcJB4smt5vJl8Qauy+ZB4ctJ1+6vHmahKv+rjBX73yv+bHwA+Afj7/AIKI/H678X+LpjZeBtA+zxajc2sf2e3gtYl/caZpkX3Yl2DbGv8Ayzj/AHkm6Rtsn9DHjf8AZo8Eaz8PvDvhPwAq+CdV8AgTeFNTsI1Euk3Crt+63+thm+7cxSfLMpO75trLqfBj4v6h41uNQ8AfELT4/DvxJ8Lqn9q6arboLmFvlj1Cwdvmlsp8fK33o2zHJ8y/N7D4q8K6B428M6l4R8UWUeo6PrMD2t3bTDKSwyrtZW/4DXhnwv8AFV34K8WD9nfxrJczXmm2Sz+HdVvJRJJrmlwKqybn2r/plmxEc6/eZSk38bbfpN0jmQxyKHRxggjIIr5g+EviCbwR8TvEP7O+pxxW1hYW0WseEhFH5UTaC+2GW0j2/Lu0+5Gz/rjLBX1RXyl8cPM8DfE74X/Ge1UraWupN4W1kjp/Z3iFkjgdm/6ZalHa/wDAXf1r6tr5U/a0kj0TwX4S8fSMUHg/xl4b1B2HaGe/i0+4/wDIF1JX1XXyb+1u2/Qfhpa/8/PxD8KJ/wB8X6yf+yV9ZV86ftWeM7zwL+zv461zSiRqtxpz6bp237x1HVGWxtNv/bedK9Q+HXg+x+HngLw18P8ATP8Ajz8NabZ6bD7pawrCp/8AHK6PUr600yxuNU1CdLe0s4nlmlc4SNEXczs38KqozXxB8F/FkWm/Dn4lftqeOUeNPF0VxrFnFKGR7fwzo0TrpcKq33WnjEly395p6/lV1Tx/q3iR/GfiDVJzceIPHl9vvGAz5kctx9sn+X/auVhZf901/TN8Mvhfqngb4G/D/wDYl8H3L6ZrupaQmp+NL6A4l07Tr1y16kbr925u5Xe0tm+8sayTf8sl3fo1oWi6P4W0XT/Deg2kdhpelwRWtrbQrhIoIlEcaKv91VAWuhr5t+L/AMXdZ8PapZ/Cv4V2EXiD4l69C0lpaSFvsmm2u7a2pam6/NFbRt91f9ZcSDy4/wCJlz/BP7Mnw40/wbr2geP7VPHmseOAH8T6tqkSPPqsuOPl/wCWEEX/AC7RR7VhUDb83zN+BHxs+EPjn/gnt8bYFtrg3Xw41+W6fRr6eD7VBHFcLtnsr2L/AJaxtHiK5i/5eIcSLtkRPL+1f2Sv2gNC+C+rab4LvLgy/A/4g3r2emfaJvtK+EtenHmSaRPK3yvY3Kv5tpP92SNhJ/z1Zfnz9rn9nTTf2P8A4ryeKtNguo/gb8Tp1S8h04KtxoWpQbpoJbRm+WOa2kzPZsrKzR+bb/dLM36tfs5fFHSP2jvhdrnwd+L8tl4j17TbOK01dol/0XXNIv4t1lqsC/8APK7iO5tu1oZg67UwtfG/wa1bXv2EP2hdQ+EXji8aT4feIZoj9rl+WMRXDrb2GsZ+6rbtljqf3f3nkXDbt7NX7L6tpOl67pt1o+s2sV/ZXsbQz208ayRTIy7WSRG+VlZf4Wr8WP2nv+CVajVT8V/2Pr1/C/iG1l+1DRftDQReanzK+nXW7dbSbvuozeXz8rRqu2vzZ+JX7Unxn0ULo/xS8My+F/jl4PuopLXxhBD/AGXrjwJiNrXUVVVW6iaPO123bsL95WZm/Wbwj+0R8TPE/wABoIP20/htLrPw68YaWvmeK9DgS/ihilT5m1PT41aa1lgf70scaqsy/LGu3dX4o+MvE2j/AAb+KNtrXwvu7PVdCvY3stSgEa3Ol6lBa3DQsjQM22WOeKOKfczLIszGRWRlVl+vB8RtB/aE+FnjXwV8QNOgs/F3hq4utR0nWEu76+vdLurVEhtkklv7qW4is5/Iiia5VpLdWIaaOBikr1viZ+2F8SvFf7Gcvwp+OmmT3t74httL1Pwt4jU+al/FZ6hD9ohuJW+/LAqSIzf6zcNsituWWT6Z+IHxUtdP+G37Vv7S1hcpeHxD9l8D6JPHJwftSsszwss867vsk9tJ8vlf6kK0ayKzM/8A4J1/s+eF/gR4L039oD4gaXLrPxF8Z2c03hjQ7cJJqKafhV82CBmXa9yp3NOzLHDCRukXe1anxw0X4sfCTUdV/an+Jnn+Gxb6q24Xdzb3bztqkUMcUNhbWjSxwR2a2sUXms32i4VdzbY1WNfwtvbPxN8VviBZ2PhuwuNU1XxHPFZabaBM3EwTbb2+7aqxszKm1mX5dwdvlr+tP9hn9ni6/Zm/Z80bwBrixf8ACQ3U8+pauYW3p9suGVdqt/F5cSRx7v8AZNfZ9FFFFFFFfBX7b3wO+I/xB8O+HPi18Cbk2fxZ+GN1LfaK8YTNzbXCeXd2n7z923mqAyrJ8rYMf8bNX52eEv8Agq58QfDur3Xwx/bL+GjWdtcQPaX32O1msr0Ryr5bedY3cm11ZSd21o/9lW+7XwhpHgW3+LPxc0z4T/B74padd23hCG4vvh7NqUD2hnklu/ti6VLJcRp5VyrmR1WRWjaTKq211ryH9pjxD8WfGPjgP8YtF1m18a+H7Y2WsTatPLcvLKrvJvjj8tYbeDa/7qOH93t+ZWbdur5jht5p3EcMbSMTgBRn5q734ffD7xR8T/Flp4J8NQqb+4Ll5J28mC0giG6a4uZW+WKGBAWldvuqK+4vhX8Zv2a/g18Z/Dtxd6p4g8TfDz4XZ1HSrWOONjq3iaWNI59QSKRoFt7bdGjRLIzSbY4/70i19WeJ/wBpX9pn/gphDffAb4PeCbXwl4D1GaA6vqly8tz5EEEqzL591tSNdzIG8qONpGxt3bd1fv34N8MaT4I8JaJ4L0GPytN0Gyt9Ptl9ILWJY4//AB1RXV0UUUUUV8+ftP8Awbh+PvwG8ZfCh2SO61yyb7HI/wByO9t2E1s7f7Pmom7/AGc1/HV4w8BfEL4CfFG+8I+MNPbS/E3he4DvCy71byv3ivGy/K8Tx/OrfdZa/YL4B6P8QP2hfDukfE74ST3epSeD5NN0spBcW9tqNleWqW80dxOlx5FvfQRJawxtBIy7m/eQsjKzV9DftwfAfR/2s/hvJrlhoD+Fvjr4L0+W7XR7lovtmoWFu3+kQR+WzLdQbjutpY9yrIfLby2d1X4Z0G/Hxe/4JzeFroym31X4TeIb/wAPTzb2RvsOswu1tuPn2yqv2ua1X95J5a+VuZX2+W3jv7K/xCm+EHhHxh/wqXwz/anxn3akLrxBKYp7Lw94esoEae6hb541kZhJulbcu0IsayM3lt6J4e+KWl/BH4Br8RLCBdY+JvxFlXVdQ167ub2K881bhriOytLm3uorq4VUEUl40bRxxyZjmmlk22y/OkfifXPjj8dIND1/Tw2maNNN9h0OyV5bf7fK4jXcsjSyXEk948f2meZmmmXO5l+VV/o8+GeqeA/2ePgxD4F+DWgv4qtPCVnLNqV7pxittL+1RIWu5rjUZmWN23A7lh8+aPAVl4rzX/gnt8dPit+0HafEj4hfEp5LaO91hX07TCf3GnWaq0McMO5Vb/WRSLKzfeZd21d1fpbWfdSw28Mk1y6xxxqxYscKF/iLe1fz1fF741+CfhJ4M+IPxC+CGk2HhPxR8e9UltPD89tElt9h8M6cptZ9X3Ku6BtQnS4eLbt3LiRdzJ83j/8AwTR/ZDm+P/xAf40/E2GTUvBXg6aCC1jucuupXtqirBD833oLaMR7l+7/AKuP7u7b+pn7aP7QepXXizTv2TPhbqX2PX/EcLXXizVopVjXw74aUbrueSdtywStBllZvuqR8u6WKvgv9nb9n3w7+1/46s9D8J6Xc6H+zF8Lrx/scE2UuPEmqYXzLi5k+VnmnUBpW/5Y2+yGNY2bdX6z/tI/Hay+B3hiz8C/D0WFv4svbCWSxiuR5Wm6Npdmu2XU73y/9XaWy4WONfmmk2QxqzH5f51PEvxG+Kfx4+Jlp8Avg8Lq7l1jU5Ge5vj5eo6vrLbvP1e/bdtSSNA/kR/MtnCNsf7xWkr+h79j39jfwD+yb4IGnaUiap4v1KJP7Y1hk+e4f73kw7vuQK33V/i+83zfd+065jxP4b0Txj4e1Pwn4ls49Q0jV7eW0u7eUbklglUrIjf7ymvA/gX4g1nwtq2p/s9/EG8e+1/wpCtxpV/Od0useH2by7a4Zv4p7Zv9Guv+mgST/lstfUdflB/wU1+EVzq/hTw/8b9AX7He+F5f7M1O7Tcrxabfyo0F0zL823T74Q3P/fbfd3V8TfsP/ETxB8Lf2vNI0qe6TRvB3xe0+e4ewuLgW1taapvdZreCKRtqyQapDcW0USr5nlyD72a/a/xtd3nhT47eAvEgkI0nxdb3vhm9T+H7YiNqGnO3+6sN3F/vTCvomvmd1bT/ANr6Jl4TxB4GcH3bSNTXb/3z9vP5177rXm/2RffZv9b5EuznHzbDtrzL4AaJceG/gT8OPDd7tNxpPhzSLSXawdd9vaRRttZflb5h95a9Vu723sLWa+vJBFBbo0kjMflREXczNXz7+ybZTJ8B/DviS8j8u88ZNd+Jp8jDb9eupdQVW/2ljnVPwr0v4reP9O+Ffw28S/ETVUMtv4esZ7vyh96Z4k/dxL/tSyYRf9oisz4M+FNa8IfDjRLDxY0cvie6gW81qaKNI1n1W6/fXb/u1VW/esVX/ZAr12uf1rV9P0DTLvXNbuo7LT9Ohe4uZ5mCRRRRLud3ZuiqoLZr57+DljqfxC165/aK8W28kP8Aa9ubTwtYzIwfTtBdlk86SNvu3OoMiTy/xLGIofvI276krhfG3jXwz8OfCup+NfHOqQaNoekRNNc3dy2xI0X/ANCZvuoq/MzEKu5jX82nxqufiH/wUc/a1iuP2f8Aw6NBfw9aJANQn3W0tvbwO7R3eozxq3lSszbYol3SKuF+8rbfLP2frPxv4T8eyfA7TLOx8AfEHwdcX+tXGsavKkM+mX+jROzPbSKrSTwXNt+6ubPbLHJGv2iPau7b/Qh8E/ip4L/a9+EGreF/HujW0WsQR/2V4r0CVlmjinlTdvhZWbfbXK/vbadWZWXDKzMu6vw4+NPwLi/ZH+IOqfAP4pF734OfEZ5Z9A16WBZ5tDvWxHHdx/3ZrbKJeJHt+0W+GXawTb+wH7I3xn8W6Vrrfsn/AB012y1j4g+FbC3urHVrSfzoNc0qWFJI3V22s1zArhZVZd0keJvm+Zq/Q+iiiiiiiiv/0P38ooooooor4w/a1+NmueB/D+n/AAy+G17BZfEPx2tzHZ3c7bYNG02BPMv9YuW/gitIssu770mPlbDLX85K6Nqn7Xvxr8J/s9/A+KeHwno009rp89wGb/Rdwkv9av8A+Jp7lgZZdzf88rdfuru/fX4d/BvxB+wxoP2P4ZpqHjr4XSs1zq2mSIk2tabcbAst/ZeXGv2qJlQebabfMXG6Fn+aNvtrwd4y8NfELw1pvjDwTqcGs6JqkSzW91A+9JF/9lZW+Vlb5lYFW2sted/GT4QQ/EW30/xFoGpHw3488Lu8+ha5Em97aVx+8gnT/lvaTr8s8DfKy/Mu1lVlPhF8Xp/HiX3hjxdp3/CN+P8Aw7sj1nSC29U358u7tH/5b2c+0mKX2MbbZFZavfGX4Zx/FDwrHaWF82j+JNEuE1LQdVVcvp+pQA+XLt/jjZSY54/uyQs6/wAVRfBb4qSfEjQLm31+yXRPGPhyf+zvEGk7txs79FVsxt/HbTqRLBL/AMtI2H8W5V539ozwF4k13QtL+Inw5gWTx/8AD26bVtGQnH2wbPLu9Nkb/nnfQZi/2ZPLk/gr1X4c+N/D/wATPBOi+PvCspm0vXLdLqEuMOu/7ySL/DJG2UZf4WBXtWN8Z/h+vxW+FXij4fNL9nm1zT54Leb/AJ4XW3dbzL/tRShHX6VR+A/xFm+K/wAIfCnjy/g+zajqVkg1GDG37PqNuzQ3sO3/AKZXMcifhXL/ALWXh2XxV+zN8TtHtUMl1/wj9/cW4H3jc2sLXEP/AJEjWvXPAvie38Z+CPD/AItsmzDrmnWt8h/2bqJZF/nXzv8AtYHLfByD/nv8SPDw/wC/X2ib/wBkr65r5G/aJhXxb8Sfgp8J8ny9S8SN4ivFHINn4at2ul3L/d+2vaL+NfXNfJX7Ut5J4q8O6L+z5pU7xar8Wrz+y5jCcPBotuom1e4/2V+zAwK3/PSeOvkz/grD8TrH4Vfsp2Xwq8NhLKTxpdW+lQwRfJ5Wm2CrNN5a/wB35IYtv916/Cb9nnQ/CI+Pfhu+8SW5vdE8ELBqV7b2y+ZPqN7bsrQ2Ea/8tZLm+kitV2/L5Z3fdVmr+rn4A/DrxB4M0LUPFHxDlju/iB43uF1XX5I/mjinZAsFjA3/ADwsYgIYv72Hk+87V9EV85/Fb4saxomrWvwu+FtnFrnxG12HzoIZd32PS7PdtbUtRZfmSBWz5Sf6y4kHlx/xMnK/De6+Dnwb028hi8WJ4u8Ya1L9t1q/tVbU9Z1S6+60rWtgs8yxR42RRRx+XCo2r/Fu9i8MfFjwB4w1P+wtH1Uw6wyNJ/Z19b3Gn3+xfvP9kvY4ptq/3vL21k/Gn4MeCPj78O9Y+GXxAtftek6mnyugVZ7a4T/VXED/AMMkbfd/FW3KzLX8h3gTxHqnwo1x/h38Ura4t/BXi0paa5bSq8m/Torhl+1Wyfd+02kqSSQSL92QPG25Wkjr+gX4Cahpfx6+F/i39h/9oW8TxDqmjabBJpusRnP9u+HLgK2maxbO27dLF+73N821gm5mbfX5i+C/HuufsIfGHUPAvjucJ4l+Gt4p0m88twmu+Gb1/Mu9MZl+VVkVxeWbSfLDcLJHu+ev3D/aC+FHhn9q/wCCWn+IPA0lrqGp/Zv7V8PXc4/0e5iuof3lpOy/MttfQOYpf4lyJPvIteX/ALCH7QU3jjQLv4KeNLiY+L/BUZjtvtp/0ybTYH+z7Ln/AKe7GUfZrn5fmYRzfMsqtX6O1+dH/BSj4ceFfGX7NuueItb022ubzw7DdXcF3JGvnW+y0uPLEcv3lVpfL+XdtZsV6N+w7r1rrP7P/h21gA8qKw064VD3/tGwt7q4Zv8At7kuV/4Ca/N7/gpH/wAE99Mt9Gvvj38BNISz/s1JbrX9FttyxGL7zXdpEvyoy4LTou1WX94q7lbd+TWmfES18M+P3+IXhSyaFY7dNRdoZvJuoJ2lEe6Gdfu/NKY2VvMjZSfMjdVVa9oi+PGi69+zT8S/2fPE5069vYNQbVvD94G8i1jnutV09pIdOg2+XErRveSbv3bLCSv3dyr9Uy6To11+zv8ACnw38WtRFl4E1zxZrfjXU983nOnhzw5BDptpa793ztc5itoGVmVt8e1ttbXhT9pD9sP4061rHxA+DnwVuNag1m5W3srqUTQ6RHpVmxW0sFkVrXzY4mLySr9oWGSR38yFsJt1vGP7Gn7cf7WXifTda/ay8baX4J0fzxHaae9xHN5TP/DaWds3ktI33d0k3mNx8zV+nH7Nf7CXwC/Zcu/+Eh8H2VxqviVovJOr6o6zXEasv7xbdVVY4FbndtXdt+VmZa+3qKKKKKKKKK8C+Pdz+z/p3gW68RftEW2iy+FbLh21q2iuU3t91IUkVmaRsfKsaszfw1+D3xE+LX7BHjHxTF4G/Zo/ZuuviF4gvZGSCS1mv9JRzt3b7eK3ka4bbjd80cW3G6u6+HX7KX/BVTXNJnt9U8fNoGlX9m1o2m+JdafU4HtJV2tC1t5d9H9w7fmXdXzx8R/h5+3D+wLpvh/4b6BrNnFp/iu4nurS48L2kVzcXd5Aq74pJ5LRLxmiRtyq3y7Sdv3W2+C+L/hj+0P8NNC0a4+IXhXVNP0b4vs8ssUgSbVdQe3KzSytFB5V0u3zRKttcN5bMAzK2xWX7d+Dn7Rv/BMrwrrtj4P8R/A250e3tiIX1TXrWLWJN6/K0t3FI0rLu+8yxxsqt91VWv6B/h5deAr/AMH6Xe/C06c/hm4hWSybShEtkYm/55LD+7r0Giiiiiiiivkv9pH9jv4IftR2Vr/wsnTJY9WsEaO21axdYL+ON/8Alnv2srx7ju2yKyrk7du5q/Jy1/YB/ax/Zj+IV74r/Y7+I1jrz2pVJ9OaeK1vXi+8sV3azbrWVefvMyt/Eqq1Vvif8c/2+fhyB45+JPwZm03UfDl4uqQ6npqy3Om27fduTMiyXipFcxM8cqxzRR/MZGjaZVkXT+Heo+EfFWlftE6j8FZDBpHxB8M2vxD0uzt5MPpmueHLrzr+yUr92RbsxOu1V/cyxMvystfD+m/Gvwt8NP2aPEvwR8LwWsOs+PPEGowXt3bXSyTwaTFLYtDFO0beXLFIgnWNvObbmTbt3szeZfEDxLfa/wCOorz4k6SqW9hDcWl07K0e5rW1VY0t4mWL7NbKs8bQQRxxLHvG5dy7q/QX/gnZ+w03xk1uX9pH4yae0fg+6nmm0fTDI8bajL525p7jbt3W0bDaq/8ALZh837tfn/b74yXOj+G/hhJpIt44NNnktbNrWNVSL7AjrJdxKq/KqrZRzfKv8Ir4p/4JOWs1z+zbb+JJvmkv5ZoZW9ZYr+9uG/8AHbhfzr9Ta/KP/gpj+1B4d+FnhHw98Gb6/uLeX4g3MK662n7TeW3hpZVW9aIMy/vbld0UW75WUSfdr8Q9V0zxJ+2t+09B4P8AARj8vXL1dN0xEt2jstH8Pacvl23kqzKyxRWyeYy+XGzMP4mdq/Yf4mft4/s7fsX+CtO/Z2+ANl/wnOueGYf7PWG1k22VvcfNue5uVVvPnaY7pUhVtzF1Zo2r4Jb4f/Ezx346H7Knh3VZNU+KHxUuINd+J+vPEVbTrd1S4/spm7R2m/zJ1XaslwY7dfuba/Wz9p34hL/wT+/ZK0a3+COi2LnSbqz0axTUDlB5oeSW4kRWiaeVtjM21l+ZjJ91WWvxx+J3xs8deP72x0vwrJJ4q+JnxOntbhnghx5102VgWFG+5Z6fuMWnp/FMst/I3y2zV+l3wm/Yn/Zq+AHwnsPCXxd1Bbn4pa15WpNq2mtK+vWd5F80baOtsst0qWzH76xsszf6xWVljX6X+E/7Tdvp2t/8Kn+Nuo/YNagieXS9e1GxuNDg1uzi+88kF/DA1veKv+ti2+XJgyQsy7kj+1YLiG8hS4hdZIpQrqynKsrfdZWq/XgXxr8Aa34nstL8aeBVij8d+Cp2v9GklOxLjcu250+Z/wCGC8hzG/8Adby5vvRLXofgjxlpPj/wlpfjDRVkjttQj3mKZdk9vKpMc0Mq/wAEsEgaOVf4WUrV3xt4R0bx54Q1vwT4ih+0aXr9lcWF0nrBdIY5P/HTX8ovxY8GeMNFsPFPw21Q48XfC++uNZt7iM+VOZ9OMNrqrQ/N5j/abYWOq7/4cTt/E1fvHo/xRuP2m/2JNK+M3heIT+KdLtrXXEgjHzDXPDky3Etuq/wrPLbtGv8AejkHrX3H4a17TfFXh/TPFGjSCbT9XtoLu3kH8cNwiyRt/wB8sK8D8fzNpX7Tvwh1AD5dW0zxRpLH3dLK+Uf+Sh/KvTfi3qo0H4UeMdfeTyv7O0bULjeQTs8q3dt3y7m7fw1X+CtvLp/wd8B6fPt8210DS422ncu5LWJW2t3rhv2sda1DR/2evGtvoxK6rr1ouhWJT7y3mtyppsDL/tLJcBvwr3Tw/o1j4b0LTvDulp5dnpdvFawJ6RQIscY/75Ar5p+O6N8QPib8NvgbC26yuL1vFWuqOR/ZugukltFIv92fUHtv95Y5P7tfWdFfLnxI0+6+M/jy2+E0cZ/4QrQJIL7xVIR8t7P8s1lpP+0rfJc3i/8APHyo2+Wdtv1CF2jArzH4pfFPwP8ABvwTqPxC+IOoppWjaYu5pG5eR2+5FFH96SWRvlWNfmavwl+K/jX4/wD7a/xu0/4aafYPpN9EVu7DQJ+bfwvYOo/4m+tbflfUmRx5EDf8e+4fL5jV+lPhrw74W/ZB8GaV+zt+zxo6eKPih4hja7xdMf3j/dm1jWJ1+aK0jb5VX70jYhh3NuZflH9pv/gm9428U6Jo/wAUfhx4judY+Nqakt9rWuXty9sl0vlfetoolbyFtmjjW2iiXd5ZKtu2rXwT+xT+0J4o8N+MdPsbIofHuiedb2ViR9mXXdJ3+ZPoE3yrGs8TZl0x/wCGQG1b928Sr+8vxJ+H3wm/br/Z2WwFwt3oviS3F3peoBP32n3qZWN9rfMs0Um6OdPl/jjavwo0HSfivaaifhTeXT6H+0N+zm73fh6dizrrOg2e6aSyX5d0rQROZbZfm861d4dvyrt/oJ/Zj+Pnh39pX4R6P8TNEC21zKPsup2W757HUYlHnwN/F94hl3fejZG/ir6Oooooooor/9H9/KKKKKKK5vxJ4i0Xwh4e1Lxb4juksdK0a2lu7u4lOEiggQySO3+6qmv5lv2xvj1qesaTrfivVJG07xn8Y7KCSK1J/faR4Kim3aZp/wDsSagym8ufm+6I12r5tfpt/wAEs/2b/Dvwr+Blr8U5prfUvFXxChS6muYHSZbWy3fubRZF3fN/HP8A9NP3bf6qv1Xr5A8afB/xp8OvEmo/F39m8QxalfyfaNa8K3Enk6TrrfxSxN92z1Bl+7Oq+XI2FmVvvr678J/ix4T+LmgtrPh5Z7O+06X7Lqel30fkajpd4o+a3u4G+ZJF/hb5lZfmVmU7qo/Ez4W/8JtNp3jDwzcjQfG/h3c2k6oE3Ltf/WWl3GrL59nPgLLFu9JI2WRVZeo8G+KLrxJp4t9dsxofiSzRft+mmRZWgbc0ayxt/HBKyM0Eu1dyj5lVldF8h+LngzWPC3iqx/aJ+HthLfeINDt2tNb0u2OJNd0TduaJV+613aMTPbf3m3w7lWXcvuHgzxd4e8deF9K8ZeEr6PU9G1mBLm1uYjuWRH/9Bb+Flb5lYFW+avm/wwR8D/j/AHvw5mzB4N+K0tzrOhH/AJZWevRL5mp2K/3Vu41+2RL/AM9Bcbf4a+xq+TPg+G+H/wAcPib8Ibj93YaxNF410Yf9MdUZodTiX/rlfRmVv+vketfT2o2Vvqun3Ol3iCS3vInhlU90lXay/wDfJr5//ZOtL3SfgB4O8L6ndQ3d54Wgn0CWWCRZELaJcS6f95f+uHzf7VZH7TNob3xB8DrcdP8AhYdhIf8AtlpupSf+yV9WV8geFnbxt+2T411xixs/hv4Z03QoUI+X7brcrahdsv8AtLBDaK31r6/r5B+Du34o/GDxx8ebhd2lWEj+D/DTH7rWenTbtTuo/wCHbc3wMW7+JbZPWvws/wCCvXxbXxx+0raeAbOTzdO+H2nRW8kefl+23m24uG/79mFP95TXr/8AwSN/ZRj8S6/c/tM+M7VZtL0GU2mgRyDIlv1X99d7f7sCtsib/noS3ytFX9GVfOvxU+Ket6LrFp8LvhXbQ638RNZi82OGbc1npVnu2tqGosvzLArArGm5ZLiQeXH/AByJ0fwr+E+l/CnSrtYrqXWfEOtzfa9a1q7A+2anebdvmybflRFX5Yol/dwxgKq18n/Fnw/8YP2WdV134s/BjT5/F/w+1q9XUtf8JWSsNRs7yWVWnvtJZY5dyTt89zbMu377Ky7mZfgb4g/t/fCHxz4JvdPPi3XItV85p4oNXtGhntJbdmaN1a0Vvs8+9R/x7yN8xRlaCPzYG+i/2Yv+Cm/hnU/hPZXP7Q1lrGn6zA89pZ6tDpFxJZ660C7lWJrdXjW9Zf8AWxfLHu+ZWVW2r+dX7QfwW8aftSpr3x9+EFvoi2jXlxfJ4L07VYNR8Q2kVwFa4u5baHdsknkTzZbWNmaORnZV3NJu+VP2evjND8LviJaeOvE8l01ra6bqVnaLbajd2r2t01vuXZ9iuIJo0nkxG21ljXzC3zMny/sh8T/2a/gT+3f4Rs/HXgzxzq2g+IdPifT9MOuXKX6N+92xW9zJNuvPmnLqqyTNJG2/93/C2J/wTy+NPxQ+Bvxauf2FPj7pzaXNAssmgFixEcqIZpIo3+7LBcqJJ4mX7sm9f4lWNv7f9t40/Z4/aF8P/tPfDvw81lp7w/aLzU7d/Mgk1S3xDsuYFVGiW8gItp2WRvMjxJtWS3+b9TPAH7QPw98ceHfDOuX883hi68WW1rPa2urQy2fmS3USyLDBPNGkNw3Py+SzbvvL1ro/jx8MbH4z/B7xb8LdQ2Y8RafLbRmTOxJ/vQO235tqyhW/Cvx+/YO+MXiDwvcXv7JXxU1G88H65o0N5oMTHZFdRpdTM1hcQy/PGr208k0H8Ss09sq7lR6/QHwr8Rbj4N+P7v4Y/GLxGdQhvLGwistXmP8Aot7eo0v2nz49zLa3csUkLtB8sciqZIdu5o0/n7/bv+DsP7Lvxr8W+DdB0hE8O+NVh1XRLoEobS1eYTT2se35cRXMe1V/hjCN/HXhni34r6V8YfHWmeKfFPhvS/DV6lpax3Z0W1is4L2e1uPOku5Y2kiVJZICyt5ci+Yypt27uP0U/ZS+Ddt+1T8QPhj4L8UQP/wg3wk8GW8+sQJuWC+u9Sv7i8it2bd92dTG07L97yZF+XdXqf7Z/wDwVGm8F39x8Iv2UvskEGkZs5/ECQpJbxyRDa0OnRMvkssXC+aysv8AzzXbtduQ/Y91H4SeEtEX9s39sr4hw+I/GdwJJtAsL68/tK/tLeKXyzdLZqzSLNJL8sHyqsa4b7zLt/Xr9mL9o/Tv2pvBeq/ETw34fvNC8OW+py2Gny3zDz75LdEaS42Ku1F3OU+WST5lPzKw219UUUUUUUUUUV/L1+0k3xd/4KEftr6/8HPhrqEUmleD5bqy09LuZ4bC0gsCIby7k2q7M0s/y7ljZmUxr91a/cH9kH9k3wZ+yt8NbHw5ptvb3Xiy8hR9b1ZFy93cfeZEdlVhBE3yxJ8vyjcy7i1fUC+IdIm8RXHhOG7Q6taWsF7Lb/xrb3DyxxP/ALrPDIv/AAE14n8WrHxO/jz4aah4S0DTdc1Cx1a4Zp9R1H7C1hay2rw3M1vCsbtcSeS7Kqr93PzfL8y+KfHrUZrj9uD9mDQbdhiBPGN5MP8AZ/s1I4/5mvgj/gsR4y+F+n3ejfDzWvB9tc+KNS0ttSs9dj/d3tpKt2kccUjL/rYJIknVo23bW8tl27a+c/8Agnf8UvH37MPx50L4feM5kl+H/wAVJGsLa6guludNe/R/LguLaWJmj3+YRFKvysqyo0irtWv6fqKKKKKKKK+ff2jfjI37P/wq1P4sy6DceJLDQpbc3traPsuEtZZVhkmT5WVvK37mVtq7QfmWvyP/AGqdd/Z+/ad8AN+1B+zD46i8LfFrwtA9xNAt1/Y+rX1naoGmhaPcjPPBH80TxtJuX93ubcm3gP2Pv+CsHi7TNasPAf7T06azoNxthHiFYlS6s93yqbuONds8XRWdVWRfvN5lfSXjr4LeE/gF+2t8NPiZ4DQQfDf41Ral4fu7ez5s7W91S33Rm32/KsFy/lyqq/KrLIy7V2qv5tfsX+GPCOl/tRyax420+LVLH4aaDqviPUYrhUuFM2nWCRtuXdL80VyzMu5t24I3lxt8teVfAjwz4k/bL+O2mfDrWrPzJ/FHiC68Q61qas2+Czl2yajt/hXzdiqv/TQovev6PPHPxA0ObxN4U+AfwWu4LO70Rl+1CJ2j07TLKKA2dolyysm79/LG0FqrbppIQrbY2aRfir9uX42618LvAtp+zl4V8UXvjbxlqNjcaPJNMsTXlze6p/x8zSeSqrEttZSSRLGqqq/ao9u7yX2/oD+xv8EG/Z+/Z58J/D28gEGqrC17qIH3vtl03mSK3zMu5V2o21tvy/L8tet6x8XvAWk6nd6CuovqWrWAzcWWmW8+oXVvxuXzYrSOVot3/TTbX8k37VXxYm/aA+Id18YtU0m6aHUbq63sX8ryrSCVLe2sYWbcu2CIRs0ix/NcTS/eVVrpvhg/xA+FPg3RvA/wr0ee8+K/xriQjyAwurbw00p8m1hZdrRNqEkbyzvuXbapG25VdmX9Dvhp+wD8EP2avDkHxX/aA8VXOreMvDhgvJdP0y6is7XT7xUFxDE0/wDrGl2/Mr7o9zD5Vb5d3i/w/wDC/wALvjP8XtW+IXh65vPhz8F9Bme+8c6tc6hqCS6rcvqU8lhYzz3E8szStEYWn2su1jI23csVYP7c3xxuvjz8QrDxdrd2bL4T+HrR5/D2ll2hutYgd/JW78ptsiLfSoUiZtrLaxSSbf4ZZPgF49sf2dPhP4p/amn8Lar4v+MmvxPBp0v9i3a6J4asm2wxvNctGluu5MbY4WbbGI4V2K0leo/Cr9vn4a+FfBdxe+K/HGryeKNTK315JZ2rtdXlxt2sJ3bbuk+RdsXmLCvEcMkEO9ZfuDwRafFX9uzR2fxzaar4H+B7TLvsdRH2fxB4oMUSbWkaGOKO1sWYCRlh3eZJvVW8vbt+yvDnjK+8BeJ9J+D3jC0vpLV7WC10PxDPJ9qXVHt4B5sV66xr5F98jSbWXy5l+aNt26NfoKivE7240n4X+J1vn8rT9D8Yagsc5xKdutXWyOF/+ecUdz5exvu7rho/4pWZvbK/Cr/gpZ8GE8D/ABs8I/tQ6JaGeG/iaw1S2B2RXk9mnmNBL/e+3aatzbbf4mRF/jqt/wAEuPHbfC74x/Eb9kzU7z7ZpV0f+Eg8OzsNi3MDIjLKq/8AT3ZSQTqv8Kqa/VT4AXllpOhaz8J7bzQ/w21OXRVWYBf9D2Jead5fzfMi2VxCm7+8hrA+P0V/Z/Er4E+JrOEyxWPi+e1uGAz5cWo6PqFurN/s+YU/4FivTvjy6x/A34iSP91fDmrk5/69Ja7LwZZf2Z4R0LTf+fSwtYv++IlX+lfPvx9uF174jfBb4Yqxb+1PEr65cgd7Xw5aS3S7v+31rWvquvnP4RWWj+LvGPjH44WV4uoR+IZU0XTJQDiPTdEeWFlXd97zL57qXcvytGYv7tfRleE/GX4h6p4P0/TfDHgmKO98d+Lp3sdEtpsmISKu6e9nVfm+zWkf72X+98ka/M6V3ngjwuvgnwxp/hn7dPqclpGWnvLlt893cSsZJppP9qVyz7V+Vc7VVVVVrlPjJ8bPAHwH8C3fxC+Iupiw063+SKJRvuLufazLb20X3nlbB+X+FQWbaqsy/hP4z+MPxl/aa+Mui3Meii78eXu2XwT4RZmey8K2rbW/4SDWP+WbXOxg8CSL8uRIyqvlJL+lHww+Henfst+Hbf4LfBiNPGXxk8V7dS13V7/cyo8rN5mp6rKv7xLZW3rbW27zJmyq/N5sq/Vvwn+Emj/CuwvZvtU2ueJdelW61rW7za15qV1t27pNvyxxRL8sEEe2OGP5VX7zN6Tq+r6XoOmXes63eRWFjYxPNPcTyCOKKJF3M8jt8qqq92r+aT9u/wCEl9rXi3VP2y/gn4Tu9J+H8k9rHeak4W3bULydnWTVbK2aPzIoG/dqtyyqzTMJo158yvqD9gb9p6+h1q41jxDfxnw1461G3t9Xi8vyf7M166XybXU9qtt8jV5I2iuWVVWO+X+FZVZvef8AgpR+z94gvtG0j9rb4OF9P+InwqKXcssA+e502BvMZmX+JrbmTa3ytCZFbd8q18c/s0fHiP4RfG3T/jzpZEfwb+P159l1uIP+68PeKWbdNFJ83yKsrmSJm+9azBvmaKv6J6KKKKKKK//S/fyiiiiiivzf/bh8feHdSi0z4Ja9eNbeGFtZfFnjeWJsPH4b0lwyWn8LeZqV35cEW35mw9fkr+xF8MdW/bZ/a+1j43fEaxjm8O+HrhdWvISm63M+7bpmnqveOJUHy/d8mDa33q/c3xF+zvqnhHXrv4h/s06hF4I1+7kafUdGmQv4c1l/4vtNrH/x7Ttgf6TbbW/56LL92uo+Hf7ROk+Jdfj+G/xG0if4e/EPDf8AEm1J1KXir96XTLxf3N9F/wBc/wB4v/LSNK+la+efiP8ABuXXtZh+JHw51NfCnxE06JY4dSCNLa39urbvsWpwKyfaLZv4fuyQsd0LL8ytN8MfjInjLU7rwL4z01vCfxB0lPMvNGnfeJYN237XYT/Kt1aM33ZF+ZW+WRY2+Wl+L/wz1rxb/Z/jb4daimgfEHwyJP7MvJQzWtzE+1pdPv0X5pbSfA3fxRsBNH8y/NqfB/4v6b8V9JvYLuwl8PeKtAlW017Q7plN1pl5t3bWZfllglX95BOv7uaMhl/iVfIb9H/Zj+IkuvQ4h+E/ju/X+0FPEXh7XLp9q3S/wpZahIQs/wDDDcESfKsr7fZfjJ8MIvit4FufDMd2dL1i3li1DR9RRcvp+qWbeZaXS/7sgG5f4oy8f3Waj4PfEh/ib4EtNdv7YadrtpLLp2s6eG3NY6tZN5d3b/7qyDdE38UbJJ91q8z/AGh5n8B+Kvhr8covktvDmrromsNnao0jxGyWbO3+zDei0l/3VNfWFfKn7NMLaPc/FrwfKT/xJvHmryKpPSLVkt9WX/gP+lmt74yzaaPGnwYtdW375vGDm32gEeemhaqy7vm+Vev97tX0QxVAWcgAckmvkf8AY4uP+Eo8AeJ/jAzF/wDhZvinWdbgLDa32BJv7PsF/wDAS0ib8a7r9pLx7rXgj4aS2Xg51Txh4vuoPD+gA9tS1FvLjm/3baPzLlv9mI1vWNp4N/Z4+Cy2+823hr4faKzySN9829hDukdv70jbCzf3mPvX8aXinWPGXxm8fal4vdHuNf8AiNrc4W3iZv3st1MknlY7r5kkar/u+1f2W/AT4VaX8Efg14Q+FOkbWi8OWEVvLKo2rPcbd1xN/wBtZS7/AI1zXxT+KusaPrVp8K/hfaQ638QdZi86KGYk2mlWe7a2paiy/MsKt8sUfyyXEg8uP+OROm+Ffwr0z4X6TcpDdzazr2sy/a9Z1m8wbzU7wjb5shX5VRV+WKJf3cMYCqteyVUd1iQyOQiAZJJ+ULXxH4/+Kvhzxe+pXHwQ8F6f42uNOMg1HxRdWf2jRdO8ptsjLLHG02oyxfeaCz3dCskkbV5LffGn9kD9mywj+MnxD+JFt8SvHWoW7CDUoJINQv3i/wCffTLS3bybC26rtXy1/wCekjt81fOuv/t2+H/jPrlm2o/s+6FeaJcBJrPVPFmqWkMwg3BVl8tbSeSL/Z2s3zDau5tqt8KftG/sjXU3ibxF8XvgheaDqnhZ5VuH0fQLm71kWUuwM0Ukv2T7Kq7st5cknyq235l+avnzwn8YPHf7PutaVo/w38YpqujXSWtzKLi0nhTT7pijXMTKysyywbTG0tu0i+Wd0bbj8v378af2mPE3jfQND+Mvifwhp2r+MvhnqenatoviXwpfQ6nYGGKWL7RZX/k/6Ra20qiRtt0qyeYwVfl3bv1d+OmveBfjz+xpqPjaGOSXRvFOjQX1oqxiS4D3SBVhVV+7O2823+822vkb/gk/8WvDvxA+B1z8EdcjW6k0F5Ymt7vZLFLFcbpNmxl27WUttj+bdslZv4t36JXyar8GLiPULDz9R+H5bF3bljJNoS/8/EDN8z2Kf8tYvma3X5o/3KtGvzX+13+w/p37QOo6f8Vvhjqdv4T+JGmj93fMjPaanC6eX5F35fzMrR/L5m1v3eVZWU/L+efxP8RTavqa+CP2rdK1X4dfFTwzaz31nrdtdtNYa1PZtbQ6ZdQLLJ9nuJVUFZf3bM2N3ytuVcX9qzWdU/ab/ZAu/iH4nlt7vxz8LNXgu5Gt0ZEufD2spFCt1BHuf9xLcj+83ltDIvbdXzV4sTQbj9lP9nLX9aEQNvp3xB02SZ3mic/6R/o4VrdWZmj88ssbfu25VvlLV9V6z8S7D9mT9gDVdW+GV9Lb6l8XtdvNK0W4kb/S7XRLPdDIqyfxeVsmVXX+K48xfmrC/ZM/Yd0/xP8AC0ftD/tZ3k+mfDTS4LjWbDw+GeBJ4FRppryXb80UUqjcsce1psBtyxqit4j4s0jQ/jX+0jd/CbwFo/8Awr/wp4p1ddIu9Nso4I0SCwNpb2T7Y41/dtcyeZ825mZ3+b5vl/qO8J+FdB8EeG9O8I+FbKLTtH0iBLa0toRhIoohtVVrp6KKKKKKKK+Zfij+1Z+zz8JdJ1i98ZeOdHiutEV/N0+G9gmv3lQfLAttGzSeY33du3/e2rX4vf8ABIXwrdfED9oP4kfG29tW2adZuBIJGVUvNZuGk24/j/dwyfe3bchvvba/bP4f/GG68Y/HD4q/CG60wWo+HjaJJBdB2Y3kOrWf2jcy7flaORJE/wBpcV5Z4O8Qvfft/fEfRWPFj4G0CMD/AHL27m/9uK0Piv4hlt/2yfgN4bSTEd1pfi+eRc9WSC0WP/2auE+IUS6n/wAFHvhPank6N4K1y++n2iZbfdX5zf8ABT/4Zan8av2yPCvw/wBDv7ay1L/hCJbu3+1tsjnltZb+4W3X/ppPs2L/ALRFfm74v1izi+DXw18daRqdi3iTTrsRtENPl06/i+xsy27749trfwfuR/pO37RHJ+7kZvlr97v2Y/8AgqV8D/jNZ2Hh34n3cfw+8YFVSRbx8aXcy/xNBdN8se7+5Nt252qz/er9RILiG8hjuIHWSKUK6up3KVb7rKav0UUUUUVj31la6hZzWN/AlzbXCNHLE6h0kRhtZWVvlKsv8Nfy6fFXwdoP7NH7UGofDsacfEfgrSdWbXbTw/MkU0BlvNQtVa1VZo5Vbdp/lRtuVm2k/d+9X0r+0T+wn4a8Y/Cu++Pv7FxltrS/ilOt+E4Hd4rkWcrx3MUH8XmQSo6tbfdZl3Q7WVFbmf2ZvjTrXxn/AGKfHfw81nUja+JfgnPZ69o90o/fW2lJKzTeSv8A07QfaYl/uxyxx/wrXx9qfjTwjqvjXx9468P6nNoban4Z8VpbeQZpopZdR1DUNtpdrMqxxLLZSFY/JZl85I2/1jOtfRX7BVtN8GvgN42/aAsDEPGfjLVLHwz4YhkLKZIrWaK61OX5f+WCxHzJf7sdu9dx4B+Imm2fiCDxX8LNK1H4ufHzxu13diOGXydPsr3zYfs93LbRzeTFaQQbWga4Vt3H7xVTdX3p+y3+whqXgbx9P8e/2itXt/FvxBmO+yt4d0tlpW9zIzK8iq0s/mMW8zav7wvJ88jeZX19Pf658WdYudJ0W4uNJ8D6dK0FzqFu7R3WrTq22SG0lX5oraNvllnXbJIwKxsqq0jfIv8AwUS+KXhH4Efs0ar4B8P20emN4jt30+3tbJUhVFuty7dir8u7Ej/7XlPu3fdb8D/hF4Vt/j/8Q/h58DtJkOn+H0W3utZvZSqLb2VlC9xevub5Vji33cis23c021vurX3/APDz9ojSdJ8eePP2gPhd4Ht31DV9VTR9H13XLq30bRNO8M6XFFa21vaXN3tXzZY4B58catJtYKu1lbd8beNPjf47/aN8f6z4Z+JnxL03wr4WWaU3moWVpqF7Z3Ku6KyQrDbtNKrMDJEs3lRrz8y/LX1Jo37O3w3+IHwo8PaePEmpweHdKvoEiv8AxhI/hrRVgWVftDWFtYW91b/abtR5fn3Vw0m1vusyrt+afHfgCzt/i5pE3iDwvpnizwNpV1dT3tn4T1GGD7cjuzYjlZfMSNYliiiiXd+7iLLJulad/wBRvgB+3d4N0jw+LfRvF03jjwXpMW+XTdcaGx8Z6Paov95mW11iCJR/yxkW6VfvLL92v0j+FWvfA34waPH8SfhjY6bq1gZ3jh1COySKUyxbdzfNGsyMrfL8yq3G77pVm9+qtJEroYznBGDg4rygazpPwnsvDHhDVLzUb+z1Cb+zbbVL+T7SyXEr/wCiW9zP/rN0ufKilkVtzKFkkaZ18z2CuL8Z+FNC8b+F9U8I+I7c3emavA8E8YZkba38UbL8ySK2GVl+ZWAZfmFZ3w/t/FGmeHLDQfGl/Hqet6arRS3cZCteRROY4rqRP4JJUAaVV+VZN6r8u2vMv2qfg9L8dPgZ4k+H+nSfZ9baJL7R5+N0OqWLrcWjbv4VaRAjN/dY1/NV4Q8f+NPg3qvwv/aD0O3+2678NJ10TVoCm1ptLuIpprdJN33WWEX9izf8sfsqf7Nf0VeG/FukSfGzwt8QvC8ouPCnxq8NR+TOo+U6jpIN5abv+mk9lcXG7+L/AEYL/DXrvxl8ZXXw/wDBkfiO1SKUpq+h20omGVFvf6ra2c7/AO8sUzMp/hYCsz9peZoP2dPijMvVfC+s4+v2KWvZrOLyrOCH+4ij9K+X7OH/AISr9sfU77eJLb4eeDre0Uf3LzxHevNJ/wACWDTov+Av/tV7v4zGvp4bvo/CiE6tcBILWTakiwSTusf2h0kZVeODd5rru3MqlV+bbXRWdnZ6faRWdhBHbW8I2JFEoREX+6qr8q1meKvE2heCfDupeLvEt2ljpWkW8t1dTufljiiXczf98ivB/gf4W8Ra9rGofHv4k2TWHifxTCsGnadKPn0XQVbzILT/AGZ52xPef9NCI/uxJXb/ABe+L3h34PaHFqWpxz6rrGrS/ZNH0azG+/1S9YfLb26f+PM7fLGuWZlUV+LX7ROmfFjXvizoS/Ev7F45+PXijcng/wAE2Dm50bwdaSqGa/v2b93PPEoLKzL5e5TMzPGkar9mfAb4Laf+zVZXPwh+EjQeLPjNrypd+LvFN4rTW+lrP+8825b7zfMS1tZ7lkmb99IyR7pF+8fhz8OtE+GulTWOntNf6hqMv2rUtTvG8291G7ZVVp7h/wCJtoCqq7Y41AjjVVVVqT4gfEDSPh3oJ1bVYbvUZ55BBZ2GnQNdX15cuDtgt4l+83B+ZtsaqC0jKoZq8f0z4W+K/izf23i39oWONNOt3SfTvBtvJ52nWjq26OXU5F+W/uV4+X/j1hYfKsjKstfQPizwr4f8ceGNU8G+KLOO/wBH1i3ltLu3cfJJBKu1l/75NfzDp8N9S/ZJ/aS8QfADxpby6x4a1yKZdNzw2r6Rf/6y3jb/AJ+ZVjDQbfu6hbQbdqszN+9/7LPxLuPiN8O7jwj4rvotZ8Q+EvKsL27GHTVbC4hWbTtTUfxR6haMsjf9NPMX+Gvxg+In7PVj8J/jt49/Y01oJbeBvjSo1jwPdzHEWn69b72sk3fw/OZLGT+Jo3jb+Kv1c/4J6/HHVfjB8Bbfw94xMkfjn4czt4e12Cf5bgS2vywyyK3zbmjG1mb70iSV970UUUUUV//T/fyiiiiism8vLXTrWfUL2VYLa1jaSV2O1URBuZmb+6q1/LX+2j8fLzxf4Tv7yNni1f42amuuSxnKvb+EtJd7XQbRl/h8+RJbxl/vGNv4q/dH9gv9niP9nT9nTw/4Xv4BH4i1pf7W1kkfMLy6Vf3Lf9cIwkX+8pb+KvtmvNfiH8MfAvxY8Ov4V+ImiQazp5ZZEWUFXglX7ssEq7ZIpV/heNlZf71fOqw/Hv8AZ1u1ZJL74y/Dlf4Ww/i3Sov9lvlXVIl9Pluuf+WuK+qPDviHRvF2j2mvaNcfa7K7jEkbFHicK43bZEkVZEb+8jKrL91lrjfif8JfDnxU0+0h1dZtO1bSJWudJ1ixfydR0y627fNtpcfLuX5XRt0ci/LIrL8tef8Agv4qeJvDmv2fwo+OqwWfiS63JpGtwL5Ol+IQn/PFWb/R73b80tozfNy0LSR7tlj4w/CTXdb1ey+K3wlu4tE+JPh+LyYJpgwtNXst3mPpmohfmaCRv9U/3reT95H/ABK2x4A8deEP2gvAeraPrWktb3KiXSfEXh3UlUzWU7ptmtbiP7rIyndHIvyyRkMrfNXG/B/Wde+GPilP2dviDfyXxhhefwlq9wfn1TSrf71pM/8AFfWKkLJ/FNDsm+95u2p4vk/4Uj8drDx9Epj8G/FWW20bWyPuWevIvl6ZfN/dW5jH2OVv+egtv9qvdvin4G0v4m/DnxL8PtXbFp4j0+4sWb+KP7QhVXX/AGkYhl/2gK4j9m7x/qfxJ+Dvh3X/ABEnleIbWJ9M1mI9Y9W0uVrO9Vl/h/fxOy/7JFcd4BnTQ/2rPi14Xd9o8Q6V4c8Rwr/fbZcaXcH/AICtpB+Yqx8dj5nxa/Z/s/73i69l/wC/Xh/U/wDGtT9rLx5dfDX9nH4geLNPcpqMely2lht+99vv8Wdpt/2vPmSvRvhH4Etvhh8LvCXw6tcPF4Z0qy04OBjebWFY2f8A4Eylvxr5/wBKtrj4sftX6l4kmkMvhf4MWX9mWSgfJJ4j1eJZL2Xd91mtrIxRf7LTyf7VfOX/AAVw+MP/AArr9mceAdPn8vVPiJfJY4DYcWFri4umX/Z3CKJv9mWvyu/4J3fC3TPiN+174Ts53hk034Y6X/ajpJtV5r2D5ti/3vKvrovu/wCecQ/2a/od+K3xc1bRNYs/hV8LbaLXfiNrkJmhglLfY9Js/utqWosnzJArf6tP9ZcSfu4/4mj6j4V/CzTPhhpNykd3NrWvazKLvWdZvMG81O727fNkK/KqKvyxRL+7hjAVVr2SvPfF/jrSvBtpayakk91eajMtrZWVpE011dXLBmWKNF+VflBZpJGWONQWkZVVmrx3W/hP4u+NOoyS/GO+ksvBfHk+EtPlKJcj11i6jbdcf7VrCy26/dZrn71fQ2laRpehaZaaPo9nFYWVlGsUFtBGscUMSjaqRovyqqr/AArX84//AAVY+HX7LvhHxU2ueDYb3w98TtSuN99pkNg8Om3kTr5kl7vkVI9zb9u+3aRZJAVZVZXavjr4bftu+L/hPottbeEvh94Gj1i0jeOPWW0TbqQWVmZv3kc0Uffbt8vay5VlZWbd7B4e+B37RP7Xnwf+IH7Rvxh8X3Fj4c8KWN5faNHfKtvZaheqWmmS0gXyreKNmyrSxr+8mYL8zeZt+lf2K/2cvjf4z+HHhVbW+0XQ7nwZ4isvFejteXzSajaK6vDewyWcMbstpfRxxK0ckkTLJFJ8rbmVfo/9rz9j3xV8aU0f4p/DPVfBvgPxL4ee6E+qaZdy6at6r7dySzxw/wCtiYHazN/E6t/s/E/wk+Ofi79m3xR49+F/irVYfEHwnmn23unW2oaa+r6XFdLuj1PTFspGt5ZIHw062/8Ay0HmNGjNurxnwb4n1j9kj9o1vEFtcx23g/xfK19oesacWbTZ7KeXdDcQbvl8tfuSxM3mQsPLk3Kskcv66ftZftSeNPhLpHwz/aE8C6pbeIPBfiCC8s7rStzweZeT2+2GVW2yxssEmd0TfvOD/rF3eV9IfsjfGPwv8RfCNvpfhhpDo/kNeaQsx+eK1SUw3Nl/e/0Gf5FX+G3lt1+b5mr2v4w/BX4cfHnwZd+Afibo0WrabcAmJ2VVntJcbVmtpfvRSrn5WX/dbK7lr+dL4g/DnUP2Tvipqnw+8cqnk+IUuNDn1GKNkg1bw3rcM0a3vkL8v2uznBll+XarL/ErLu43x54YvU/YT+DEi20j3MCeN7sx7W3oialaW8h2+TL91dzN/q9uC3mLt+b6t8Q/BGb43ftI/s9fsnasjSeG/hX4MsNW8SREnd9puVS4v1k/2rmT7PG38S7y1e5/8FBPix8RZ9Qu/hf4I0L7Z4M0WTTkmmgRfNi1KKG6k2xx7fngjWa1ZpNywxyIIW3b2jb5G/4J7fCHWPin+1//AMLLit2GgfD6J7nWLh3837Tq0+/yomlVVWV/P/f7tu1ViH3fkr+l6iiiiiiiub13XdD8J6HfeJPEl7DpmlaXC9zc3U7hIoIYl3M7M33VVa/nu/aJ/bO8O/tA2fiCa+vvHem6I8stn4O0Dw/GdNt9ZTbt/tDU7xlZpY5JcqttGv7tV/vMzL8AeOf2N/i78MvgPZ/G/wCJ9m/hr+2dVtdL03R7mMi/uPPilkaeWNm3QKvl7VVl8xs/dVdrN+6v/BILwRH4X/ZQPip4gLjxfrV7d+ZjkwWuyzjXd/dVoZG/E19heCfCNxpH7UfxV8VtEyW/iDQfCmHx8ry276nGw3f3lUJ+Yr53+Feo/av+Cmvxttc5+x+EtBj/APHYZP8A2pWl8V77f/wUh+Bmm54i8MeI5Mf9dUZf/adXr9Td/wDBT/S16iy+FUr/AE83WCtfkN/wWVuprf8Aaq8OSW7NG0XhWydWU7WB+23vKtXyNZNpes/sb31tqtxr0VzofiLzrDbMl1ocrypEskUkHzTWdz5czOsq7YZsGNt0i/L9L/Bv/gmnrvx//Zy8L/HH4S+JreTXL03S3miavG0dvI9ndPDtiuofmXcqD5WXv/rFr76+Ffjf4qfsUeJPB/8AwtnwjP4H+EPjrbpV5px1T+1rPw14gSV1W4tpfMlaLT7uMCTymkby2Ltu+T95+0KlXAZCCDyCKloooooor+e3/gqr8GLnw/8AGnwz8dLm3M3hTxJbf2beSBmH2bV4EbyH3fwNPFHEqv8A9Mju/hrpf2BfjV8XPCXi+Lwx4i0uT/hD9c1mKPUtSnw0v2qVbmzh8tVX50af7LHLLG3lw7U8xVabc23rHwb0z4Af8FJIvD1nbrbfD/8AaG0bV7CaADESS3kLNc26j7v/AB8xxuq/wrNtWvyQg0H4l+HvDniTwnFot5fRXum6zBrRgtVuHjt9GvWuPtDO0P7iKK9QebL5jNtBj3Lu21teMfiBoNt4B0jwnPZpcp4H0aw0zS4JFYKmpX7y3mrXFxEzLvZZZJbZW+7+6C7fm3N/SZ+wx4N+CWifAXw34q+C0Mc//CSWsF3q2ozeU+pXN667plvZI922SKQsvlbtsf8AD/td3+038StL+H/gS4hvL+TTE1KC6ku7mCTy57TS7VFa9uI2+8r/ADxwKy/MskyNtO2vi79kr9prxJ8fPilr3iS3nh8E/DD4Y6D9kl0zc7+d/pErQT7FjSO2WO2QR7W3SfKfL3KzMv5C/tpfHi//AGifihPYaPLLrmn6Gbq5leI+VF5US+ZII13MqrFFHt3fN0CrubdLP5P+z54Gn8Q6hJLqfjmw8B6D4hZdNlEkkE1/qcSuszW0NrJIq+U0ka+ZLdSRWrMNrSNtaOv2E8GfsLsvjG8+M2j+IvD82k2WjfYNJk1/Uf7bnsLjyWVb2dodliskUhHlQQt9njVQq/3q+h/2f/heP2Dfhbd+GfGUek+JdN1+8mvr7VLW9WK/vNyfMFsbqNI5YoIE3Msdwzbd7LH822vw7+Mut33w68V3Pxx+BOt/8IXb+NL66M2gac3lwWsUss3l2E0Cs0MrLAkUt5bSL5cLXMce37yrW8b/ALfXxD+JeivbfEHwH4I8Q6s1ubf+2bzRN+ogOrLvVvO8lW5LbVjVdxLbfmavUP8Agm54D/Zm+JvxZmk+NsF3rPilLhJNH0GHTnm0u58113SyrbK/ywMdzJIsdvHH8zMyhlX+i/xn8FoLzW5fH3wx1E+BPGrKiSXtrEstlqEcS7Y4tTsdyR3SKvyq+5Jo1/1cyfdq34b+LN5pd1YeFfjJZQeD/Emo3a2NlILlZtN1aZwzL9gnbY25sH9xMscyt8qq67Wb3uo3RXBVxkGvn6zv9c+DE2or431v+0PADPF9g1G7Ms1/p0lxKsf2W7kVW822Vn3LdyMrRr8szNt81voWvm749v4k8FabbfGvwHo8er6x4UK/2papCHvNQ0Bm3XtrA33vNi4uYl/iaLy/42r27w34h0XxboGneLfDtyl9per28V3aXER3JLBOgkjdf95SK/ne/bn+FFp8Ov2ldQ8EvELPwx8bbW4NjOflhh1K6lSZUZ2baix6rHHO7fww3cte3fsOfGK//wCGWNY0DTp21TVPgH4gtdTWOa3H2j+wbp2a7XY25kljtpL9Plb5WAVW2/e/Uf8Aa3tpJ/2a/iLdQ583S9In1KPHXfpuLxf/AB6EVH+1NdKf2d/GMcbZ/tazi0+PHdtSnitV/wC+mmFfSdfLn7O0ba5rvxY+JkyH/ipPF95aWrHvZ+H4otHXb/s+fa3Df8CNekSX8HiP4oR6Vb3Yk/4Q+0W7uYAJV23epK8Ns29W8ttsCXG6Jt3+tjk+X5Wr1uvki/l/4aD+KMnhhE874dfDm+R9RkJzFrPiG1ZZIrVf79tp7Yef+FrrZH/yxkVuo/aL/aP+H/7NHgWTxh4xke6vbp/I0vS7X5r3U7pvuxQx/wB3JG5/urn+8yq35mfEBvEXg7VfC37RPxusLjxp+0V42RYPAXgFkX7H4enlZmWXyFk+ZYFKNLJIyt5g+ba3zRe6/Ab9n/xx8NZdcNnqsfiH44eNys3jPxnOFng0NJdsn2GyVl2y3O3DRxfLGuEmm2xrBFJ+gvgD4feG/hl4eTw34Yt3WEyvc3NzPI011eXUvzTXVzO3zSzyt8zSN/u/Kqqtea+NPjBrFzr9x8MPgxYx+J/GcAC3txMzLpGhhh8r6jPH96X+JbSP99J/F5UbeYvZfDz4Zp4I+0a1rOqT+JvFmpqo1HWbwKJZtvzLBBEv7u2tlYnyoI/lX7zb5C0jewUV+Q3/AAVh8H+DPGvww0W40i/Q/Fbw5exXOh6fZbptVubeVwtykcEO6bYuFn37dqtF975q8i/ZB+Kml6R4X8C/tC2euW8drLdy+GfFel71SWzsL2eLy7pk+75Fpq1wJYmX5YbW/MPyrEu76r/4Kb/Amf4q/AGfx94aDxeLfhdI2u6fPDxN9niw12it95fkQSrt/ihFfFv7P/xqt/B37Rnw2/aHgZLfwj+0vYLo3iKOPakFn4usGWGR/LX5U82fZIu7+G4kbtX7+0UUUUUV/9T9/KKKKKK+Lv23/Ft5p/wX/wCFb6Fdiz134qaja+FLOX/nlFqLf6bO391YrMTMzfw8V/Ob4U8UeBfi1+2jpXi3xfZXf/Ct9G1GCYQ2NnNftbeH9IjSPTopooVZvKWKOCOdlX5dzt95q/q78AfFH4d/FbSRr/w38SWHiTTz1lsbhJvLb+7IqtuRv9llVq9Ioor55+IvwOj8Va1/wsDwBrtz4G8eRRrGuqWarLBeJF/q4dRs2bybyJf4d22SP/lnJHXLeGPj7rHhjXrL4e/tHaTF4L8Q3siwafqsDtL4e1mX+Fba6b5redv+fW52yf8APNpfvV7n468D+GPiP4eu/CHjXT01PSL8BJYZNwIKndG8br8ySK2GV1ZWVgGVlYV8zW/xE8Zfs3Xtv4c+OF7Nrvw9nljt9M8ZSjdPp5dtsdvr21dq/NhVvl/dtx52xvnbtfir8MNevdZtPjh8FJre2+IGm26xmOR9lh4g03/WfYb1l+pa2n+ZoZD/ABRs6tVe78H/ALVXwvZ9Fubnw34k0O9DxNLGo1Tw14hs/urLE3/LSJm2sv8Aq7iFiu5o5dzQ+HtW079o/wCGfir4R/FO1XS/FOno2jeJdOhZg1tdOm6G9tGb5vIn+W5s5fYL/rEbbufs7/EHxB4i8L33gT4gzq/j7wBd/wBja4Quz7S6KGttQjX/AJ530BWdf9ouv8DVgfD8x/D39pP4gfDVV8rTvHVtB4001cbR9qXbp+rov/A0tZ/96d2qj48H/CNftl/C/XkT5fGHhnxDoEzf7dnLaalbj/e2pPt/Gtb41SZ/aB/Z7s/72s69P/360K9X/wBqVyv7VIk8YePfgb8GIH+XxF4sTW71P4X07w1C19Ir/wCy0/2df94ivfPjN8StM+Dnwv8AEvxI1GE3A0a2Z4Ldfv3N5KRHbW8f+1PO8ca/7TVz37Pvw0vvhX8L9I8P69KLvxFdmXVNdu/+fnV9Rdri9l3f3fNcqn/TMIv8Nfzcf8FRv2itP+OP7Qp8O+Fbj7R4e+H0MulQyg7kmvd+69lj/wBncEi/2vL3fdavB/AnhvXPAvw50fxp4XW5g+IfivUrKHw1PZSvDeW7S3Ese+B42VvM/wBHaNk+60d1G392v6q/2d/gr/wqDwLBa69fSa5431ryrvxJrlw7TXWo6hs2szSt83lRf6uBPurGB8vzNXvd1dwWkMl1dyLFFErOzsdqqqfeLN2WvlhvjN42+L91NoH7ONvC+lJI0V1411KIvpUe1trrpkG5G1GVef3istqrf8tJPuV6/wDDz4V6J8P0vL6G4u9a17Vyr6lrOpS+ff3jJu2qzbVWOJcnyoIVjhjydsa7m3et0V4P8bPh78DviJ4aOn/G3QdN1/T7SOW4iS7h864jVF3SNbeX/pG7aP8Alj8zV+Tlv+wh4S1jSrz/AIUJ8HXeOAtcWur/ABGuGs1uZIm8yOKLTII1vGSTG3ddfZl2n5o3r4X8ZeNPGnjXxjJ4G/ab8c6h4Z13wyYktPDl/Zppuh2EsG1ViW2tmW3aNshYpVaLbDibzvlVW+9fAfw6+NOn6r4U17xj8SdK+Enh1bdrqe+sHt43gt12rIi3N5+7Xz08tIopI4/LjA/dyfZ13ef/ALRP7U/7G3w51tpPgTo9h47+I6RTb/FepxtqUNpLs/eXXn3fzX16yxqkHzeTG2NrKu+Nvzl/Z9+E6ftOfFez1n4u+LZxY6r4i0/TNYuVfzdUeXV0uPs0q+YrKI2ngS2Z/m8tpY/l27a/Tb4rfsU+Iv2XPCOoi0tJPjN8Anka71fQLxQmuaH8u2TUtMni27ZY1+aVo1jVlG2SNlXzF8X8ffsy31h+zhJ8Z/2afiLd/Fn4WJHcm88N6tGudNsEidpGb998s9pIS/ywxsrHzF+Ut5kP/BOH4yf8K08e2Hw81a9nazvNRgktoJY9stnLP/oOo2UrN8yx/Pa3m7/V7bb+Fmda/fD49/Grwl+z18L9X+KvjRZm0zSDArJAA0sj3EqQoqq3+0//AHyDXy9/wUc/Z60/9oX9nHUdc0S1W78T+C4X1nSJohueWJE3XNurL8zLPENyqv3pFjr8pZ/Ff9r/APBO/wAG3wSW9n03RvFen3rI3zhX8SaPcSMzbW+9G6Kzf7RavuBofGdt8f8A43eO/hvBNP4u8YeK/CXhTSpYI0mezstLsrTUNUmZWaJfKWAqrbmVWYou75qn+L37Yngj4beD7X9mj4W6XbfFn4paoF0gWNjM97bxz7tu7Ub5Via6ud5eSfy1j/eF/M8r7zfb/wCyn8DLz4E/DJtF8RXcV/4v8TX1zr3iC6gRIoJNUv8Aa0ywIqqqxRqERVVVX5d21d22vqWiiiiiiivxj+O3jrWv27P2jY/2OvhneSw/DDwjOt3451S3OPtTWsv/AB5xv/dWQBF/vTZk2ssO5v120Dw9ofhLQ9P8L+HbKLT9K0qCK1tLeFdscMMS7Y0Vf7qqK/G//gr74ttrC4+EXhm6tp76BbjWdYktoBuZ3s7dFgZl/uq7lmb+Fc19+/sIeEz4L/Y/+FOjOvltNosF+R76izXn/tatT4Z/FrUvGv7Snxo+G0kudM8AW/hqGCIAbRPf29xdTvn+82+Nf+AV8yfBF/N/4KgftEP/AM8/D+gJ/wCStpVr4nzeZ/wVM+Dttn/VeCtVk/77a7X+ldxp/wDpH/BTrVW/59fhVAn/AH3rW6vyQ/4K/wCg6zrH7TcWpaVp9xd2eieENNlvJYY2dLZJb+7VXmZfuKzELub+Iivz58MeDNO1b4FeJPFV/Lc6edL1NIYbxrdZ9OlleDzFtGkj/wBItp5FjLRMytDJja2xkVq/of8A+CP0txL+yIqzMSkXiDUkQHsu2Fvl/wCBMa+8/jX8JPDPx1+FXiL4V+KYg2n6/bNEHxuaCdfmgnT/AGopAsi/Svzr/wCCe37S3jHTtc1f9jD9oqRrX4heAybfS5bg/vL6yt1/1W5v9Y8UeHif/lpbkN/AzN+utFFFFFFeFftE/BvSfj78IPEPwr1W5Nk2qRI9rdKMtbXtu6zW023+JVlRdy/xLlf4q/N34O/thaJ4NGt/sqftT6Jpnw++IGny3iLeXaNDoGqves7NN5q/8ev2lZG/eL+52tuXb/qarfEXR/HEniDwMPiA9xc698L/AIn+EbjTtRumWRrzw3rcVrpu9Z1+WdvtcO2WVfL8xh5jRxM+xfzC/aM8W3ttZ64trearo2j3vivx/bt9hk2pd/aLu3khtZ/9UrW3mRl2/wBZ3VV3L8vz/wDBPUNCudI8beH/ABPPBDD4o08Wd5f3sck6WTy3EVxaX7NFHLMixXcMUUrKrMy3J+Vtu1vqX/gnp4j8aeGvj14S8M/Du9e41PWteSxuntGlh0240DTo5ZtSa5ga3iWeRlkV7aVm86Nl2sq7kVvrj/gp38ZIdb8VXnwl0/UJdN3SW8N3NFHvb7BYRPM0UH8XmXd7OINq7dzWo3fKtfNPiH9mT48fCr9lnxF8UviLrMvwq0O1s7RNP8O2PzXWqz38rW+2/ZZlZJPKkKtuVmWMldq/vFb847Lw74hTQ0v9InMljrl6+jQrCWR7+SLypmTbt+ZFZ4W2t825k+X+7+l37VP/AATQ8U/s0fDaL43+CvGS3ln4eSwkv4Zz9lvra9Zoo/NtJY/ldftL7lX93Iq4++y7q7z9nP8Aa2/Ze8c6jpFl+1x4dsYvF0VtEkPjC3tjBLK6Ou37e1p++gu4pY90V3H820hmaLcyt9NeOvAXxM8UeM7jxB8HPi3Z/FXwzcWXn2Rvbq3u57eKL/lyW+ttuyRXEckUrbpGYndG+yRn/My3v/AHw9+M/hbxpZT2vjDxxperrcf8I7p1i91ppvVZVW1jiWRJPN8wo0T+Y25lEbRxeV5TfsN4V/4J1fCL4seAYfFHxo8DWfgjxr4hlnvr6z8NuIrey+0OWihj3eau+KLbv8v935m/atfcHwe/Z2+Df7P2mf2b8KfC1nosksKRXN5HEpvbtUHWef8A1j/N8237u4/Kq173WFf6bZaoi219bRXMIdJgkyK6h4mVo22t/ErAMrfwsK+fvEMPxq+FuqXGv+Gml+I3hKZ3mudGlZE1ywVzuZtOuW2x3ka8/wCjXG2T+7M3yx16t8PviT4L+KGh/wDCQ+DdRW/toZGgnjKtDcWtwn+shuYJFWSCVf40kVWWvQyqspVhkN1Brk9a1bVtN1nRtPs9Em1Gw1SaWG5u4ZEUWG2JpI5ZkZlZo2ZPL3R7mVmT5du5l7GvG/8AhJbLwF430P4fPpdtpGg+IIZU0ie3VY4v7SiZ5p7R41VVjaSLMsG3/WbJ921lXf8AMX/BRL4B2fxy/Z+vNQttPfUdd8By/wBuWUUL+VcTxQD/AEu3jk2sytLBll+Vv3ix/K1fjf8Asg/Ga0+H/wC074P+JDO8fh/40WsuleIGL/uotSuHSGct91Ub7cI7ndu+WG6Rfl/i/fP4cy3nxW+AWqeBfFFyb3WbW31bwjrEsp+eW8svNsZJpP8AruoE/wDuyiud+I1v40P7M/hNdJ+1HxEk/gwyrYt5sjt/amn/AGlWaPdui27/ADWX5fLB/hr6rvboWVncXRjaUxKziONdzttXdhV/iavMPhF4Zb4cfCbw9pGuslveWFitxqUjttQXk+64vZWZum6d5GZveuq8N+HdH0a41XWdHbz5fEl5/aN1PuB852iihj2svy7VghiRf9lR/EzNXEfFHx1e6fqWi/DHwr5jeKfGBlSFoWUNp1hFj7XqUjMrKqwK4WJWX95cNHH91mZfKfi38YfhL+xZ8ItK0SztDLcRQ/ZdC0SB991fzr955G+ZtrSPunnbczM38cjqrfCGtalqHwVuv+Gqf2pDJ4y+NPi6VLbwF4KjiXdZPt2wKttHuZGV5NzfM3l7h80lw+6ui/Zw+FnxN8W+NNe8bavrX9p/FPXJGg8WeMgFntfDUH3m0Dw/u3QvequFnlXdDa/d+dl2t+pWjaN4J+EPgpdPs2h0Pw/okMk81xdTYULzJNcXM8zbnkZiXllkbczEszbjXj6a94++Pg8nwXLe+C/h3OPm1oo0Gr6xG38OnRSLus7Zl/5epF85l/1MaZWevcvB3gnw18P9BtvCvgzS4dK0uyz5cEI6lm3NI7N8zyM3zM7MzMxLMzNXcV5H48+L3gH4dSW+n+I9TM+s6j/x5aRZRPeapef9cLOBWmdf7z7fLX+JlWvO5bD47/FVy+oTH4U+F3/5YWzw3niS5T/ppP8AvbOx/wB2P7TJ/dkiavTfAPwg+HnwutbmHwZpKWlxfnde3szPc396/wDfu7yZnuJ2/wBqSRq/BfTvhV4R/Z2/bT8Y/ADxslwPh34x0+/vtOWGNppH03VLeWO6t1Vfm2xKGdmXdJ5ljEyr/DX7Pfsy+MNQ8bfB+Pwz43cXfiXwZc3XhXXxIM+beaW3ktKwb7y3MHlz/wC7LX4O+JfhRN4Jsf2mP2PCZIpfBFwnxE8HMWbdHFYbWuPLb7zSNp8yr8v8URb+Gv3s/ZO+MY+Pn7O/gf4n3Dg6hq1isd/jgfb7Vjb3Py/wq00bMq/3SK+k6KKKKK//1f38ooooor8W/wDgoL48aT4q3sENwtunw78Hz29vMzbUi1vxzcLpMZb/AGoLFJ7lf4uK4z/gix8IobDw348+N15EGn1K4i0KxkIwwgt1W4uSv+zI7xf9+6/U34hfsx/Bv4jar/wlF/ojaL4oXPl69oU8uk6tG3977XaNFI/+7JvX/Zrz2fwt+1t8KQJPBHijTvi5okP/ADDvEyDStZCJ91IdTso/s8rf7U9qv+1JWrYftdeCtGu4NF+N2j6p8I9Vmfy1/wCEihVNNml9INVhaWxdf96aNv8AZr6hsb6y1Szhv9OuEu7W4UPHLEyukiN91lZflZa1q5jxR4Z8O+MtDvPDXivTLfWNKv42juLS7iE0Mqf3WRvlavm+Pwd8T/gLCsnwqe58eeBoDuk8N31xv1TT4P8AqE30zfv0Vfu2l033RtjuE+WNvVfAvxJ+HHxv8P6j/wAI1cx6pDE72Oq6beQtFdWkrqVktb+znVZIm6q0ci/MvqteH2nhHxl+y9M9x8PbS68V/CUs0lxoEW+51Tw9u+ZpdKX71xZfxNZ/6yP71vu/1VafjDwtceJptP8A2m/2aL211LxDPap59tHMqad4p01Pu2txJ91LmLn7Nct80MmY5P3bMq8rr2p/8LH0vTf2ov2fYpp/GnhIS2Gr6DMPIutQs4n3Xuh3sTf6q9gbMlszfdm/vRzMzU/Gfjrw3ZXPhL9tT4cSG88K39pFpXiwKjK50SWU+XdyxfeWfSrlm81WXcsLXCt91a7L9qCb/hDH+Hv7QlngxeANbiTU5B83/Eh1zFjet8v3liZ4bn/tjurc/aLRLDxP8F/GyDnRfG1nbyN6QazZXem7f+BS3EX5Vm/F5t/7VH7Ptr/dHi24/wC+NPij/wDa1ZOjSf8ACdftv+KNUVxJZfCzwlZaSikZ2aj4guDeTsv+19mtoF/4FVr4meX8WP2i/BXwniBn0X4fLH4y17+411ueHRbVv9rzRNdbW/54J/ern/2yPjNqvg/wlqHw38FaidO8RappF7qupX8fL6H4eskP22//AOu8n+os1+XdM27+Bq/kMj0yS5s7S4tZFuLq9uXt47WP559yKjKdq/N8xk2r/eYH0r9nv2OPhb4w8c/tbfDix8S6rpHi7wb8O/D6+I9MvdHRorOVGhTT7RmWSOKbz4pbeNG8xVbdb/N/Fu/db4jfGPwb8M2stP1d59R8QayWTTdF02L7TqmoOn3vJgX/AJZr/FLIywx/8tJFry+P4UeN/jQ8WtftCulroIZZrfwZYzebYDb8ynVrldv2+T/pku21Vv4ZdqyV9QWdrbWFvHZ2cSQQwqEjjRQiIi/Kqqq9FrUr5u8YftNfDPwx4hn8C6HLdeOPGMPDaF4bh/tK9ib/AKeWVvJtV/2rqSJawYNK/aa+JoeTxJqFl8JtDnO0WelbNW18p/00vpl+w27f7MMM+3+GbdXpPw6+CXw++GM9xqfh6we516+XF3rWpTy6hqtz7S3lyzzMvH+rVljX+FVr2avyy/4Ki+DPH/iD4Ff2n4I8CaF4wt7BJV1K6vLV7nWdPgdkWOfTNvzLtYnzW3NtXDbWXcy/yyS6XfQqWlhZAvXI+7/vf3a+hPhQPA/w1vvD3xR+Iej23xBtLW5uzL4YS7MLxtFb281pdXbLHKrW0jz/AHf4mieNv4lqt8S/G9p4h+POu/ETwBqkVu2r3n9upLa21xZQR3jKt9JCsG6eT91cgxq27azASfIv3f6evBHxM/ayu/Avhv4kJ4f8NfFLw14h060v1j0iSXQ9XSG6iWZtsF7JdWs7Kp27ftEW5hXxDqGq6N8DviZ4g+Of7Mem3cXhyVd/xK+F2oWrWOoWVo3+s1K20+T5fLVSW3Q74VydreWzLH8i/tMfDqD4S3Vl8cf2fL06h4N8VWL3fh7UIW3hbLY8dzaSK3zfadPgkmiVZPmW1c/dksmav1a/b1S5+OH/AAT31rxl4Lga7ivdO0jxGiIMt9jV4bqZv+2cJaRv9015P/wTy/bO8O+O/AGi/C3xbf773QrWCykS5k3XFuibYYX3N/r7OTKpv/1luxEc26MrLX5k/GmO++EV98c/2YpNOUaV4Su9X1bTG+z/AGny7PW7rSPJXd5beRtghjbzfl+Ziu75vm9K+EWk/tWfth6zq1t8EPEbeHtGureMeK9bn/0WN73UUtI7uGB4VaRmaK0t2aOPZ9wqzKrLu/Wz4Jfsw/Ar9hbwk2p6DYSeI/Geoo0D6ncBPtt26oZJEh3fu7W2VUeSX5vljXdIz7Vr46/Z4+Nfx2/ap/bbt5viI/8AZnhX4aS3EkWh6ZIwtba9ntZlhe7ZlVp5I/njZm27ZCFVVVm3fudRRRRRRX5of8FEP2uJ/gF4Hh+Gvw5d7n4oeOk+y6ZDbhpZ7O3lbyWulVfm8xm/dwL/ABSfN82xlr1D9hb9mXTv2a/gfp2l3dq0fi7xJFBqPiCabaZftrJu+z7l/gtslF+b729v4q+36/Av/gon4o1af9pXX9E0/wAWaf4ds9I+FOoi5kvUikll+2yzK1laeYvyXN23kxMy7W8lnr9vfh1ocfhf4feGfDMTCSPSNMsrRWH8S28CR7v0r88/2NtVbVv20v2upHOSmqaHD+ECXcP/ALJT/gOu7/gpt+0lIf4dG8PD/wAlLX/CqPxGm3/8FbvhVb/3PAN4/wD31LqX+Fdzbatpmif8FEfH3iHWbyGx03SPhhZS3N1O6xRQQJqDySPI7fKqqoLMzfdUV594p8DeA/2gf2xPELaX45l0qe6+HuiS6LfaNqCf6ZBPd3zSN5G5re+ttu3zY5I5I9pH3d1fiFfeA7LwFL8ZbG9fQdR13wBr+2Gwk32zztb3Rh+0WlpJ5lvdQKxHn2kisyxtujZVVt370f8ABLDTbXTv2VLeS1jSKC713V5AkRcomyfydq+Z+82/u/l3fN/e+av0rr8W/wDgqP8AA7xNoM3hn9sv4SZtfFHgCa3/ALTkhX5zbxS7ra6Zf4vIkPly7t26Nxu+VK/QL9lX9pbwl+1J8KLD4heHZEt9SiC2+sadu+ewvVX94n+1G33on/iU/wB5WVfqKiiiiivxT/bq+KXxq/Zk/ab8L/Fj4SX6w6Z4stNP0rV7HUmL6VeT+bcLbmRfvIyojbnj2sqhfmbey19X+MfhT8Gv28vhnZ2vxT8NyaL4otbO2uI5YnUajpy3Slo3gn2/vYGYOu2RdvmI6yRpIjbfyu+JHwb/AGlf2ONT8J6f8RvEj+MvhBY6vbWWmXkPzvYbL6y1CBJUk/eW8bS2ce1FkkjXa+3bv+f5c8atr3xCubP4WeGrRX1T4g+Nte0uB5LZYoi8uq2skbyT+SzOys5XdG26GMuv3X2tzPjD9nO3/Z91HWtW+MOqmCwtfNsrbRoG2ahqt6jfvLVtu6NbSBgskt3G0ke3Ysf+kbo4v1F/4JJfC3wD4J+E/iH9p/xneQaZeXV3eaXBc3d0kdnZ2EXktM3zN8kkso2s0jbtsabflb5vmX4H/tDfBH/hcPin9pz9oea+1KPTtZ1G68J6TDa+b5iy3d1dRzbpvKt2a0a6m8hfMaTzJXb5fKirwD9uj9tvxF+1d4lttN0RLrQ/h9pBWTTtNnwks0rL813drGzK0nJWJVZljXO37zM3i/grXtU8O+Pfhlp6aRcxt4KNvrLQW9p/bD3FxdSrqEd01nHNbb1aA2qNH50fyxDcyt8tfoJ8Vf2p/G37SvjDwd8FL7xNeJpw1L+3dZj1rwsmjW1ta6NE98zNBDqN1cXESxwyPKjSR/dG1mb7v53+NJfCvxcvPiN8X9b8QWnhTxFqWqPf6do66fPHZanBcSytOLaWNXWJ4mCfLNtVs/NJu+987pYXbxC4EbeW27Dfwnb975vxH51+/P8AwRz0+40vw54m1rWtL8M2mkXszpa6lNIi+IZZ18pWh2s3/HkqqW/h/eE7d3zbf2O0P4TeG/DXiD/hJfBFzdaHHOjiXTrW4Y6RMzD5X+wtuhiZW+bdb+UzfxM1Y+qeOPiJ4Q1vS9K8QeEbnxFpd8IIZdd0EK6QXEjbWNxp0kjXEUPT54Wudq/M22u28GfEPwL8RIbyfwRrlrrI06d7W7SCRWltriJtrRTp/rIpFx92RVavQqK8E8cfBaz1/X1+IXgjUZPBnjyBFiGr2caul5Ev3bfUbZtsd5B/sttkj/5YyRt81YXhf413el+I7L4ffHHTo/B3im9cQWFwjtLousv/AA/YLxlXbK33vsk22Zf4VkUeYfpivJrtdY8EarrfijUtYudU8N3zW7rYm386bT55XSGR45V+b7JtPmyrIreTh2VvL/dqvjvwTonxf8CXHh+4u2jt9QWK6sdRtHUy211EwmtL22dfl3xSBJEb7rY/iU1z/wAFfiLqnjrQ9Q0Pxrbx2Hjbwlcf2Zr9mn3BdKoaO4hVv+Xa7iKTwN/dba3zI1fzV/twfDH/AIZm+K/jX4W29v5XhnxJMnibwywDbYlvG8m5tV2/cVZAG/vf6Lb/AN6v18/4J9/G7/hZl/dalc3PnT/EHRLTW7tc/c1/RFi0fWPl/haWIafc/wDbavYbC28L+Fv2YPDvhwareXml+EvFGj6E01uPs00s+l+KYdP8htzN+682MI/zfNGD93dXv/xw17UtD8EQWekTvbalr2q6Ro0MsTbJY11K9ht55Y2X5laKB5ZF2/3av/FnQdN8daDH8MNSnmjtvFb+ReR2rRCV9Pi/eXat5jK3kSri2laNWZfPH3d25es8UeJtC8C+GL/xb4iuRYaTpcJmmkKs2xV+6qovzMzNhVRV3MxCqu418fav4zm+EGp3/ia407/hKvjh8UAp03Q4nb/QNLt2ZbS3mf8A5d7O237p5Nu6a6kdY1dmjjX5YfSoP2ZtH1b9tP8Abb1RfEvxK1Cd/wDhH9CVURbZ8H7NbwxbpVWSNct8rNHbqXbdJMzSNzX7LnwI+JX7U3iBv2sPjFq81tdeKBKiSRJcWtxY6b92PT9J8yNfIjljJWW8jZm2kxwt5jyyr+un2vwR8JdH0DwbpFkum2c0sWm6Vpun27Of+2cUa/LHGuZJXb5VUFmauCj+FWr+PPEMHi3403EWqRadN52l+HLcs+k2Tq37ua43Kv227XhlkkVY4W/1casvmt9F1w2v+M/DXhS402z13UI7e81eVoLC1zm4u5URpGSCJfmdlUFm2r8q/erzjxLo/wAWPiQ2nR+H9bPgPwpf2cU93LFBu8RtLL8zW6rMrW9ltXG6TbPJuJVViZfMbqvh/wDCLwD8MVuP+ER0v7Pd3u03l/O73WoXr/37m8mZridv+ujNt/h216tRX47/APBV/wAO6j4M0n4Y/tWeDmSDxH8Otehh3f8APSCdvtEPmf3lSWHbt/uzPXS/sufHrTdS+Pn9oancpb2/xtsGmUY2I3iDQcKu2P7qNfaNPZ3P+1j+9XHf8FAdJ0/4UftQfA39pO7hB0fUbiXwn4hJH7trC6DxsHX+LdbXFz/3wP7tbP8AwTLutT+E3in4xfsf+JZ9974A1n+0LAu2WnsroLG0q/3U+SGXH/Tev17ooooor//W/fyiiiiiv5mf24/Ey6xp/wARfFXllj4m8ba2SQfv2HhK0t/Dtoyt/d+138z/AO1g1+zH7Anw2k+Fv7I3w28O3MYjvL7Tv7VuP72/VHa82t/tLHIqf8Br7OorIvbGx1OylsNSt47u2uEKSxSqrpIrfeVlb5WWvm/Uf2X/AAdply+sfBvVdS+FGrSM0hPh+VE06V/+m+lTLLYv/tMsKyf9NKiufFX7Sfw5Vf8AhK/C9j8S9Jh+9feG3XTdVC/3m0y/keF2/wCuV5ub+GP+Guu8D/tF/CTx5rC+FbDWhpfiYfe0PWIZdK1ZW/687tYpH/3o1Zf7rGvfq+evid8AfDHxA1KLxto95deDfHdlHstfEWjssN8FX7sVyrK0d5Bx80Fwsi/3drfNXF6d8avF3wov4/Df7TFlBp1pJIsNl4xsFZdDumZtqreqzM2mTtx8szNbs33Zt3y12+peCbrwVeax8Rvg/YLe32rBbi90FLlLaw1KTcGkuoW2ssV8yfL5m5Y5uFm/hlTw67uT4q1S7/aN/ZpDN4t0/Fn4u8J3S/Y59VSBf+PS9gb/AI9tUtlz9mnb5ZFxGzPC6suDY+N/h34Y+0fGbwwpuvg/8TLl7Hxhpl1Fs/sDWbj/AEeS7ubZv9Qssh+zajE33ZCk33fNZuq+Fum2culeOf2JviNNJew6XpksejTznc+o+EtRRoYGVv45bFibSVv9mOT+OvMfFHjjX/Ev7BWo+INXcyeM/hPPbjVecuNU8F6nDJO7f7U62vmr/syivbviRdQ3/wC1x8CZLdxJEdG8XTow+6VaKwVT+tZf7MWsaTB4D+KH7Q3iC4SHT/GHijXNZN3J/BpGkN/Z9szN/dWCy3r/AL1c18MPH2n/AAn+BniH9p34o28kXiD4n3v9uLpwG69lW6VbfQ9Jt1+88v2YQps/hkeRm2/NXwt+3xrmufBn9ly/tfiDdxS/Fz496lby60IW+Wy02w2zLp8Df8+1n+6g/wCmjSyyfxtX49/Db4d+Nfirb315cGCDT/BWjNqyS3FoG+0L5yWdlaK0arJK1zdvHBErNtX52+6rV+vf7AF58ZPiRpWp+K/hbZyWeu6xBb6VrXi7VrK0t9G0W1sGbybDw/pllsjuX2v5jFvKhVseYrf8tP2C+GPwV8I/Cw3Wq2T3GteJdW2/2nr+pyfadUvj/wBNJ9vyRL/BBGscMf8ACq16f4g8R+H/AAnpc2veKNTttI0y1XfNdXkyQQxr/eaSRlVa+dj+0PqXjmUWf7PvhC88bRvx/bV2zaT4ej+bbuW8mjaa6X/r0t51/wBpaguPgZ48+Iji6+PHjy61GwI58PeG/N0bSP8AaSeWORr66/4FNHG3/PH+Gvd/B3gLwT8PNEj8N+BdBsvD2lxci3sbdLaLd67Y1XLf7X3q7quC8afEf4f/AA603+1/iD4l03w3ZdptRu4rVD/utIy7v+A18T/Ej/gpj+zT4EgVtEuNQ8VyShvKeztvstm+3+7d6i1rC6/9cWkr5IX/AIKFftp/H5Wt/wBlz4GPb2M5aOPVL9ZbyL/eWdvstqjf7zSLXG/FH9i79vn42fDLXPFX7R3xYiEen2NxqUfhu1/fRST2sTzJFJFaLBaq7MNquvm7c/xV+UXw88KaDaeC/wDhYk2gnxL/AGRdQX9xDLJEkDJpd/bx3dvIrN80M8V/bK21XZWy3+r3V2X7VP7R2pfHH4h6K8Pw70n4et4EjbTLbTLaJZPLWCbcsFykirC6xSArs8lV5KsrV7l+zp+25+3L4P8AC+mfDX4OaH/wnGh+F4/s8EEeiT6h5cSsWVWltNkm3n5dzfdxX3g/7avgP4lQ6f4V/bL+GeufBnxRb/8AIL8VwWlxD9guH+XzYZZIVuLdWb70e2eGRcrNuXdXzOLOb4DeL9Y/Zn+Pt/ban8DvjHJ/aXhvxVpkapp9hezr+41OyVWaOJdzhbuBW8tVb5f3LfvPqz9k/wCI+v8AhT4e/FH9gL4qutn448FaRq8Ohybt6ajp11byzRiJv4tqyiWJfvNCw+X901egfHP/AIJyeBtesl+M37LcEfgvx9a7tRgs42/4lOpLLF+8tWgb93EsqkrtX9yyu8ci7W3J+Out+OfE/wAVvEXxx8QfFzTpV8TWHg6CwS1khhNxbNpeoafb753uFaRpYljKyyKvnNuLfIu7b+5//BMLQdL8F/sa6P4iuY/sS6veanqN5LJlMfZZ2s98m5m2/u7Ubvm2rz91a9y+GkV58f8Awd4g+K2u27WFj46srzTfDsTL+9tvD8qtHDcMrfdlvmxctt/5Z+RG27yt1fEX/BNDT7rV/ix8dvFN/BHDcHWGklVg/n/8TZ/tS/xbVXahVl27un3fm3fszRRRRRXlnxa+KXhH4MfDvW/id45vFstH0OBp5CT80jf8s4Y1/iklbCKv941+L37AngHxN+1v+0L4m/bo+MUiz2+jagbfRrIcxR3ixL5aqrfdisYHTb/ekbzN25W3fvpXxB+1R+13YfA74UeKvH3gTSB411DwhqNrpWoxJL9ntbC6ul+X7RKy/vdrPGrxQ7pFZxu2feX+fvQvjJ8QPj83x6+NfirwvZeI/GFx4fWGTU5wkOm6DpMqPazrbRM3zXcqmKK2+ZpP9Y3ztu3f0gfCfxj4R8L+HfB3w38O3V/4o8RX9hY396ZpXubqKK8iWRr3UZ5Pli3c+UjbWbAjhj2r8vxR+xJd2g/bh/ayt7edJln1W1k3RtldyXF0rL/vKz7f96vQvgGP+Nln7S5/6hXhr/0it65vx9Lv/wCCvfw4X/nl4AuF/wDH9Rb+tXda8Y6N4S/bx+M3iHxBpdzrmn6N8M7OW5srS2+2XFxAlwGkiSD7sm5X+63y/wB6uF1u1/ZgvfjdqWg+K9Bn8LeE9W8L+D08Ma9aWz6ZF4fuHbUprdFu12SadPOs42rIqxs0ZWT+635Q30OpvP8AG7wj4q11tTLeMEF7Jd6ejT6g1hfs09xYX0a/uNS8pGbyPlWaF5dvzKq15d8Mf2oPjf8AAf4uajrXwj8X3ur2txrFxPLaStLNZ6zvnO557ZvvNOv8aqsi5+Vlav6Zf2OP2xPCH7Xnga+8RaTYvoOvaHIkGqaZLIs3ktKu6OWKRdrPFLgqrMqtuUrt+Xc31nrejaR4m0a/8O69ax3+malBLa3VvKu5JYJVMciMvdWUla/mct7vxj/wSw/bMaxlmm1D4feIdpYdftmiTy/K+3/n6s2z/vMp+6stf00aRqljrem2etaXOtzZX8KXEEqfdkilVWjdf9llIatuiiiivyT/AOCtmg/2j8JPBN9uhRZPE9lYF3Dq4+1bmVlZW27V8o7tyt1G3b8276i1HR/Fnh34E+Gfid4N0w3PjHwzYf2zJYHckl7b3i/atT03+8rS5LQL/DcRRM33WrE/ayn8K/Gn9iTxn4v0OUaho17oEXiGylAb50s9moQt8rKyt+72t8ysvPzLX4e/s2yaf4W8L+CPjXfWsk+rfDu38deJJhcxwhry9/0HT9O+ddszt9tnj+Wbc24Ptbb8q/oj+zx/wTwsfiQ8Pxt/a+t59a8RausUll4emnfydLtVfzIkuWVlaWVl+aVW+8zSNJvkdmX8qvin8TdB8Dad8afgp9mguRq/iGXUfDi2KWskWlSyzBZEj2q3lRz6e6RssO2SOa38ttqsytR8N6n8Vf2lrG0/Zo+Bnw10LwlZ2UCSapPa2yw38sVgv7yXVtVm+bb5nzMv7tfMwu37q143rWhfEfxtc614Jt4tQ+JPiSyubCzgvNGEur2sen2EUytb28sav+63PF5Sxr5aqlZPxB0X49+A/FV98QPEnhnX/h/Nqkr7ZGtb3TUjiY/LbxyNsby1UKqru+6BUHgX42eMfhr4v1XxmXGu6zfaNqWjQ3l7PNO9uupW727XELs3+sVJCy7vl+b7tfTvgX9iv9uPw98Mr34n+DNJufDmi3emrqUwGrWttLeWaI0yv5CybvljJbbNtbn5fvba0PjzpVx8N/2Tvhd4R66n4htIrl8LlpZ9Xf8Ati9Vl2/eWI6Mq/Q1g6Rp37bPhPRtP0Wb4H/b7DT4IoIVv/h1YXLlIl2r5k/9nec7bV+Z5JGZvvM1dJZeP/jPpkNvJrn7PPhizle5WKUz+B9SsWiif/lsz2HkfKvO5V+b+6rVXl/ag8SeHrq4j1H4P21lHauQkum6j4t0fzVU7VZVXUfl3fe+bbXGt+1p4THi8+OH8Ca/pniPyvL/ALQs/HGrw3nlL/B590s8jL/sszV75p3/AAUK8dWulWt5a6n4wtreV1jQN440W6nDN93zI7zRpZlX/ak+X+81b1v/AMFJ/iZbagbKfxf4rtzHLFETHqPhPUl3SruXa39kRK68fMyttX7rMrNXtPhL/gor8QNQlFrZ+JfF2sTL2HhLQ9T3f+AF/Z/+O169rX7XPizxb4YuNB+JMEc/h6/j2Txa/wDC7XPJkX/pp9n1WeP/AGvlX5a5T4Tftp3Xwo0288P3Xxc8L+KdDjnaTT4de03xPpVxp8Dt8tqt1NZ3kksS/wALTNJIv3fMZdqr9C2f/BQ+3vIla0uPhxqqv/BF45ezf/vnUdKgqh8Hv2jLjwbeazZ+D/B9rqXhrUplurXSNG8ZeGr+DTLhmb7Sto0l7bSLBKxDrB5e2OTft2q+1dzxT8U/iFP8VfC3xm+Gfwh8XDUEI0bxHZuNMmt9S0SVjIsqyWl/Ov2mxl+eDdt3K8ke5Vb5fCv+CqurfDTxh8KdC8UNb6np/jLwVqkU2mf2n4d1OO0vEnZVntGnntPsr7tiy7Wk2t5RX+Kvgf8A4Jg+LdS039pfwl4RnvIdNtNQmvdSso5Xfyp0lsri3ntYfvfNLsif5v4rUL96v2bfw/qmoaH468A6bE9x/Yvxh0S9eONc7LW81LSteldl/u7rmRmb2NfTHjltM8Q/FX4feD3l/wBM0qW98TtHt3Ibeyt209VZv4W8+/jkT+95T/3aTwZOfF/xI8U+NY79bzTNKC+H7CJYmXybiyldtTdZGX5vNnMcD7fl3Wv95fl/Pr9qj9rzSbPxnFa+ErCbxjP4XvPI8PaFaxvMmr+IUl+z/wBoXKx/M1jps58qBf8Al4vc+X/x7rIvq1lYeBP2Tfhhqn7Rn7S+onXvF2smy1G6bUba1k1I6ysUvl21p5bMqsvmFIooW8m3jXcv/LWZ/PPg1+zD42/ad+Ilh+1j+2DZtHtIm8LeCZMta6XZ7t0L3at9+VsCRo2VdzYaT/nkn3rc/FKHW/E954B+Fsdvrms6JNbx6vKzOlhpaMw8xJJ41ZXu1jyy2qtu6eY0SsrN0Pg34b6N4N1TV/EiTXGra/rzKb7UL2TzLiVYmbyYV+7HFBFvPlRRqqrkt8zMzN0HivxVovg7RbvXtekkS2tI/McQQS3M5XKr+7ggV5nbcQu2NWbkVyuv2niz4geDtPk8Ka3deB21QRTTzTWCPqUVq43MkcdwzR28/T5po5fL5/d7vu73hbwVo3g3TbbTtONxcyW6uDeXs8t5fStK26QyXEzPI25gG27tvAVVVVVa7ysi/vrPS7ObUNSuEtLW3VnlmldUSNF+8zM3yqteIQ/H3wb4givYvhfa6j8QJ7NS4bRrffZSvuVdkepXDQaezc/dW4+VQW7VjfYP2ovHKP8AbNT0T4XafL0jsYm17Vwv/Xe5WCzik/7d7lf9pq8a+Of7EPgr4k/B/wAX6ZeSaj4z8e3mmXS6Xq/iDUJbqeK/VfMg8lPltbVWkAVvs8Ma7Sf4a/Gb9m3x3Jovh3wb4w1AGG6+HGu6XfXjsf3vlaXeppOpqq/7Wn6rYL/u2n+z8v7Nf8FN/h7H8Qf2OvGkkcfmXvhf7Prlsf7jWco85v8AwGeWvz9+A3jD7N+2b8Afj4l7L9n+O/g5tN1iSRsrJrOl2v2O4Rf9lp7S2b/eav6BaKKKKK//1/38oooorI1XUYdK0y81a5OILGF55D/sxKWb+VfyN/tI+IdWuvAHwr8IvFPc6nr3hy31OTykL+ZPr2r6hqUy7V+9JLm1ZV/i21/SF8OP2mfg9JpOjeEVg17w1Na20FrFBrHh7VbBEWJAqq081t9nX5R/z0r1DQf2hPgV4pufsPh34ieHtQus7fJh1S1eXd/d2eZu3f8AAa9ct7iG5iWa2kWSNujKdwP/AAKrtFFed+Ofhh8PPipov9h/Ejw3YeJLLqsV/bpN5bf3o2ZdyN/tLtavD7f4DfEL4fN53wK+It/ptnF93QvEwfX9J2/wpDLJIuoW6/7t06r/AM86ml+PHxB8AP5Pxw+G+oafZpw2t+Gi/iHS8fxPJFDGmoQL/vWrKv8Az0avWPB3j74V/GHQp5vB2vaZ4q06VGhuoreWK5UK42tFPF95fl+Vo5FX/aWvG7v4S/ED4Ou+qfs6XEV54fRi83gvVJmSwx95v7Ju23NYP/diZZLX+6sX3q4WW+8JfG7xU3iv4XanP8Mvjr4bgVLrTtWg8i6mt1b/AI9NUs87b6xb/llc27P5bHdDMrblbzrW5tSufEviLxZ4W8KLZePHs2j+IPw4uHV7fxNpezyWvtMdlWO4lWPKxTqq+cv+j3CxybVXzXw/8WtQ8N+ErHT/AIcyR+LdS8L2sus/D3U7yLfe6r4ctZUbWvDUryL5kWpWkEflNH/rGVYpNu5Gr1KyvfDPjzxn8RvBnhi5+1eE/wBo3wO/ibRXBCxvfraf2bqMSr/DK0L2krL95WEn+1XkPi34xPoXhL4C/GTzt9/ZfCXxRfRkn79+lhpqqv8AvNP8v+9XuniTwLNpfws+C37FGnYSXWtPs/8AhJmjOPL0HRkik1VmZfu/brkx23+15z/3aq634+8EeNPGz/tLeO5A/wALvhdcy6V4Js4I/Ol13xA7fZ5r20gX/Xsrj7LYqu7cwkmXau1q/ny/bK+N/wAR/wBoH9oHWdY8c2As73SbltJstGhk+0pZRQOV+y7422yy+YT5rL96Qnb8u1V7jWfjJY+AfhRd+FbPwle+G/Fes3mm/wBr3AvIbm3ji8P2Dw6TbrGv7y3l+07LmdJvmaSIsu1W8uP+hf4T+M/gx+yf8BPhz8K/EviC1s9XtdHtcaXaB7zUry7uE864aCxtlluJfNnd2+WPvXWnxh+0l8U7cL4A8MwfDLR5umr+KE+16oU/vwaPbybUb+79quFZf4oWq94d/ZZ8CQ6xb+LPiZeX3xP8SW7eZHf+JZVuoreT+9aaeqrZ2/zfd8uFWX+81fS93d2thA91dSpbwxDLSSMqIq/7TN0r5T8dftxfsufD29/sm78dWet6xIdiafoSvrF3JJ/c2WSy7W/66MtfOHxF/wCCgPjbTLP7V4e+Gq+CNPnH7rVPiLqkGgLj+/HpkbS31yv/AFxXdXx7c/tB/tf/ALRd0dP+GmteJvGFrcHYf+EJ0tfCugxt/eXXNTWW8Zf7ytHF/stW74D/AOCVnxf8aeLE+Inxt8ZQ+ErmdV8y30ea61jVD/eZtQv5JfKn/wBuPzF/u7a/Sb4W/sIfsw/Cmcatp/g+HxFrud8mra+39q3skv8Az13XG6NJP9qONK+xEjVEEaAKoGAAOlV7m2hu4JbWcb451ZHHqrDa1fyO/Crwzb+Gr/4r/C3XbmK3OhXfiHRFaZljiDz6RqvzMzfKq/a9Ns/+BYr9KdG+Df7JfxTn8B/tN/tJx2XhqTUdE02ObTJLj5dZ1RESGS7v1h3KreYHVYFbzJFR5JvuSRp9YyftIrew2Pgf9l/wsLHRdKuFhTUZ7L7HpAgSKKbbDp/kreXC+VIZNluscm0JMrPCWaqeqan8Sfiv4hTR5PHbajdZnaw0fw1b29na3FnL8v2rVHv11O3+xKvy7ts/nSf6nEiSRL8sfGz/AIJ5ftIv8MfEnhXwH400vxX4cvZW1GDwneWMVrFZ3n3t+lzwrFHby7ifljjghk3HzF+Zq/K7Rvi18UtH8aeHb7xfpl7p3i3wBDB4cm1N4W+32TwTeZpjywMu5pYMSWzKy/6Ra/6P95t1fvB4a/aE8dQfsifCX4w+ErOO+i8NalZ2HjCBXbdFptglxp9/Kqs2791Isdz8ysyxjzGX5d1fmj/wVB8H6L4C/aTu/H2h3VvbWHxE8MrJcCEh2uLiVLiHeqeZErRt9nh3Sbm2s4bazba93+InxJv/AAL/AME4Pgh8NtG1GS11X4qYtJ5BJsaS0unlmv8Acy/NtbzwrbfmbcF/ir9Vfg78SNH8U+Ibv4d6XaRWEvgnR7B5oIYpUS2i1J5fsVvtb5UkjtLdGlj+baz7V+VW3eXfsg/Ay4+GHjP42fEc3oltPiJ4sv5be02MGtotNv723+9/FuZjt/2QK+7qKKKK/NT9sb/gop8Pv2Z7OPQfBrWXjjxzPMY5dPhvP3Wnoitue7eNW2vuwqwfKzct8u35vxl+N+oft7/theFYfip8RPD2oj4c2bJeQJY23kabbxSt5f2qG2aTzrnapP7xvMZVz8yrur+jT9l/9n/Sv2Y/g1o3wk0e9Oq/2c089xfSRLbvdXFzKZGdo1Z9u3IRRub5VHzV7pq+r6boGk32vaxcpZ6fp8MtxcTynCRQRKWkdm/uqoLV+JXgX4O/EP8A4KZyat8Vvij42vfDvwXg8RXg0Dw3YQJDLcwQNt+0SP8AdWTkq0kiyt5nmbdi/e+VP2jvgb4T+Df7T/jT4D+AvDmo3Hh/xX4OS60LQtNkaT7TqUVpLDDNdySMzNHbSrcXjMzfeiFfYH7EWt6v8Sf2evCfwl+Cl9J4UgjtZb7x/wCLUGbqGTznhjsbSWZdv2yW2jT9625bW3CbfmZas/8ABP8A/wCFbaZ+218ctE+EQb/hD5dI059NlbeftCWrRQzTq8nzSrLOZG83/lpnd/FXv3wQfyv+Cmn7SEP/AD10Tw4//fNla/8AxVeU3Xi3w/4r/wCCt3gi/wDDd/FqVnF4OvbPzoW3p59q+oRzJu/vJIjK3+0KyfGnjC/8O/t//He40fxLp/hDVl+GcMVhqmqzRQWdpeu9l5DyvLujVfMkH3lb5j91q9x8cR/E1PjN8X/FGjeGdO+IfgpdP0PTfEPhqRFF3ewJZPcefYO26N5I1nP7iTb5in5WVttfz2/D7VfC198NNckn1/UdFurfxLp2qanplpPhdQ0ZGZmltt3/AC96fJllbczeXMW/gav0x/Yj/YV8D/Hj9ky08fanfXfhjx1da/e3+ieJNNLR3lmsGy3VW2su9POid9u5WVv9Wy7m3ch8N/gl8Yf+CYnx88K/FD4j6pYax8OvGF8/hzUr6xllOyC6+aKW5iljXYysgl+VpPlR13fN839HSlXUOhBDcgjvX51/t7fs9Wv7TK/C34WzQXen/bNeupJtftrD7aunW8Wn3EjRS/MuxbmURLuZlXco/wBmvknwJ+2X8T/2H/iTafsuftVWx17wvp/2eDRvFNunkyjS3/dwTSR/dnijUbX2t5ke11/e7Vr9s9K1TTdc0621bRbqK/sruNZoZ4HWSKVHG5XjdflZW/vLW9RRRXwx+3v8D7z46/BWzs7S/wDsaeENYtfEE67WYz29kkqzIu37reXIWVvavafi38SLT4YXvhy3YwW8/i+4uNE0+W5WX7Omo/Zpbq0ErL8qxM0MiN/F8w2/KGr8xP2cPHi+JfAf7U37NE/mWljoNlrV3o9i5P8AolhqiXbSQKrNuTyHeNdv3VyP7zV8O/8ABOKax+Ifxy8H+CdTla8SCE313DIi+WUsLu71L5v3jbm+1pYybmVN2Cu35Vkb9wPBvxq8eeIX+NXjyazj/wCES0CZNK8JFZFb+0bqyE0Mzx/N8yz3pSKJ9q7sbdzbN1fzx/tXeD/Dv7NHxa0zwz8Hry6utc8CiL+1vE+/ZPceJrpvtUnl/eVVgh2qsa/NGzHzGZvvZ/w68bWngX4NnQNW+KFvotrr8v2698O6Fpct9quuNvbyYtTvJ1W18rqvkedJHtJ3QtIz7v1U/Zu/aEuPFXhXRtW+HfjSbwp4gn01ZB4U16CxudNfTorqW3+16ZBpUOnKqpJBMsqssTKuJJJIoU8yT6o/4aT8ReGtX1LTvjD4f/4SXwnq0kUdvqOjWrTWX2W6nFvGZNOZZbxll3lfMVp47hl226su5l/O79p39kD9mD43afqvxO/ZC8T6Vpeu6XE93qOjRP5FhPEirIzwrIqray7csq/LHJtfaq7Hatr44+Mf28/F/wAIZLfwZfaKfg94jubHQLPUNIlt3v57K/nTT4YpP3jSK0ryLHKqqsitlWVfnrxL9qfWviT4y/ai8F/Dv4aaevxB1D4MQXdxZ6dY2qXkUS2eoStbQSQWzLvWK2isklXdu3ZVt1Jbf8FJv2+vhWf+Ef8AiDoVrLeszbZPEuhS6bPj0/dSWcf+yvy1794W/wCCkv7a9zpUOv3PwOi8WaU27fc6PpurW8abGZdrSN58e5lAb5dy7SP4tyrFa/8ABZzxPot7Jpvi74NFZo+oh1Oa3df9lkms93y9Kvxf8FnPCupPJa+I/gzM2nY5zqsMzFc7fliktVVuv3VauV17/gpp+yprAe/1j9m6y1SznDJBLdw6VJJJKmNyyI1u2xefvbm/3abcftf/APBNvxjHZ2sP7NN1dXmot5BhsdB02M+cy/cha2uEZ2/3VVq8NvNY/wCCY+seJLnWPDmgX/hKdf3dxoHiy31M6eWX73k3OlXE91ZybvlZpFnj/wCmK/erW8GeJf8AglN4qnurHxN4G8ReA7zT9xnv9Pv9Q1LTkVXEfmxyxySzbGYjazW69R/FX0JpvhT/AIJpSRKvhr9pPxboK3K/KINfurbC/wB1lmtPl/3Wry7xF+xv+xzcS3E/wb/au0/T7zVw8dzHrOoafeG7SXO5WdWtdrM38TK1a/gP/gmRpfiDTLfWdH+NWmxXN+iwy22s+HtNvpk+y7o18lmvbqNk2j5XhbbIuG3N/Dk/GH/gm74++D/hiX4gaj418L6lo9g0f2u4fQJbBLSJ/l+0Tf2YrSLErY3Oqttzubaqsy+OfsUfDXxf+0L+0roem29vY/8ACK/DTUotW1W8tbrUruwuVtZitukaXtxKrfaZE/d/u4/3Ydv4dteA/tBfDrXP2QP2udZtfC5+xR+ENVt9d0Is+zzLKWZJrZI2b7+3Oxvvfcf+61fspqnx/wDCGueLrLxhY3q6TZfE7U/hLr8UTzL8kt1d3ENzFJIvy7oo7BI5f9019ZeIvGdv4Q8d/GX41eSL+fwxYaN4S0q33fNcakyteLbx/wC1c3OpWsX+8v8As14j+2R8ffEHwD+FXhz9nz4QzzeIPjN41tI9Ps47Jd93GrLtudQZV+ZZZZN/lM3/AC0LyfwNUP7PXwe+Hf7Bf7O//C0v2iZNOPiuwLX11fBPPuopZYRDBYQSyMzSyrHmJPL2qu91X5S8j5Hwf+H3i/8AaL8a/wDDY/7Wtmnhvwf4cRrrwZ4av5Qlrp1mq+Z/ad6rfL5jKAytJ6btqqsVfcWheIviB8UdVtdY8O/8Uv4GjdZYryaLdqmsIrbl8qCaPba2jf35FaaRT8qxfLI3Z32peBPhVokyxQW+k2afaL5rPT7RnnmO7zJ5YbO0jaaeRmJZvLjZmY7qTxdYeMNf02ztfBmtDw1bXQ33d4bPzr9ImUbVto5v3cUvP3po5duNvkt/DX8EfCvwn4DubvVtMt5b/XL6NUutWv5nvNQuVU7tr3Mm5lj3fMsUe2Nf4Y1r0mSaGEossiqZDtXJxk+i14TqXx2t7i9k0n4b+Edd8bXkRZDLZ2n2PTUP97+0L9oLd1/692lb/ZroP7K+J3i/wRc2Ov6ivgHX7qX91NoU0WpPbQ8fL5l/Z+W7tzu/c/Ln5W/ip/hP4T6N4Y0qbS9U1HU/F0t4UNzca/dtqLysjblZYm228W1sNthhjXgfLxXrYVVUKowF6AVLRX8vGn/DSTR/2ofjT8AYVULeavqUdoh3bY7PXrS7tYNq/wDXzd6a3+9GP9mv3QtRq37S/wCxhHa6ddRJqvxG8E+R50+4xR3d/YeXJ5m35vllc7vpX4O+Dp9U8Ofsa+AviWFY618A/iqqPGzL5tpa3S2806Mv8KNeIF/2v++q/qOiljmiWaE70cKQR3FW6KKKK//Q/fyiiiivBv2mdak0D9nP4o63E5jksvDGsyIw7MtpLtP/AH1X87viXwlq037bHwL8J3UpfR9LvPA2jLbZO1H0vTNJmn3L935ln/nX9TdcB4s+GXw38eR+T448K6T4hjxjbqNjb3a/+Ro2rxN/2MP2cIbxr/w94R/4Ra5k58zw/fXuiEN/u2E8C/8AjtWE/Zy1jSct4P8AjB450b+7HPqNvrCD/wAGtreSN/38qrJ4C/a00JHk0D4s6H4h2/di17wzsY/70+nXtqv/AJBoXxR+2BoCL/bHgHwp4rVer6Pr91YSt/uwXtk0f/AWuP8AgVRzftHeLtBdIvHXwS8baVu6zadbWmvQD/a/4llzPN/5B3f7NW7D9sn9nSe4FhrXi1fClznBh8R2l3oLq393/iYwwL/49Xuvh3xz4J8ZQi68H+IdO1qJuj2N3Dcqf+BRs1ee+Ov2efhH8QtYj8VazoS2PiWD/Va3pcsumatH/u3lo0UzL/sszL/s1yZ8MftGfD+cS+EvEdl8SNHT/mH+I1XT9UVf7sWp2UPkv/uzWe5v4pv4q8p+JnjX4C/Ed9O8PftFaBqfwu8T2Uu7SdU1P/iXPaXX9/TNftJHtVbdj939oVm48yH+GvPfiVbeOfBekWUnxza88c+DdIl+1aF8SfDUQTxH4eLL/rr+2t1ZZYtvyyz26tDJGP31vtavjD42w63Z/Y/GdhqVvcXniG7i1Wz17w2yf2V4h1GyX/R9X0tdzR2PiCJcrc6ezeXqEe+ONvM27fJvg3+1HoGh6hp80yJZ3Pw112LxbZw2qs9umlau32PxLaWW75vszLONSgiZVaHEkcnzQ7mh+Ltr45+K0Hwy+Af7Nwj8T+MPAEvjO11Gzt5oQsGn2uupJaNM88ixrHLHBEy7m+ZSF/irz/4p/tS/tL+E/i3rz/tEaVd+Erzx1pum6Pqc0VgbPUbLw5BcP9rh0dZJ2jb7Sxk3S7m3MDtaPHy9h8av2vLrSfCuleLPBWlfYNQitf7J8H2kA8zSPBWneSqt5cv+ruNdlgZfNZd32NWEf+s3Kv5+/DbRG8VQ+HPDXgQte/FHxN4mt4NPO4p9jhiTbGzSN8v+kz3Abd/yz+z7vl3fN+u/gj/glx8btQ8R3nhT4l6roGjeA7iDS7a8udKjil1K5g05Wk2W/l2VrGjSyt+9nmjabaArNKu7f+hGian+wx+xHp8mk6drGheGtUcbLk+d/aGvXTf9NVj828k+b+HbtX+FVqW9/bI8VeKvCv8AwlnwA+Cvin4gadNMsFteziHR7Ocu/l74/OZ7po1bO5/s+1cHcy14R8XvjB+1LoF7ex/F/wCL/wAO/gLocLN5X9nh9c1uaLH3oba52+Z/wGNW/wBmvl3TdG8H/H2Y3HhDwh8R/wBqS6ifjU/FGqP4e8KJL/E1uu6JVVf+eW3dX1J8P/2Qf2ldTtPsOseKfD3wJ8NXCqJtH+G2mpb6hKnpNqsi+csv+2rSK1fTfw2/YQ/Zi+Gt8dctvCMfijX5G8yXVvETtq15JL/z13XO6NZP9qONa+xIoo4I1hhQJGgwFAwAKs1hX+t6PpMRm1W/t7KNOrTSpEo/FmryPWf2mf2dvDLeXr3xQ8M2co/5ZPq9p5p/3Y1k3N/3zXBTfts/s+zS/Z/DOp6r4suP4Y9C0HVdT3/7r21q0f8A49X81nxY8FXnxh/aw+J+i6GmpeEYNf12C+ey1e0ezuF/tbUrW3Vrm2kkVk2vfeau7+H+7u3LreEvgL+1npHgmf4r6RqFzp/grw1cXW/UZrv7ZFZy6TKbOdvsi+bInl+Wfm8vb5YC7vu1698KfhV+1X+0T440LQdA+LMl3Z38FvqM15brdWc0GkfbfJa9j3Q2sc6xXMMjKsczN9oEki4kaSSv6E/gN+z74C/Z68Ly+HfBkc9zeahL9q1TVr6T7RqOpXX8U1zO3zM3J2r91cnb95t3b6l8WvhVo2tN4d1fxnotlqudn2OfUbeK43enlNJu/wDHa+Kf23/2RbH4waHcfFf4b6XBdeP9Ms2inthxF4i0v70lhOy/8teA9tL96ORU2suFZPi39nz9qfwVe/DjXfh7r1hN/a/jVp4y1/C32WbxDa27NDLdtCySQS6lFDGkskLK0d3b3E26NmVq8G/awuY/iD+zZ8GdV02BkvrOCPQ8IhjJ+wLqtv5Uawx+ZtZodqq0aSNx5kaMzbcL433C+LNF/Y8+Gcsf2i3h8F/a3iwrZW//AHcn3vlX5bX7/wDyzxu+XbX6sfsveONevPhH/wAJxpWjWeneNPi3qmqXGk20X7yKeJbh1/tW7Xy0mWC2iC7lkbc2EX5ZrhVr7rv7rw/8MPh/JqniPUXi0rwvp5lvNQu2Z38i1i3TTysvzMzKpZtv3mrP+E/xO8JfGLwLp3xJ8DXEt5oGs+e1nNLC9u0qQSvCz+XJtZVZkO3cq/LivVqK8R+Mfx8+FnwA8OWvi74v68vh7Sr26FnBI0E07SXDI8mxY7eOWT7qH5tu3/a+Za/In4i/tR/ti/tna03gP9kfwrf+GPhrrM72A8VzW0sLTxL8s8sl8y+Xbx/9M4d03G3dubYv3L+zF/wT9+Cv7NFle6hDG/i7xJq8EcF5qOrRRSKE+VpEgg27Yo2kG5t29uBuZttfdtraQ2kMdvaxrFFEqoqKNqqE+6FXsK0q/PT/AIKW/GnRfhJ+yv4p028m/wCJv43hfQtOhHWRrpf9If8A2Vig3tu/vFF/ir3D9j74Zt8If2Zvh14BmhMF3ZaRBPdxt95Ly8/0q4Vv92WR1/Cvz8/4Kn/Cy60/Wvh7+07p9hLfWHhmddD8SQwXLWr3GkXsu3ymlVl2RyedNAzf9Nhu+Wvkb9imPxO3jXxf+w1491yxsPA2l3114k19rC9DLeW9lEkdxpsdzH96CVvKafbtby4pF/iavqb4F/Em3uP+Ch2meIptAj8JeF/in4DNp4VtgPKknsLC4VrSeSL7sTSwWkjRRr92Mx/xV718J4jZf8FSfjhH21Lwlo1z/wB+ktIf6V+PX7APjG8uP+Cg/hKTWbglZbjxBZxbz9zz4L642f8AAppD/wACau//AG2fGU2g/wDBQvxxo6eGtP8AGEXiay0jQJdM1MTfZ5ftVvZSQtutpIpFZZUjdWWRW3Cvef2s/j34f+E/iD44+IvAXxDl0vxrqWsR+GYvDsR+1Wd5psWiWNrNPJBu/wBFltpnlaC53KzMpj2yKrbfwfsYbi7uRZ2kTT3FwVhiVM7i7sFUKv8AFu+7t96/tr/Zr+Fi/Bf4CeBvhe8CW91oWl28d4kTb0+2yjzLtlburTvI341x/wC2X8IbX45/s1eOvAbhRePYvfWLEZ2Xth/pEP8Au7mTy2/2WNeY/wDBOr45SfHP9l3wzqWpS+drfhYHQNRJOSz2CJ5Urf3mkgMTM394mvvevB/jX8APhV+0V4QuPB3xS0ODVFaKVLa7Ma/bLGSVdvm2s+3dG/Ab+62BuVl+Wvyg+Gvjj4lf8EtvEq/Br4w2Evin4O+I9Ra40vxVZxupsZZ9sciSxMzKqrsDtBu3cvJG0mWWv2k8NeOPBvjO1a+8Ga7Ya7AmA0un3UV0i7vu7mjZttdnRXGeNfF+j+AvB+t+OvEJkGl+HbK41C7MKNI4gtUaSQqi/MzbQflrE8AfEHwN8afAlj468C6imt+GdfgcwXCK8XmJuaORWVlWRGVgVZWVWVhXx98fpvEH/Cj/ABh4L1qxi8TeKvh5YNrNnDdlEXVtPsHE1tqCtJG26WBoVW5Rdu5g6/LHcRV+WH7PPjGz0f8Aa4+IOtXDR2Gm+OfAGuX87ZxBtni/tCSVWb5mXdG7fvP3i5eNvu1yn/BPO6X4bQfFP4jaoCJvD3hP7XAXVXMSz2lxMvy3KxLtZf3m35lZT8u7d8301rP7Wvhv4M/APwv8OvD+jxf2/wCHILDU7+NI5UsLa8lVl0mK4e4XzpZbZo47yVWVFVrcW/7r5Y4/xf8AHvxBv/H+oXKpbSzRI0skLTHz7ndK/nT3E7fxXNzJl7mX6RrtjRY6+4v2JPiT8BvhB8Zbv4yfGGM2+kXOkTDQJhC+oJo+oI6+bbtAvmzRbfmS2dl/1bD5lZm2/JseiaBrPw2tPG2rfEPSdP1bSLSWxsNGn0/VftD+QzTbI7qO2e1Wdmm81f3m1WcbmWvqD4ffDT9s3W/hrZ/HjR/G17/wieow3V61/dNdaqwS3/c3bzKsN1t2rB5UrTbPMhXy23R/LXm8/gX9pr4l/FHwv4DsPFVz4g1/4hWg1LTmSaXTmv7CCKWSO4klkjiVlZYptrMzfNlvvP8AN65+yJpOueA/iR4W8A+IvF2oWln/AMJBBruqeG5F22f2fQbebVPte1mbdLFPaCCXasbRzI8cm7btr6R/4JA6Zq3jH9oD4v8Axc8Rg/2lFZrbT7+WE+qXbXEg/wCA/Za/oJu7S1v7d7W8gS4hlGGSRVdSvoytXg+r/sr/ALPWsX51geBNO0rU263ujo2j3n+99psGgm/8eqj/AMKD1jSlLeCPij4r0faMJDe3NvrkH/Am1W3urhl/3ZlrH1j4f/HC4NsviS28DfE21sJRPbR6npk+j3EUv99Zd2px+Z/tLDHUP/Cq/APjTxBKPiX8AtHF5qUfkXmpiDSNQtZIkIk2SSyeVeSLvRf+Xf7wFWJv2XP2R77UbnRT8KPCaXVlHFPKF0K1hwku7ayyLCqt9w/db5cfNXL237C/7Gmq3EevaH4C0+3nXlLnSLy6syN/917K4irl7/8A4Jm/sXX6SLL8PmjeXduZNW1Pcd7bm+9df3vmrybXP+CPv7I2sOZNNPiDQwf4LTUUdR/4Ewzt/wCPV8761/wSI+FPhrUfEGoaxd+JtQ8NWcPn2U+j3lvdao/zDdFJpzad87KpLboZmaTHyxq3y1yejf8ABJr4FfEWORvhZ8ZLtrj7Os5sr2wia/thLny2ubZpLa4g+Zdu2SNW618y/tG/8E8fjP8Asx+DIvHX/CUJ418CWvlvrUVsbqz8hc/ckiVpd0UrYRZV+6zBmVF+aof2MfgR+034r0TU/jH8GPFUnw9+HN/q5t9ZGn6q9tdxWtiPOaVVaOXzVto5jtVvmkwV/i3Vt/8ABTX4f+Jbrxro/wASNav4PEMut2sraTNY6w2rNLoFnukW6aCOwgjtot027cszx7mfbuUbq1P2TfB37JnxK8GeG/A7/DnxF8VPiw1ncXV5ps+sLpGnWkEFw20wSyXNrG0becHVY1lk3M7N/FX1d4u+Bnwq8G6faSa38PfHP7O11Zahb6lZeJbPUm8VaDYX8Dq0NxexR3d0qfMB880aKvH7xVr7L8C/CL9nj9k/Qtc/af8AG3iybxdrd/aLdah4z1m5W8urmKVV2xWXl/u1SThYo4dzMuyPcy7a+KtM8T61+1V8UPDvx9+OWj3l54Qt53f4cfDe1VZL3WXVtv8Aad7GzeWlsuAzTzMsPRd3l/6/9JLOBzqNnrn7QGqWep+MLcz6rpHhbSZWmjsUiiddttbLsm1GdYyd080e1W/1McXzM3UyD4w/E/Tv3KzfCa1eYZeQWuoa3NbbTu2qrS2dnJ02s32ttpPyxstUbOz+An7Ov2nVvEHiLT9G1jUFU3eq6/qayarfKv3VkubuTznXd92Jf3a52xqta+lfGRvGltdTfDHwnq+uwIv7m91C3fRtOlk3fLtlvVW4ePq3mw28q8fe+7VG28L/ALRnii6+0eLfGGmeDtPzkWPhuz+23g9m1LU1aNv+A2Ef+9XU6H8Ffh1ofip/Hi6c+qeJSzldT1OefUbqDzfvLbPctJ9mj/h8u38uPb8u2vZq5rX/ABX4X8JWf9oeKtYs9Gtf+et7cRWyf99SMq15n4o+Ovw/8LXNtaONV1u5u4UuIYtD0bUNZEkMo3Rv5lhbzxqrL8yszL8tY9j8XPHXiS2u38KfCjxCPKTdBLrUllpMM8m4Lt2tcS3SfKxbLW/b+9WT9q/a+8QNuh0/wT4OjJ/5bXGoa/Kq/wC7HHpi7v8AgVXD8Mfj1qmF8Q/GR7Bf4h4f0Cysv++W1FtT21+FP7T3h3Xv2dv2/wDTdUbxBqXiyTUrHS/EU97q9zEt08WnT/aG8x4YYo2SJtO+VFjX5QFXb96v2j/YoktrP4Pal4Hjz/xQvirxNoWPRLXVLhoVX/Z8iSOvyG+IP7PfxD0vUP20/CV7rcml+HbWFfGNtpEUUQTVIp7uXUILjeyeZ5dpHDJE6xsv7wjd93a37cfsqajcan+zR8KdSvLqS9nuvC+jSSTzHc7u9pFu3N/E26voeiiiiv/R/fyiiiivlL9tyaSH9kj4r+Vw8+g3UA/7br5f/s9fjP4mTUJv+CtfhvR3lB0618SW81vDtVfLeLTbeORvdmW3j/IV/SLRRRRRRVK4t7e5iMNzGskbdVYbgf8AgNeIeJv2Zv2evGLvP4j+HOg3VzL8xuBp0Edxn1WeNVkVv91qwfDH7M/hDwR4iste8Ea/4n0CGzdXbTY9evbvTZlRvuSWt/Jcxqv8P7vZ8v3cVZ1/wL+0TDqN1eeCvilYrbO7PFaa14divFQf3PNsrqxbb/tMrN/vVyV7cftd2unz2HifwX4J+IFhOrRzRWepXelPKjfeDW17bXkLf7rTba+W9Ztz8OLqS/8ACHw8+I3wL1CUtJMfDdpa+J/C7n+JptKtJrqFV/vNDbwSf7VfCfxH8beBbqLxJJp+r6DZT6ur/wBqRaGHs9L1V/4W1Xwdq7QXUU/Ab7Xpkks0bZkVWavyrvJYf+E3e40/WVsLbUkl86989rnZDcRFbj5/lklZoyy7JFWRt21l3Nub33wJqPgOSyl8TeDLf/hDdR0PYlnqX9v39jrl9LKrqz/bFjl021baPuTLArKdqyN95sP47/tU/FP9p7SfB3g34hXFnfz+EmuIbfU5Y4bO6vBcFFVruRm8tdqoPusq8lm3N81ePWT6948XTl8W6tPH4Y8MwJa+fJ88Vla7mk8m2j+VTLI29ljXb5jZZmVQ8i/X/wADv2OPjD+1HDefGD4XWaaDoOk3S2OmxWlxbteQS2cSeT/rJ7Xbt+RpZ9yyNIWkWNm3V9FeMdA+Odgtp4R/bX/ams/DfhzTYmgudJ0fVn1DXJV2NtSW0sof3u5sK0l0zN1+9XKaF+1D+xt8CHs9H/Zo+DknjnxJAZI4/EvjF0DF7j5Wl8pVf5dvy/L5Hy5/vNu90sfiV8WfjlbW+m/FL47S+BfDWFCeHvhv4X1iSXyv+eH2uO0Xb8v8KyTx/wCzX0b8IvhH+x/8LHjvvC3wJ8c+O9Zk5bVNe8L3tzPI399f7Tjgt0b/AGo41/3q+4IPjD8S7mCOHwt8CvEkcShVj+33uiadEF/h+Vb+WRV/2fL/AOA04eKv2uNWU/2f8PvCmgr2fUvEl1dP/wB+rXTNv/AfO/4FUK+E/wBrzWYj/afxD8KeHM/w6Z4curxwP9mW71FV/wDINNf4EfFDWE2+LPjt4rnDdU0u20jSk/4C0dk03/kRqqj9j74ZXqH/AITDWvF/iwt1GqeK9YkQ/wDbKG6ij/4Dt21uaR+yD+zBojCS2+F3h+4lBz5t5YRXsv8A33crK3/j1eyaH4C8C+F4vJ8LeHNN0iMfw2dnDAv/AHzGq12dfzH/ALXF5D4e/wCCk3jWNnEX9uJ4eVTnGXiXTJl/8et6/QDwW8cv7CP7Tumr8y6brHxEgA9Pnmk/9nr84fhJ43+Pfwx8DfCX4vfAS0bV9Q8PeDbpNV0x42mivNL/AOEn1OFlkjXbIyxSyRtujZWj+991Wr7B8Jf8FCPih8QNaTwj8ZPhn4ntY5N8dxovhjRb2K6kPzbVkuWuHuDH8gVo444Gbf8AMzRqyv8AaWqftNfC34aaB4e03WPBDaZ4Q1mJkEenW6XCW6xbln3WKxrIyxSCRZ0WNpodh86FGZFb0jw74d+F2saDp3jr9nXxDF4Xj1GZoLU6cj/2RPOjNugu9MbZCrblKttWC4VvlWRWba34df8ABQX4U6/8PPHOp/GTw1plx4U1HUpYJ9b0+zuGa1t9S+0RSRavZPtXz7S7aMKzbUkhusLJt3or/PXw+8Ua542/Z68b+JpltrCTwR4o8M6pLLZ28VipXUZtQhmLfZfs+1d04X7y7VxGrJGqqvefHC41TQPF3wU0vQ4E1qfQPBF/oi+VtlSZdO1DVrXz1+Xa67UWdflaNlxu3K1ft1q3xt8Ffsz/AAhtPih4nsWubrWTaeHvC2lwFI5bu1slNvZRRt/q4op8PdNLt2rHMi/Myxq3J/8ABR6f4m+K/gB4n+HnwutEkNrZ2t/4iYSqjR2Dz7Y4Y2bavzNHJJK3y7YYSv8Ay1WuC/Yg/aV8LeFf2dvgD4BvI/L/AOEj1XVfCk8szbGs9RtfNuLdGXb83n74k/3pRX64V+OP7dWl/tS/s6TeIf2gvgf8Uryx8JeJbu0i1vS7uBL2PSHkCW63dks0c+yJmx5qxqrKxH+s+Xy+n+GX/BOjwX8RbSy+IP7S/wASNa+OsurQJdWP2m7u7PTo4LpFkV4Qtx53zKRt2yRrt/5Z1+l/gvwf4Z8C+F9J8IeEdOi0jStGgS3tLSFdscUSfdH94/7TN8zN8zfNXcUUV/P5+2Bqtv8AtQ/8FHPhf+zlbuL3QfBs8CajGD8jSt/xMNRXd/17Qxx/7LArX9AdcL428HeHviJ4X1fwP4ssk1HRNat5bS7tpRuWSKVdrfRv4lb7ysAy1/JJ+03+zR8Tf2I/igltdzvc+HdaS8j0vUreRolvtOlHk3FrPt2skjRSeXOn91vlZlr6y1D4/eEfix8YfhF+1Hazy6Rc6B4nsNNOhW7pLb+H/CVm1payPcsu1laW7vX8ptu1o22/w7a/SrQ7mHQ/+Cr3iSxuXCHxH8OYJIQf43gvIl2/98ws34V/Pb8PNeT4b/tnaFrjsbeDQfHERlIOMQRaltkX/d2ZWvUv+Ci3iK7X9ur4ia5o9zJaXOm3mm+RPFIySxS2thaqrxuvzKyum5WX7tfBU00lzK1xO5kkcsWZjuYt6tX7J/8ABMP9iDUfiR4ssf2hPiZp9xZeF/DtxBdaJBNF5a6peRHcs3zfM0EDANuX5ZJPl3fK61/S3VO4t47qCS3mG+OVWRh6q9fgX/wTV1WP4H/tifGP9ma5vJYdOlnvV06G4GHll0a6dY2X/altHaT5flZV9lr+gCiuH8a+DvDnxD8J6r4J8XWSapomtW8lrd28oyskUq7W+jfxKy/MrYZa/GmH4AfFH/gmP4u8QfG74NWB+JXwv1K22a7Yzv8AZ9V021t2MizK6/u5Vjyf3nl/dzujVf3lfpd+zF+0x4U/am8EXHj3wXoes6JptvdNaBtXgih+0SoqtI0DQzSq6Kx2s3y/N8tfUFfnl+0/+0x4R0zwp8fvhtOwMfgrwXA95cI2WF74g8+1t7Xb93dtaFt3/TT/AGa+ff8AglRJ8UPAfwht/DPxAtvs/hfxLqt6PD7O6mWK6iiWaeFlX7scqiVlX/lnJBPu++q19X6J8f8Aw78ZX8bL4asntfH/AMEtZvI7/SSwmllhtZZYZBbuu3zY762SRV3L+7m2bl+RWb+bz4o3/iLT/jTqPhPw3biyi+w6j4fs3iVU+0adFdXFvI6rCu1vMijeL5V+6Pm3Nu3dt4i+2+Af2efHGrWzW2uW1x40tfCMc8wS8glttG0tlVo2kadfuldrRt8uf3ez5dvmfwn8B/Eb9q7WtX8O6LLLqXia6lM0VpG6QW8st48Me9oI1WO2tLSKAyOyr5a7YIVVcru/f79n39i34Kfsy/C/UrP4n6zD4hn06L7Xr013+40hGlXdski+VblVXG1brzWXIZY083a3o3hz9qP4MeJ31XwP4D8JC48H6HYvPdS3NvDpVg9lEv74w212sX7iOMPueZYod2xd372Pd+Gv7YnxJ+APj7w9Bpvwl8L614T0yyvL+7EA05W0mXUrhoreeW2lkaKSJNtlbJt2su2XasMTIyyeX+Av2wPjT4A/Z08RfCDSLvS38Lapp0vh+G0nm23lrFePNNd3EECyKzPP9qKtLIrKqqFX7teqeGf2nJfC3xh+E+rfCTUPDqXPhbwRoOlPe+JDPFYwXtvp9wt3E0kbKy7ZLuVf7rMBXb6Zdf8ACV/Hnxt8V/ir488CaMfFfhvV9Phk0XW7V7K3v9Wt00+RooPtEtwm6GSWdmZVVpN/8TfN3H7Jnxnvv2Ytf+IM1tqHhi+g8W6st0s8WvaHMklrEbjydqzarZyI26bduZW+X5dq19h6R/wUA+KUt55lxP4F1u1VXxbDXNC0qeR9reWvnt4kvFRd2NzeTJ8uflr2Pw7+3Z4kudIWTxP4B0iDUsfd07x34au7d2/66SXkTL/3y3/Aq5TRP2yf2jdVuJftnwz8OW0YZvKNr4v0W/Z12y7dytf221lYxN95tyiRfl3K0fQeHf2g/wBr+/utK/tHwFpd3apLv1D7FNpReWLd9yDd4iZYm2/LvbzPm+bb/DXY6B4v/bX17WIrWawttGs532ma80DTZoIF/vSNbeLGkZf92Nm/2a6nRvG37W03h3WrrV/DEa6laskNlCNHsIzOz5Zp8f8ACVNG0Squ1laSNtzhl3KrLXhvw/1/9oq4+LYk8d/BXQYZNPmgnvr3TbPTbTVIonbdG/m/25KzK2z/AKabsFdrfdrzfxt+1D+1X4u+IV/cfB6eO38LaNJdMkMWj2Fyt1axMzebPJd6rBJu2D/ln5XX7u6ukH7dvxVs/A89++jaJJ4g08jzbPUz/Y6XqOwX/RpIb3UVSReWbzmjVv4W3fLXn/jD/gqP45sLm3bw74C0aK0W2R7j7Z4isHnW62fvI4kjuF3x+Z8qv8rMvzeWrfLXlXiL9ubx54+8MDxB4/8AgrpGheI9csVbQNZk1eDSrhrJZZfM8u8kubO8g2zxpt8mT1Zl+7u8X1z9rL9rPxt8LvEnwT8aan4S1vQfE9o1idRvdf0NdUs4Jdu5d0Ooqs+1fl3SR+Y33mbdS/s7+JPjL+zZ4X8PN4POn+EL1pdQS+ExivLXxFFb/wCkbpkbVVhd7aKRWWe0WNvLIVmZfvep/H34Zw+EPgD4muLK60+y8a/G+C78Ry2yw/Y00zwvo0X9qS6fYRNcz7VnuykjLHIqt5r/AC/Jtrh9Z/bBl+NXxz+CnhDxZ4CtdE8A2HiLw1dacl3p3kXFpFPF5cMKz+dKs9s3mLLu2xLIsY/drtbd+93iey8N/Dbwd458YaIum+HZruG61a9vb5W+w/akt9v2i7VWXcm2NfN2srMo/vV/K3458aXn7SHi5WH9o/D34LSa2qW+l2KXOsWVlq97bq00NhaxxxZnu5EleCJljjXc+1l+bd+0/gXSNQ8AaAkFs+ofC7TNUEVrcTrbt4l+I2seVEnlxSRWkN1DpkccTptgjjl8lSNqwV9IeCPD/irwMlxZfA/4UxaYuo7JLvxD4t1Xy73UGZd3nz+Wt9qFxJz/AKu6aBl+78m3bUms6pH4buYtS/aA+POm6NFC6udM0yW08PWT/wCxI88098//AGzuI9392uX+GniD9jrwv4hab4Q+G5da1y9l/eavpugaprE8jSn782rtbz7l/wBqS4217hoHxV8feJdZtLSw+FGv6ZpssqpLqGr3Gm2cccWfmdYI7ue4b/daNWrd1l/jpea/Ja+HY/Dmj6Gki7by7e81K6lT+LdaRrZxxN/D/wAfEn97/Zrrn0fxIdYjv5NdaOxilnf7JFbRDzI5YkWNJJW3N+7kDSbl27shW+Vfm5e5+Eugax4UsPB/ijUdY1q1snaQzz6pdQXFwzFv+Ph7SSDzV5+4y+X0+XitSH4VfDGLUbfxAPCWlNq1qkUUV7JZQvdIkSCONfPZfM+VQF+92r0r6UUUV/Ob/wAFkPDum3nx0+Guo3l9FYJqmh3Fo88hbbEsFw7K0nlq7bd038Kt3r9Uv2OrQaJr/wAd/CqSmeKw8f3VxFITnct7ptjN/wChEt+Ndt+03+zsnx88I39noOtS+EfFr6bf6VBq0CLIslhqUXl3NldxN/rbadf4fvRyASRsrL83qfwY+HkPwk+FPhH4Zx3JvV8L6Xa2H2grs85oIgrPt/h3MC23+GvV6KKKK//S/fyiiiivkz9uL/k1D4mSHpFpnmH/AHUlRm/8dFfit470LxJ4v/4KjW2l+FfEg8JazPr9+lnqhs0v1t57ewWaP/RpGVX3cJ8zfLu3fw1+x8PwQ/a1x/pP7SsxPfyvCGkJ/wChbq0Ivgf+0wv/AB8/tI6qf+uXhrQE/wDQrV6vf8KN+Pj/AOu/aL8RH/d0Tw6n/uOo/wCFB/Ghx++/aH8VH/d03QE/9x1L/wAM+/FZ/wDXftB+MT/u2uhJ/wC4yl/4Z0+IT/674/eOT/ujRU/9xlB/Zq8XP/rfjz8QD9LnSE/9B0yo1/Zh18/6z46fEVv+4jpo/wDQdOqxD+zHeD/XfGL4hS/72sQL/wCg2i1pQfs3JbkM/wATvHdx/wBdNdb/ANljWvRtB8N6D8MbC41DVfE2oXFsQA8+t6m8yJ/wKZtq18f+Ofi1+y8dcnWT9oHWJ725kYiw8Oay+oOjMfuRwadDPIv+7XC395/aySN4Gs/jlryhWdbia/bQLPHq0uqyWbBf9ry2r4y8ezt8UXu/CccGo+MbyHcj6SPG2ueM7gfN92SLRbNrOJv7yyXqKv8Aer8rfivoegeE/Fmt6R/Zmn6GLiwMAtbWU3T2txBKk377/TdR8qeRojEy/aNy5O6OP5qd4G+Mev6P8LNe+DHhrSLi6uvFyfYpDFcSvFJC1xDdN/xL1XbJdboFRZ925YyV2/dZYPhP8QtJ8IPP4Xk+G/hPxTrN/eYh1DxHJcbLb5VXyt322Cz8pWBbdIvc7mZdqr9Er8NPin4o8S6Z4y/aBsdO0Xwbps/mWelzWWoab4buYfvMtpdaDp1zYpG20b5VkWSRR80n8VfQHxD/AGXNa+PcE3iv9k/wf4e0fWHK/bIfB/je1vNNnTndus5o7WS3fp8u5V/6Z/xV52lzoX7M3gQfC79rb9lGC4N9uhi8RQXD2d3M+3duW+/0mNpl+9thmjX+9HXvvwR+Kf7T/wCxR4Wk8ZaH4BuPGX7PWpSNeWh/tCw1O40+CX5mdb7TGlVV3Z3eZGse7+GJmav0a+E//BRb4Z/GPRpdc8J/D/xvc2Nq/k3M1ppCaksEu3dtkWwuJ5k/2d0a7v4a9oP7Y/wNtPk1281vQm7jU/DWtWWP+BTWSrV2D9sr9lWchX+KWgWjn+C7vUtH/wC+ZtjV1+l/tHfs867IIdF+KHhe8mfokOs2Tuf+ArNur1LTtb0fWYftGjX9vfxf34JUlX/vpWrdoooor+Xz9u6wTVf+Cl626Dey3Xhfgf3ttqv9a+8vhpeLcfsM/tZXy/cm8Q/EF1/3Xi/+vXin7Cnxa+GfwU8NfDvxd8WPENp4e0iTwBq6CW5b/Wu3iq7byo413SSvtBbaqs3BrR+KH/BXn4VeAr690v8AZo+HUF+07fvtUvYl023lZfuuttCvnSryfmkaJv8AZr4z/Z3/AG6NW8C/E7xp4k+KWnSf8In8Vrtr2X7JLcLBpWrRS/aI7u0WRrrb5UrhpflkkVdjKrbVjf8AXvxTpOuftP8AgJJP2ffGmnW/2mzSRLm6e9TXInlmRfO32l3FC8UUaLtaRZY5JrcNuZn8yOT44eHtX8Y/A+P4W/tfWltpWqOyadb+N9LbzdNWe6XyYbqRWjVrfzZfLjuYJlWFt26ORtv7v8cP2d/hd4r0HxD+0D+yZ49spbTVNd8OXsEMKIzpNrfh9hqVksLfLuWSOOR4/wC9H81cv+1N4jGo2nwo+J1pceffeJtMbVZWiX7Kge8SGO7ij+zeR92+jvN21mZmbdI252r6w/bR8XaHqHxrfw3fImqeFfgJ4MtbT7A77VfUtRiRWCv/AAP5RiRm+ZlZNsflybXj/WT4PeGPEfxg/Zn0bX/iF9nk8R/EaKy1/U42Vvs8u6KJraBo927y/s0MKsv8TB2/ir+Uvxp8RvFkT3Hgz7Tc21ppPiPUdcQSlUuk1K6WGGWWRo/lWRfs427futmv7Fv2avienxn+AfgP4mySLNda9pFrNdlBtX7ai+Xcqv8AuzpIv4V7ZNbx3ETwzIJI3GGVhlSvptq0qqo2gYAp9FFcH4/8baB8NvBOuePfFUrQ6T4esp7+7ZF3sIrdGkbav8TcfKtfhr/wSq8Kap8Z/wBoX4o/tZ+LbMh2nuEtHIPlC/1aVprjy2/vQQYT/dmFf0DUV5P8WvhJ8Pvjb4Lvvh/8SNHh1jSr1WGJUUvBKysqzQO3+rlTJ2uvzLX8tnxt/Zw1b9jb4133gTxyt/4q+Gmq2S3lw9g32WW/0vzQsayt8yxSQXax/M25VbY21t6o337e/Ei1j/bR/Y/+LkN7NcweMvBdhpM8t0ytPO90t1b7pvL+XzPOuRu/2hX43ftFxzeHf2l/ibHanypNN8W6z5Rx0MV/Ltb9BXFePfHvi74weP8AV/HviuX7f4h8SXZnnaONU8yWX5Qsca/d7KqrX6g/8E2P2ELP42av/wALk+LNilx4H0O6ltYNNnRwdTvIlH3/ALv7iBm+b+9IPLZdqtX9KmnWNlpNhb6XplvHaWdtGkUMMSBIookG1UjVflVVUbVVa36K/ny+PFtJ8CP+CuPgfxvZ6hDZWnjeXTbieS6X9zHFfo+k3Kbv7zeWWVv4WYbvlFf0G0UVyfizwx4f8aeG9U8I+JbJNR0jV7eW0vLaTOyWCddsiNt+b5lNVfCXhHQfAvhzTvB/hHTIdJ0fSIVt7W0t12RRRL91V/8AivvM3zNU/jbxXpfgHwdrvjjWX8vT/D9jcX9wfSK1iaRv/HRX8Ul/8bfGuuar45vtdvDdRfEm5iutcH8UrRXq3i+Xu+VdrDaqtuVVO2v6q/h18Mdc0r9mZF0hseJLqw03xFYRyLsaLVrWwtZIVmVW+ZpJ7f8Af7dqyb5P71fj/wDsn/GQab+0x8NfjfMI9Li+J1xqHhrxIiH5ZdSvJfOWaRt3ytLdukm1vu/wttKxRfLfgDwnZaz+2bq+k+I3ZdF8C6jrd3ftKpuVSx0Rri4m8xJlnjKN5ZVlbbG27b8u6uy/aCsPFl78Bvgd8NNPs59R8VfEC61HxrqcEMX+tv8AxNc+TpgVV+60kMD7Vb73NfrJ+yD8L0/Z4+HWv/Dn4D+H7Txl8UYmS01/xBcStDpFtqm3dNayXKxszwWO9V8q33zSSb9yxfeXtvAngX4mfATTb7Xv2ivHmkamb99Smm1Dbevqju+24Waygkums0WOUeYyR2i7Y4Ymk/i8r8l/20P21Lb4vw6d8Pvg/DeHw9oGovrmr38lxK0mo3G9Y4VmaNl3RQJ5cW5t3zBVjZlRZJPmnxX+1p46+Keq6brXxe8Qa54guNNuFuFgNzb/ANmiVG3RvDp/2dbVGi+9+8jlWT7rKu7cu18TfFvgnTl0n43/AAbGiR3+uST2PiDRbvSLK9tYr+LEy3VpY3tvPHb213E4/dL/AKmZZY1Zo1Vq7nwx+0T8SbPxYPhrq37NPgTxJ4nTh9Ml8FeXqh2p5jfuLbym/wBX+8/1f3fm+7Wz4t+PfgTw1cxWfxR/ZA8PaHe3WdsUkepaM0m373lxtt9R931qnpn7S3wE1GWG+sP2Vopn0b5IpLLxLrSNacs2I2j/ANV82W+Xb3pviX9pv9lbxLIknjf9mK9vJ4uA8/jfWyyf9/Fauf0/9oD9jKwd20r4Ba1o3m/f+xeNrvn/AIDJbturfj/aL/Y0kj8u4+Gvi+LPrrlleY/8CrJq5bUPHn7Ams6guo3fg/x/Z3CbeLa80MRfL/ei+xLG3/AlqG+8R/8ABP3VZUkktviZpxTp9lj8PJ/6Jjg3VvXfjL9hzULkXCeK/ivpUm0Ji3stFhiG1du7ZbXMS7v7zbfmqZPEv7J0LbtH+OnxT0vPQNp8TY/79361eTxz8E4/+PL9qf4mWvpu0u44/wC+dVrYtfiD8P4v+PX9tLx9Z+gl0jVT/wCg6i1cr8QfjHq2meH55PAf7X3i7xVeKrMLK6ttY05ZP9lZftM67v8AeVV/2q2vCP7QXj6w0e2uj+1/rWnXhiUyWd3Y6xerE+PmTzGWVW2/3q7DT/21v2hrCXydO/ax0vy16PfeHbqT/wBw07V3Ft+2d+1DFjVh+1T4B1cxBtkdxot1DKN33tv/ABT8TL/31WH8IpNQ/aC1j4ifGD4+Sw/EvXbDwTr02ny3iZsvtX2uGx0pbaDy4lij83zmVVjTczlm+avZPg7p3g/9nvTPDd/8SvC9t8afjE+t6v4O0e31C9tbDS9GsvCEwjby7m/j8uJv3iyxSSL5jRuFXZht3f8Axl8EeOv2x/GXgXwP4D+IGp+CvA3xe0rVPEGoaDdOupwWd/olwsMjx+XMu60uZXDxeXJ5LMPOVfmXb+feva98Qfhn4X+LPhVNL0u/8H+DbvSvB0moaTbpp7DXtIurm403VVRt3mz7oJo53+9JHKN38Nftj8OfAvxB8S+G49WvvEHjnUbXW9OtdaaXQW8MeG7K/vL+KKaVFWyaK+Wf94fNkmZfuP8AM37vd33hj4G+Hte1qC18dfB7Wbmz34a78SeKm15P99raa/ulP+6q16d4Y+HeoeBtJvLzwD8IfBug6rFqRgt7e0vFtYpdO423Tzw6ZuWXr+48tv8Art/DXomuX/xsS/8AL0DQNAlsluiPNudZu4pTb7vlfyo9OdVk2/weYy7v4mrR1p/i0uv3S6BFoh0P7IvkSXclz9s+17vm8xI4/L8rb/dbdXJWtr+01Pff6fqvhCys89ItP1C5lx/wK7gWum1nSfizdeLYLzQ/E2k2Ph2FomlspdHluL2VVx5i/a/t8Ua7udrfZ/l/2q5DU/Afx21HVJ7iz+KsOm2LyM0UEPh+3d40z8q+bNNLu/3ttSXXwy+JOpaJPpd98W9ct7qWWN1u7Gx0iCVFXduTbJZSrtbI/wBr5Rtb727Gi/Z68Ufeufjb47nPf/SNIQf+Q9MWuy0z4RC10i90HVvGPibXIL3YfOn1Nra5i2bv9TPYLayLuz83zdhXOv8AsxfDCdt17ceJrw9/P8XeIJM/8Ba/21rWf7OvwZs7C60uTw1HqFreqqTpqM9xqKyKjBl3fa5Jf4gG/CvxO/4Kb/AP4T+Hvi/8GPDPgXw9aeH/APhLf7QtLoWUflLJ+9t1gbavy/K0jV9+/sG6zNrHjb40XLyF4rqbwldjn+O68P2rM3/AsCv0poooooor/9P9/KKKKK+av2wtMbWP2Vfi5YoMu3hjVnUf7UVq8i/+g1/Pj4S8Q+Ibf9rz4K+OPF8kZ1vWfF+l/bXhLbC2o6VoXzfN/e+0Fvzr+qOiiiiuX8Q+KPDPhKwfVPFur2ejWSDLT3twltEB/tSSMq14Rc/tb/AyeWSz8Ia5P41u4uPK8Mafe6827+6z2EMsa/8AApFrnZPj78avEKhfhx8BfEFxHnAufEd9p+gw/wC9saa5utv/AGx3VJHp37a3iuVl1HV/Bfw7sXG4fYra98Q3qf7O+4axt1/79tRN+zp4i1K2a8+KXxt8ZarHEN8y2d5aeHrPb/F/yDLeCZV/3pq8s0LwB+w5qV9qt14M8MWnxc13RYvMm2+d4ruN+4L5X2u/knt0ldj92SaPuzfKrMvtfgy0+Ml9ZzWPh/wXofwe0bOIo5DFqWomPYy7vslj5VnA6sVZW+0XK8FWj53V4/8AETwX8EfA15ax/HfXte+NPi7VD5mm+HLx1vXu3X/n20GyWCxWNf8AnrcQ7Y/4plry/wAfL8RPFb2Hwv12zh0CTUYN+mfC3wndLbObV22/afEer26p9nsV582K18tZP9WrTt8tfnr8fvDXwv8Ag94E8VR6Nb2eteRcppPiXxBZRJYxXmot+8Xwx4eRVdbW0tlUyX0se6RlHlySNI+2vmXwJ8D9Q8XfAr4leNvDvifWdK8P+GU0nUk07z2a3k0rVNSvbOdpol2q8kUUEcv8O7D/AN5dv1Fpf7I/wx17wH4EafToNFl8ZFvDF3cTM8sWjeP9Dd7fZcsreYtlrPluksa/dkMUke3cq16b8I/AniL4M6VqV54b1LxF4Cj8L3P2TX5dEIvL/wAN3WPl/tzRWV7XVtNaP95BqFtHHM0fzSbtrMv1/feF7bxTpdl4w+L3wf8ADPxp8O36+dB4z8BQomqNF/DO9nuW63f3ms7uVt2dsa/dqOP9nf4NfHvQ9U0T4JfGvxNYW6x+TeeHr/UG1uztP9i70fW1luImVv4ZGTb/AA185+Ff2Lv22f2LEv8AxJ+zj41sPiJoJzJfeGbyB7dL5MfNttZJHj8zb/FHMkjY2/N92vh28+LdxdfFx/E/7NfgDX/g78bLR3S+8PaXJFPpuoujbpov7PmWCZG/ia2WOVWx/q1YNJX6vfs4/wDBTvwN4xuR8O/2j7MfCvx1Z4jm/tBXttOuJP4vmn+a1b/Ym+X+7I33a/T60v8AQfFOmR3mnTWusadcjKyxMlxBIv8Assu5WrkdV+DPwi15SNc8DaFqO7r9o0y1mz/31HXnd/8Asifsu6jJ503wp8NQyL0kt9Lt7Zx/utCqMtZa/sd/Aq2G7SdN1fR37f2b4i1qyx/urDeoq1Vk/ZU0GJ92jfEj4gaUvZYvFN7cKP8AwLaf/wAeq4n7PXjaxTGj/Hbx1AV6C4bRbxf/ACNpTM3/AH1VrSvhP8cNN1O3urn45atqdnBIpktrnRdFXzUz8ys8NpEy/wC8tGv+Bv2nnvprjwp8VNHgt2ZjHb3/AIY8/Yv8KtLDfwbv++a/A/xHZ+K/FX/BSjV4fiTqFlrGu6dr3he3uLjTbd7W1fyNS0m3/dwSSTsn7rO7dI3zZ/3a+yfg9qWf+CWXxp8VTv8A8jBP4rut3q11L5P/AKFXzj8Nv2NLL9qnQ/hV4A1PxDN4Wk8P/DO31mKeK2W5Vn1TXdRZFdGki+Vl+b5WWvlL9qf/AIJ+fHD9mG1fxJqUUfibwapx/a+mxvsg/hX7XA3zQM3HzfNHzt8zd8tfM0nxSvX8C2/g1ra2uFijeOaW7iWSQpu/dpAdv7vbuLbvvbstu+bbVrwR8bfH3wqvzJ8M9eutPst3mx29yIrlI53jVZHWORWjWTjassarJtA+792vtLwH/wAFNvjLp9jc+F/iG513w/fwtbzROftmUl+WRpkv2naX5c/ulmij/vKy/LXqPw9/aV8Oar8SvCviBL7T9PvtWfTdOs2adjsaBmuNM+2t/B9knSTT5ZW+ZrG7K7dsXzfPH7Q+kaDa+FNc8L2EM/m/CLxReWtnBsRZrTRtelW8t4LtvmbdZzrPA3zbY5pdv8XzeG3/AI1vviXd+NEg8u2u/iJ4k06Rofl3HzZLhs7d33t7jc23dydsiq0iy/2R3enaBoPhi28LrdNpdnFDDp1v5ErQyoH22sKxtH8wbc6qrfwthq/kT/bs8JaL4b/a/wDiro3hiIrZxan9rKRqNsbXUKXE/wAv91ZJDX9En/BLlnf9iL4feYc7W1UD/d/tK4r9B6KKKK/LD/grZ8Yb34b/ALMv/CH6PN5V/wDEG+TTHIPzCyiVprnb/vbY4m/2ZDXqn/BNj4c6t8Mf2Q/Bdjrfli711Jda2ouNsWpN50AZv4m8kqzf3c7f4a++6KK+a/2iPgBo/wAePDFrAskOneJtCkkm0q+nt1u4UaVfLnt7mBvlntLmP93PE33lw33lWv50PiP8IP2gfgD+0L4f8XeP/hvrdx4X8EahDfaXb6Dc3V5pNtFb3QutthczR3XkQNJlvKk/eLu+b5q+WvjD8Ov2gdZ+LE+pfEbwbrFp4s+IN4+o29vLp7xz3st6wk/cxxxqrt+8G5Y1+VjtZVb5a/WL9jr/AIJ0/Fiy0SPXvHWnL8NdUvRLDcaobpL3Xks5du6LToFXydMkaPMbXMkktwuTtjTNfud4N8H6B8PvCuk+CPC9klho+jQJa2tvEMLHFEu1fq38TN95my1dxRRX89//AAW18PXFn4h+E3je2XZ5kGpWJkUYZHt3t5o/m/7aNt+hr9z/AIXeMLX4g/Dbwr48s382HxDpdlfq3/X1Ckn/ALNXoNFFFfLn7aLSL+yb8Xmj+8PDOqD/AID9nbdX8i3wM8MaN4k+Nvw48N+JYi2la54g0m3nDqNklrLeJDJ8v8Styv51/a1okmjpcX+j2N6081lO6TRvKztEz7brYqt91VjuI9u37qlF/hWv4+vj5Gvw98afE/4Z2kESWegePrq4tLc7R+6R7qNfl3KzJ5aR/wAMm3+9F8yy9l4F1mz8UxfE34kSyto+q/FbXV8MWd1cKjRQRa9eLdX8q/Lu3QWyGOXy2b5bgK33l3fXnxU+NvhPwT8WZdHsbq20y+8CiCOOG6mZf7NlltvsqiNlb5rnTdLtorZUVv3d5c3Mkf7xU8zxPxP/AMFM/ibYeG7LwZ8JbYeG9Fs42j8kFbYbX+b5fsnlTK6sT863G2T7zRqxbd8a+Pf2h/ir8WZhb/EPxFc3OnzsguorcJG06K25fOZdrXDL/C1w0jL/AHqzdD+KVzoHhm/8N2FnBBb3EUogliRftkcrt96Wfb8+6MlW+X7o2rs3SbvXf2cv2NfjH+0v5+seFrOLRvCWn7ze69qW6OwiES7nEe1d07qv8Matt43Mua+dTpRmt9W0/wAOz3WrWcU0ky+UmFltbNX3XU8CszRbUcMrNuVdzru+Vq/az9nW1hm/4KSfDLXL0+ZPq3w50a+jY9Xlfw7FGzf98o1ek/8ABSPX4bz48eG9KubZbyz0Pw1cXULqUfyL2LUrG8uFkX7ybbSGNv8AtqP71cv/AMEtfj/4B8C+CviN4d8Q2+r3Ws3/AIjfURBpOh6lqreRLEiqZGsoJ1j+ZG4kZa/Ui5/al0zaf7P+GfxA1H08vwvdw5/8C1grnZ/jnda6fLX9nXxte7u93p2jwg/9/wDUVrLu7281lN037KN5cI//AD+N4VH/AH0v292rjL/wZeXrH7P+xl4dl3d7268Op/6LjnrOi+EevXp/5M9+HFoP+nnUdP8A/aOkS0S/s0alqC/vf2YfhJb5/v6m/wD6DHoH/s1c/c/sX3V6px8BfhFasf8Ap41CTH/fNhFWLJ+wJNff6/4VfCa0/wCucGsS/wDoMkFcL4t/4Ja2fjDTjp8On+BfC0zSRP8AatM0zW3nVUcMyL5ms+XtZR5bbo/uk7drbWXB1z/gjv4d8Q2v2X/hJdE8PyY/12l6LqXmj/wL1ueP/wAdrlJ/+CMXwj0Gyk1bxX8Xr2GwtwWlnNpbWsSKv3tzyTOq14TqP7Jn/BO7SNXn8KeGfiL4l+Iuv2sDXVxHpOqaLa6fawIwVpbnUL2KK1RdzBdqzNJz/q2r528S/An9j6+1630zT/id/wAI+yt5f9n6PHe+M7y4d/ur9phstOs1bg/LHJL/AL1eE/8AC2Lz4cat4g8C/A7xde6t4T1yxg0pLy+05bO8EMV2uoL5UUc07I63OWV1bc2T8q/Lt1fh9+138W/D3iXV9S1620b4jf8ACTXaXV5p3irTYNSsp7/YIVuljbymin2AKzxsvmYHmbtq16/F4q/bzk8d3fx+0s3Oj6xe6fe6VHPb/YIYbPTdLu4rWeyt7aRttvFbXPlJtVVZWYN82/c0nwn+HXxz+KPgXVPgp4n8G+ILTw9pfjJdd8Y6vaae9/q0Vw9p5METafI0Uku3Msjbd7fvA235VWT9f/hz8EvAfi7R1vPhnofwj+KMGnbY5o5fD7eG9Ut2/uXPk/bGil/2ZLWJv9mvR4fCvh/wlIB4o/Z11/QkBwbzwdqq3tqPdY7K7s7zb/u2tesaF8WPgBYafb6BceLNX8JslwlwsfiW61jSrrzU/g8zWWiZ4/70e5o2/u17JB4M1I+Hr7TtJ8ea3E+qTtdw6ir2F1PbJL83lW7XFpLD5X93zI3bb91qveHfC/jLw7pV7Y3fjG68S3sq/wCj3eqWlmrQN833o7CGzV16fL8vT7y1g6Jo3x9ttbhk8QeK/Deo6Nv/AHsVvoN5Z3RT+6srarPHu/2vLr0m3bW/7VuhcpbnTvLi+zsjP5+/nzFkXbt29NrK3r8tZP2vxlb6BNcf2XZTaxG7iK3W9lFu6b/lZp2t9yts+Zl8tvm+Xc33q8yufiJ8crVir/CVrxAfvWuvWTZ/3fPWCrN78VPHOmaHZ6te/CbxJcXNy8qS2VhPo9zLbhMbXdm1GJWWXJ2+Xubg7tvy7qenfHrVLo7b34U+NdO95rC0f/0nu5a9Mn8XWFhBYXl/ZalH/aEMs6xR6ddXMsaxJ5jLKtvHL5T7flVWw0jfKu5vlqrb/ETw7dPDuXUIvtFq94on0u+t28qLduVhJAu2T5T+6b95/s8rX4d/tzfGH4e/F79sH4G+HvA2tQagPC1yz30xDwpbSy3CMyStIq7dqwbn3fdU19pf8E7tHvtHl+KsepCP7TY3vh7SZjG6yp5+l6BZQzKrr8pXd/Evy1+nFFFFFFFf/9T9/KKKKK4zx14ah8YeCfEPhK5G6LW9OvLFx6rdQtG3/oVfyx/GXVU8J6d8JvipGCLq1s/AesDj/lvYWt1pd3/wLzNHi3f7Rr+mPxN8fvgl4Ns477xR4/0LSY50WSMXWpW8Turjcu1Gk3Nu/wBmvMP+Gyfhdq8n2f4caP4n+IMudoOg+H7+a3z/ANfdxHBa7f8Aa87bXp/jfxV8XLNNIh+G3ga31m41GNpLqXVdWTTINPOF2pN5MN5I8nJ/1cbL8v3ua88k8N/theJ2K6l408KeCrc/w6VpF1q90P8Adub24gh/4F9k/wCA1v6t8DLrxPaaXD45+IvivVW063MM4s9RGiJeO7tJ5sq6VHbSbuRGqrJt2qPlZtzMmjfslfs36JfrrSfD/TdT1NeRe6ujateBv73n37Tybv8AgVe/Rx2enWiw28aW1vCuAqhURFX/AMdVa+d/Ev7Vnwk0nU5fDPhS7u/iD4igOH0vwravrE8bf3Z5If8AR7f/ALeJo6x5dQ/a0+IiOmj6Vovwl0uXcDPqj/2/rO3+8trbSRWMTf71xOv+zU8X7KvgfXJYr34y6pq3xVvUcSY8R3Xmacj/APTPSrZYNPX/AIFCzf7TV7jqup+A/hf4Tk1DWLnT/CnhrSIuXdorOzt4l7fwxqv+zXzwvj74pfH61SP4LRy+CfBs5+bxXqlp/pt5D/e0nTpv4W/hubtVX+KOGX71cl/ZekfDLxBqHwp/Zu05Nd+KmtRpLr/iPV5Hv306J1/d3er3jfvJZW+9bWKsu7+FYoVZq5i88ISeHdUvP2bvglq13c+PvFqxal488bTlZNRsrKX5fOkl+6t3cruisbZdqwR5kVVVPm/O/wDaR8NeC/GOreFtB8KaSsXwt8Ga43hPw/aKP3EqaSrap4n1Xc335G8gWqu27zMTyfer6S/ZB+D1prHwy+I/woEew+Jvhf4QgbI6S6tYalIx/wC/ku6t34B+FdJ+Iug3vwr8Wu8Ph349eDtK8X2MqDY9n4jsILez1Z4G/wCe8U6Wt2v+1lv71eteHNI+IXjezT4i6G9rZftC/Cl/+Ef8R2xbybPxJZxbZFin/uxX0RS5s59v+jzMV+6si1q+E/CNxd2Uvxu/Y9ni8PX15cv/AMJH4H1TdbaXc38Xy3MM0C7m0zUlb5fNjXy5MBpI5FZZK62wf4BftUX0lj438LzeG/if4VCi4s7ln0vxNpLfwy215assz2zN80U9vI0MnH8Xy1sp4V/ae+E8zHwfrtv8XvDMI403xA6adr0S/wB2HU4Y/s9x/u3MMbN/FN/FXzt8bPDH7Kn7V95b+F/jDY33wl+KsA8vTbnVoV0nVklVv3a211ua11GPd91YZpu+3y2O6vkT406H44+G2mw/Db/goJ4Vf4pfDmP/AEfRviVose3WdKDfKv2l/vN2Zkm3bmz81zjavF/Drw54T/ZT0yy8VajYn4lfA/WbjNn8Q/Bd7d6VrWkrK3+q1NLCaKRtrH7s3zLnarbtsK/sT8MNGvvEXhuz8afB7406h4s8N6lDIbU6pFZaxbrvX5f3scNrebo2+8k0zNxtba1Wote/a48KW0i634W8MePUTpNpGo3GjXTf9ut7Dcw7v+3pVrLk/asj8Nztb/FD4XeNvBqRD95dnSf7YsF/7b6NJef+PKteneCf2hvgl8RpPsngrxzpGqXh62a3aJeL/vW0jLMv/AlWvbaKK/km8B+MNR8V/trePPjVYzg6Fb69rmqzTdf3FhFfaxaL/u7dOH5CvuXX51+Hf/BFTStPuP3V34kjiROzP9v1p7r/ANEA/wDARX2D+wxprweNvElnLHg+C/A/w+8Nk4/5brp82oTqv+612K/Ru9s7W/tJbG+gS4t7hWjkidQ6SIw2srK3ysrL/DXwd8U/+CZf7IXxPR5k8Jt4PvnbP2nw/L9iP97HkMstv/5Br5ouP+CKHwEefdaeOPE0cXo5snb/AL6W3T/0Gvevhh/wSv8A2SfhzGZNS0O68b3hGBLrtz5yJ/e2wW6wQ/8AfSs3+1XzP+2n/wAEu/hj/wAK41Xx/wDs56Fc6V4o0aP7U+kW88s9tewJlphDFIssnn7fuLGyq2Nu3cVr8s/CPjZfjFrE+meMbkW+oatoTeH9c1OZV8y7ureLzNDu5o2VmWeK8ghs5513M0ZT/lpKzN5h40sYPCP7Qeh6tNYrplve3uk64I412RLFftFebFj2qqeR5hgZf4WjKt826v6tvGuqaxbftC/D/RbBIk0rVLHWZ76URs7GW1axaNZG27VbmLazbW/hVvurX8wf7WGo6sf2gfiT4umlzJda/q11ZzQok6mC4ums40lb5l2tBC21W+7937zNt/pa/YG8HXPgb9j/AOF2h3kZjmm0oX7KRgj+0ZXvF3f7W2YV9i0UUVyXirxV4b8D+Hb7xZ4u1CDSdH0uJp7m7uH8uKKJPvMzN/lq/m5/bB8XeN/27df8P/E3wlZf8I38GvD2tWvhLTtX1R/L8691adVnvfIX5ti7Y9yru2qo/iLKv9HvgrTNc0Hwfo2i+JtQj1XVbCzt4Lu8igFslxPEirJKsSsyorsC23d8ua7aiiiioiikhiASvQ1LRRRRX55f8FH/AIG+FPjX+ztfjXNYj0PWPCzS6ro7thmu7yKF1WxWP7ztc7girHubzNm1W+63jP8AwTE/ae8BeJPhPoX7OWv3b6H4/wDBaTWqWN8fLe9h855Fa33bdzRq214vvLt3fMv3f1zoooryL49eDLr4h/BDx94Dshuu/EGg6lYwD/prcW7xx/8AjxFfxxfDi71xdb0fXdNfGoaBOjqZo0jiii06WK+jSN9q7ZN0czN/FtHzbV3NX9a8uuapcftKafoJggl8OXPhy91JppI/uXn2vT4YUV9vltJujDbdzMvyfd3Lu/mR+OGiQ/Ev9vjxz4bADQah4yv7SWQ/cgiiumjnuJPvL5cCI0jbvl2r83y1ueKPH9v8LtT8MeJNLihF5pou9XhjMKKuneK9bl86SVoNqtK2m2YttqN/q7jy1bcu5a8q0n4Map4j+C/iL493Msuq+IPDGq2V5qmmXgc/aNGvy6rqDN/rJVa7QxSsrfLk7tuK/ZrxR+yJ+yd+0j+zJpPxz+A3w0P9qT2aXA0/RtVbTbr918t3a/vIbq3e5iYMq+ZCvmMB+8VWWvyC+E/wo/Z48TeOTovj7xBr8OjQ3t1A9xZQJFdS2a7PLuIbaSGVmktslby2XdIqkSQ+aqOtd58cPDn7Hnwe8U6JD8A9ST406XrNo8F/Zav9tjuLOfzP3cttd2S2cfmSqdqo0cnl7dzK2/bXrX7FPxY+JHw9+IN74u+A3g7X9W8HaXpc15r3h/UtUgv9+jLMvnXGmfubPfPFKDtWOGTdyrN81e3/ABS8EfCPwBJ4p/aM+DCWuofBP4/aDe+G767giYf8Irq9/ho5ZIlXdFbfaUTzY9u6PlVX/VK3GeNPG0n7Hv7WPwG+IfxGjGo2mifDLTbeb+zJFnS4aLTbuxjWCVf3bq0qx/P93ad33a5q5+HHx+8a6S/7Tvxk3W7fFPSfGtnp+ntEySon9j3epWkvzN8qyeR5UC7d3kwx/wAO2vr/AP4JFaxap4+/aD8Oh1V21ezvIkHGYnlvV3Kv93lfzFftpcXNvbJ5lxIsa5xlmwM14N4+/ag/Z9+FviGLwj8RPiBpGgaxLEJRbXVyqyBG+60n9zdg/e21xD/t0fsoDVrfw/p/xFsdY1G6KrDBpcVxqckhb+FVsoZfm/2a5H4nf8FEf2TPhZd/2bqfjePW9QWXy3tdHie/eDa22Rpmj/dp5X8Ss3mcHarN8teC6r/wV6/Zg01J5ho/ie8t9zi3nisrXyrnazLuXdcqybsfdkVW/vLXn+p/8FTviB9qjbwh8HLLxTb3kjR2tnpniyy1LVmVV3ebNZ6dDcyRJ/e3LtVvl3V59af8FA/+CgfjTxVDH4F/Z/ZNOhYPPZzaXqcsuzP3Xu2aCNP9lvL/AO+vu11158ZP+Cu3i+5Op6b8NtE8FaWm5iboWkccaf8ATZr29aT/AHmVV/3a+TfiTrf/AAUZ+Oeqx+FtN8XXHiq/W6iX7P4G1BYNLtU+fzFu7yyhW13btm3zrzdHg/u23bl9w8N/sI/8FFfH2j2tn8T/AI53OhWCRNF9lOs6hfzorLtYSrCyxu235fmmauI8bf8ABKv4cfDHSk1D4sfGk6dPessdjpumaPLc3F5Kqqu22tmupbi4lZvmZY1+XP8ACv3cXRP+CZXgrTLeH4jfGjxFqHw3+GWnrHiDVPsp8R6nPL/CIreN1tfN+VYrbdd3G7K7VZtq/S9p+wf8GNe8KW3iDx1oNz8KPgv4Umn1l7XUr6U65qrvEkbXGpO0jR2MWyNFWCNWuOT80TOy1+an7cvhrwHY3Glap8OPAdv4F0CzMMFtZQW+y8jt7pHktptWlk3Sfa7uOIyxWzNuht1DSfNN8uZ+wf8Asx3nx/8AFHjS+1TS5m0nR/DOrmy1GWJ/sUWttCkdosku3bvj87z9v3vlDV+k3xe8BrbfEnUfGXhPVYoLHTby18XWZmJm0ufSfHlulnevcwfdeybULLbefL8trdySfeRa7XQ4IfCj6Rrsusaj4P8AD8kx0fR/FQZZtS8E6pE/lyeHPESyfu77S1n+W2kuNyxqUXzFV4pa+ktUg8FeK/GWmeG/2mPDUPgn4lSBYNF8YaHcS2Fvqrfwiw1ONkmil/i+w3LN/s+evzV7BHpf7SXwxLrp2oWvxc0JPuwX5i0nxBGn91bmNfsN03/XSO0/2pGrsPBnx38C+LdXj8Kakt74V8UyhsaLr1s1heybRubyN37m6Vf+elrJKv8AtV2viX4feC/F1wt5r2lRT3kKeXFdoWgu4o927bHcwsk0a7ju+Vlrkj8IbyzIbwr468TaGF/hN+uqq3+9/a8V43/fLLXYTjxxpnh2KPS/sXiPWYmw7Xkj6bFKnzfNuhhutrdPux7W5+7XA3XxN+IHh75PE3wv1a4iX79zod1ZanAn+1skmtbxv+A27NVW1/ac+CqOIfEmuyeEpScbPElld6C27+6rajDAr/8AAWavY9D8R+H/ABNZrqPh3U7bVLVx8s1pMlxGR/vRsy10VFFFfz//ALa/gy8+PX/BR3wz8HfDE8NnqK+DLyx+0TbgkVxLZalcRvIyqzbVWSOv0e/YW0SHTfA3xE1yBt1pr/j/AMS3FrJ/z0t7OcabG3/fNpX3FRRRRRRX/9X9/KKKKKK/ma/bH+HTjwFrOg2trmXwR4h8ZaJEvpCt3b+JrI/8B0+4vPyr9cf2DPDvwl1n9mT4b+P/AAp4O0bS9SvtIihvbu0sLeKea8s2a1uXklWPczPLCzNubvX3pRRXiPxI+P8A8IPhPNFp/jbxPbWmqXPy2+mQbrzUrg/wrDY26y3D/wDAY68+k+JX7Q3xGQD4V+AI/BumS/8AMY8Zs0U+3+9Do9ozXDf7txNbN/s01v2XbDxkUuvj14t1f4lSfKTp9zL/AGfoaNn+HTLLyo5V/wCvpp2/2q+jvD3hvw74S0qLQfCul2uj6ZbjEVrZwJbwxr6LHGqqtdHXzrqXxr0/Xtd1bwH8JLceL/FGmh4p5V81NF0+4Ufcv9QSNo1f+9BD5s396NV+Yczo37OFjr2vWXxA/aC1b/hYviaxfzrWCeLydB0uT/pw07c8e5f+e9w0s3G7cv3V7W98e3fjrxPqXw6+GkrCTSVeDWNeUI9vpU7J+7t4VZWjub3kM0X+rhU7pvm2RSZz2Xh34I+HbT4b/DOKKTxd4mN9Npy30ks0t9f7PMn1DUZ1V5GRW2tPK3qka/M0a145450jUv2e/hAPA3w+vpNa+LHxT1T7BDq1wv8ApF5rWpKftOqTKv3IrG2SSVUX93HHEkdfIf7VPg7R/A2k3Hwz8E27f2L8GPhreWluQfmk1nxvOmi27Tf3pZIkuZWb725y38VfcfwR0C18MftG/FTw7Y/8e+k+HvBVnFxj5LeG+jX/AMdFfPlpay+D/gjP400eJ/7S/Zz8e69OVUfO+ifb52vYP91tIvfMVf8Anoif3Vr6L+MCS/DrxJpX7U3hJWutPs7RLHxVFb/OLzw4zeZHeqF+++mu5nVvvNbtOvda2fiJ4E8Q6Zr4+PfwOSO916eCAavpSyqln4m09F/drv8A9Wl7Eh/0a5/iX9zJ+7ZWjZf+FPhD+1P4O0fx1pE1zp+q6bLJ/Z2r2Rax1zQ72I+XPCzbd0UkbZSe2lVo2xtZWXbXL6Z8b/HHwS1K28IftQLCul3Mq2+m+OLSLydJumdtsaapF/zDrluPmZvs8jZ2sn3a+n/E3hTwf8QdAm0HxdpVl4h0a9UeZb3kKXNvIP4TtkVlb/er5hvf2a/FHgXTrnTfgD4s+x6LMjRy+EvFKvrfhyaJ12tBH5jfbLNGXPyxyPD/ANMWr8yPiD8MvFv7NHiG88e/CvTJvgze6sTFq3h7Vm/tj4d66jblaJdQVfLtfN5VY72ODbuKxyRL97C+Cetz6D46N5+yzeL8Hvihcos2p/DTxHctJ4c8QjbuWXR7pm2s0n3ovm+6f3cixqzN+s37PX7Wfg7463l54G1WxuPA/wAStDGNW8Lar+7vIHX7zwMyr9oh/wBtV+6QzKu5d31/Xn3jP4YfDf4i24tfH3hXSvEkS9F1Gyhusf7vmK22vI7f9lrwRoOP+Fba74j8BMn3Y9H1i4Nmn+7p9611Zr/35qOfwd+1F4aG7wp8QNE8YQK3Fv4k0hrW4df+v7TJIo1b/a+xtXnHxJ/aI+M3wn8B+IfEXxN+D96tpptjcSPqXhnUrfWrOLZEzebNHMtndRxL95m8llVcszV/N98KBN4c+CPjXxYEZbj+xdSfzCflmbXLi10OBf8AaZYm1Fvzr9Q/+CgOgz6b8Ef2Xf2QbEEX+t3el2sgXj95ZWsOnru/3pLst/wGv0B/Yggj1Xw78TfiZEitb+NfHOt3FjIOh03TnTTbVV/2VW1O3619y0VzusXsOh6ZeatPFPcxWkLzFLeJ7iciIbsRxRqzO/HyqqszNX5+x/8ABVP9jZ7ySx1HxJqOmSxM0bi40m7+RlO1g3lxuwr6T+H/AO1l+zl8T1tG8G/EHS7qS/bZbw3EjWM0zfL8scV2sUjt8w+6vevzF/4KLfs16l8L9R1b9qv4Maahs9Zga08Z6bCuFeN5Umh1SLb/AKuWKeOKVnX7syxzMrL5u74l+Nvgm2+OPwS/4WrZPaTeLNAtF8RxHT3zFeaHe3G3VEjiW3g8r+z9SkMuxVfy47iSNpJZImZf2pk+J2nyy/Dv4x2KmKz8V+E01m4uFk27d97oSzrIv3WaSBwu7cu3ydvzfw/hN8DfhjqX7W3iHwh4QnY32peI9b/tHVo7R2W30rQbBUhubiZd37ue5kZ9q/MrNIW+Vnr+r+0s7XTraCxs4lgtrdFjiRBtVEUbVVV/hVVrWoor50/aF/aW+Ff7MngweM/ilqLWsd0zQ2VnbJ5t5eyou5kgi3L93+JmZVXI3MuVr8Y/h/8ADD9qH/gpl4wuPHHxX17VPC/wJfUZ7qytAyQrNDE7LDDaQKu2V4l+RrqRWVW37dzblr9YvG/7FvwY8bfArw9+zq0d7oXgvw3d297BFp06pNI9uzs3nSyRy7vNaR2lb7247lZa+wVGFCjt61JRRRRRRRRRRXx3qv7Ktp4u/aXH7RPjnxJc63Do+nix8PaH5Zht9JldPLnuo5Vk3PK+XZW2o0bEfM2yNl8V/bU/YF0f9oZofid8LbqPwl8VtIMUkGoKz26X/lf6sXMka+Ysq4HlTr8y42tuXbs4n9lv9vXxprfxZ039kn9ojwZd6T8ULMy2El9buj293LZ27zNNKjbfL82KMurwtJHJncu1WWv1kooor+XX9r34JL+zp8YviTNFCNIsdfuovFHhieU4srxEfdf6bIu75trTMix7fmzGrNtda/XL9nvx9a/EpPh74k1g/a7PTPCCaldzSSbkgnistHmVdm35m82aV9zN8rQp8u75l/IT4NeFNP1ax8a/tM+IzDbav8SNT1ybS0u5/IS20OCVptavWka2ul2ytJHYruhkXa8+5du5l+hv2FPgTrP7W3jSL49/GTS4H8CeFr69utMsvK2W+sa5eSiS7u3Rl+aCNkjRU+6qxRQ/N5Um7Y/arbwf+zf+0ufHWgXtj4g8K+JIb7/hIvD8E8U8sdpqLBdYsLmCNvMSC53i7tmbbHHd+Yvy+dur5n/Zs/bC8C/sYfHfX/B/gvxFP42+BXiG7WdHEE8V1Zb1/dzLFPHEzSxLhJ9vyzKoZfmVVX9NP2hv2PvAv7VXgnTvjl8CfDmkaV4t8RWU8hl1qzuNP+2wXsW6K6k8lVkivIJRHLBOyt5i5WTfG9fkD8c/2Wvjn8Nra78XeOvhNqGu+FbJIlu9YuTbpqUTqi/aXkl0q4lV4/N3bbq6hdmXG7b92vJfhVf674G+LmkeK/gTrVt4K1PSzeRC61jxTpUluGi2xtulaGCN7aRpB8jRt5yg7W+VmX7M8F/HnV/gJ431mX48a74K8Y/Dr4xTbPEvh7w1ew6hEnnp5MmqwRWUf2eJtyfvU8zzJPvbdyrIvJ/tRfCrxt8FvE/wia1uT40+EGi6gLzwTr0VmmrtJZ39xb3EelXaNNBHOsWxmgVmVZlcqrKu5Yvs74q+IP2xfEHjH4dap8dPD8ml/DbTfEuiCaaHSbCzTfqjPptw1z5er6jcQRLDdsqtt2yM5WRU2ru/Pv4N/A238fftUj4LasotpPFGhW8URlnuoIHvdLih/tFpFtJIpH2yWl6qqzbfOCM33a/XPx7/AMEzdM8U6lZWuh/ELUbXwvatbyzaZq6XOuPcSwJLGrNLcXqRqqrMfKVYV2t8zbqfrP8AwSV/Zi1XXjq+n6hr+iFngmMNncWmxJYF2q0bT2ssibm+ZlVtrN9F2+3WP7CXwZ0HU7TWvDet+LdBmitjb3f9n+JtStv7QbZtWa5ZZt3mL9792yR/7O35a6bw3+wv+yN4Tntp9L+FeiyS2u3Y95C162V/ib7S0u5v9pq9hj8A/BvwJa3GsQ+HdB8N2ynfNOLO1s03MfvNJtRfm/2q5fxD8TNI8LeIrnw54J8Fat4p8RrGnnJpGnLDborL5iLNqN15FmvykNs85pOfu1iCw/ag8eoZtS1XSPhdpz/dg02L+3NW2/7V1crFZxN/srbzr/00rt9Q+CHw48Q3dhqfj7SY/GWp2EEUC3Gtqt4u6JdvnLbMv2WKVvvM0MMe5jXQ+K/G/gP4V6HDqXirU7fRLHKwW8RHzzy/wwW0EatJLI38MUKszfwrXC6N4i+KHxGS4/szRp/AOgTwuIL/AFIIdZkd/uvFp7LLHbr/ABbrpmk3fK1uteRO/wAP/hD4wu/C/wAJ9Cm+JHxl1OFTe3d7defeQQP92bV9TkVvsVp/EsEaru/5d7dv4estvh/4e+H6TfH79o7xLBrviPQoHmbUbhPJ0vRo3+9FpdnufymbhPNbfdTcLu+ZY18g+IGseKvGdhp/xS8f6HJ5Et9Db+APAl2fLfUNXlz9kvtYX+9Hgz+R8y2cKPNJumX93+dn7Z0PwQvfAXjD4JeIPFVyfHXw4RvEF1eKuE8S+K9UWKS/aT9y6pHaQGNFXzF2rMkK/wCq+b7I/Y1+Glh8KtI/Zu0HQZPMtfFXgjxN4g1NsfLcXeqHRLhWZf4vKjcRL/srXd2Ph64m8N/AnxJ8QtOV4tV0i6+Hfim3MOxJLfVIVjh8xFVVVfttlHEvyqq/aDtqj4ItLjwKfEFr43ij1jT9DkTwr8QLS7jWZL3TViC6P4iZG+Vt1kY4r5m+VlEjN/x67W9Ibwza/Bm2Pwb+KduPF3wP8RsljpV3qS/am0N5W2w6bqMkm5ntGbC2d03zQtiGRv8AVSV28WjfFH4E7f8AhF/tnxG+H0Q50yaXztf0qL/p0nkb/T4FX/lhM32hV/1ckvyx1614c8UeBPjR4RlvtAu4ta0m7EtvMBvjnhfbtkhmRtk1vOm4qyNskjb+7WP4X+GGpeBdbn1HQ/GGs6jowt/Kg0HUriK6s4HVVWNorqSFr5em35ppF5Py1g6B8eMa/beDvil4U1TwFrV9KsFtLcqt1pF7KzbVS21O33Q7m/hjuPImb+GOvolWVhuByKfVaWOOZDHMgZW6gjcDXh+v/s2fAjxLfHVr/wAC6ZbamxLG/sIf7Nv93/X1ZeVN/wCRKxU+AmqaIv8AxQPxQ8XaAqj5Ybi+i1yD/Z3f2vDeTbf92ZahfR/2sPDbBtN8QeE/G1uo/wBVqFjeaHcH/eubea+jb/wHWm/8Lc+L2gIT44+DmrFIvvT+HdQsNYh/4Ck0lndN/wABt2aqL/tjfAjS5BZ+NtVv/A90f+WfiTSNQ0df+/t3bpC3/AZGr8bvh143+HHxP/4KEfFn9pLXvFFxpnhfwessml6pYXDRRTz2EKxwI06q0fkXNpZXPyyfLMpEf3nVW/Y/9irw9eeG/wBln4bRajk3up6WmrXBIwxn1Z2vpN3/AAKc19V0UUUUUV//1v38ooooor8bf20vA0Oj/EX4hteRs2l+JtK0bxkOflLaDK2i68i/72kXyM30rqP+CRXiy6/4Uf4t+DOtvs1r4ceI7q1lhz/q4Lr5l/8AI6XH5V+nXi3xn4S8CaNN4h8ca3ZeH9Lt/wDWXd9cJbQL/wADkZV3V82N+05qvjyPy/2d/AGq/EAT/wCr1e7DaHoG3dt3reXq+ZOv/Xrbyq396om+C3x4+JaLJ8bfidLounycvofgdX0yD/cm1ObdfSrt+95f2bd/dr2v4b/A/wCE3wfikh+HPhey0SSf/X3McfmXlx/tT3cm64lb/akkavXaK8b+JPxi8EfC1rK1127mvdc1csNN0XTomu9U1B0+8tvbR/Myr/HI22OP/lpIq15Onw9+MXxsJvPjTfP4L8JSnMfhPRbpheXEX93VtThZWbd/FbWjLHztaaVa+lfDfhnw54P0K18OeFdMttH0uwXy4LS0iSGCJf7qovyrXnWsX978WNAk0/4b+JBZaU95PY6jqtqH+0BYPlmisJGXy/M35ja5VmWFldVVpF/dmr6p8Pf2d/hlJdWtl/Z+haHGsNrZWiNJcXNxO+2K3hX709zczOFXczNJI25m5Zq534L+APFNpJqHxV+KqxyfEPxWifaYUfzINHsEYtb6VbN/cizunkX/AF0xeT7uxV4b4WRf8Ll+NuvfHa5PneGfCIuvC/hMH5kkdJdusalH/wBdZ4xaRsv/ACzgf+F6+X9cih8d6XeeMpYxPB8YPjJoumWx6rLovhW4WOML/sN/ZlzL/uuWr7D+Gw/4yn+NX/YM8If+itQrK+G+lWsfxw+PPw51eJbjS/ED6Nr/AJDD5ZItW0/+zbhf9pWbTju+tN/ZNvLq2+G2q/BLxNIbzVfhVqNx4Xn8/aWuNPiVZNMmZf7sthJD/vMGo+Dd1J8IfHN1+zdrczrpKwy6n4LnmLHzdIVl8/Tdzfek02Rwqr977K8X9x61/iB4B8UeBfFVz8cPgzZm71O5Cf8ACR+H0KomvW8Q2rPDu2qmpQR/6p2+WZR5Mn/LOSP1jwx4q8C/GbwNHq+k+TrnhzXIXilhuIcq33o5re5gkX5XVgY5YpF3KwKstfOLfDD4nfs4ztqnwAjk8VeAPM8y58EXlxieyT/lo+g3UzfJ/e+xzN5Lc+XJFu219AfDX4ueB/i9ob6x4LvWlNrK1tfWdxG1tf6fdJ963u7aTbJBKv8AdZf9pdy/NXo1xaW99BJa3cazQyqyNHIu5WVvvBlb7y18A/HT/gm58AvjJa+ZoIvPAOpRPJcQNosmyyS4f/lr9hb9yrcDd5PlM38TV8S/GD4O/Gz4S6fZJ+0dZXnxO8J+GcHRviZ4VzB4w8NrF80b3ce7zLiBPvMsjSKqkt527ate1/s+/wDBRPw7pV/Z+Avjt4u0zxHpVyyQaV4708eRa3O/PlxaxZsqyadcsqn5pFWNsPt+VGkb9bba5t7+3ju7SRZ4pVDpIjbkdW+ZSrL95a1KK/Nb/gql8VJvhp+yPrej2E5g1Dxxd2+hxFT83kS7prn/AIC0ELxt/v1+U3gX4YQ3/h/4RfAoQu9z498caba3kWPmXS/CVu0mqj/d/tC/v9v97yfavoL9rrx7Hr3/AAUHn15F87Tf2f8Awhca3MufkF/b273lt/wJru6tI/8Aer9a/wBkLwQ3w6/Zi+GfhOVGjuINEtbi5DfeF1eL9qn3f9tZGr6Voryv4hfFTwR8Lv8AhHpPHV//AGZa+JtUi0W0uJF/cJeTxSyQrNJ91Fk8sqrN8u4he9fhN/wVU/Y60Xwxq0Hx5+Ful3jXPia9lGvWVuPtEUc7ruW7VN3mIsrZVtqtHuI+4zKrfmb4U+KXxAHgC68K+FRcSWsDqUsv7OTUokd0EbSxXMitNbttUNsVvLZs/Ltbav2B+zB/wUK8T/Cay/4Qn4ntca/4TlZ7bU9Gv9s0P2OXKyfYNyq1u0cfy/ZZGa3mXKr5Tfe6nw0nhX9nn403mg+E79PEvwn8ZW7eI/Cc01zssLmwvFlh1HSpGmby1kntBNaN5nlyfaoLfdt+ZW6e+bxla/BzUPhjoWsmXTvhyPEOnN5obfeeG73Rb3xBoN6u7/Vsy28iMv8Asxq3zJX3V/wTF+HFh8KvgH4P8aeJRI/iT4pzPBZYi/1On2qXV1bIzL91WjjllaRvvb44/wCFK/VDUb2PT7C51CTGy1ieQ5OPlRd1fnv+wl+074o/aC1n4xaH4hnF7beD/E8/9l3Hyb102/luGt7dtqruWDySqv8AeZSF/hr9Ha+aP2nv2jPCP7NHwl1b4jeIpILi/hj2aZpklwtvPqN0zBVii+8x253Myq21QWr8avh7+y58d/8AgphqWofH39oHxI/gvSbW5Ww0bT006RkNvEwkmW3ikmi2Q/Nt83dI0km/d9xa/oK0PRNH8NaNYeHdAtI9P0zS4IrW1t4V2RRQRKqxoq9lVQFroqKKKKKKKKKKKKKK+Mf2rf2T/Dn7Rnhf7fphTw58SdDXztA8R25aC6tbiJt0aSSw/vGgZv4fm8vO5fmr4n/Ze/bH1b9n3UdS/Z3/AG69d1nT/Hy6lmy1PVEW5097CWKKO323ke5mVpFkbzZFZefmkXDKv7Po6uBIhDKwyCO9fAv/AAUU+P8A4u/Z3+A1l4i8GXJ0/VNf12y0n7YgR5bWGVJbieWNZFdfM8uAovytt3bu1faHgnxLF4z8I6L4stcLDrNnBdqFbeoWVFbCt/F1+9Xxf+3f8NdN+NHwQ8c+F9F81fGPgfS212yPl7t8FxFcRyQr/C6zxwTR7fvLMscn3lRq/In4Par8SdC+AC2+j6igk8f6DpPhzw7ak7S1/rd3qGl3NxI/8MdtZ2Fw3zfKrGOT+Far+PtN0X4x+NPCP7O3w/1T+xfBsFmiahqQmUQ6d4U0FGkWW7VWVUmnkE+oTpNuZZJrdflberT/ALRf/BQHT5/C0XwV/ZrkuvDfgHQYl0zS4NOLWl1exQL5f2i7n2+YsTMPlto9sk2TJcSfN5VfEV78WPiVpXgOfR9bSeztL11SW3j0tLJbmJX8xfOvlVbjy/uqsUbKu1R93arMz4MfDPUba/s/i18QPh7eeI/hvpdzGl/G80unxSiVNyf6Uq/Iq71bzG2w8oski713fu5/wSX+N83jb4Z+LPhFeyXNxH8OL1Bpkt3jzxpN+8rQQybWZd0DQv8AxbVVgq/KtfrbNBHcxtDMokjcEMrDcpDdmWvNI/gp8HbTVrnxFH4G0JdUvQonuhplr58oQbV3v5e5tq1oW/wr+GMEsk1n4S0iCSdWR2j0+3RnRhtZWZY/mVhX5/fEL4deG/2dLHWfhr42tW1D9mb4jyNazISxbwbqV4/ytG33k0+WUho2/wCXWbDfKp+bldb8aeNk+Hnj39ib46X5u/GkugXlx4E8RN8sXiW3s4muLJmf7q30Ekcfmr95sbvm+8/wPe+PbPwL+1t8IP2glIt9Jvtd/fSYxFBpniqGLVtzN/syatfL/wBsD6V/TbWFq2raXoeny6xr1/BplhajfNPcyrDFGvqzsyqq/wC9Xji/HPRPEWny6l8H9LvfiRslWEPpHlJZEtn5l1C6kgtZEXHzeTJKy8fLzUOlWf7RXiadLjxNfaP4G05jk2mlh9Z1Ar/1+XccFvE395fskq/3WrqLX4SeCA2PEFg3imQahPqkM2tu2pva3Fxt3fZvtG9YEVQFVIdqr/CvLV64F2jArz/xv8Q/BPw10Zdd8da3b6RZu6wxGZvnnnf7sUES/vJZW/hjjVmb+Fa8z1LW/jb8RYxB8PLaHwFpU5gddX1q2a51CWBxJ5nk6Zui8iRWEe1rpvusd0O4ba7TT/h14Q8Oay3xB1WNdT8TpZxQXGu6jsa48qBFVirbUhtUbbvlS3jijZiW27q8Rl8f/Er9oLUbnQ/g00nhb4dxN5Vx4zYK91qS/wDLRNBgZWXZ/D9umVo+vkxv8sleuaVonww/Z38AXUllGmi6NbFri5uJGee6vLqVgu+aVt011dzuQq7t8kjEKu75VrgtB8FeIvih4nsvif8AGmzOnafpEv2nw94ZldXjsGX7uoajt/dy3235lTc0dqp+XdJukqn8JxJ8afiDdftD6kCfD+nLPpXguFh8r2TNtu9X2/3r6RNkDf8APqgZf9c1fm7+07+xv8avizJ8WPF3g7xDLo/hvxN4zsEh8MJpu9tQlV7TTZNQa53eZFH5pklZdvlssImb7qsv6YDwtpPgr42fB3wboMXk6d4f8IeI7G0jz9yC1fRYY1/75Arm7Ox+Ih/Z7+IFul09z4p0XWfFF7pDmXzXdrPV7q+0xGbc3y7RFHs/hj+XbS+LvEej6VrfgL9pvRJFfwt4psrLRvEHmf6p9K1ZhJpl3J/D/ol3MEZm+7Dcys33a9cv/Eeip40k+DPjHR7VNF8QaYTpQdQ9vfxRIY72wkiZdu+JNrqn/LSFjtX91JXBXXjPUP2f/EOl+HfGeZfhlqfkWOma1KzyS6Tdu3lxWWpyszboJdwWC6b7rfu5mZmWRup8e/A3SfEuuD4geCdUuPBPjmJVVdZ05QwukUfLDqNs37m+g/2ZP3i/8s5I2+apNE+KOreHZNK8NfG+G08PeIdUuDZ2dzayO+kanKoVl+zzyL+4lkz8ttcbZNwdY2lVfMr36vnvT/gXofgzWtb8UfCS+uvCWp65K91dWqu91o1xdOH/AHsmnyNtTcz7n+ytAzMo3N97dyc3x48dfDSaS1+PPgW707TIDx4k8PJLrGkMn9+eCNft1n/teZDJGv8Az2b71e9eEPHHhTx7oMHijwbrNprukXQzFd2VwlxA/wDe/eRsy7l/iX+Gu2ooorhviF4o0fwR4D8ReM9fCtpvh/TrrULgMMqYrWJpmH/fKV/F/wCE3v8A4gpp/ga3P2nV/iJ4lWOSJHKKl0zwx2s3lr97/j6uY1Vvl+Y/3a/te0fSLHQ9JstD0uMRWmnQRW8KD+CKJVVV/wC+QK26KKKKKK//1/38ooooor4Y/bX8M2b+HPCvxHv4w+m+GdUaw1okbseH/EcLaTqJ2/3Y1ninb/rlu/hr8bfgVYfFfwN+1F4W8J+G/Htx8Mo/i/Zvper30Fpb3jSaroLz2N3Ftu1aNZ5721Z1dfmX7SP721v3Q8Efsi/B3wrqcPifxPb3nxC8UwdNZ8V3T6xeI33sxLP+5t/+2McdfVP0oorl/EXiXQfCGjXXiDxVqdto+lWCNJcXd3KkMESf3pHZlVa+boPiV8Uvjd5tt8FbN/CvhBxtbxdrFq3n3KN/FpOmzbWdf7tzdbYf4ljnWvVfhr8HfBnwx+06ho8E1/4g1QL/AGjrWpStd6rfMn/Pe5b5tv8Adij2wx/8s41WvVZ7iGzhe4mdY4ogzszHCqq/eZmr5ZOqa5+0hc/YPDV1PpPwpibbdapC72934k2/ehsHXa0Wn/wy3K7WuOVh2x/vW+joYdB8HaCkMKW2i6Jo1rgKAkFrbWtun/AVSOKMf7qqK+bPh3Z6j8efF1l8dPE9s8XhHRHf/hC9PmBHnb1aNtdnjb/lpPGStmrf6uEmT703ydH+0N4v1yx0PS/hb4DuTD4z+JNw+k6dMv37G12br/Uv92ztssv96YxL/HSfE7UNF/Zx/Zt1dvBFotpB4S0b7DotqP47tlFrYRe7SzvGu77zMd1eOTeCLXwH49/Ze+BtjiaLwlbarqk5A+++l6V9h85v9qSe/Lbv7xNev/DlMftO/GaT+9p/hT/0Ve1Ffqug/td6FebgqeMPBt/aN/ty6Jf280K/73l38zfgao6/Lovwt/aa0HXVs5IY/jBZNot1dCVRbjVNER7qwDRbf9ZPbPcp5m7/AJYxrtru/jj8Mb74k+FbUeG71dI8Y+HLpNV8P6iy7lttRgB2rJt+ZoJ42aCdf4o3P8W2tj4Q/EfT/iv4ItvFVtbtYX6SS2Wp2EjbpdO1K1by7u0l/wBqKQFd38S4ZflZa8v8e+EPFHwv8VX/AMZvg9p76it+Vk8T+GoOP7VRdq/b7JfurqUSD7v3bqMeW37xY2X3TwZ4y8OfELw5Y+MvB2oJqej6onmQTx7lyM7WVlb5kdWBVkZVZWBVlVlrzT4mfAjSvGWtL8QPB2pTeCviFaII4Ne09FZ5Yl+7b38Dfu7y2/6ZyfMv3o2Rvmrm/CXx41LRvE1p8Nv2gtOh8HeKb2QQ6bqELs+g6438P2K5k/1U7f8APpcbZv8Anm0q/NX1PTWVWXaeRX5hftE/8E2vhx8Sr28+IHwlgsPCPi24VvtFnPaLNoeq/wAWy5tl+aBmb/lvb7ZF+9taT5q+CfBfxP8A2o/2M9b/AOEC0fS5rORGZl8Ba/M95YXsW75pfDGq7tz/APXmzNIuR8tzJu2/pR8JP+Cg3w88eeFLbxN4+0e+8DW0rrFNfSbdQ0i3uP4oLi+tv+POVf4kvY4P9ncvzV92aFr+h+JNKt9e8N6hb6rpl2vmQXNpKlxBKn96OSNmVl/3a/Bb/gp548X4h/tL+BfhCkZvNC+HNnPrWsKPuyTNF9smtW/h8xrSCNYv9qcL/FXrX7LHgC3T9q3VfEHiK7Q6T+zp4NtdIvLxn/dHxBqiy32qz7v9mSa9WX+7xXxB8PJpvjze+MNZvEJ1f9pj4i2mgwA5aW30DTrhdU1Nl/6ZxK9on+6vtX9QsUUcMawxIERBgADChatUV5v8SPhv4N+LXgvVPh74/wBKi1nQ9XjaOeCYf98ujfeR1b5kkX5lYblr8jvhh+zj+z9+zJ8ULf4J/tEaHda1p2vXst14U8RazdSzeHrpn+7ZXNqzLaw3yqNv7xWWbCMuxiq1+u9t/ZvhKbSvDGg6A9npDpL5b2EESWVq0W1liaONlZPMy2xljZflKsysyq3y18fNK/ZO+PI1n4ffEnT7XxJrmgny7uG3j8vXtOi27vtkC/LdPAmQzNbrKrf3W2stfiJ+0B+zJ8SP2bIdE8N+E9Wk8WeDb/UItd8A+IrUbntNVQCRrLdGzKsl3GiMvl/LNNFE0e396q9H8TvjFY618PPCXjjwlAsF149ste0qK3tSkayrq2m3EN/psqrHF8um6lIJbNW3fubsKrMytt/S74rWluf+CfPhq+0O8ay1DT/h1Bd6asM32Z/Ni0+1mkmjnX7rQQpI237zZ2rXwR4S/wCCqet6x+yt48+HnxOdpPiJFo7afo2pxqf+Jit1ttZHn2/KlzBG5l3fdk2/wt9/68/Zu8Bax+xF+yfofxybw1c61q82l3GpeK9MstiXb2t4y3FlK27/AJ8Y02Mv/LNZp2/g219ja5+1UNa/Z/s/j9+z54SuvitBdSRCXSrKYQXtuvPnrInlyt5sDYVolVm53LuX5q/PP9krwxN+3Z+0f4i/aw+M9ysUfw91BLHR/BruZZNOliRWhedWVdsayb2X5VaS4V2baqbW/dKiiivE7b42eDbv463X7PEaXX/CV2mhr4jkYxKtr9i+0Ja/LJu3eZvcfLt+7/FXtlFFc/4g1m18OaFqPiC/3Nb6bby3UoQZcpAhkbav97aK+a9B/bB+E3iLSvhNq2nRal5HxluLq10MG3QMHs22yfaf3n7teP4d1fWlFFeVfEL4seCPhfL4dt/Gmo/2fP4u1ez0PS4xFJK1zqN6/lxRfu1bb/eZm2qqj71eq0UUV85/Hz9mr4Q/tJ+GT4a+K+irfG3DfY72E+Tf2bv/ABW8/wDD23I26NsDcrV+Ufw2tP2ufDHhDxx4Lufipc/Db4EfCvWJ7aLxPr+nbNfuLCydl+y2St9+LcoVW+VmZkjj3LuhX6T8SWP/AA8g+AXiLxJa+HrvQdH/ALO1C08KR6oYllvtVWZZI75dvypHtt44lb/ptcr8yqrN8BfD7/gpjqXwP/Y00X4S6JatP8WNDnvdEQ3kbeRp9lbtuhuJFb5XkVZPIii/vRFpPlCrJ+h3/BN+/vvEfwCsvG3jjV5tV17xLBqVxftdztdS3Fu2oXfl3Ejt/q13CZPL9t3y7ttflV+zn8QNOTw7NpfjVzBYfD3wpEjZdCtro1/eXepX9xArRyqt3dx3Frp8S7W3faSu5VbdWT8Gvg98Zf2u/GnibRbNh4bbx1LBrXi/W2jbyNO0V/32nabCu5fllULOsG7a0aW7blWJq/Zj4BeDv2NP2Y9I0zTPBkNra6tq00VlY6xqCpPq+vyviNprRfmuGttxHzRxx2+394u6P9433Dc3tvq2syeF7vRJ7vT57RpJ7iaFPsR+ZVW3ZZG3O7KS21Y2VVU7mViqt+TX7SHwS/Z6+MfxCu/2df2fvCzWfjjUTFN4h1TQbiWz0HQ7dX3M+pwW7fZ57lth8q28tZGbDNIm2v0A+AH7KfwX/ZtsfJ+F2kS2N7cWcFpfXcl1O73/AJHzLNPE0nk+buJbcsa7clV2r8tfTdFFc7r2haP4p0a+8O67ZRalpepwvbXVtOgeKaGVdsiOrfeVlNfkB458I/CCHW7j9hD4yeMLZ9K2Pqvw+8RtewPqnh6WJv8AkGXLtJ5iNB/ywaTas0P7vcrIu38h/i3rEXh7w7rP7Ouvappev3Pg2ytU0/WdMvYrmz1BtOvbq4tnjlVtqt9j1K5Ro2+b91HH95Vr+iT9kPx38bPj58CPCfjvxV4k0vTtO1fSXtM6XbSyasbq33WrXUl1cyNbpL5kbP5f2WRd38TLX0HZ/AX4ao1jdeJ7FvGGo2B3xX3iGRtVuEfduZ4/tG6OBv8Arisar/Cq17WkaoAqAKFGAB2qeuL8U+NfCvgbRJvEnjHV7XRtNtf9bc3kqwxJu+6NzfxN/Cv3mrxJviJ8WPik5tfhFoZ8KaDKMDxL4itnDyr/AHrDSGaKZ/8AZkumgX+JY5VrqfAvwK8I+C9cbxhqU114s8YSKyPr2tSLdX+1vvJb/KsNrF/0yto4o/7yn71d74x8aaT4F0R9e1iO6nG9II7eytpbu6uJ5f8AVxQxRqzMzf8AfK8szKqs1YXiTwRoPxU0XSYfH2nXCWYMd3Po8s/7iSXb8sN7HC3l3KxN/wAsmZ4WYbtr7VatrxX4u8OfDXw3Jr2vTrZada+XDHHGjO8krsI4beCKNd0ksjYSKKNWZmIVVrB0bQLrxLrGm/ETxNb3djfpZ+XBok88U1rZO8pk+0Msa7Te+XtRm8yRY8PHC21nkk8o+Nt/qHxJ8SWn7NnhKWaA63breeKr6Asjaf4fdyrQq/8ADc6kyPBF/EsYlk/gXd3Hxq8V3nwf+Dl9deAtPgbWIks9H8P2O3bAb+8lSzsIti/8s1kkXcq/8s1NRax4e0/UJPhx8PvGKyeKL7TnTVmvZ5Xhc3GhomL1lj2qzNcyxNsb93833flWrHiDTJbj4/eCdYFxEFsPD/iOJoi6CY/aLnSNrKm7cyr5Z3Mq7VyN33l3VPg1bXlh4l+LOj3YPkQ+LHmt9/QxXumWF023/Z82ST9a5b4MeA4Zvg14g+BPjrTmuNK0O91fw55cwPl3GjSu0lltb+79hnhTcv3WU/3axPB+jaj8Ufh3qPwh8X6jLaePPhjfx2kerlVe6jurVRJpWsR7vvfabYo0q/dkY3Fu3y7q970yL/hN/B7+HviLpljPqF1arb61pgdLq33SrtkXa33oZVy0fmKrNGRuVW3LXi+grrH7NEM2n+M/EC6h8J4HSLTL68a4m1HRPNbatrez7WV7GP7sV1MytDlI5Ny/vV+h/EHh7wz428OXPh/xJY22s6NqkWya3uEWaCeJvm+ZW+Vv71fLupzfE/8AZhhbUbb7d8RfhZAS80DFrrxD4fg/vwu3zajZx/8APNv9KjX7rSqu1fpfwT428J/EHwzZeMPBOq2+taNqMayQXVs29HVv5N/eVvmX+Ku4r5z8X/s3+Ctb1q48ZeC7m8+Hvi64O+TWPD8i2ss7/wDT3bMrWt4v/XxDI391lrATx38bfhXKtv8AFfw8PG2gJx/wkPhi3c3US/373R90s3+89m0//XFFr2fwN8SvAvxL0Zte8Aa5ba7Yq2xpbSVZPKk/iSZfvRSL/Ekiqy/3a9Eor8w/+Crfxd/4V/8AsxXXgTTZv+J58R7yLSbeJD+9NujCa5ZV/iXaFib/AK7Cvjf9lz9mPw+/7Rnwx0qOxhC/Dm3u9Q1GYIN082kbLNX8z+Jm12XUNv8Aehtk/urX9AlFFFFFFFf/0P38ooooorjvHHhHR/iD4M13wLrsfm6b4hsriwuV9YrqIxt/46a/nf8A2gtN8QH4Q6dJZ2J0/wCJXwn1W61ltQhZzLNq+jSw2eubd33WljTT9XXb/rFaeT+Fq/ej9n/4u6L8d/g34T+K2ilRFr9kk0sSnPkXS/u7mD/tlKGT8K9por5n8afHyGDxHdfDn4P6M/xB8bW5VLi1tpRDp+l7v49T1Da0dv8A3vKXzLhv4Yf4qx/D37Pt14k1qz8c/tF6snj7xBZyrPZ6ckTQ+HtJl/h+yWLs3myrn/j5uWkk/u+X92vrCud1vW9H8M6TeeINevodO0zToXnubmd1jiiiiG5nkdvlVVWvnnSPt/7R9ncXnifSpdL+F87o9hZ3PmwX2vojf667i+RotPl4220i+ZcLhptsZ8p/pmG3hs4Y7eCNY4YgqKqjaAq/dVVr5D8VGT9pf4gXnwv0+Tf8L/B9yqeJ7hfu61qcWGXR42+60EDYe+ZfvNst/wDnrt+vP3FpDxthiiX/AHVUL/Ja+RvgAknxZ8e+Jv2n9ScvpurB9C8JIfux6DZy/vbtR/e1C5Qy7v8AnikFbPx0VfGfxM+EfwfBYwXmsSeJ9SVf+fLw4gmhWT/ZbUJrT/ewazbT7T4h/bl1CZj5lp4K8Awwf7Mdxr2pNI3/AAJo9OH/AAGu68CabJbftBfFTUGUhLyx8N7T6+Ul2tc38fXXQ/iX8DvHGwsln4pl0edh2g1vTbu3Xd/s/aUt/wDgWK0P2rfAWtePfgtqreEFx4t8KTW/iPQWAyw1TRnF1Ci/9d1RoP8Adc16r8MvHmjfE/wD4d+I3h479O8S2Nvfw87mRZ0DbG/2lYlWX+Fga+bvHfnfs9fGqD4xQ4h+H3xGmtdN8VpnEWnavxDp2r/3Vjl+S1uW+X/llI33Wr7Xr5Q8Z+GfEHwY8U6j8YPhpYTapoOqSNc+K/DlqNzyt/FqunRf8/iqP38S/wDH0o+X98q7/oTwx4n8P+NfD1j4q8K30OqaRqkKz2tzA2+KWJ/usrf521S8Y+DPC3xD8OXvhHxtpVvrOj6mnk3FrdxLLFIv+638Sn5lb7ysNy18zGw+MH7NbNJoCah8UvhjEedPZ/tHiTQ4v+nZ2+bU7Zf+eUjfalXG1pfu19G+BfiH4O+Jvhq18V+ANVg1vSLrcomgPzK6feikRtrRSL91o5FVlb5WUV6JXmXxI+GXgD4veFrjwX8TNCt/EGjXXJguU3bH/heN1+aJ1z8skbKy/wB6vyS+LX7H3x0/Z08UXfxi/Zw1O/8AE9ki4uIkCz60LdfvW97bNth1u025XbJtvF+TbI2yvPfAf7RH7OXiHwR4w8beCPEtx+zp8WvDNndXl9p2iyqmi63cwRM26HTL1fss7SMNvlNHFdRsdrM23dXxB8Ftf1jUn8V/tT/Fq5Go3Or6hLqNzJKiILyLRHh1CZNi7FRbnVH0u1Xau3a8i/w19f8Aj3Xte/Z0/wCCacFvqtw83xI/aQ1Ke/vpDzcSRat++ndv4m3Wixxsv8Mk5r1L9hn4MrZ/tNWXhu4Aksv2evCVvp86ggj/AISjxHvur9v9po1kmtm/64p6V+5VFFFeV/Fnwz4B8WfD3XdG+Jejx694bmt3N3ZyQtO0oT5lWKNfm83djyvL/eeZjb81fzn6X+3H8X/2O/iLe+AvDusxeOfAVnL/AKPoer3DXVxp1u/zLawagvzbYoyFST95DIuGWP5vl+w7n/gqR+yN8ZPDdvp/xg8G6np13bnzlSa1t9Qgjl/6ZXK/vl+bDbljj6BW+XcrfK2s/tt/ApPClz8P/AtnqMngXXJZXvvDGss5S0nnummju9H1HdLNZzwN+/bzmljaYjy1j+Zq+fvGupTfDjwt4u8G6lHcXPw++IH2bxJ4T120dls4detUWRp4Gt28uJpVMkUsDK01v8ke1dvmV+hf7OHxFX4//sIaV4JS4WfXfh+dU8NX0JPzvaavpV9p+lHb/wA82lureL/eiNfiB8CfB8PxA+N3gHwLervt9f1/TbCYf9Mri6SOT/x0mv7UtR1bw1D4zsPAt3ZTSanrenXV2GELfZ3s7Bkhkiml+6yq12NsTbvvFttfzy/srfFS9/Y2/b38VfATUL2S18A69r11ozWsjboYnll/4ll1t/hbaY42b/nm53fdXb/RrY+FPDGj6tqmvaNo1nYaprjxvf3cFvFFPeNEu2M3Dqu6UqpKru3ba7KiiivyS+JPjC9+HP7ffxW+IWnxLdXPhf4GX+qwxMPlkezvYplVv95krwzV/DHxV8G/sZ6Z+3Pa/GLxLefEkLZa/PFdaiz6HcQX93FC2ntp/wDqVjWOQLt/56Ar8q7dnucE3i/9sH9qXxh8N/EvjLXvCPgvwF4d0G9h03w9qDabLeXut2kV40008a7nWDzCqr93cqf7W7A+KV3rvwv+CXhT4X/E79o/UNUeLxVdWMkvhiKW88UaxYW+P+JZ9phmaZLmBifPkZf4o1b7u2Tz79nvxx4jtPj58YfhZpM/jqw8DXHw7v8AWrbSPHzytqMN3FLDb+dCk0jyJDIsj/e+Zv4ui15Fp3hfUPHPwS/YU8Kabrl74dn1TU9ciOoabL5N7bxef+8a3l/5Zy+XlVf+Fjur6r8KeJvGP7Mfxw+Pnw+0LxTrPivwr4Q8ASeMtOs9fvJNQlgvbeLdsSeT955b87l9x/EN1ePav4Y+Kvg39jPTP257X4xeJbz4khbLX54rrUWfQ7iC/u4oW09tP/1KxrHIF2/89AV+Vduzrf2pdY+L2q/Fe28deNofHkvwm1LwxY3GmH4f3zJLo2o3UQaS5v7WFkkl2vu2vIyrtwqs3zKvBfGq20j4zfDP9krxJZ/FnXfGq3/jbSvD0ms27y6POZHuWVrprbdI0GpQKBGs+5m48zc2/dX7qaXYDS9NtNNWea5+ywxw+dO/mTybBt3yP/E7Y3M38TVuUUUV/Nv/AMFSfjtr3xf+P+jfsseDNQcaJpFzZ2t7Ch2pc6zeOqrv/vrBG6Kv92QyV+7nhm28E+A9S8LfBzSbKeE6bovmabiJ2tYrXS/KtW2yfdil23CL/C0isfvba/k0/b08GWvgX9sH4o6DZpshl1Vr9QBjH9oxJeY/76mr9NfDvxt8P/sv/sRbrzUPs/izxR4NsNF0KzQMZftV19q1Sa4+X7ixRazC+5tqsyhV+avzy+F1zf8AxG+Hek/AvwfZXV1aXmoxa1451ZrhrezjsLJVjsreeeZlht4LaPdudl/1hRY/M2ItfTfh79sv4J6R4U1b4R6zPe2/gCX7Qbyz0WJ473xLeXSsslxqd5uiaK0ZQF+x2vltHGUj86RUZa+q/DX/AAU1/Yv+EPh6W8+Gng3V5Na1KJZJYIrO3jZH27vKnvppPOdVY7d3735R8tfI3j3/AIKOfHb9pzxXbfDzw9q0Pwm8KapMsDjTnlk1KWKX+Frvb5jM3C7bdUZs/dkr9+f2bfBnwy8F/CHQ9P8AhVoC+HNKlj8ya3LLLObr7sz3E/zfaZNw/wBfuZZFw0beWVr6Jooorwz9ob4gap8M/hD4g8TeHkSXX5FisNIjkGUbUtRlSztNy/xIs0yM/wDsg1+AWj+HPB/xo8aeHfAuiyaF4Rj8S+IG1wSzafabLZL2WW6t5fs0i+S+3S9Lt/3Tfu5G1H5lbfX3n+1l4J8cfCj4KHUNQgtPjd4BIkTV9GuNH0+wexsFhdn1CyvtMhi+zyQPs2t5MnXd8u2vLf2Jfi/ffsl3I/Zn+LcU82i32vaZp+natHt22WvazptreXOmyQ7t3lQSyBfNX7sj/Mu1/l/c+ub17xJoXhPSrjX/ABPqNtpGl2i+ZPdXcqQQRJ/ekkkZVWvnQfGH4hfFJ/sfwA8OhNIfg+K/EMM1tpe3+9ZWf7q6v/8AZb9xbt/DM1dT4X+BPh3S9ZtPG3jzULn4geMLU74dU1jY6Wcjfe+wWcarb2a/7UMfmMv+skf71fQ1eA+Lfite3GvXPw9+EtinibxTbnZeSO5j0vR9w+9f3Kq3z7fmW2j3TNxuWOM+YvWeAPBOqeF4LjUPE+v3PifxBqm03l5MPJgGzO2K0tVby7eBcnaq7pG+9JJI3zVe+IXxD8L/AAv8MTeKPFUzrbRukMMMKNNdXVxK22G3tol+aWeVvlSNfmZq8x8BeA/FXi3xJa/GL4yRCDWYAzaJoQdZLfw/BKu1mZl+WXUJUJWef7sakww/Lvkl9C+KnxF0n4U+Cb3xlqsUt49uyQ2llAN1zf3s7iG2tIF/ilnldY1+u5vlVqh+Gvg+fw9YXfiDXbOCDxZ4oMF5rckDvJG16sEcPlRPJ83kQKgjiX+6N33mavNPE+74i/tFeG/B6HzNH+G1o3iPUR1V9Uv1ls9Lib/rlF9rnZf4W8hv7te46Zq1jrGsavYxW8q3GgzLaSTSptVmlhhum8pv4l2yR7v4dw2/w15bqttqM/7THhm8WJ1s7LwjriNLtOzzbrUNM2ru/vbYSdtSeEr/AFKP47/Efw7c3Uk1i2l+HNVgjZsrG919utZPLX+Hd9iVv96r0muWvhz432/hua1ji/4TXSZbqK7G7fJdaNKiyQyfNt3NDdI0W1VbbFJu3fLt434tPN8M/iT4a+N1qu3R7sweGvEoHCizupv+Jdet/wBel3J5bN/DDcyt/BXaeL/DB0DxrbfFvwxYTXeqG3j0rVYYGbddaZ5pkjdYlXbLPbSuWi3Mu2OWf72VWvVr2ys9Ts5bO7iS5tLpCkiOodJEYbWVlb5WVlr5X0Gw1b9mrW7ywuruL/hSNwiyWc9zcbZPC907rH9kbzPmbT5WceU27/RWyrbYdrJ9dqyuoYEEN0IrwXx78JNV1HWW+IHws1geEfHCKgefyvO07VI4vu2+p2qsvmpt+VZVZbiHP7uTbuRsbwd8fLW48T2/wx+LGkt4C8dzlhb2txJ5un6rs+8+lX21Y7lf4vKZY7hf4oV+9X0xRXgXjj9nn4aeONePjQWlx4a8X7dg17Qrh9N1Lb/CsssPy3K/7Fwssf8As1gpJ+0D8MIz/aQh+LOhxfx2yQ6V4hjT/aRmWxvG/wB1rRv7qu1d34C+MXw8+JGoXGk+H9U8vWrEbrvSb2N7LVLX/rtZ3CpMq/7e3a38LMtfiv8AtQeObr45/t2m30SNNV0P4E2sUVnBIVa3ufE11MkdrC38PzahJBHOrf8ALG2lb7qtX6F/sG+DYYfBet/FRJmurfxRPFYaPO42vPoeib7W3uGX+Fr65a6vm/vNcbq+/aKKKKKKK//R/fyiiiiiivzF/av+F19o/wAS4PFmgW0VxF8QfKEUE3ywSeKNLt5Vt7eZv4YtZ0s3Omy/7Qg/i2180/8ABNf4mWvwi+Lnin9lHUL15PDviUf8JJ4Nnn+VpYJ4hI0Df9NWgA82P/lnNBOv3q/XD4nfGb4f/CGxtp/GN95d9qMnk6fptrG93qWoTfwxWlnArTTt/urtX+JlX5q8dh8O/HH463IvvHlzc/DDwG4/d6Dps6/8JBfo3/QR1CFmWzjZf+WFm3mc/NcL92vojwd4H8JfD/RbPwr4I0i20XR7EYhtrSNY0X+8zbfvMzfMzN8zN8zMWruq4rxr4u8OeBvDeo+LfF2ow6Ro+lxGa4uZ22JGn/szN91VX5mYhV+avmzQvCnif9ovWrLx18V9On0T4faZNFdaF4VulZJ72WJt0Ooa0n95WAeCzb5Y+JJt0m1Y/sivl/4z+N/Emqa9Z/AX4UXhs/GGvwfadQ1NF3r4f0bd5cl638P2mXmKzRvvSZkb93E1exeA/Bvhz4c+ENJ8DeD7P7DpOkQiGGPOWP8AEzyN955JWJkkdvmZiWb5jXhf7Sut6n4ii0P9nXwjPJBrvxOaW3vLqE4fTvD0G06pd7v4WaNxbQf9Npk/u19J6Boek+GND0/wz4ftUstM0q3itLW3QYSKCBBHGir/AHVUBa+a/hmv/Cc/tI/FL4jv+8s/Csdh4M018/KGt0/tDU2X/eluoYm/2oPamfBCFtU+P3x+8Zbt8K6tomhRH/Z0vSobiT/yLeyVu+B9f1W//ad+KWh3Fw8ljpeg+FvJiLfIjyvqbSMq/wALNxu+g9Kq/tdxtb/AzUvFUYzL4N1DRvEakfeVdG1K3vJf/IUci/jX0+pV1DDkEV8hfs6W0Pwy8d/EX9nYnyrLQr4eI9AiO0KNF153maKNf7ttfJcx/wCypj9a+k/Fnhfw/wCOPDWqeDfFFmmoaTrNvLaXdvKPklglXa6/98nrXgP7PXibXvDN5q37O3xBvJbzxJ4FRH06+n+Z9Z8PSsVsr3d/FLFj7Nc/9Nk3f8tVr6sr4w8Y6Zrn7NHiLUPit4IsptR+G+qzPc+KdCtI2kl06eVt0msadEv3l/ivIF+9zNGvmb1f6t0PWdH8T6RZeIPD17DqOmalClxbXUDrJFNFKu5XRl+VlZa6KvmHxz8BpD4kuvil8GdVXwN49uApuZli83S9Z8r7sWq2asqy/wB1Z49txHn5ZGX5G0Ph58cI9W8Rj4Z/E7Sm8D/EBEZ10+eTzbPUUX70+lXm1Vuo/wCJk2rNH/y0jX7zfR1Ffzg/8FddE+E9/wDGHwX4Q8CeH7aD4m60PP1a7tyIfOinKw2iXCr+7aVmDN5jfMsYTc20rt+IItX8SW158Pv2fvi0bHRvBNlNpdxf6tZCV3Ph69u2vI5Z/LZlWNvtRnXdGkjZg8z7ke36t/a5/aq8F+KP2xdF8VaZFb+KPAPwOg8vTbSC5gW3vNUVd0bwqzfvYvtgt45PJ8z9zAZFXbX6/wD/AAT8+D2ufDH4GR+LPG5afxx8TLuXxPrcsoxL5t/+8hib/djIZl/hkd6+8aKKK+Qf2tvgT48+PfgIaL4A+IWt+A77T/NmCaRIsaagzgKsVz+8gZo9oO1fOVdzbmVtq1/Op8Yf2SP2qfAfi6TVvFukx6rcrE8K38/lWaHz93ztPI0VvLc/Of8AVzSsvHzfKu31D4B/sA/tD/tQ2cE3jqKD4c+DtKuFhElxYPHdXCou3daQbUWVNuF81pFVsD5pNiqv7nfDj9g79lj4Y+ErfwrY/DnR/EDIoE19rdlb6le3D/xPJLcRtt3f3Y1VV/hWvya/4KA+A/hl+zv480fwz+z7HCupeM0eTX/AEdvLf6TeQJlobqS2WT/RpOCsXkrHIvMkbRbWZvjb9nj44aD8LPjlJ/wgNpe6F4e8YWUVvqlvew/2jcaVdW7faluIZF8qR4raeFZ97LuWPPmLKybmj8Bx+Hfht+1x4UvrENZacPG2g6zYwtI6I+lX9wrKixtGqu9ssnl+ZuX+ParL8y/0Ba/8UtQ039tTw/DcWs1x4Xl0a98NwTLakNHrd1d2VxIjSsy/u/JjD/Mu35f3bOzqi/gP+3yJ0/4KCeNzonFz/a+kmHb/AM9/slp/7Ur+vOiiiivnO7/Zz8G6h8d9Y+O+p3dxeX+ueF38J3OmyhGsmspbhLiQ7dvmb22bfvbdpPy18xWP/BOLwbBptn8O9X+I3inVvhRp1/8Ab7bwdPcRfYlbzfOWGSdY/OeBZCW2bl67t27czew/FT9kjTfGvxJX4v8Aw98a6z8NPGUmnjSry+0YxGK9sl/1aTwTKys0WBsZdu3A/urt82k/4J5/DfTPB/hDS/BfivXPDXi3wbql7rdv4mhlim1C41HVVijvZbkSR+XJ56wxrt2r8qhfm+bd0fw//Yg0jwV8Rtc+K+q+P/EPinxN4s0C68P6tdapJbyi4humRt8arCvleV5caxovyqq+5rb8NfsWeBPDWj/BjSbTXNSnj+CVzeXWms/k7rxrxmZludsf3Vz8vl7a9FH7Ovg1/jf4p+OGo3FxeXnizw+nhy906bYbNrNWVm/h8zc2NrfNt2mvmSx/4JxeDYNNs/h3q/xG8U6t8KNOv/t9t4OnuIvsSt5vnLDJOsfnPAshLbNy9d27duZvVPiZ+yBH4m+KV58Yfhj4+1v4Y+JtYsI9N1STRxbvBfQwKscDSRTRttkijUKrL91VG3a25m53WP2Cvhu/wc8FfCHwd4j1fw5L8P8AXYvEem6yjxXN+2qK7yNNP5kfluzM+75VXbtT+Hcrfa2iWV/p+kWVhqV6+o3VrBFFNdyKqPcSoiq0rKvyqzsN21fl5roaKKK/kP1Jbt/+CoxXWPmLfFxAd33fL/txfL/4Dsx/wGv33+IfxRv7L9sHwbY6dbSx6T4S0fUbLXrg2rSqq+IHsWsFjkVv+Ws1rtVVVpGZCvlqrrJX4X/t0JZfEn9tH4jaLp7yXF3qmt6TYLDal5nRNO09Ibmb7NGv7112lV+ZW++qq27cvl/x1+Ifgzxt8TdCtdfsry58H26rdxLaWqW+otavCsdtpttczR7ntoPLWJZGhXazSfu32KzfU37EmgfDj9oH4zp8K/jnEvhrw1a2i6n4e8EKlxZ2WqXDfMtzcztIk15OsQ37pvMaZWO1ljTy6/cLxb+xL+yp4y8NT+FdQ+F3h+ytp02CbTtOgsLuJv78dzbqkit/wL5v4t1fiN8e/wDgm/8AGn9my21bxx8D7sePvC07ojWYsWuNXt4mbcpkgWN1ljTjc67V6SNGuxWX5i+HP7LP7TvxD8Vae/hbw1Ba3NujWonjKXkUSOp2pceS06xNEp2xNcbNuEXcuxdv9Cn7GP7OXxU+Ceg3mo/E74k674qv9VXDaTqEiPYaeyPuU26LLPsbr/q5FjZSP3fyrX3nRRRX5lf8FQNF+J/iX9nyz/4V1a38tnpeoyX2rS6Yd15FBFaXEcLbF+ZoPPkTz2X5o4wW2/K234Q+Cf7H3w+j+HHjD9oPx5qH9p6D4FhvRMmkWq391qUWkW6/PYXmozXUK2TRoFgkjhjmZR/rI1XbWH4N+BmsfGn4Q+MfjF+ynql74O0Kw1DZrXhjXdTWTw9rsGmrDfLLHdLHaqnQLKsyrt+dWmj+bd8m3H7Rev2vx2+GPiT416CttbeHvFdx4v1U27+dFfz6texTSXdttZ43gjtoIEg2ySKyxf6xt3y/0aeHf2jdT+N4C/s3aG+r6Nu2N4r1qKay0UNna32aBlW6v3VgfljWKHj/AI+Fr0q4+CPg3W/E9v408fmbxfqllIs1lHqTebYafIo+9aWP/Huj/wB2Vlef/ps1e6VzuveINF8NaPeeINfvoNM0ywiaa4ubmRYYIok+88jt8qr/ALVeP2Gpal8cPDsWoaNeat4U8JXUr/vvJ+xajq1rtXy5bd2bzrO2l+b5mjjuGXDRtEu1m9S8K+FfD3hDQ7Tw54U02HSNMsgwitrdFRF3NuZv9pmbLMzfMzEs3zVg/En4meGPhR4cfxN4naWQPKlvaWdrG1xe395L8sNraQL80s0rfdVfdm2qrMvmvw/+HPibxD4ng+MnxsjifxQgcaNo8bCa08O2so2skbfdlvpV+We5+scO2Pdv+mK+XPDlxafG/wCJd14rkjZvDPwz1Kez0Vg37q/1lYnt7+7ZWX50tN5toGVl/efaGbd+6ZfoXWNV0/w/pV7r2rTra2GmwS3NxKxwscUSmSR2/wBlVBavnb9ljRdal+HV18VPFETQ+I/ijfy+JbyOT79vb3SrHp1r/wBu1jHbx7f7wf1r2nwRrFxrfh+LWptQtdUhv57qW0uLMfuHsnuH+ybW/ibyPLVm+6zZZflrDfTdFb4v2urPPqB1UaLcwQwbX/s5Lf7VC0z7tvl+ezeUuN27y1+7w1cve67eaX+0to/h7eBZ+JPCl/PjA+ebRr61Vef9zUH/AFq78ZNEmmHhLx1Zukd34L120v2aV1jjWyuFexv2kdmVVRLS4ll+b+JBXqXiPQNG8WaHqHhfxDZx6hpuqwS2tzbyjcksEq7ZEb/eU15x8KPF9/rUeueDfEWE8Q+DL5tOuxlv31uyrNZXa7vmZZ7Z0Zm+75wlj/gqjoZ0f4R67o/wxtbaW28P+IDdNpEzzeZFb3u57iTTVVl/dp5W6S2Xcy7Ukj+RUiVvYLyztb+0msb2JLi3uFMbxOodJEYbWVlb5WVl/hryOC2174aa5ZaVYWL3vgK4i8tPIWa6vtOvZ7pI4Yo4o1b/AIl+yT+FVW1WL5v3P+r90rzvx38O/BnxS8MXHhHx/pMGuaRdbWMN0u7Y6/dljdfmjkT7yvGysrfdZa+fY7v4ufs7bo9VfUPij8NIsbLhFa58TaNF/wBNkX5tTtl/vr/pSr95Z/vV9IeD/GXhbxx4es/E3hDVbfWtLv13w3VrIJUf+8P9ll+6yt8yt8rfNXbUV8G/t+3Hwk8L/s+678TPiVYLJregxsnh68t5WtNUg1Wf5bb7JdQssyfvMSSqrbfLU7lbbX4pfs9fD3xt4h0nTfAdlezDxb8TtS/f3UjNLcfatRtTJc3crN9/+zdGnmlZt277RqUf/LRPl/p48JeGNF8FeGNJ8H+HrcWul6HaQWNpCP8AlnBboI41/wC+QK6eiiiiiiiv/9L9/KKKKKKK8n+MXw00/wCLvw71jwHqFxJYPfor2l5DxNZXsDrNaXUTf34J0SRfpX8+37QfhbxdeQxfFTwsJPDvxK8D317qXl2o/wCPTV9NdZvEFhDu/wCWe4jWbNfuyW89397btr9bP2FofhR44+EGi/HTw1NL4j8aeIrdYdf1rU5vtmrf2jEF+02rSt/qIlf/AFUEflx+WUZV+bc33rRXmfxG+JXhP4UeGpPFnjO7a2sw6QQxojTXF3cSttht7aBf3ks8jfKqKrM1eNeEfh14t+KviXTviv8AHiz+xRaXL9o8OeFC4lt9Lb/lne3+393caht+796O1ztj3SbpW+sa8V+MXxRg+FXhqK8s7FtZ8R61cJp2g6REcS6jqU4by4t38Ea4Mk8rfLHCryN92mfBj4YXvw60O6vPEl+Nb8Y+JZ/7R1/VNu37TeuqrshX+C2gRRFBH/DGo/iZmb1e7vLfTraa8upVht7dWkkdjtRERdzMzfwqq18n/syw3nxC1DxP+03r0bhvHkq2vh2KVcNa+F7BmWy2q3zK13IZLtv73mx/3a+o/E/iDS/CfhvVfFWsyCDT9GtJ724c/wAEFujSSN/3yDXif7LvhrUvDnwS8PXmvxeXrvij7R4j1QEYYX+uTPqEyN/1yabyv+Aiub/ZDDal4B8T+OpWBPjPxh4l1VT/ANMF1CWzt/8AyBbR/wDAcV1/hLQP7P8A2gviN4g86F/7V0fw0nlrIhlT7O2orukTduVWz8rN97B2/davQfit4Uj8efDHxd4HlGR4g0i/0/8A8Crd4/8A2auV/Z38XyfED4D/AA+8aXEnmXOsaHp09wT1+0Nbp56t/tLJuX8K8j/aChX4efFb4ZftCQsYbSwvG8Ka+w+UNpOvOkcEsjf3bbUEt2/2Vd2r7Jr5s+P/AMP/ABFrGn6T8T/htEH+IPgCWW+0uPdsXUbd123ulzN/zzvIhtX/AJ5zLFJ/BXpfw1+IHhv4q+B9E+IXhKV5dL1mBZYxIuyWJ87ZIZk/glikBjlX+FlK16MV3DBr4l1bTNR/ZT1288ZeFbeS7+DeqTyXWt6TCrSS+HLiVt0mpWMa/MbFmy13bL/qWJmjXb5i19e6Xf6frWnWuqaVdR3ljexJNBPC4eOWKUbleNl+VlZTuVlrfrzfx58OfBfxS8OSeE/HWlx6pYOyyR5JSW3mT/VzwSx7ZIJV6rJGysv8LV87XXiz4tfs4KT8Qje/EX4Z268a/BD52vaPEv8A0E7aFf8ATYFX711br5yqC0kbfNJXsHir49/DDwr8FtT+Pj65b6h4PsLF75Ly0lSVLhfuxxQt91pJZMRqv/PQ7a/l98N3mofHDx/48/ah+MKl7F1uNY1CPeyKmmq32eO0hkb7rXknl6dbN837v7RJ96GvujQNUk+An7FPxG/ar+KltBN8Sv2gFNjpdtJCFigsLpDHaRQxMu1IooN06r93y0gj/hWviX9hL9nu4+P3xx0LwHq1ldR+G/DMo1zxXDMXEUr2crra28kTfLubf5f/AD02vP6V/XEqqo2gYAp9FFFFFNPC+tfyqeM/27fif8RvHXi218W+J/Fvha+cGx0C00bX00TTrK/+0eX/AMTH/R03QKr/AHmZZFWLbIzb2kTj/hp4U+KvjL4seJZPA3xAHjjXW1LTdPvdVvrd7mwvfti7bm4nubn5pbSPy9ir8zXVuHZofs4lWu6fwlq+u63ofxD1m4h+G/jDSjLN4V8VzRzTaD4u1S3u2+VtRmWKGKOVY3dZLpWa4kmdpJvJaONeF+M3h7W/jHbaNqltp9v4Sn8P3k+iT210dl5pWsrEklvpszfK0VjOwaPT55Nyx7PJbylRpH9x+AXxAuvFniT4d+LfGNxemLSvG+mzeI/PlZ3stbeZo1mZJP3kC3LHdc7f3cyoGb95DLWL8Pfh7rH7SX/BVLxJcNbmXS/DPi691bUGI3Illol15cKtu/56yRxRbf8Aa/2a/qELYXJ4p30ooooooooooooooooopgZWG5Tke1fy/wD/AAUh+HGrfAz9t3RvjVa2xGk+KbzT9cs3X7v2zTnhW5i/3tyLJ/20Fey/ti+NNO0L4zfGbxtay3D6J9o0u0uNk7Qre6rZ2NvHDa7o9sjW0ToWaJW/fXCfNtjhlr4y+Fum+LPAviXxJ8Y/H1w2q6ldxRHWWhcjWRqmsz7odNspPm3alcrmWVlXdaxh23ecjRN6NqnhHXB4l1D4o3+hw/En4iJY3T6z4c0i0mk0nwTp8UKR2UUl1B5sKtBDG8UtsqtIsZPlyRXCLLXE/Gvwv8TdB1PQde+JXjiOzgi1XS/sGs6JA13ZmK9t1vF1C2uY9kzSRSZlZW8pppJJLiHdI09aUv7aXxW+EOoaVa6T8R/FPizxho17eQ6vdy+JU1jw3f2+3/R3sIpIJfvbgzeZu27du3c/7v8AqY8Ea3eeJvBmgeJNQtDYXerafa3c1ufvQPcRLIyf8BY7fwrsaKKKKKK+QPiH+yJ4R1/UtQ8ZfCbWbz4U+NNRH+kaloIRbW9b5v8AkI6c3+i3i/MfvKsnP+srz7wn+y98eINBbw78RfjUus6Kmn3Wnpotj4Z0/TNIlS8iaGRbu2g+aePa5+SNovm+6y/xfl3+0Z+zX4q8BfFKXwz8VtetvEGhXPhjyNK/s/S0021ttAsJXa9isrONpWF3pUjw6jtWRmmtxPuZtzLX2z/wTE+OWoyeFtW/ZM+IMiReMfhkzizIfel7pDv+7eF/uusTONrL8rQvEy7vmr9a68t+JfxQ8K/C3QBrniieUvcSra2Nlaxm4v8AULuX/V21pAvzSyv/AHV+6uWZlVWZfG/DXwq8W/FPWbL4g/tBRRxxWEwutG8HwyCbT9NdW/d3F+y/LfXy/wB7/Uwt/q1Zv3rfW1eT/FH4leHfhZoMesa3595eX8y2mm6baJ517qN7L/q7W2i/idsfe+VY1BkkZVDNXn/w2+GXiO78TJ8ZvjUYbzxxNDJBp9jC/m2Hhy0l+9a2m7788q4+03e3dJjau2FVWvpivnD40eOfEEd3oPwj+HU5t/GPjmR0W6Vd7aVpNvt+36ky/d3Rq4jg3fK1xLH95d1e4aDoWj+GNJttB0CzisNPskWOGGFQkaL/ALKrXgn7RttdeL9H8P8AwVsC3/FxNRSz1IocNHodqv2jU2/2VliQWu7+9cJXrnjXUoPDngfWL4NFb/ZrOVIA88VmhlZPLhiWWTbGhaQois3y7iKT4c+C7H4e+AfDXgLTCfsvhzTbPToiTlilrAsKlv8Aa+WufXxPqj/G3/hCUnH9nReHv7RaLC8zy3fkq27733Ub86wfH2h3T/Gn4V+LraBpFtW1vSpmAz5cV/ZC63N/s+ZYxr/vEV6p4t8NaX4z8K6z4P12PzNO12yuLG4X1guomjkX/vkmvNv2e/FWp+L/AISeG77xBKZdc06F9K1Zm+82paTK9jet/wACnhdv90ijxtEPCPjLRviJpmk3F5JqUlr4f1aS2OWjs55T9kupIlVmlW2uX2/eXy455ZG3KtekeINA0XxNpi6drNsLm3imguY1JKtHPayrNDJGy/MrRyIGVl9Ky/C/i608RXOs6b9nksNQ0G8e0u7eUruXjzIZlZfvRTxFZFb3KttkR1Xvq+cZIfGnwn8US6gl0+ufDbUDcXF8b25H2rw8+1pmmjlnbdPp7c7omZpLdv8AV7of3cXvltcw3MUc9tIssUqq6sp3KVb7pVu61pV80eK/glPa+Ibz4lfBDVE8F+MLv57yIxtJo2st/wBRGzVl/efw/aofLuF/iZ1Xy6t+AfjnZ6pr8Xw2+JOmv4J8fMrFNNu5Fkt9QVfvTaVefLHeR/xMq7Zo/wDlpClfRlfzkftt/GyH9qH9paz+FHh9Tq/gL4Z3XltbRPtTW/EEr+THb+Z/zzaXEG//AJZwrczLuVa+8P2BvhBbyHUP2gL4m9jukm0nw/cSJsa5t2uGm1PV9v8AD/aV9vaL5dy2qRR/dr9R6KKKKKKKK//T/fyiiiiiiivgL9p/4NvBr7/GDw9dRaPa3ot/7euXVGi0+401XbTtd2t9/wCzZNteJ/y2spnVvlir84PhP4y1j/gn7+0Wi+I7YaV8JPindGDULNZlmi8PavE3zJuX/lnBvDxM23zrGWKb5mXav9BsU8V1Ek0LB43ClWU7lKt91lauN8WeOtD8Hy6fYX7vc6rrUxg06wgG+6u5VXc3lp/Cqr80sjbY41+ZmWvMfBXwe1afxmPi98ZLy31/xnEHj0y3tt50vQbd/vRWCSKrPPKv+vu5FWST7qrFH+7r6Prj/F3ijw/4I8N6n4w8VXsenaTpFvJdXdxKcRxRRLuZv/sf4q+dvgp4Y8TfEDxdP+0j8UbCbTtQv4HtPDGjXS4fRdFlYNvlj/hvr7Akn/ijUJD/AAtu+ua+Qf2oLzU/G0fh39mnw9NJFefEyaWPVZoTh7Pw3Z7W1SXd/C06vHaR/wC1P/s19SaXptlounWmjaVbpbWVlEkEEMa7UjiiXbGir/CqqAtfOX7VzXWt+AdI+FNgHM3xM13TvDsvl/eFhK7XWpt/u/Ybe4X8a+gPFOvaf4N8J6v4nv8ACWWh2VxeS+gitYmkb/x0V5n+zpYf2b8CPh9C1lHp0suhWFxNbxbtkc91As0yruZm/wBY7feaud8FaX9j/aa+KF+94kv2/QPCr+QN2+LZLqsfzfw/Nj+GvpWvA/gN4d0fwh4M1DwFomppqMXhzW9ZtyIlZfswur2W+htW3L96CC4iXcvy/wB2ux+K3w+0f4sfDbxL8NdeyLHxHYzWTOB80TSp+7lX/bjfDr/tAVx37O/jzUviL8I9C1rxF8niOyWXStajz80eraXK1ner/wB/o3Zf9khu9e+V8YPu/Z5+O/nb/K+HXxgvsEY/daV4rlX5W/2YtVUf+BS/9Nq+z6gdFcGNwGVhgg96+MpI7j9k/WJLy3V5/gpq07POg5/4RK6nb5pY1/6BUjH5l/5dWO5f3LN5f2LDcQ3cSXEDrJHKFdWU5Uq33WU1for+Tr9uzxf4b8f/ALRHiT4a/s52lxb+ErW5g/tfT9MuHTTtV8Qeb5MlxBZq3k+azyRwK0ce6SQGT5t26vYPgn8Eo/j38QtI/Z30xYovh98PZ4Nc+IWpwP8A6Ld6hAnlxabDPu+aC0jBtYm3fN/pN1ubcu7k/wBq79om2/aJ+NJ8U+H7T7b8MvhjPHpPhPTIov3Ws6zKQsO2Lb80crRiRl2/8esSR/JJMu79sv2Hv2bLj9nH4TG38Vsbzx34um/tbxFds292u5fmWHf/ABLApK7v4pDIy/er7foooooor5e/am/aa8EfstfDO68deLXF3fzh4tJ02Nts9/dIu7Yv92NPvSyf8s1/vMyq38wFrafEz9p74var4r8ZWEmla3rV59r1XUIrOUs9rq0UUNpY2ln8qvLLFv8Asyr+8m3bmkVUaVf1Z+CXwj0LxHY6hefELxDbaP8AC/SLqaPW9YvLm3tIL1l2RroFldqsEbWltHFHBfXi7fO8oWdv/o6NX6Z3/wAR/wBm7xV4Jfw7e6tomteD57dbcwCNLvTTbqu1U+VWh8tVA2/3cV+Kvxa+BGleFfil4y8Wfsa6pY/E3wjZ6Faf8JN4L+3NqTtptw8qtBbf61nW28iKWJdzTW8hjZVbbtrlPh/rvhvw26fE2zSXxv8AD/xvaLo3ieIIovLyKJUXzZIvmaDW9NaRGXduW8Uho5nm8yRvvL/gmtY6RovxA+OdrqV5Za54m1XVbTXItbtfu6ro2ro9xbTw7vux+YWZl/5ZyMY2+Za9i/4Ke2/jjUP2UtT0HwLHdT6hrWraVp7w2e7zZ0urgRrCu35m82Uxpt/izt711n7GOh+PvgZ+x94bs/jhHewaroUF3cXFuVe8urSy+0PJFFsh82RvLhIbYu5lX5dvy7a+x9B1vR/E2jWXiLw/eRajpepwpcW1zA6yRTwSrujdGX5WVlO6uioooooooooooooqhPcQ2cL3EzrHFEGdmY4VVX7zM1fNPxe1DXPjn+zF42k+Bl7NJqPiHSL2DRbqPdatcttZVaCSTZ8k+CsUvyqykSK20q1fHP8AwST8PfEnwZ8J/Hvgf4mWN5plxoPiVoEs75WV7Z5bK3mlRVb7qsrxybV+X5t38Vb/APwVP8P6b40+EngfwTbW9pN4n1zxXZwaVNdNsW0RYpZLu4kf+CCKJP37N8qr8zfdWvgHx1r2gfEW9t9dF+unfDXwFM2oHWLqEKmoarPhrvxBcxMrtLLLJIF0qz2yM3mJNMq27MsuF8PPg5dfEnxF8MfGn7QWuJ8Jvg5Lc3UegWdxdtpuqau727TT6hNIzMyyXzKqyzySeYylI42ZdkjfuT4C8bfsyfC/wXb+Hfh7qGkaD4XsB8otV8uzHy/M7S7drs2PmdmZm/iavz4+PPw28F6boeofED4G+KbG6+Gl/OszX+jywX6eEdQ+0Lceevl+bt0uedN0qqrNYTE3EK7Wljr8jPif4B8b/Bf4h2useEtMlvbj7fEuh+XBvudJv1nW+W0kghVre43LIWgbbJDcQsJofl/dr/Rv+xP+2B4Z/as+HiX0rJpfjXRERNa0vOMN91bmDd8zQSsp/wCubZjborN9w0UUUUUUUV8sftU/BPUPi/8ADlJvCUiW/jrwjcLrPhu5kC7Vv4Fb/R5d3ytBcx5glVvl2tubdtr8F/ENz4g8A6/4Y/aM+CVm+n6z4MEtxFpzvvlj0+ybbq3h+9X/AFnnaQzlV3fvJNOljk+X7PX7SeHP22fBnxi8N6Gv7OunyeOfGuvWiTnSgzW8Gjb/AJZH1i62stvHFICu1d0k2P3Kup3V7L8OfgxJoGvSfEz4kaqfGPxCvI2jbUHj8q106B/vWml23zfZoP7zbmmmxukkb5VX6Gryv4k/EPTfh/pMUnkHVdf1Z2t9H0iKVI7rUrzaWWCHzPlX5QWldvljjBZvlFcJ8M/hbrkHiKT4tfGCaDWPH17G0ESwFjYaHZv8zWWnK3zfNgefOyrJcMPm2xqka/R9cf4x8VaF4H8Nap4y8UXa2Gk6NbS3d3O33Y4ol3M36fd/irxX4DeEteu7jWPjh8QrWSz8XePBE62U3+s0fRoNzWGm/wCy6q5ludv3riR/4VWvpqvJPAniPSfHt7qvi6yks9QstLvb3R7G6iglS4j+yyrDqETSyfeX7XAV/d/u2WJG3N/DQ+KmvQwXvgrwWbW3v5PFutxW5iuIVnRYLCCXUpZfLb5flW1Cq38MjIy/Ntr2qvmiwlkk/a71yNh+7h8DaSQf9qXVL7/4gV2vxX8QaD4T07QPE2uabHqRttf0i0tmcqGtbjV7pNLW4Vtvysq3R/3lJXvXsVfN3gAaP4J+M/jnwHa3M2fFSweMILdolSKJp9tjerC+7c372COeVWVdrT/xbm2+2+IdEsfE2h6l4f1QO9lqlvLaziNmRminRo22svzK21vvLXA/DDxL9rttQ8B6teS3niPwTJbadqM04VJbvdCkkF7tX+G5jO75flWQSR/wNXWavbaTotxqPjg6fJNf29iyzNbIz3Nxb2+6ZYlRf9aysW8pfvKzNt++27U0HXNH8U6NYeJNBu47/TdSgjurW4iO5JYZV3Rurf3WU1usFcFXAIPBBr5O1R779mq+k1a3jkuvhJdSM93BEjPL4WdvvTRKvzNpbN80sa/8ef3l/wBH3LF9PWV5a6haQX1hOlxb3CiSKVGDxyIw3KysvylWX+KtivPPHfw68F/FHw9J4X8caTFqmnvIsiCTcksMqfcmglXbJFKv8MkbKy/wtX5M/tm/H347/sq6fZfAbwX4ih8e6j8QLWW10K5u93/CTaSjOtuvnNF+7ut24rbTsqSeYrNJvZNzfG/7MX7Nk3i/V9J+Fnh29Y3/AIjie51XUrY/8emg/wCp1HUFk/56ag2dP0//AKd/tFxtVbiv6UtE0fSvDWj2Hh/RbaOx07TYIrW1giGEihiURxoq/wAKqoC1v0UUUUUUUV//1P38ooooooorFvLG1v7OaxvokuLe5Ro5YpFDpIjLtZWVvvKy/wANfid+1n8GLzTtV1nwV4utTqOhajbvNphtoVE+oaJZq0iwQJ8qtq/h9Sz233WvLAyQszMrbeX/AGVf21viB8F9Hg/Za8a6U3jzxJi1h+H1/bTKlnq1neMsdoslzJ9y2VTuSTbuWMPCyrIm2v2F+Fnw81rw1AfEnxJ1RPEnjnUA5vL9U2W9sku1mstORvmgtF2J8v3pGXzJGZvu+3UV8aWtwv7TXxJaQgy/Cj4f3+Iyf9R4i8QWr/e/6a2WmuPl/hmuhu+ZYfm+y6K+YfgzoOo+I/GXi346+KbV7a78RyjStEhmTbLa6BprusLbW+ZWvp2lum/6ZtErfcr6er5/j8Y6tr/7Q114J0uX/iTeD/D6XepDCkPqOs3G20Td95WggtZmbb/DOlQ/tPxW+o/A3xJ4VnvTp48Xi18OCZU8xg2vXUWmrtX+L/j4r3e1tbextIrS1URw26rGijsqjaq182+C3ZP2t/ilET8reGPCTj/wI1da+oa8R8H6poFn8U/H3gvTdM+x3yppWv3s29mFzJqMUtmr7W+7tXTQvy/exu+9ur26vlTwXDH8Of2kfGHgkJ5Wl/Ei0TxXp64wi6jZeVY6si/7TL9jn/2maRq+q686+JXw/wBA+KngfWPh/wCKojLpuswGFih2yxP96OaFv4ZYnAeNv4WUNXnHwB8d+IvEGkap4A+I0inx/wCAp003WCo2Lept3WmpRr/zyvYcSf7Mgkj/AIK+jKx72ztdQtJ7G/gS4t7hTHLE6h45EYbWVlb5SrL/AA18iWd5efspaxb+H9cke4+DGqTrDp97IWc+FbiVtsdpcv8A9A2Vjtglb/j3YiGT92yMv2cGVwGU5B6EV+UH/BRH9sTUPh3YRfs4fA6aXUPil40CWr/Yvnn063uvlVV2/MtzPnbEv3o1PmfL+73fkH4T+COteGRo3wz8KWU1/wDGHx/MsGixB/LXT7Nl/wBJ1qZV+ZFaPzI7NpPmW3Et5tVni2/aX7VeueFf2MP2eNG/Ya+C92kvjbxjAtx4m1RCIX+zyj9/LNJ/B5+woqs37u2U7vvKzbv/AATK/Zrs/G2s2Hx1162MngrwI09p4ShmjwL7VHZftusNG38W5QkX3mXai7t1urN++NFFFFFFeNfGn4yeB/gL4A1T4j+P7n7Pp1guIol5uLy5f/VWsCfxyyN91fqzbVVmr+Xzxt8R/ib+2D+0Xr83xDn1DTZ4vtlhLY2Aae10LRbVma5XdG371vk2fwrNMw3Nt2xt9tfCT9iLxZ4+0q18AeFNf1XwE3hyW6uL3U47hZH0dr23eNdKl+zeQt9qUscifbn3LHa26x26/M77vjb9rf8AYq+M37M+i6T4m8Y/ELTPEWk2Li10mJr+SHUYoomG3yLG4+7HHxuW3aTb/u/NX1D/AME9P27Na0O+g+EfjB5dcl1SQ/YoGlSKQz+azeVbNIyQqzI52rI26SRUjXbuVl/WnVPjJ+z94u8P3Hib4saUvhnVdDkuo5bbXbdbTVLX7K5jmlsp1b96qr8/m2c0nyn5W3fLXx98Zv2INe8JeI9U/aC/Z3mj8faRr0SXGveDNTKSQa1a7G3S2l3HtZrny3LRSSbpmZnbzn3tHJ+bXwm8eN8AfihF+0l8Ab6/1zwX4bb7F4g8KXySwalpNhfu8k9oys0qyxRSoXWdWX99saSNctX9CHii78K/tZfs3ahffC7VY7m28UWC3Wj3qnDW2o2rC4tGkX7ySQXcabl+8rKa9G+DPxLtvi98M9C8cw25s7m/h2X1m/37O/t2MN3ayD+9BOjxt9K/KjUP2sdb/YP+NvxC+FHjTwvea58I01FdT0W504RrPpA1lftTWsaSMsbQeaZViTcu3a23cvyr95/AX9t39nr9o64TRvh74iMWvyRed/ZOpRNZ3uz/AKZq37uX/a8mR9tfYNFFFFFFFFFFFfMvx0/aw+A37OsMUfxT8TpZalcJvt9Pt43ur+Vf7ywRqzIv+3JtX/ar8z/Hv7b+rftpa74Z/Z/+B3hrVdE8F+MtYtdM8R61f+VHcNYOzSXNrAkMkqp5kEcm5mbcygrtX5mr9iPFXiXwt8K/AOp+KtYaPS/D3hjT3nkEahEht7VPuRov+yu1VX2Va8Z+B6D4WfA64+JHxYlj0DUNflvfFviB7l9i2UupObjyZGb/AJ9oPKtv+2Qr8Hv2lPjHB+1T8RpPjh431288EfBbRjJoeixrDLNf6pE6vJP5NsskS7rtotkrNJGqrsVmbYzL9j/BD9ijXfj1N4Y+IXxF05vhb8L9BdLrw74NgRJ727VdzLf6pLcKy+bKzltrRsyqxVVizuk+7bL4rfs1eCdD1Pxl4FWLxRq9ms8EY0yNtW17UGgf7PhZG824eNpcxrLMyw/xbvLKtX52f8FCv26dY07R7j4N+H7S48L6tcQySXkDzRPeRpKirGkrW0ksK7leR2j3Nuj8qRW3P+7/ADq/ZM/Zk+M/7U/inWtd8B+P9N8KXsRYX0suovDqEkMv+sMdrbfvmi2nb83lx/w7q+//AB9+wZ4v+EHhl/DPiXxpdeLtL8RafZ6Paarcu1tZWMsDy+TpVxFO08drFO0o+w3y/wDHvdARyL5czK/59a3q3jf9jb4leF/FngG71nSbzSV83TYtVjbypbeV/wDiY6Zdqu1d9tciSKfy/wB3JgSKsUnzN/Tt+zz+0F4V/aF8EP4k0VDpmuaTM1hrujyur3Gl6jExWSGTb95dylonX5ZF/wBrcq/RtFFFFFFFFfkx+2F8Ko/hT4ou/jfpG618HeKbuzk8QSRQ+d/YWuW+YbDxAsX8cDK5tdTi/wCW1vId25m+X5C+BnxPh/YW+Np1a+s3sfgt8VbpbXUIlb7QvhvXIPmaLzV+/BGsgeB/+XixljmXeyMtf0GWN5a6jaQX1hOlxb3CrJFLGwdJEYblZWX5WVl/iryr4wfF/RvhLpVnCtnNr3ijXpWtdD0GzK/bdTvNu7ZHu+WOKNfmnnk/dwx/M38Ktyfwg+FPiHTNduvit8XbyLW/iNrMXlNJDk2Gj2bNu/s/TVb7sS4Hmyt+8uJBub5Qqr9M0V8v+NNNj+Nfj/TvBMN4s/hDwTfRX3iGJST9s1SAJNYafJ/D5cRKXc6/3hAv3XavqCvNfiL4/wBH+HHh3/hIdYjuLkS3dnp9vb2qq9xc3l/cJbQRRqzIu5pJB95lVVyzfKtbnhPw1oXgzw/YeGvDVjHpmnWEeyGCL7qDdublvmZmYlmZvmZiWb5mrz7UPDuoaz8dtH8SXMDjS/CmgXiQO4PlSXur3ESsyt/FJBFZFW/urP8A7Ve3141Za9Zy/HDW/DKyN9qtfD2lXZjECAbLq7v41Zpf9YfmhPyfdXlv4mrk/wBrHT5r79n3xZdQZ8zRVtNZUj7wbSLuHUP/AGhX0jXi3xEn0vwt4h8J/EC8K24hvl0O4nEAmlNvrLpDHF5nmL5UbXwtWZtsn3Qu1VZmX2mvlT4wO/wt+Ivhn49W2Y9KlMXhvxRj7v8AZ15L/oF7J/15Xj7Wb+GG4nb+GvquvlTw153wS+KT+AZ8t4E8e3M93oMh+5pmstma703/AGYrn57m2/uyCeP/AJ5LX1XVSWGOaNoZkDxuMMpGQV9K+Or231L9lW8l1fTkluvgvdy77q0iVpJvCju3zTwKu5n0tm+aWJfmtfvR/udyx/WWnXtjq1hb6pplxHd2d3Gk0M0Th4pInG5XjZflZWU7lZa8D/aa/aO8D/su/DK/+IPjOfz58NDplgrYm1C82/u4o/7q/wAUr/wqC391W/n009vGfj7xbqnxw+LEM2ufEHx1LBBBpluGSWGDUV22Wj2n8UU99Efmb71rp2+Rmaa4ir99/wBlv9n7/hR/giVvEMsOo+OfE0kd7r99CgSJplTy4bS2X+C0s4sRQRrtVVG5VXdtr6uooooooooor//V/fyiiiiiiiivKfip8L/D3xY8I3HhHXDNbnzEurK9tm2Xen3sDboLu2k/glib5lb+LlW3KzK386Xx1+G2oeD/ABde/BD4zPH4aubWdtS0DxBbRtDZ6ZeTy7vt9tt+ZNJvpcNeQR/8eF0fMjXy/lf9IP2K/wBuPWPEusn9mf8AaXU6J8V9Df7Pb3FwUSLWUUfu9si/u2naPDKy/u7hSJI2+av1jr5K+L/iTxF8TPFv/DOPw1vptNuJ4EuPFes2rYfRtJn+7bwv/DfXygrF/FDHvm/557voXwp4T8PeB/DemeEvCthHpej6Rbpa2ltCMRxRRLtVV/8AivvNXYV8z/HHxPqV1qPhn4KeFruS213x5dSC4ngYpLZaDZ4k1O6Vl+ZGZWS2if8AhmnRl+5X0qFVQAvAWhmVRuJwBXyr+ypLH4s8P+LPjR/rP+Fl+IL/AFK1kI+Y6XZsNN07/gLW1qkq/wDXQ1c/aFim1XXvhD4NtnCDWfG1ldTD1g0a1utW/wDRtrH/AMCIr6hr5o8LR+X+1t8Rf9vwf4Ub/wAndaX+lfS9eKSeH/EVh8dYfFFmkB8Oa74dexv2xEs4vdOu1msl3f6x0aK6u/l+ZV2/w7vm9rr5R/aqt77w34L0v43aFA8mqfCvUYtdkWIfPPpW0w6tD/utZSSvt/56Ro38NfS2n39jrVhb6pp86XNndxJNDIh3JIkq7lZW/iVlNbFfGH7Stl4h+Gms6J+0/wCAtLn1O88JA2PiaythmXUPC8rbp9qf8tJbGTFzB/s+av8AG1fV+g65o/ifRNP8TaBcx3+mapBFdWtxEcpLBOqyRurf3WUhq6Cuf1fStN8RaXd6Lq9pFe6ffxPBcQToskUsUq7ZEkRvlZWUlWWvx6/aL/ap8UfsMX17+zx8M54vHE2s2aSeFba4me5v/DTTv5a2Vyu1muoNp3WKs3mKo8uTdGqM35x/DHUbz4PXz/tBeMbqfxT8QNfvZU07yZXkvtb1aVtslrZPH+8+yRSnbfXkf+ub/Q7VtrSyN+nnw48G2H7DHwc8XftjftL3Q1z4xeMAZLkSSBpUmuvmg0qBvm2szANO0fyqqbV/dxbm/K34Z+A/ir+2h+0D9l8Rzh/EnxGP9q6/fxxj/iTeHtycR7t3ltPGkaQL/wA8TGu5lnkr+qHwT4P8PfD3wppXgnwjZJp2jaHbRWlpBF92OKJdq/7zf3mb5mbLNXbUUUUUVwPj7x14S+GnhDVvG3jzVIdG0PR4TPc3UzbVQei/xMzN8qqvzMxCr81fzCfHb9oT4mft1fHDT77wjJJpeh+F7v7XpNnM3k2uk6bat5k+q6nKytGkjYjbd86qv7tVZtvmfev7NvwQh8NQt4H8BynTbi1igv8AxB4hvYFhnsE2+ZHe3qyfKuoSKTJp9jJuWyjP2y63XDRqp8d/2gfDHxE8Hyfs1fsSafez23hsg33jG21e50bQ9HVH8ya4m1BZovtUjMGdpJmZZGJkXz2avwn+KGr+L9S8YXGr+KfF1z49e2ke1tNduZbq8gvEtf8AnlJfqsjRruHysvf7vNcTohuraR9U0rUTp+qWBSS22F0lkfeq/uZF+7Iud3zbflB+bdtVv2W+CP8AwVZ8P6X4Wk0D46+HNR1i9v3iGoX1obe5iu44kXc81rc7VaSXHlN823ySirt8pFrsvGP/AAUb/Yqg0uG18AfDPxRAsEyXEVrYX7+GrOOeJtyusenXfl7lb5v9XX51fGz9oX4P/Fe71fxR4Z8Cat4J8UalNLNNeJrcWopd/aESO4S7WSyguHWRE+79o27i7bdztu+uf2Tv2lF8C/Eu78Ufs66HcJoWqwJdeJvh4Jt2x4lWOa40NppGkllX/WLH95lLwsqKkUjfqj4L+LHgXwb4sn+NvgPVBdfB/wCJt3F/boKNG/hrxM6pGtxdxN81vFeL5cVz5ir5cwjk3bZWavZ/iTqOn/Dr4w+GvF+s28Uvhb4gwxeF9UmlVXit79JHm0l5N33Y52muLZm/ikkgpNY+EP7OXxluNU8M6r4VsNP8Q+G7j53ghi0/WdPdW3QXdtc2+2ZI5FxJFLG21vut8yvGvc/DfxB4h0PVT8J/iHef2nrNlbtdabqhUI2safEyxtK6r8q3cDOkdyq/K25Jl2rL5cfu1FFcnqXirw1o2p2Wka3qtnp97qRYWkFxcRQy3BX73kozbn25H3fWuqDZXI5p1cfa+K/C95rcvhmz1izudYt082WyjuInuY487d7RK25V5Hzba7CiivF/iR4o162msvAHgNYn8W6+spt5Z132+n2sWFnv50X76Rb1VIvl86Zkj3Ku+SPye2+C/wCz98Foj4g13RofFPjHxHcrG2o6pFFqWva1fy/Lsjeb/wBFx7LeGMbmVI0Zlv2NxYeN/j7F4Z8LafBB4Z+EMDz3MkESon/CQ6pD5cNvHtXb/o1jJK86r/FcRfxLXmvxY8deFPin4mmsfEesQ6f8H/hbfRXfijUJebbV9btXWS00iH/nuttLsluVVW8yYRW6qzeYq/mV+2R+1LD8V9Z0HUvizYahonweV/t2leFUfyNV8SfZ2DLdajGsiyWttLwsG77qkzLvZVjf89vh58c/gz4Y1yXxR40+Ht74ouGvWuLDTodWisNN0qBLj7RDDbLJaXlx8rKF3ecjMo2tuVm3fpH4M/4KTfsiX51CT4kfDjxW0mqy+deQz6xP4hs7k7Fj/fQXt3FC3ygLt8nbtAWl+KH/AAVc+FqeEJPCXwS8D6hYx27JJpwnS10uztm5/wCWFo0rN5WA0TKyt5jGRdjRR1+K/jDXtf8AGWr3njbxlrDaprus3c8115pZp9z/ALxpXbbtVWZztVfQ/Kq7dz/B2s+K9O8RW2v+F9VufDt5p3lE6nYNPA1jFuWHz2ktV8xFXeFZl+Zs/wATN837j/s7ftBJ8BtAl+H/AO1wl7448B/EFnS08ejU73X9Bv7e6Tb5NzFcM3kfL8rL5aTL/wAtIfl8yvWPj58HvD+t6BZ+GdUlXxt4H8V7T4b1mGWK4e7PleXb2v2yRmjXVoIxtsbqRvLv4VFndN5ixSr+YPg34i/Ff9iP45x/EaDUZdXstXS3CFldLLxLpcDfZ7iJvk3RX0TgbkmVZLeZZFkZm+WX+nb4MfGTwH8efh7pnxI+HWoLqGl6koyuQs9tPj95bzx/8s5Yvusv/Al3Kys3sdFFFFFFFYGu6NpniHS73QdbtY7/AE3U4Xt7m3mVXimglVlkSRW+8rKSu2vwg+Onwag/Z01qf4WfEmyu/EnwM8bhNP06+U+ZeWCRM8lta+Y27/TtPZ2fT3b/AI+LcyWreZuRYuQ+EX7X/wAUP2E4b74DfEi0X4jeF5rT7V4F1m3ukjtLmCdttv8A6TK21bNs/N8263YGP5l27f2I+BPwh1rw6bj4s/FfVIfFPxP8UQp9s1GEf6JYWbfvI9N0xf8AllaR/e3femk/eSM3y7fqWivCvjh8Q9V+HvhW2s/B9vHf+NfFF0NJ8P2cv3JL+4Vm82bb83kW0Yaedv8Anmh/iK10vwq+Hth8MPA1h4StZ3vZ4N897ey/6+/v7hzNd3k3/TSeV2dv7udq/KFr1CvAtU1jU/Enxx0/wHDZw3Gh+GdH/tvUZJ4EkxqF5ceTpixMy/JIiwXcjMvzL+7/AL3ze+14/wDDDxpfeP08V38kaJpuna/f6Vp0kasrSQ6dstbhmb+Jvtsdyu5dvygf7zewV5rpUV5/wszxFcSa+t3ZnTNKSPShGqtZSrLetJcM/wB5vtKsq7f4fJP96ui8SWlxf6BqllbBTLPbTxoGUOu5kZV3K3ysv+y1c58JPEupeNPhX4M8YaxH5Goa5o2n31ym3bsmurdJJF29vmY1D8X/AAQ3xG+GfifwTDL9nu9VsZo7Sf8Ait7xV3W06/7UUwWRf9oVpfD3xHN4z8DaD4quYltrjVbG3uZ4VdX8id0DTRblZl3RSZRv9oGtrxL4f0fxh4d1Twl4htlvNL1m2ns7uBukkE6GORG/3lY1498A9b8Rv4avfh343la48T+Arr+yLm6c/NfWqoJLC/8Af7TbGNpf+mwlX+CvVPFvhXRfGeiS+HdfiMsMrxSIUZklint3WaGaGRfmSSKREdWX7rAVyfwv8ReItY0a40Xx59mj8WeH7h7XUhat+6f5m+z3Ua7m2LcwbJ9jMzR7jG33a9eqs6RzIY5FDo4wQRkEV+dPxb+JMf8AwT+gTxL9ik1j4MazctBHpVvKgv8AQdRlV5FSwSZkWWxnZT+43f6O2Wj/AHf7tfxb8Z/GXxZ+098T774/fGFk0/SdDi36DpdxH52m6VZu/wC7uZom2/aW3AeVF96+ucL8tvE6r+xn7FX7OGq6YbX9oD4n2VxBrl1HOfD+l3zebdaXa37brm/vXb7+qah9+5fbuVcQrtVfLT9N6KKKKKKKKKK//9b9/KKKKKKKKKK+c/2i/wBnLwR+0j4LPhbxWps760LT6XqkKKbjT7hl2713fLIjL8ssTfLIvyt/Cy/gT8S/gfrHh6dvgj8dY20TV/CVs1x4e8S2aSzNp9nE+5ZVZf311o275mX5rrTmJba0O7d9UfCH/god8WPhfayfs9/tFaak/wARWFraeGvEM8yf2TqC3jrDbXd/cq217Zd4l+1Q7vOjB3bZBub9dPg98LtP+E/hH+yIruTWNZ1Od9R1nVZgBPqWp3HzT3Un93dgLGn3Y4wka/KtezVmXd3b2dvLeXkixQwKXeRjhURV3MWb+7XxL+yX4hX43+J/iD+09NbSpa+IL7/hH/DRnjZMeHtJ+aOWLcv3bu5kllb6Kv8ABX3bXzd+1d4v1jwZ+z5401Dwxn+3dRtE0nTNh+f+0dWlTT7bb/tLLOjfhXqfw78G6X8OfAfh74faLkWHhvT7XToONrGO1iWFWb/abG6vJfGGqreftO/DjwsLSK4a00LxHrDSsG327I9jZxtHzt+ZbiVWr6Yr5w8PLj9rXx3/ALXgrwqf/KlrtfR9fPfxk1RPDWsfDnxVNp8d6lt4ptdPeWQuHtk1mGfT1lj2sq7vPniT5lZdpP8AFtZfoSse/sbLWLG403UIluLS8ieGaNhlJElXaysv91lNfMf7Kd/caJ4I1f4K6xM0uq/CXU5vD2ZTl5NNULcaTM3+y1hJCu7+8j+lfWlRFVZSrDIbqDXxl8Mb9vgR8XJf2d9XBi8I+KWutX8FTkfJAd3najouf4fIZzPbL/z7sY/+WVfaVflH+2p/wUR0z4Q3cnwX+BCx+Kfihdt9nd4h59rpUjf89Nvyy3K/88vux/ek+75bfjVpWh2/hewm+NHxhvbrxPrfjCadIfLnZ9R8S3kreXJa2Ei/vEsdx2XmoL803Nra/Lvkk/aD9jD9jbxBoGuwftJftF28M/xEu4I49H0hEVLLw3YIm2G3ggX92kix/Kqr/qV/vSM7V+WP/BS79pFvjh8cbjwbo0rXHgb4YPJZhVb91eas52zt/tfOnlJ/F5ccki/eav2U/wCCen7Ndx8B/g8nijxdA3/CfePtmpay8q7ZYI3XdbWm3+Dyo23Ov8MjOv3VXb+hdFFFFFeG/HP48fDb9nfwJdfET4n6oun6fD8kMKDfdXk+35YbaL+ORv8AvlVyzMqqzV/Ob8bPit8T/wDgoP43vbFNft9A8H+HLcXkNg3mjTdO8248tbi5njV1nlaDDbmWOTzH+zwwtI22T7JfTPhZ+yd8Hk8DalpLW2o63Lpt02p6nbSz6zcT2e1raWSz8zbLc7gv2HSPnjtVEdxeSKzeXXl/jmz8ceKNCsfBfxjkk+GvgaeM6rZeCGvmi1XV5Lh3Zb/xLqLbWae7mR38r5ZGZXZlto4nuY/iPUfHfjz44aZZfAvwG7WejW9z5EmiaEt29lrU8D3E0D2lnHF5cSxKkcW6RmmkZkuJpH2s0X6bfCD/AIJMLr3hA2v7Qvia/wBttDPBomnWDRRtp4lztuJ9rSw+a3ys8EbOu4fNNLmvz0+NH/BM79qX4ReIv7O8O6DL470a5nC2moaIrSE/NtjM9t/rIGXPzM26Ncn941efaT/wT4/bR1+8kt4fhdqayQbcm7ltbRdq/Ku17iZFb/gO6voL4U/8EnP2j/Eur6fJ8R9Kg8NabNLtlje9heYIu3c0jQ+eqK3O3bvZmG3ait5i/ut8J/2LPgZ8M/B9v4Tn8O2GuwKv79bi0T7LO/y/6y3bd5u1lyrXLTyL/wA9Ky/ih+wT+zJ8TdPZbfwZZ+Ddag+az1Xw5EmlXltOvzJKv2dVjdlb/norfhX4/fEnQ/2lf2LPGOo/8LR3a/4P1qJrI+KreyW6stXgldPMh162bd57Swb49szLMsjGSGZ/3vm+x+F/2svAngzw0/wE+OYfxT8D/FdikGna/p8z6kmjrKq7bf7Sv75o4Gw0SzKt5ZsojZZVWOVvcpXi+Kml2Xw58d+JbGf4jWuk3lv4S8WxQ217pHjnQ2MUjRS+Zb3iy3K+WjT2yq0kcwE0KsrV55pn7Yl94D0XRvA/xItJ7D4heFlS40zSJ7aeF43sFeGZreK00O1jW0u4BMm3c/lxt/CyfL+x3gPxr4f+I/gvQ/Hvhm4+16P4hs4b60lfhjFOgZdy/wALc7WX+FsrXdUV/Kxdft1avdftneI/i18QVvZfCq3EmlJpcSI6x6Xau8cdvNBJ8rqylnnj/ikJb5dq7f2k+Gnxw/Yy8baXbS6D4/sfC95FEqTaSutXfhhoJ9v7xP7O+0WqrtbP3Y2/3mrp/G/xi/Yy8IWk+oeMfidYXqbWBspPEt3rKy7u39nLdT+b/u+S1fhF8df267wftBeFviR8FIrnQbHwNMqR6a8CWVmEVmWe3jtV+aOOdSyz7vmZsfd2Jt/qT8Oa3a+I/D+m+ILZHhh1S3huo43GHRZ0Eiqy/wALc101Yup39jpVhc6rqMyW1nZxPNNI5wkcUS7mdm/hVVG6vxp1D9u3w/4h1DVrzwPBeXHi7xWJJ7DTraG4W/v9IgWVbC1iW40W+hVGj8ydm3eWsksv7zy1rf8ABkOrfBjQ9K0nTptO1b4+anpFwYoDaWum6J4O066dWu9Tv1jsrP7Ou5AztIvmXDBI1Vo13V5Tf/tZeFNI0i3/AGbv2atXubjRY3uJPFfxDmnSwW8vJ9017PHfXH7uCSdi7NdMsjRrhbeOVvKr5y8OSfHT9qHxJp/ws/Z3062u/CfhbdYxarLZtH4b0aD90zS2kdwrM9zLIsrNPN5t1cRvt2orSq36+/B//gnt8A/h5bf2x490lPil40vP3mo674mT+0Jbmb+J1guGljRf7v3pP70jV6h41/ZB+BXjTwteeEx4V07R7S6Dfu7Gzgit1d+r/ZvL8nzP4fNVVmVfuyK3zV+GPxr/AOCSXx10PXb+4+D1ta+INNUNJFCLpLdnXd92L7S3yt/F5UkjbVxtmlbdt+WdV/4J5/tp+HFtrqf4Xai5lKmM2k9rdOh/2ltpnZP+Bba6D4cf8E6P2vfiT4ofw1feDLrwnZwSol1f61/o1nGqr8rR/eafap2r5Kyf3dy1+nHjD/gkZb+FfhxHH8D/ABpdJ40Fk9rqZvisVnrCvlpEVVVvIXdj5G8xWVQrMu5pK/MN9X+I/wCyJqHiT4X+J5L9dDvWlE3h7UopYYhdS+dbwalc2jR3VjdJ5cCSNA0ksciyIscjNF50X1z8K9M8V6FpP/CP/Aa40zxZpfiyz8/XPhrcXbz6RqR8rzpm0e6Zmks7vywZYkaTcyp5kc0rRPBB7f4P1H4Y/tFeCdb+EF/4dur3Xf7T+3TfbN9l4mtdQigWP98zMsdrqsSxjyrllW21Hb5czRXDNt+HvA2pfFX/AIJ9fECz8W+D/FK6h4f1y6vbSa3ntpobXUhZBfLt72Cbb9iu1kJjl3N51q2WZWhZWl/od/Zz/ag+GH7UPg5fFXw61BWu7NlTUdNlO26spf8AppH95o2wfKk27W/2WVlX6booooooorzv4j/D7wp8V/Bmq/D/AMdadFq2h6vE0NxbSjqP4WVvvI6thldfmVgGWv58/jv8KpP2a9Un+Af7RsF14l+Bfiu8luPDfi2CHzNS8PalL96X5fvSMuPtkHyrdKPtEf7zetezfs0ftUeMv2OPEmk/AP8AaM1NfEHwu1kK/g7xnbnzrL7E5/d/vfm3W3I3LuaS1b5W3R7dv7oWF7Z6lZwahp08d1aXSLJFNGwdJEYblZWX5WVl/ip15fWelWc+oX8yW9taq0kssjBEjRRuZmLfdVVr5X+ClrdfF7xneftN+IbWRNPvIJNN8GWsysrW+iOytLqDI33ZdTkQP93ctusS/wAT19gVi6pqFjo+nXOs6lOltZ2UTzzSSHCRxRLuZ2b+6qgtXlPwS8Qa5448BWXxD8QWy2Nz4ud9UtofKWOWLTZ3Lack235mlW08oy7vuyFl+7Xr95dx2VnPeOCUgRpCFGWKoN3yivL/AIFeGrzwl8IvC2k6rC0GqS2i3t+rfeF/fs11d7v+28slew183fD2/a6/aN+L1qxyLK08Mxgem+C6k/8AZq+ka8p+Eh0//hX+kafYvI8WjefpX766S8lR9LmezkWSeP5WkVoSrfxK2Vb5t1erV4F8NfEmuf8ACwfiD8PtehWP+wL231HTHjiSNZdJ1eIyRttVV3Ml3Ddxs33m2hm3M26vfa8M8f38XgXxFpfxUvLy5h0nEWjapAG/0dYr24Rba9kVvutbSnazfLthmkZvuLXudeLfFgeNtH0qz8eeARPeXvhuRrm50hGyurWDL/pNuq/d+0qo8y2b/nooj3LHK9dn4M8WeH/HXhPSfGHhW9XUNH1mBLq1nT7skUo3L/tK38LK3zK2Vb5q8W/aV/am+Fn7K/g5vFHxFvRJf3QYabpUDBr2/lX+GNP4Y143St8q/wC8VVv50/it8S/ip+0B4/8A+Fs/tCSW9tpekhZNP0W4Dvp2jW9x80DT2q7WnnnUboLVts11jzJtlqnzfqB+yD+xpqniLVNL+NPxz0uWxsrKddR8P+G7zabg3DqNuq6wqrta72qPIg2rHbqAqquNtfsXRRRRRRRRRRRX/9f9/KKKKKKKKKKK8a+Lvwf8JfGbw7HoPimOW3u7OZbrTdSs38m/027X/V3FtL/BIv8AEvzLIuVZWVmWvxW+Pn7PdxoRj+E/xY0a3jtb27caLd2gSz028uJfmaXRbiRvL0vUJfvT6RcMtldNlreSKTa1UvgV+2d8X/2P2h8A/GqK68ffC2xuv7Og1ZI3i1bRXT7tpdwTbZIpFUf8e1xtbaC0MkkKru/cP4W/GX4a/GrwtB4z+F3iC28Q6VNgGSBvnicjd5U0TfvIpP8AYkVWrwv9qjVdS8Znw5+y/wCErp7bV/idLKmrTwn97Y+GbXa2pzbv4WnUpax7vvNN/s19WaJo2k+G9GsPDug2kdhpmlwRW1rbxLsSKCJQsaKvZVUBa6CvlD45QyeNfi98HfhfGC1tHq114s1ED/n18Pw7bcN/stfXVq3/AAGvq+vlTw6Y/EH7YnjTUFcFPB/g/RNNA9JdWvL26m/8h28H6V9V18/6JbgftSeMrr/np4O8NJ/3zqGtf419AV86/tSXF/pfwH8VeKtMiSe68KRW/iKJJFDgtoNxFqX3W/i/0eveba5hvrSK8tnDxTxrIhHdWXcprRr468aTn4UftR+D/HH+q0P4rWbeFNSfoiavYebeaRK3+1LGbqD/AL9r2r7For5Z/ax0DwnrXwU1e/8AEviO28GXfhwpq+ka9cyCNdL1azPmWk6t833pP3bIqs0kbPGqtur8V/jN/wAFLfjP8fvA1h4D+Ddg3gdJra3t/Eeub2V3vLhdrQWDLukSOVgfKWNWupF+VVXa27wjSPh/4e+B0tp4f8Q6BP4v+J3iNoxZeD1DPqN48/zRtrnkszWtt/H/AGdG32i4+9dSLHtVf2K/ZK/Yr1jwr4nH7Rn7S08XiL4sXqL9ltgEaw0CBV2xwWqRr5ayRx/Kvl/u41+WP/no3s37d/7Q0n7On7OPiHxhpE4g8Q6pjSdHOdrJe3it+9X/AGoIhJL/ALyhf4q/Gn/gmJ+zFJ8VfihJ448bQ/a/CXw9lgv/ACmGYrzXp0WSFJP7/wBkj+Zlbdtkx/C7bv6a6KKKKK+Tv2kf2pfBX7Omkw2t3G3iHxrrYf8Asfw/aOourpkVt0szfdgto9paWeT5VUH722vwZsPEGt/tZ/GqLxh8ZNZi1zxjGdlt4b1CBrbSPDVvFdLDd3V7A0nzwWKnzWgZo2m8qSS4ZY1VZ/qz4RfCSL4deGtC0/wte33jTxx8Wp7/AFLRfEdvbyx+HtPni3LJLb+Tb+Y9yygpFcyRxNHbmSaFrVV/ect4917w1+y4914y1zVbX4s/EyKzfTdR155ttr4bm3oslrof2maCN57aJ3byoWkupJG8yZoF3LL89fBL9m/48/t0+KtP8dXa3uneDlt/7O1fxB4juri/l1W3t717iOKNt0UlxIqiNG8looVaL7yN8rf0C/AP9mX4Vfs76Mth4L07z9UeJILnV7oI9/cJEvyp5iqqxxLj5YoVSNf7u7czfSlFFcP458ZeGvh54U1Xxv4z1KLSNF0aBri5up2wkaL/AOhM33VVfmZiFX5mr80fBf7dngD9ot9YuNU8U6p8MPB8E/2WzWxt9+o6iv8AenvoVuPsbNh2W2jWO48tTMszR7tvv/jP4XfsqfD3wWnxG8YQyeINLWOFxfap4iuL5ZUv/wB3HL5+p3/k7Zc/KzSKu7Hl/Ntr4q+LfjTQNW+GD+Mf2cPA3iq18H3iJa/2pNqD2GiSrLuWRpINTu57OWBceXuk0+WGZiI45tzKtfhH4q8Ry6D45u7jwxcWCw28q7v7MilWwuH/AIt1rdqqsrfdli8vyWwVVfL210sOvXFzp1yviKx1rwvptxeJqGdFV49OSZN22X7DIyxrJuPyPHNGsa5VVr2TxJ8edX+KHhTS/AvjC+0z4nB7lotPuNQin0fxNZMzOsbyXcbfZZWZQG3XEl3t3bWavs39gH9u27+Bl5B+zr8c9JvbXQ7i9WPSZ0hmefTrqdl8yGWKTdI8Usrb/l3NHIx2qysvl/0NaJ4g0bxJYDVPDmoW+qWZeSPzraVJk3xNtkXcrbdysCrL/C1cbr7+NPEPiG48N+Gr1/DtlYwRTTaiLdLiWWWdn2wwCbdGvlKm6Vmjb76Ku35mr+XD9sLW/hnrH7QOr6L42TTLvUbG/KXnifwWYhBqduytue50+SRoVvopMea0c0aswfcrblkX9Jv2Nvh/8FP2v/hLqNj8RtPtbj4m+A7ttN1XV7NbW8/tBOVtr5o7mK5s7hpY4/LadoZJJPK3bvmrtv2o/hJ+z1+xZ8DNY+KFho0GseN7uRLDQJry0sIEGpT7mjm+y2Fta2r/AGZUM6tJC21kG1lZq/GX4Qa34A8M/HSxjuU03xL4gur6CE634xukfw/Y3v8Ay+30yQyf6dGsu9oHkmVWUBmjZnXy/wCrXw6fG/h280OHWvEA8Z6brn7p7xbSK2e3m8ppo5V+z/u2tpVQou7cysyfvHVm2+p6rq+leH9Mudb169h07T7NGknuLqRYYIkX7zSO21VX/aavwx/4KI/t/wAOpwa3+zL8FLK51C5lf7Lr+oPFKiSW/wAvmWlssbLIyz52yy/KvlkrHu37l/NXwD8YfEXwS0nWfDegJo/gHxA9nE97qt5Bcatr1w7xLIsNujebZ28nPyt5cMkKnbJN5g+by7U/Ekl/YarJoE3ibxr/AGvcxXt7Pqm+K1uJ0VvMe5treadp5Nx+V5Lj5Vz8rbty8GfFd9rvi+2fxSLGGyWf/jznimttJtlfC/8AHtYKsiRrwzLGu5sfNubdu/cb9nTxOtn4Dl1b4seDfEeu+AvD42Nf6FeNLokNq6NJ5semaRPZxoq/8tYvsM80e4STSKrbq+3vhH4D/ZI+NXhtvFfw7sHs7WNvswn07W7i1mUon2j5pdOv2ZZlV9zKzLMq48xV+WvIPiF+1/8AD/8AZt0f+1fAHjnUvibo1lcLDe6XqTNcyRQN/wAtbbWp1iZmZQWgSaS5a6VT5LKqtIv6C/CL4s+CPjr4E0r4mfDnUhqOiapHkH7ssEq/fhmT+CWNvlZf/QlKtXrVFFeI/GD4G/Db45aImjfETSEujb7jZ3sR8u9snZdrPbzr8yf7S/NHIvyyKy/LX8/37RP7G/xt/Y411/ip8PIp/EngbRre8fT7/S5JrW+0W6urdYWu51jk8xG3IJGeFvs+7P7uKNvKbuvhh8SPA/7TunaBdeKNTf4feLPDtu9np3xAe5S71KSV9kcMGveXIytBIxkib7bHFDdKR5bRbmgb1/4jfBDWPHnhjXvgf8U57/TfiD4c0RPEF14s0yC4u9IksrNmaGK7+0wrJK0Xlv8AY51ke48vzY1kXZJbN8ZeM0k/Z98d6H8WPAfjKz8M+OFtVuoL7Q0WfRvFll9lhmklig/cRq3nSGCVdqx3DRSyRxxXCLBJ+3v7Kv7ZGgfH+2g8G+MtObwV8TrO1Se80K6Oz7RFj/j4smb5nj67k/1kLArJ93c33NRRRRRRRXmvxI+HPg/4seC9U+H/AI802PVtE1aLy5oJOCP7rxsvzJIrYZZF+ZWG5a/Br4ufs9fFH9jK01vw/wCLNMf4w/s169M9xeQXG43ujyvu23EciqzWd2rNtW5j/czMQsmzd8p8GvjV8Tf2StDX4jfBLW5/jV+zXLMv2uykONZ8NNL8zRXMX3rWRf73/HrN975GdWr72f8AaK8Aft069ofwN+DWo3Fz4PvLUaz42umiltZU06J1WPR/m2N5l5LhZ2Vtv2cOqs2/5f0mtLa3soI7a0jWKKFVRI1G1VC/KoVewrTr56+P+lv458NWnwgsLlYJ/HE6W978+1xolu6Saqy/78B+zbv4WnSvdobeG0hS3t0EcUSqqqowAq/dC1xPxFvvEVn4Wl/4ReOT+1Lya1tIZIo/MaD7ZcRW7XG3a3ywLIZW3Lt2qd1ei0V8ufCt1f8AaT+ObD+D/hGYz/4AO3/s9fUdeO/DO9tUn8YeH7Q2fnaHr96k8NnD5PlSX4TUl875VV5ZI7tZHdfvM3zMzbmr2KvFfEmsN4X+Jng+6v7qWO18VLd6L5QI8h75ImvrZ2/unyre6Vfm+9IF+b5dvtVc14m8OaP4w8Oap4T8R2y3ml6zaz2d3C33ZIJ0Mci/8CUmuE+D95ryeC7Xwz4uuVufEnh0tpt9J5iPLP8AZ2McF3IFb5WvIBHc7f4d+3+GvW2KoCzkADkk1+Hnxg/bns/gP8U/Fnw1/ZPFj8Qv+El83UZINzf2d4e1fJa9mjlXbHLbSrmedfMSOGYSSNJ87qv50XV34p8VeObH4j/EnUr7x5498UyAWM0CLNeXkjsyx2+g2bRsqqrZRdQkhW3h+f7LDLJEkjfsx+yh+w43hi/034wfHm0tZ/FFmWuNH8PWzNNp2hPL8zTSOzM15qDcNLcyM7bvus21GX9R6KKKKKKKKKKKK//Q/fyiiiiiiiiiiiuP8VeEvDHjrw9eeFfGel22s6PqCeXcWl3EJoZU/wBpW/ytflt8dP2PfGXgm1uNX+Htve+O/CaQ+R9iVorjxLpdnu3fZYGu91vrOnr/ANA+/wBzLgeTIrfNX5h2fg3xh8L7q5+NP7NXie48FXFmypevaNL/AGXHKjf8emp203m3Gly7vl8jUFltGbLLebdtfRX7M/7fVr4J+PXijx9+2RY3Vj4h8X6bpum6drFnb79PstOs97MsUUbMzQXMp81pYGlVpB8qqtfvT4F+IHgb4n6BD4p+Hmv2XiPSZulxYzpMmf7rbfut/sttZa9Cr528DWnh7xX8cPHPxD03VFv5fD0Fp4RECROi2U8C/wBoXY3t8rtL9qt1bb8q+SF+8rV9E18mfs+ourfFv4/eMlORceKrPSUP+xpGkWUbf+RZJa+s68isLjwr/wALp121hu3PiR/D+kvPblfkFil3f+S6t/EzSGVWX+HA/vV67XPeJdDtfE/hvVfDd+ge21a0ntJQe6To0bf+OmvFf2UPEl14q/Zx+H2oahu/tCz0uLTbzf8Ae+2aWzWNzu/7bQPX0XXz/wDtKfDfUvil8INf8O+HH8jxJZrFqmiTD70Or6dKt1ZOrfw/vYwrf7LGrXw5+OHgvxt8FfD/AMa9V1C28P6PqunxXVy97OkEVnNt23EEkkm1VaCUPG3+0tfn98bf+CqvgLRL2TwL+zXoc/xR8VkOBcRpKmlw7FO59y/vp1XG5tu2Pb83nV+avifT/i/+00z/ABY/aR8axX3h3TLhuJLr7B4S0w/N+6+1w7luZf4fI05bm4kX5WuImG6uy+DXhzxr8WNf/wCEK/Yv8PyLHaO1vefEbVLX7Hb6XEwCyLotp8y2O5cfPulv5s7pJE+Zl/aj9mT9jX4Vfs028mq6PG/iHxrqAZtS8SaiPMv7mSX5pPLZt3lRs38Ktub/AJaM7fNX2PX4Df8ABabxFqGp6t8Lfhvpsu77Pb6vrdxD/CViRFjdl/2Ujm/M1+m37Cfw8T4c/sweC7e6/eax4jtv+Eg1Sdhh573V/wDSmaT/AGlR0j/3VFfYdFFFFfmh+2d/wUB8H/s7ufhv4AntNd+JV66QmKaT/QtH83aqzX7r/FyGWL7235m2rt3fkTp+i+Ofi1rvjCS18Q3jXlxfW1t4m8c6tYyxSzy5+ayt4/MW4RfN8tbHTbe3866ZQ03lxr5EfvfhPRfhj8Jfh/4o1jxDbP4a8D2CvHHe6gkWp6l4n8RrKvyXNruVdRkg+ZvsyzfYLObHnfapFlZOc+L/AMcta0mfw38QPHN7rY8U39sulaX4R068SK/mW1R4fK1hrJl+x/8AH7Kvlxx/apPNdY/scbLGn0T+zD/wT18WfEnWtP8Ajl+19G1uyKw0vwdCFtrS0s2/1cMsEe1YIFyf9EX72f33zM6t+02l6Xp2jWFvpelW0Vla2qLFDBCixxRIg2qkca/Kqqv8K1vUUV8pftI/tdfBn9ljRIdS+J2oyNqN+HNlpVkizX91s+8yx7lVI/8AbkZV/h3bvlr+ef8Aaj/bU1z9tjXLbwlq+tWvwt8A6WPPgtb03l4l1dbtqy3b2FrLIzKrfKvl7Y+fvMd1eS+BfhzqXwwvJNYt9bsdaivEXyr/AMOa3pt/FcRbtzW9zplwy3DLLgf66HdCwEnkuw2r1Wv/ABP0XTtetfDviXS/Evii4ubfyLTTdThSK8jed4lX7Ay+bGkd3mZp0a1n8yQ7W89m+0r+oPwh/Yx/aD/aD0Sz1L9qbxBd+BvApitxaeBdFmlt2NvEq+XFcvI0rQQK2WW23P5O51jW3+7X6ffCb9nH4GfA+2Fv8L/BWm6C4Cg3EUPmXj/9dLmTdM3/AAJq9xYK4KuAQeCDXyH8a/2I/wBmr476Td2vijwTZadqlyreXqulwpZX8UrD5ZfMjVfN2/3Zldf9mv53/wBpfR5Pgdqdv8C/DHxd0L4q6RYs2nLY3dkouNNSWVJjDJeSRtDHGskaf6u9Vo2z8qKz14lceMP2gv2YfFdvceFU1r4WahcQRSSRQXE32PUGRf8Aj4jWTdDPEylW+9LHz8rbSqr+1f7Mn7UnxS+LH7BXxy+IvxE8Si+8XeGbbXIre78uG0aJU0hGtNqwrEqt5xfb8u5mr8WdB+LvxxuvhnH4XfRdO8Q+BrKJrWM6hoNjNFDtHSPUGhW4SRc/eWZWr6g/YD/aF/Zq+Bdl491/4vaYj61qk9h/ZtrBDcSulvEs3nLbStuVG3un+umj3f8APT5fm7D9uz9pr9lT47fB/SbP4Xaa1l4t0vW7eTyruKb7U1glvNHMJp13Qld3lbVW4kb/AHcV8Z6N8Xvjn4c+H1xY+CdB0zQfCUsLR3V1Y6DZTs6S/L+/1CaGe677fmm+XNfsZpn7RXjv4Yf8El/CPxM8H699j8WWH2fSrO6KxXLR/Z9UeFYmSZXVv9Ej27WX7uK/HO6+MH7Rf7T3jqx03xrd658VZ9/mx6JDJOLd2X7rfZrRVWJN2NzRrG23+JfvV6F8Cjres+LNQ+B/iH4n+H/gtYXc09ldzx2q3Ms5vVijngjvrdZY1XbCqt5l5EvLrubc61/Qj8Af+Cf37MvwS0Gyaz8NWfi7XAqyS61rEKXks7/e3wxyb4YF5+Xy1+7jczN81fccFvb2UMdvbRrFFEMKqjaoHoq15l8S/gp8J/jDp50v4o+EdN8SQY+U3lujyx/9c5f9Yjf7Sstfmn8R/wBhL4q/BKG68WfsUeLL2PTFk+0XPgjU72Y2dwP+WiWV0skU0DMvyN+8jkZSV+0L92vyctPiZa2vjH/hEZfDOs+BPElu11BqOl6XbIl5I8rxNLZLGyrDFp/ErtbNZvtUjd9p+8nM+OPBGtfFbyITqgtXtPn+1+JtZ0zRLezThZP9DabzJZZcb55V3SM3yt5rL5snTfs7/tN69+w34yFx4H8Wab8SfDmshhrOk2H2+2tN6fLHLHPe2kG2df4ZI42Vlyrbvl2/0Jfsv/ty/BT9qlG0vwbdzaV4otYvOn0fUQqXAT+J4mVmjnjX+8rbl43Ku6vtmiiqzpHMhjkUOjjBBGQRX4+/tVf8E6bt9Rm+OP7I858OeM7GJ3k0ONkTT71XbdKkEcitCnmqWV7Zv9Hm3fNt+bzPi/4O/GTxFe+OJL2GTUfB3xG+H1mIbjwfqVx9k03YjS2rJpX2uVPKlZr+RVsZvmXf/otwiqsVdvrMvgD4tfCr+000h/Emnpd3UPjfRr2OHSdR8P6hvVYr1oo4/Ls7ngxy6jbxpazMAt5apukki+efGPgnxB8KLK0uta1jVtY8O2etI+neJrS0aPXvDt7P8zJNuuFmgvfMdXltWVre8jzNbzLI3mt+oP7H3/BQzR/G/iJ/gH8c9Us7Xx3YTfY7LWYlaCw1x1+VfkkWJra7bjdFIse5srtST93X600UUUUUUVl3ltbX9tJZ3kSTwTKUkjdQ6OrfKysrdVr8q/jZ+wh4x8B65efF79h3UoPCHiFnkuLzw+yRLYagrL+8hiZl2rHJ/wA+02633YZfK/i/N62sdLm8XXHi3w/LN+yl8bdLfy72FZHg8N3czMu3z4PmuNMjnYjb5kctlJwqtuavvf4cf8FHfGfwm1XS/h1+3B4RuPDN/cRr9n8UWEaz6bfp/DcbYdytGy43SWrSLuP+rjr9WPCHjnwd8QtBt/E/gXW7TxBpF1/qruxnSeI/7O5W+9/s/eWvAvhBqc3xU+NXxF+KpO/QvDcv/CG6Ec/K/wBifztWuF/663ZSDK/8+or63rxLxF4m1NfjL4H+HukzNDFLZatrmo7f47ezEVnDC3+y816JF/64V7bRXyt8GP3v7QP7QF4Og1bQbf8A79aLat/7Ur6pr5m+Gq/2b+0h8ZdKPH9oQeG9ZAz18+1msd3/AJI7fwr6Zr52/af0rUJ/gtrniDQ4zLrHhB7fxJp6r997jRJkvvKX/rusLRN/sua9q0HW9N8S6Fp3iLRZBcafq1vFd28o6SQToskbf8CUit+vyk/ah/bZ+Dn7M/xm07xhoesweLdXvbGXRvEOhaZKsk4WDfcWF1JKv7mKSCVpImRm8xo5y21vKWvzR+Nv7Wn7S/7Wn2zQJ7o+AvBjQtK2g6Q++9ntW/5a6jOzRLFBtYb5LqS2t9p3LHIy153+z58EfHHj+U/Dn4E6NB40vxKv9p63dQ+X4X0x87laeSSPdqcsHG1JF+zqylo7Wfd5tfv1+zN+xx4K/Z687xZqN5J41+JOqr/xMfEmojfct8u3yrZWZvIi2jbtVtzfxNtCqv2nRRRRRRRRRRRRRX//0f38ooooooooooooor5f+K37MPw5+Kmrt42s2uvB3jmKIxw+I9Ek+y3+z/nlc/L5d1DwFaK4V12/L8tfk38c/wBjf4k+A7C4XX/CieINDeVppNX8IaelzaSM21Wl1HwrIyrBKyr81zpU0TKv8LNXw94b8FeLvAmqy/ET9nfxZd+Hbi1Gbm+8N3F1qWmxqnzN9ttFj/taxiX7vlXlrOrN/wAtNtfcfwz/AOCl37U/gnRDcfFLwDZ/FLQ7RFZ9d8OXCbkX+9dPZLPbo3+xJHAy/wAS171+xZ+3/wDszXPgibR/iB4ji8G+M9c1nVtY1NdSR4bOW41G7e43R3fzQ7I43jiXzGjb5Pu/xV+q/hbx34J8b2Y1LwX4g0/X7RuktjdRXKf99Rs1fPv7HzW+p/C3WPG1u4kTxl4s8UawJAc74pdXuI7dt393yI49v+zivrOvjzT52P7ems2+eJfhrpr4/wBzWLv/AOLr7Dor4S+CXxN+GXwhvPin8N/HXjHR/D8+geNdXuoINR1C3tHFnrIi1aNlWaRfk3Xbru9jWF8Tf+Cnn7IXw2SaGHxa3i7UI+ltoEJvN3/by3lWv/kaviHxX/wVC/aM+Kmn3c37OfwqTQ9EjLJJ4g16ZWtYB/eaeRraxgb/AK7TSLX5vRfBHVPFFzdfET4q+JItQ0/Urq4vLi/FwukaD9ouJWkuPL1C4h2zyb2LeVplrc7s/Ky17p8JNGs/GU1x4N/Z2+GNx8XLxnQSTS20uj+CrSVGVle4jkk+1ajtbLI2o3S/7Nv/AA1+kHw9/wCCbWr+PNb0/wAfftoeL38eajYRqln4e00tZ6Hp8X8MMaxrF+7XA+SGOFePm31+p3hjwt4d8GaFZ+GvCmmW2j6Vp6eXb2lpEsMESf3VRflWunor5A/ag/Y++GX7Umn2UnirztG8Q6WGhtdZstouks5crPaybvleKWN3Xa33WYsv8W76m0zT7HRtNtNH02JbezsoUghjX7qRRLtVV/3VArZoopjMqjcTgCvyD/a7/b3Nta3XgT4Da1b6XbPO2n33jKUp5Ec+5VktdJ8xljuJ1yPNuWZbe3yN0isysv5p/Ab4Q+FfFOm+M9d8f6gmi6XpdtLrl7qU1zLfa/4m064uLiOBtO8yOL7PaM0Lfabvy/O5LM0Ubsq/SXxb8Y/Dn9nSTTb7WEvJNBWK9/4RHwjYRf2bdG3ZhzcL5jTadbSxSJ5tzIrX99+83NFD+6byf4e+Kviz49+JlpqXh2zsviL8atRsrePQdKso1Xwv8PtO+8ss0f8Ax7+fAuzyovmWFhukaS42x1+tn7Kn7B/gj4CX8nxO8cTJ43+KmrM1xe63cKzpBcT/ADTfZFk3MrMxO6dv3kmT9xW8uv0FoooorzLxZ8J/hd49vItQ8c+DdG8R3MIVY5tS063vJEC/dVWmjZl6n864zxJ+y/8As6eLdObRfEHwy8OXVoy7QF0u1idP+uckaLIjf7SstfH/AIu/4JH/ALH3iec3OkWOs+Fw3WLTdRZk/wC+b2O6xXtnwH/YP/Zy/Z2vY9e8DeHze+IIc7dV1ST7ZeR/w/um2rHEduV3Rxq3NfaleIfF39oX4M/AbS11T4t+LbLw7HKrNDFMzPdTKn3vJto1aZ/+Aq1fmt4v/wCCyXwpj16HQPhP4C1nxlLNL5Ucs0kWnJK38PlLtnkb/gSx1X/aii/bX/aa8CaLpWleHYvgd4azPNqt7e+LbB7K+tZUXy/Nlst83lqu75futu+ZflWvwB8VaDoPgL4q3Hh3XdRt/HGkaHeRw3dzo94RBqEEW3zBbXTRv8u3KLJ5Z6bttfVeoW3gD9oj4q+GPgr+zPb23hXS/ElnFa7PE4a9SzvERmZLS6mjuri3WfA+SP8A5bH/AFjKy7f1S+AP7EfxC/ZM+HnjgeMNVufH1j40gSzvdB8M2zebErK8Ml3HNNJFMWWKaVGWGFm2t8qs23b+X/hL/gnd8XfHfja6sdJ0vU/C/giyd5bzxH4rsW0WC0s4mZmfyJm8yVvLA+7tXdndtX5l5/Tvgz8Pfjv+0x4S/Zu+AaunhWyk+y3GvSxq13qKRL51/qsn91GjQrbRf6tVCfxSuzdB8avgB4L/AGQ/2rZvhn8R9OuPEvwx1+ANHOwU6iuk3ny/aoJFX5buxlQtuVVWTyyrL5crLUnxI/4J4fEjwtqVl4k8Bfa/iT8MtcRbjTfEHhq1/tKQ27/dFxZxt5iMv8TLuX/gW5V/TvxV+xp4t/aP/Zd8H/CHwXqGrfDnSPBEqGK18S2LBtXkWL93PJ+8W4g8ppp/laFV3PtVWVEavzAv/AOj/sg/G2z+EP7R09h4l8P2tt9svf8AhGleC7kW4VttrPqCwwXWxsBpY1aRdpRfl3M0fx/rh8D+JPirt+Hsb+CvDeo38CWZ1C6Nx/Z6Myr50k6qrbFbMn8TRr8u6Rhub91P2QPBf7Z37MtrqkfhqKy+PHgO7tkTTbfRfFNothayq+5pYWv1Rk+XK7I9q87m3bVrs7T/AILA+DfDvjC68G/GH4Zav4UuLKZoJms7231Py2Rtu77sCvH/ABb42dWX5l3V+hXwV/aq+A37QkbL8KPGNnrF5HH5j2L77a9jX+JjbTKsm1f7yqy/7VfSFfKPx/8A2OfgB+0oiXHxM8NLLq8UflxapZubW/jT+Eeav31X+FZFkVc/dr5d8Nf8EgP2QdCvxealHr/iGMc+RfakqRH/AMBIYJP/AB6vsPwf+yb+zR4A00aX4X+GegWsGMFpdPhuZ3/357hZZG/4E1d14c+DPwg8H6r/AG94R8DaHoep/wDP1Yaba20/3Sv+sijVvuk/nXqdFFFFfEv7VX7FHwo/ajsI7vVrddG8ZWAX7DrtvH++XZ8yxXKqyefB/s7lZf8Almy/NX4/fFN/jn8OPiDodh8UNTh+Hfxs0ESppXjUFv7A8aWCosf2fUX2+StztRI/Nmj2yLiO48vakldD8JPijoX7QOovpfhO2bwn4nt9Ne31rwrLbxX1hd2cUoWRNNhuJF+2WnmPubSpvmhXe1jMki7ZPKf2kvgf8NdN8CxeIPhBEniPQ9bv9Xg0rRZ2ms/EOhNpf2iaeaBmVmvNPiitn81bhWaFh5ccitvr7O/ZF/buvPBNsngL4v8AiJfGPg7T/Kgh8TxObi60lW2rCNV+XdLatvVVvlX5WIW4WKRmjj/aixvbPUrODUNOnS6tbpRJFNEweORGG5WVl+VlZf4q2qKKKKKKK+fPjn+zX8IP2i9Fj0j4p+HotRntQ32W/j/c39mfWCdfmX5vm2Nujb+JWr8qPGH7G/7TH7Nmh6ho/wANZYfjb8KppnuJvC+q2sV48SvuZtunyMitIufllspoJNx3eS33a+VfBPh/4SeIPHP2P4CeOdb/AGaviXdM8baXcXd1caLPNErM0DT/ALq+s9uHZlvYWj4O3dX1d8G/jn+1j+xr4C07wZ8Q/hVD8Svhtpvmta+JPCFyL4+VLK80s8zw+ar7mctumjgZs/MzV9u/C3/gpJ+yV8Ulgt18Yp4T1GThrLX0/s90P93z23Wp/wCAzV6D8GPEGjfEz42/FH4kaDfW+raVoyaR4Xsbq3lE0T/ZYX1C7eNl+Uq0l8qMy/eaH/Zr64or5W/Z+VpPif8AtA3Un328aW8f/AYtA0rb/Ovqmvl1TLpH7ZHlh/3XibwHvK+r6JqgXd/3zqVfS9xPFbRNNMyxxoMlmOFFfNfxL/a5/Za+G1tc2/j34kaJbugZJrOG5W+uv9oNbWvmzf8Ajtfl98KP+Clcfhj4Yad8IPgf8Odc+JWt+Ffttha3ARobNNKtbh49Mnk2rLN/x6eV5qyLHtYH5q+Y/ip8X/20/j/pt7J408e23h7w45aO50vwzPFHp1urL9y91VZlsUVvutHcai0i/wDPH+GvnT4efC7wHquvL4H8AaHefGHxS6/Npvh6N0sE/h3XusXEayeWrfK32W3to2U/8fX8Vfqt8Fv+Ca3jDxXDZXn7TWp2ejeGYJVuYfA3hb/RrDev3Tf3Kt5k8i8rvaSWb/p4/hr9efBvgrwn8PvD9l4T8F6RbaHpOnr5cFrZxLDBGv8Asqv8TfeZvvM3zNXcUUUUUUUUUUUUUUV//9L9/KKKKKKKKKKKKKKKK+b/AIqfsv8AwP8Ai5qEfiLxb4bSHxJBzBremSPpurRMo+VlvLZopG2/wqzMv+zXxZ4//YD+IUGtp4o8C+KNM8YXVucwt4ngl03XI/8AaXxDobWt5LJ/da4jk/2t1fKnxK/Z/wDGltmT4vfC/Xbgtu8y9udJsvHNu/8AtyanozaZriR/xfvvNZf9qvm/TP2fP2W/FOovZx+ILHw3qBOAdO8TtpLxP/dbTPFFlazf8BW+b/er0mD4F/tR/CQjRvgt8Y/Gt14bsNyWRsbO41DS/Kzu/dQ6Le6qqr/2xVv9laiuPjr+3X4JYWupftEWln5fG3WPDWrwt/wJrvw//wChNXn9z8dv2p3+JJ+LFt+0B4P/AOElbSF0NrpY/JU2CTNcLE0U2mLHu84lt23d/Du210En7RX7cOvr5dx+0t4dhD9rVPn/AOA/YtKZqw9Svf2s/ENnJNr37QvizULUD5xoOmeJyu3/AGmktNOh2/70m2vDrj4YfADR/N1jx5rur+I9RlkZ7ia/1vSNGbzWb5mmtrRtd1Bv+/as3+zXWeEb/wADXepHS/gl8OB4m1NCvljw74fudbnkX/sIa99qWBv9uPSF2/7OK+vfCv7HH7a/xf1Cz1zXtI03wFbwDEGo+LLxvEmsxwN/zxgm8+3gkX+Hybe0ZeNu2vuj4c/8EwPgxpGrx+MvjfrGrfGLxX8pe6164f7LuT7u22WRmZf9maSVf9mv0V0Pw/ofhrTLfQvDenW2k6ZaLsgtrSFLeCJf7sccaqqr/u10NFFFFFFFc54h8R6H4U0O98R+J9Qg0vStNiae5u7mRYoIok+88jt8qrX4b/tEftp65+0jpXiHwp8MI7/Rvho4l0y1vEEsGpeKdUf5Y7W0gjX7RLB/egh2SNlPtE0EbMrfJfwg8EfEjVPiPo2n/FG/0f8A4R3StO07QLSxiRbuK4ubBty2lhYqyw6jPBMXluXkZrCO4JmuGbYq19g/FH4k/DD4V6w/hX4JXkY1TVL2VNV8farZQ6lpouLK3lvJP7Mlkb/SdUgijiggij/0WGRhHGsDStXyB+yx8Df2kv2pNX1mfwRqd/4P8F69c3D+IPFV3Ik+o6jFPKzfZ/tixpcXEvl4WWJZFh/ikVdyq39EPwI/Z8+GH7OXguLwP8LNIWwtsq9zdOd95ezKv+tuJfvO3+z8qr91VVa98oooooooor5n+IXiH9qFNYu7H4S+DvDE+mQbRDfa1rN1E87bRu/0W2s22KrZX5pvmx91a+Bvjv8AFT/grb4a0m9j8PfD7w29tjA1DwvG+p3Uf/XOC6uGkZv+3Rq/Cjx14C/ah+JHja51f4jeFvFmu+KdQbDte6beyXTt/Ciq0e5VX7qoq7V+6q16v8N/2BP21/FksWv+Ffh1quhSWkqmOfUZYtGnidW+V40u5IJvl/vKte8fEz/gm9+0roHw08VfGr4/eOLC3g8M6bLd+TdX9xqd5K8S/u7fey+WvmNiNW8xvmI+WsX/AIJK+A7Xxt+1TJcarp9vqOnaNoGoXE8d1EJo/wB75Vqq7WXbu/ff985r7P8AiT+yPN+xf8XtZ+Pfw78F3XjT4d6laXQa00xs6p4ellifcqq0cvm2TMdrOq7o4/lk3RqyT+86V478P6z8A9Jm/Zh/aHj0/wAS28KXU9lqWo2l26ptaSS0jsdTW6mgZWxBAnmKsa43SPt3N8jfDf8AaX1LXfFeo65+1/8AGWx17wn4U1u40uPQkNqv29Ykl/0ttP05d1zGskJWJpFkXzGjkXb8rV9f/wDBNv8AZaHw0s9Y+OetaFN4fvPFUC2eg6beN5t5p+h7/O3TybV/fXMmHZdvyqqL8u7avpX/AAUL/ZcvP2gPhlZeJfB1j9u8YeBnnnt7VTsl1DTrhPLvbKNuzyIA0X+0Nq7d+6vzY8cftF6d8PPA2j+KP2SfiYvgKfRrfRtJ1fw1eGIzfJaLDLK1jfxqss9s1uyzzxxrJJuT5j8tfdfgzxoLb4c69eftXftJwWz6j56WS6bqmm6VcQRKrR71SwjWaV9y+bF5ckitGwVo/lbd8heFv2cbv9vjxL4J8SS+E73wj8MvClstrca1flo7rWIYHby7fS4m/eLAy4/eSM+3n5mm82SfzH/gsJ8LdC+HfjL4WzeD9EttF0I6HNpcEdrEsYH9nSrtVmX721Jl27vm61498A/+Ce3x3+Lvwe0L48fAjxpp0VzfvdRy2X2q4sLy2ltZnh2LLGrKzMqiT5mT5WFcT8Uf2AP259MluvFni/wPqPiWZivnXFneRaxdSbRtX93HNLcP8o/utXzvpXwl/aS8C+KrS60Twb4r0HxLp8qyQNBpt9bXsEv8LR7Y1kVv92v3D/Z3+LP/AAVu13R7Wy1TwFpd7Zjap1HxhbNpV0F/2o4ZoJm/3vs7N/vV+h3grxH+1/FqNhD8TPBPhGbT55UW5n0bWrtJ7dGb5pVgubPbLt+9t85f96vrCiiiiiiiivKfin8J/h78bPCF74B+KGiQ65o17nMcgw8b/wAMsLr80Ui5+V1ZWr+dz9sH9kz48/s2eHDZaVqd149+EVkWk0e7nMTXnhyXcJI1aVo2kt14Kq1vJHDNIRuVWZY29r+FXxm+H/xItrTwj8cp5fEmmT2mm6jY+Lre1SO90ae/Dw23/CT3ls0UyT208MccV5D5fmRuGkkVZmWvJv2gvC/ivwl8X4te+DWuaPJp+nz3T3/2iNIVMGo26263up2MO+1ksr6B1jbUbWNbeZWj+1LFMm6vQf2a/wBprx/+yF4U0vw74psr/wAQeDNEItfE+leYZr/w9PK26O9tomXclnLn7yySWs25JIZIpHeJf3k8A/EDwl8UfC1h468AatBrOhaonmQXEDblP95WX7ySK3yujbWVgVZVavQqKKKKKKKK8I+LX7OvwT+Odn9l+Kng+w12REaOO5kTZeRI38Md1HtmRefuq22vz81P/gmXrfwu8Qt47/ZD+J194E1uCCWGKy1BFuLN1lDrhpYVVm27zta4juW4H91dvyj8VPhd+2zpk1xN+0L+z94Y+O1kDh9X0q0SPV5Vx/yzn0poLz/v5btXx5fXn7J2g6q82qeGPid8B/EiniOyuYr+CBv927Wxuv8Ax6vW/D3xjvdEWL/hXv7cOsQP/wAsrXxNpGr7U/uqzf8AExh2/wDjte0ad+0v+2HBHu0r9q/4Y65GP+fx4bZv+BedpkFcp4K+Mn7YPgfVfEWp+H/jv8MJbrxdqTarqDT61pUnm3jwxW+5FZFZF8qGNVVfl+WvTrL9pH9u/W7qPTrL49fCuO4llWFUhvbCdy7ttVdsdvL826vNPHWmftb+MPHKePviF8dl0fxB4W06WzWbQdE1u3ljtbqVPOihaPTLO3lZn2s377dtUN91Ny+GeLvDXgHUrZb346fGnxT442nLQX+tafaMjf7UX2/Wr5f/AABVv9mvPdC1L4P/ANqtovwb+HKeKdUX/UG30+/8TXUrf3d161nbr/vf2VJ/utX2V4Y/Za/bx+NNjbWc3hay8DeG1KyW8XimeJ4IP93RbWFLFW/3tMRv9qvsfwV/wSp8Oape2HiD9pn4g6x8TbywQLDp6u9jpsCf88UXzGkWNf4RC0C/7NfpP8OPhX8OvhD4ei8J/DLw9Z+HtLh6Q2kSpv8AmZt0j/edtxPzMzNXptFFFFFFFFFFFFFFFFf/0/38oooooooooooooooooorj/FPgTwT43s/sPjTw/p+v23/PK/tIrpP++ZFavlrxb/wT4/Y88X3LXtz8NrLSrlukukS3GlbD/sx2UkUf/jteeN/wTU+D9m+7wt478feG4l6Raf4ilSMf9/I2b/x6oW/4Jw+Gz9342/FAL6f8JH/9z1G//BNTwBdIY9V+LfxKv426rL4i3Kf/ACBVay/4JS/sjJMLjXrDW/Ekmck6jrFw2fxh8qvdPB37Dv7JfgEo/hv4V6IZI/uy39v/AGk4/wBpXvWnZW/2q+oNO0yw0exi0/SrWKytohtSGCNYkRfRVX5VrXooqs7qm0HPzHAxzVmiiiiivHfi78Zfh18A/BF98QPifrEelaRa8LuO6e4lx8sEEX3pZWx91fdm2qrNX4PfHf40fEr9qzxG1n46EPhfwjpUa6lp3hC8vvsEMdvuHk6l4lu12tErbk8i1h3XEm4LCqblnk6X4WfCTxlN8QdYvvFmpW2u+IJdOiedLyJtJ07w/ozL5kzX7+YrWFi2/cunw+Ve3cfzXTW0Msqtxv7Q/wC0L4Z0v4aeKPDvwL8bWlzEklvajWfJ2a3eS2bxTeTpyQs39maXAz+ZBIscEbbfLhVmaS5k9w/Z2/YK1X45WujePPj3YLo3hSK2QWWjW6PbeZb7/O+z20Um6a1tnb5555Ga8vGJbckbM0/7e+HPD2h+EtEsvDfhjT4NK0rTYlgtrS1jWGCKJPurHGvyqtdHRRRRRRRRRRRRRXzz+0j8EbT9o74MeI/g7qesTaFBrwg/0y3RZGja3mS4j3Rtt3rujG5dy7l/iWvhv4DfsCeNv2b9RvI/hTrj6fq2o262934lfU0dJUVty/8AElbTmX5W/wCWf2z/ALbfw1+jHw08LfELwvojaf8AEXxofG+obsi9OnQ6aQv93y7dtprhPiJ+yn+zb8VLmXUPHvw30TVL2c5ku/siQ3Uh/wBqeHZM3/fVZfgT9jv9l74aalb6x4M+GGiWeoWpV4LqW2W6nidfuvHLc+ayN/tK26vqGivnn4i/ssfs5fFbUJda+Ifw70bWNTuP9beNarFdSf8AXSePZI3/AAJqxPA37HX7Lnw7uo9Q8JfC/Q7a8iZXjuJrVbyeNl7xy3Pmsn/AWr1/x1oni7XfDUuleCPEg8JanJt8vUBZRXvlL/swTN5fp96vzy+Ov7EXxI/aCstL8O/GTxC/jJ9L837FrUeoRaMLV51VZJW0qPTJ43b5E+X7V+8x/wAsq+lf2Qv2ZoP2TfhRN8MbDxDP4lN1qM+oyXc0C2yiWdIo9kUStJsTbEG+Zm+Yn/dr66ooooooooooooorFvrOz1Gznsb+BLm2uFaOWKRQ6SI42srK3ysrL/DX45ftC/8ABPT/AIQbUdQ+KH7NFgscLieS70IRLcLGk6/6RFHAy/6ZYzqP3ti3zR/6y1bd+4f4y/Zz/aCsdI8G3nh34yeIINO0uz1yXe8HnJ4h0KJ9tnG2l3NxIs11bLtWKW23TyRwxfvI54WkiX2T4w/CrUNV1XwdqHgTX7LTLi4ld/DWu6LHFNput2U6nzrSwVpljt52Zv3uj3MjWs3z/ZWRnlibzj4XfEP4vfs1eO4/FPwyubDUL7xTcSvqnheC6lOkeIbiJl+0/wBnfaFW4sNViY7ZbG4jWbcR5KurrAv7o/AH9of4cftI+EW8V/D29Zp7Vlh1LTbgeVf6ZcfxQ3MX3lbcDtb7rYO1vlavoaiiiiioPMXeY+cqM9KnooorC1fRtH8QWbafrthBqFrKMNDcRJNGR/tKystfNXjL9iX9kzx3lte+FWhBn6vZWv8AZ7t/vPZeUzf99V4Fqv8AwSp/ZIvBd2mj6ZrHh6K8CiWPT9XuNjqrBlVhctPuVWAZd38QrPm/4Jc/CB9QtdZi+InxATUNPDi1uf7dQy26yrtby5Gtd0e5flbb/DWHYf8ABI/9n6yikj/4THxrJBK5kaIapAiO7feZttr8zN/er0LRf+CWH7GmmuJtV8J3uvzD/lpf6telj/veTLEp/wC+a928MfsYfsoeEQi6J8J/DuV6PdWEV7IP+2lysrf+PV9BaJ4e0HwzZJpvhvTbXSrOP7sNpCkEQ/3UjVVroaKKKKKKKKKKKKKKKKKKK//U/fyiiiiiiiiiiiiiiiiiiiiiiiiiiiiiiiiiiivlL9oj9qPwP+z3aW2nyRS+JfHOuo39j+HLJlN5dtz+9kb7sFsu0tLPJ8qqrbd2Ntfz3/Ej4zfH/wCMfxIu/EepWdt4s8balKkHhKSBLibS9Og+b7W2hwSRfZ5ZIGTbLqEzNHHsMkbM3lyr9e/s+/s8eG/hb4Bf44/FnVb7xJ4v8rZ4ceOddQ83V7+4Xd/YcE0befczySIn2xo3t45CJo2nj/eL5P8AEDxP8QPiTYaV4L8O2n/COWcGvyi30LRWi1u1v723ZZJIp2mjZvEWpNL+9uZWk+xWqqjTMzOyr9//ALLf/BPLSPBnihvjj8fB/wAJL8QL+VbqGzubg38GnP8AwvNK21bq7XA+fasMbf6mP5Vav1Zooooooooooooooooooooooooooooooooooooooooooor83P2u/wBgHwT8fL+P4n/D4x+GPiXprrdJdRM9vb6jLFtZRctD8yS/KNtzH+8Xjd5iqqr+Ymg6r8Vvg3rXj3S/HKtefbGt31zw54jjhXSRvZIWe/itof3Xn4EkGuWreTJMqfalRn+X374sfs+eEv2gfhlc+OtCOp+GviVoMV1puvRG886/gtfJSS0i1R7eFpNTsl3wyx6hDHJJJb+Xu835p4vgjw38Qfj38K/GWla0duk/EjQ3imk8R24nulv/AA5s+a41SO0hlh1PT92zbeRs0yqp3eZ+68v9+v2Zf2xvC/xwEPgXxXbp4T+JNvbpcTaU0yy2+oW7jct7pVyrbbq2lX5lZWZl53blXzG+3aKKKKKKKKKKKKKKKKKKKKKKKKKKKKKKKKKKKKK//9X9/KKKKKKKKKKKKKKKKKKKKKKKKKKKKKKKKKKK/Kr9rv8A4KD6X8NG1T4cfAu40/WfGlvBdfa9Uu7iKPStKe3XdJEryNtur7kKttHubcRuVv8AV1+Xvw88K/EPx/4n1/xhJMfE0eo3/m+JdU8Tb7axtrVFibyPEGoQybXXdhl0iyk+9sW43eUsVfWXhrwP4e+FXgzVfFmvafD4l8Y3dtBdatb6xNFpunWFu6J9kPie5X5Y18sR+Rodr/CEjaOdlWZOQ0HwR8S/2g/FsWn+JIT4y8WXUqXFx5scunsLPd5lt/aLqzNo2kR43QWNv5d7fY8yRYtysv69/Az9m7wj8GbddYnKa74tnt1tZtUaBLdILVfmWy062j/d2dkrfdgj+996Rnb5q+maKKKKKKKKKKKKKKKKKKKKKKKKKKKKKKKKKKKKKKKKKKKKK8F+MfwK8KfGWyt21XzdL8QaWH/szW7MKt7ZNKNsiqzKyywSr8s9tMrQzL8rL/d/HXx78G/iB8AfF0lrplqvhvxHO6yaNfaXGywTzqq7pvD8ski7JWjTbc6BdyeTMufsrN8ir1jeGNB+O3gyzvtctrHQvGf21ptI1DSbn7Noup63E3mM1lLJH52g620gDS2txGsc0nzNDK37yL4++J/w/wDHeiabp3iK42aHolrcWl1putaVE8FrBqKun2lFZZG/4R/WWkys9rI0dlJNn/VMkbt+g37Jv/BRT7RNp/wy/aSvILO8ud8dh4kaSFN+yVoVt9agjZvsF5uAXdJtjbP8PytJ+xCOsqCRCHQjIIPylat0UUUUUUUUUUUUUUUUUUUUUUUUUUUUUUUUUUV//9b9/KKKKKKKKKKKKKKKKKKKKKKKKKKKKKKKKK5/Wta0nw5pN3r3iC8h07TrGJpp7q4kEcEUSLuZ5JG+VVX+81fiJ+1Z+3d4i+JEF54H+Ck13pPhNoXkuNRilWw1LVbX7vmxzzbY9M01shftU22SZiFhX77V8VfDn9mWHxvdW91481fUPC/w78PL/wAJPNFb6Teve29u8UTXDRwRzTx2EE8cA8ie7kW6uFVJvLda9O+J3xo8I/DbwRpV18OJNOTxVoG3WPD1pqNhdIun2DurQppmjyNPbxbYyZWvr3y7qZczRx/Mstdp+xj8EvjH+0HoelalNd32n+D7C6e9i13VityLe4nbzLt9LtpIYlutSllaRW1K5WRbdflh3yIrV+6nwl+EPgH4JeDbbwF8OdHi0fSrXLlI/mlnkb7008rfNLK2PmZvZfuqtetUUUUUUUUUUUUUUUUUUUUUUUUUUUUUUUUUUUUUUUUUUUUUUUVwfjnwL4V+JXhrUPBfjzSbfWtD1WPy7i0uU3o6/wAJ/vKyt8yMu1lYBlZWr8S/2uP2YfiH8BvCus6r4Ne91vwDeWkVle3lkVW/h0uDaq2WsQLDLHeRRRjbZ6isP2q1YDzN6qrV84fAL4523xD8O3a/ETUbRvHWuWqWVvPb2k02qXtjYIsey/0/dBZ63BKgKMskjXrMH8tZdqrHi+Ov2bdCT7N44+Buq6hqPgf4kJFI2nDSr1bhIrOUSNYWDXs0VvqaxTQBktZpFuGjjHlqzIzV9D/sl/tq+KfglbaZ4P8AFlrdeIPAM6/6PaLI15e6dFF/rH0uXczXVtEpDT6fM32u0U/xqj1+6/gXxn4W+IPhjTvGXgvVYNb0XVEEtvd2z74pF/8AZWX7rK3zKwKt81d3RRRRRRRRRRRRRRRRRRRRRRRRRRRRRRRRRRX/1/38oooooooooooooooooooooooooooooooryf4ofFXwV8I/DR8WeNb428TyLBaWsKNNeX91L/q7W0gX95NNL/Ci/wC821VZq/Av9pH9pj4oftGeJf7Bs9Pmm8N6fqdvaLo2nJFqFnp9xKHkha/ZZFh1HUNsLssG77Fa7R5jSNvZcb4SfBzw3428DR/Ev9pDT7vwt4D1bWYP7GsZrxpNW8SXW4eX5K7omvLu7kby2uptsMMJdbeONXaWDvf2pfjv/bPiCXStKvrHw5rOh3VxqOv6XZTRXOk2vn7Vghv4I2WHWdd89I3VI18mFkCzNKsUkq/S37Ov7Dc3ju+g+I3xa0e48PaDcR+edOuZXfxJ4gnuol+0y69qDbZvs0rFttjH5UbLs86NWVlb9ctO0uw0fTrbS9NtorOys41hgghRY4ookXaqRxr8qqq/KqrXQUUUUUUUUUUUUUUUUUUUUUUUUUUUUUUUUUUUUUUUUUUUUUUUUUVUdFlQxuAyEYII+UrX5S/tJfsE6PPcyeN/hVoMGt6Wp3ah4VkPlywxea00k3hy63I2nXfmO7+QrLbTSH5o+NrfCnwQ+Nk3hTxlfW3jrXoZ5NclaysrTxFJ5OmyavZzq1xFr1my/wCh6pJshaDU2t/LkZBJNH5jT7eg+OXwe0XXLb4h/FD4C6HPq2tw6v8A2j4z8HT3Pm6lpd5KfMnLQQSOrorFp7W8smWaFjJH+9jdlg86+BH7Q/xQ/Z98Sz+JtNgudN0HVbiy+1Ra0Uh0vVZb+D7REl3LH+7trySJT5Wpwr5NxgNdRqzSMv7/APwZ+Ofgj426FPqHhiSW01TTSkep6RdgRX+nyuNyiaPc2UZfmjljZo5F+aNmr3aiiiiiiiiiiiiiiiiiiiiiiiiiiiiiiiiiv//Q/fyiiiiiiiiiiiiiiiiiiiiiiiiiiiiiivl349/tKeEfgpp8lioTV/Fcto93DpvnLbxW9qjbWvb+5b5bO0VvlaWT5mb93GryfLX4B/EX4zfGX9pTxlfX3ga2vvGPmhNNuNYsgkCLLqKmO30/Sba5b/R7ZpMPLF/x+XkKP9oaKPfHF7X8GJdF+DEniU+PrG+0PxVqkUVvJayvFpVlb6frNwraXPrF5ab5tJktlQKumW+1lUBljZWdl8x+O3jDxz8efiPdfDW8sdavvGl1DDcaHaWltAmp39wxb7M0/wC8f+xNPtlAuVs9rSSR4kuJvMZZl/S79ib/AIJzeFv2fY9P+IHxVFv4n+IqDzYvkV7PSnb5mFvuX97P/enb7v3Y9v3m/VOiiiiiiiiiiiiiiiiiiiiiiiiiiiiiiiiiiiiiiiiiiiiiiiiiiiiivz0/bH/YJ+Hv7Uej3PiLSPJ8M/EFIPLg1ZYg0V2qfdhvUX768BVlX95H/DuX9234y/DSL4kfsufEzR/hvrFhrFp8S5rphcWTNbxzssSMsF9oepyN5dws8SLA2nzLJDdMgj/1nleV9IfG/WNM+OXhu18O6AbvUPHsV7dWOlGKXZpFxql4ovppIby9b7Rpl9HB+6/sppPLZikMayqu9fmnRviH8ZP2ffHNp4g8RaHrXhPSNNvXtbfV2t7W1vNIe9d7yG3bT42WFLGe2eNv7MuG8tmWSS3kik3Mv7r/ALOf7WPhf42WWm6Jrc9pp/ii/gea0e0lZ9N1qKL/AFk2mSybWLL/AMt7WVVuLf7si7dsjfalFFFFFFFFFFFFFFFFFFFFFFFFFFFFFFFFf//R/fyiiiiiiiiiiiiiiiiiiiiiiiiiiiiivyk/bG/4KN+B/gnLqPw3+F+pW2reNLcNHeXg23NtpR+7sWPd/pN3/wBMtyxxt80zLjy2/Imy+D3xn/azvIbHwvrMmqanrlz9s1m7mvJbvTvPliia0S7e1t5ZJLmBTJ59zIv2WHcLePytvl19J/CHwlpfwj8NH4Y+DdS1PXZdZN1Z6dr2nO0N7qd7cbF1GLwpp67f3e2BYpdZu5PLVV/dr8qxs7R/DHxM+KfxMs/hv8BNGsX8QaGfMvL1bg6l4e8HTyu3nXU1zJu/tTX2YHzbyRW2sNtvG2xZY/2Q/Z0/ZU8Bfs7aZe3mnyzeIfGmvyNPrniXUf3mo6jcSt5kjM7bmSPf82xW/wBpmZvmr6sooooooooooooooooooooooooooooooooooooooooooooooooooooooor51/aD/Zx+G37R/g//AIRTx/YGWe1LSafqVuViv9OuP4ZbaX+H5gNytuVsDcpr8XfiX4E+KfwI+Jf9hftCmy1mw14NaWnjK9R00PxFAis0Nl4lSP5kuVUboL5f9It5AG3TxruSb4j6Xa+KvBNz8IPHkeu6WLO2f+07ia8bVdf0LS57hb6F7mL97Hr2jRT/ADxXlqy3FvH95V2t5vytP+zR8V/2bryaHX/EME2i3/2W70fVbK7uINDN67xSWlxJPNDF/rICyrdWjM1rIyedJHGzbv0u/Y1/4Kc+FvFx034bfHnVYrDVJ9sFlrdwyRCWX7vkX+3ZGkv925jVYZv4lik+Vv2eVlYbgcg0+iiiiiiiiiiiiiiiiiiiiiiiiiiiiiiv/9L9/KKKKKKKKKKKKKKKKKKKKKKKKKKKKwdU1TTdF0+51bV7mKytLSNpZ7iZ1jiiRV3M8jt8qqq/xNX4Tftn/wDBRLxR4x8N634Z/Z11A+HvBsLS2dz4slZoZ9VuEX5rTR1/1m3kebOv3VIbdEpVpPzp+EX7Mmr/ABG1nwZrXiqVZfBN1eWsGu3djJBcpZJk+TawTxzStPeXK5drW33TKzpuj3OtfpV8QfFMtvaWH7NnwHFhL8Ofhwl1/wAJhcC5ePw5ZvPcfuZ9Tud26ePmSefTLdtu7KySSqska+WfAP8AZ9+Nf7VXjmz8eaJ411Xw/wDDywWWC88Upp66NqOsN+9t2i06NZ52WD7M3lRbfKt7dWeOO33eZv8A3g+GHwn8AfBPwdZeAPhlo0OjaLYj5YouWkdvvSzO3zSSNj5nZmavVqKKKKKKKKKKKKKKKKKKKKKKKKKKKKKKKKKKKKKKKKKKKKKKKKKKKKKKKKK4Xxv4K8MfELwtqXg7xtpVvrWi6tF5NzaXCb4pF/8AZWVvmVl+ZWAZfmr8K/2l/wBlH4t/sz+IYfih4H8Saz4k+F+jWhgt9sJ1TWfC0UCytbeRuuLWTyIJJDtljmXy4yY5o3jLLJf+GXxUvvB9rL4b+INzY6p8E/ihYvp9pq8Ba08M6jq06pI3mRL82iSyK7pcwf8AHrJMki+XEu+Rfi34/fsj3HgL4k+Lr34czRnwLpJRYL25MVtb/wBpOqeZp9y8kySWUUqNK0DXDLHMvl+Wz+bGzfRH7D/7fHj34MeGLTw78Wrh/GPw2051t5rq1Y3Op+Gl3+XG0yfelsW42su5VyFjbdtir+iDwn4s8N+ONAsvFXhDUYNX0bUolltru2kWSKVG/iVlrqaKKKKKKKKKKKKKKKKKKKKKKKKKKKKK/9P9/KKKKKKKKKKKKKKKKKKKKKKKKKKK8v8Aib8VfAfwX8F6h8QPiVrEOk6Jpy5eaY/M7fwxRJ955G/hRdzNX4DftR/td618fXSz8SFtN8Cyxtd6P4LivUs73WFiia4huteuvM220Eipvgs1b7RcfIsa7njnrwn4UfCHVPikdK8efEJNQluZ13aXpMVtFaj/AIR63LrJDZWckiwxW06sVlvLhorO3Uu3mXNxLtj9E+Pniux1LRbrx58NI7bwFoUUL2UF4moWtzLcIsqW9/p/h62t4LWOWVmmRry5hkkXydlvHMkKtE3vf7Gn/BODXPGVnZ+Ov2hLa60LwO0yX+m+C/tEwW5n2BVu9RRpPkZlA3Iu2Rs7W8uNfLb94NN0yw0XTrbS9LtorOys4kigggRY4ookG1UjRflVVX5VVa6CiiiiiiiiiiiiiiiiiiiiiiiiiiiiiiiiiiiiiiiiiiiiiiiiiiiiiiiiiiiqrosqGNwGRhggjKkV+K/7ZP8AwTelurTW/iJ+zFA1vHfsLnW/BUc8tvpuqNFuZXto43RVlViWWL7u7/V7G+VvhD9nzWJdHs18ReNIj4j0HwpJNa3NjNdpZ61oNhaunnWup2zW9zI+ltPIiwS/L9luFEitbMzbr3xZ+Es2lahffFL4QQX2h65JHLqelaZZCzu1Gly72u4YYrJms9R0+TzGk82z3rHukhurdI2R01f2Xv2l/FHwT1O21L4XJEltqsaXer+AprtGtdRVmZftWivul+x3zKhZtPmbzG48vzVaOOP+gr4H/tAfDT9ojwPb+Ovhhqi31q+1Li3fCXVlP/FDcxbt0ci/98t95WZfmr3Siiiiiiiiiiiiiiiiiiiiiiiiiiiiv//U/fyiiiiiiiiiiiiiiiiiiiiiiiiivmn48ftE+C/gJpkA1KOXXPFGpRytpWg2TA3t6Yl3SO38MFtEo3S3Em2ONQf91vwO+JH7QXxE/aE1u+1w6YfF3xLsIr1NO0dLddS0jSIHZ41fQ7a0a6W/lWNHll1CZVjWQR7ZFVFjl8/+Hnwb+FXwGTR/F3xy1CC08Qwai6PNOkt/p2ny26o2xbOOPdfahA2d0G5re3Zk+1Mrf6M0nxd8UH4lfEvRPB3hjwrbeNrvxNdQXaaXYvqA1XWEW0WbTJ9Yupmdvu3cyywW62yxqh+ZIfIZP2R/ZO/YcvPAdv4Y+IH7RGojxd418NWiWui6bnfpHhu3X7sVpF9151/in/vfd3MvmN+mVFFFFFFFFFFFFFFFFFFFFFFFFFFFFFFFFFFFFFFFFFFFFFFFFFFFFFFFFFFFFFFFfBn7Tv7HVv8AFq4vfib8IdZb4ffFVrKWz/tOD5bfVbeVNrWmpxKrrLG6/L5m1mXj5XVVWvwn8I2viX4OfGqX4V+L/A2meEdfRrCQ6Zq0moPay38DvD/aGk3VlNFNbu0EkkkW2aVWkBWHa3lRr0HxL8D/AAL/AGk7nXfE3w511J/Eoht5BqLq2mxPK7ou3WIJI1jil5MS30Pl2c0hTzmtpG/et8B/E74j/s4DStY8QaTdeBPiRpFq+n6fLb2DW39s29q7+WmtWdz9ljurRkSSNr6FpJIdkbNsZP3v72/s4ftUeGfjxaxaHq1oPDXjy3tlurrSJJ0niuLdvl+16bdxs0N5aM3/AC1hZtv3W/h3fYFFFFFFFFFFFFFFFFFFFFFFFFFFFFf/1f38oooooooooooooooooooooooor89/2q/24PBvwNaXwR4Pmt9S8bhooZ2kV5rLSWn/ANX9pWH95LO33orOH95Jjc3lx/PX5W+MfAXxa+McPiPXjrs9klpLFd+JbjUIre5vJPKlSRU8QXMkkVjaxqvzQaPCzQ2/H2rZtaavNLDSvDfwNkuNRvNZuBcatBFLrGuWB/4mQ0u6lRVisoLeNv7G09mkVWvLiFbqRSFtbVVby29QufhtdftPeLNL8E/BzRb5bjQFgjs77U2aK90/TYmZrBlljaWPTtPiV/PWVfMvr+YlljWNvk/ZH9lr9kTwP+zB4dih0+aTxH4pnhSG81u9GZ3RVVVgt1+b7PbKqKqxL/dG5m2rX2JRRRRRRRRRRRRRRRRRRRRRRRRRRRRRRRRRRRRRRRRRRRRRRRRRRRRRRRRRRRRRRRRRXzj8fP2cfh3+0R4Z/sTxXHLZarZ7m0/WbI+VqOny/wB6GX+JGYDfE26Nsfd3KrL+IN18CPFH7HHjpbfxvp93rMt0v2XTNY01Gk1G8RLf7Oq2DNIsdxHLAPIudIuWWSOPElnI21pF821rTvAfxouIfBXhrVL+50jT57y08N313MRq2nPEiedb2U83kR6xZqrxrLa7lvIc7bfz41/e9J4W+GHxD8BaLa+Ok8Qw6r4Y1K/afSZbcxaTaRajtRd+j6nb/udO1BuV2XEMVrdYEcy+dugi/T/9mP8Abu0HxnrT/CX4w3n9n+KbW6WwtdSurVtNW9uP4bW9tW/48dQ4P7rc0MzA/Z5G/wBWv6ZUUUUUUUUUUUUUUUUUUUUUUUUUUV//1v38ooooooooooooooooooooooqlLPHBE80ziONBlmJwoHrX4x/tf/8ABQTXNSnu/g3+yrfW39q3TRQT+I5rhIEKTs6yNpTTfK8cXlyefef6mFVLK27bIvxn4F+F1j4X0zTfHXiPWZGs9SuZLez12KZbG51i8uPmuIPD81+yrawM3/H5rl3tmkwFt/8AppT8afFHQ/APxD1TQ/FOt6fa+B9Lsb2LSNM0awmvNIhuLJkjW3sm/e2d7fbpJXa8vPOjh80yN/pDeXFR/Ya/Yy+Inxk1K+8Rw2kWkeCbxoJIteuo/PEY27pF0y1mXyZbxd5i+0yK8dq3meXvk2sv9Gvw0+FXg74Q+GI/CPgHT/sVoshnnmkZprq8uH/1lxczt+8nlkP3nZt3/Adq161RRRRRRRRRRRRRRRRRRRRRRRRRRRRRRRRRRRRRRRRRRRRRRRRRRRRRRRRRRRRRRRRRRRXn/jnwH4S+JXhq98E+OtJg1nRNSXZPbzruU/3WVvvJIrfMrrtZWG5WVq/n1/bt/YW8f+ALCPxN4TjPiXwkt551xrBLJqNnA27/AJDCxrtuli3Fo9Q2+cql1uNy+Wy+J+Bvi9o+oL4D0v4e+ILexsYNN2eI7O+0mX+zzFbvDZ7NYgXbp88EsUkkcF38ske5IbqZdqXK+u/ED4RaB4rPiFfDjm6h8KD7JqcdlONevfD9nllj/ewMzaxoW6P/AFbbb+w2hlX5Nre7/sj/ALd/i34S6lb/AAg/aT1S08RaF9oa30vxBp93/aNxDaLD50c823dJc6f5ef8ASf8AWQsrrMvyt5f7iaVqmm67pttrGi3cV/ZXsaTQXEDiSKVHXcrxuvysrL/Etb1FFFFFFFFFFFFFFFFFFFFFFFFf/9f9/KKKKKKKKKKKKKKKKKKKKKK4fxr408J+AfDGpeL/ABpq9voujaTE0tzd3T+VFGn/ALM38KqvzM3yr81fiT8Xf2yPF/7Ura9pfw20+bS/hTo0Esks9xG7vrCwf655LWFluLxYlwy6fDtVtwkvpkhVoq+RvC+geFvidPrfjrWLqF9P0aW1a58Q64sT6HYbV+/dz/L/AGjexxqI7PSLKH7HH8i/vVV2ev8AEX9ojw94xjXSm0Gwk8I+M5Lq3j8Tam76x4wNnZuluzyxW0kX2O2nwFisbdbaNm+XzPL3s32H+yX/AME2r3xvBonj/wDaXtLmHw9pCPHo3h+6Z47+5s2l8yH+01WRlgjX7y2sO35ifM+bd5n7maXpdhomm2uk6VaRWVlZRJDBBAixxRRIu1UjRflVVX5VVa6CiiiiiiiiiiiiiiiiiiiiiiiiiiiiiiiiiiiiiiiiiiiiiiiiiiiiiiiiiiiiiiiiiiiiiqzpHMhjkUOjjBBGQRX4w/tb/wDBNvE+rfF/9lK0j0vWrq3uY77w/FI1vFIk4/fvpjKyrBK6bkaBv3MisV2r91vzh8BfGGx+FEk/gHSPB9lqWmeD4G1WbU75pvDXi2yaJ0W5t9OuWmZormKV3aW2Vp4ZsOyxqrNHXUeN9I8CaVDbfG/wrfnVdJ1HVVlg8S6aiWduHf8AeRrqf2RfO0LW4G+XzYbdrW6+RmhZfMZvoX4SftX/ABE/Zn0vRvF8mnyeJfhbrzyz3lvDGltJbRbysl7HZ7ttnJ5vy7rfdp14zBo2gm8zd+4vww+LHgH41eC7Dx98M9Zh1nRb8fLLEfmV/wCKKWNvmSRf4kbay16nRRRRRRRRRRRRRRRRRRRRRRRX/9D9/KKKKKKKKKKKKKKKKKKKKK+c/wBoP9pb4X/sz+DJPGPxN1P7Pv3JZWMOHvb+Vf4IIt3zdtzNtVc/My1/Pv8AGj4u/FH9sXxB/bfiy9t5NG00pf6D4NtpJU0uKyV/m1LXLxvIW3g8sFfMkZJpNwWGOKOVZG7XW/gf8MPhh420z4iftQ/E6OLUJdJ0258PaR4fE2lXtvL50Uyi0g8uD+y7SBW8tGuFVmzLN5astfJvjrUPi/8AFP4h6f4B+FvhprnQNRS70rw14fjistQtbS3ukSZvLjj82GG7ihniae7ZvtCyAySSRsrKn7l/sdf8E7fCvwY1BPi38XSvir4n3krXe+aT7Tb6bLL8zNGzKvm3O4lmnZflY/u1X7zfqNRRRRRRRRRRRRRRRRRRRRRRRRRRRRRRRRRRRRRRRRRRRRRRRRRRRRRRRRRRRRRRRRRRRRRRRRRX55ftkfsA/Dr9qOzfxXpoj8N/ES1VfI1SIbEvFj+7Deqq/Mu35Vl2tJHx99V8tvwBm0v9pf4GfGGfwF4w0/8AsvU7WJ7fUo54rBLTV7LUb3b51/PcKtvqMUk84XzLhm28L5kWzcn1Rofwe+B/x0+Ifh/xJ+zL8RZ/CPjiL7Q95o2tXD317BZLaRR20FszebDewQKPKaz3eY1uxjZW2bW4P4f+Kviv+y/46k+IXw61Gw8Papqt1K954fjiuP8AhF/EFhb/AOul05vmaKeDDefZyLHdW7fLGvzNbL+8v7Lv7X/wq/at8NnUfBN4bPXbAL/aWjzv/pVs33d6/d82Bm+7Kq/7yo3yr9dUUUUUUUUUUUUUUUUUUUUUUV//0f38ooooooooooooooooooor89P2wv28vAP7MmnzeFdGa38T/EW5RfI0wzrFb2nm7VWW9l3fIvzhvKVvMZfm+SP94v8AP74kX4+/tBfF2DxV4kF34q8S+LbScaXe3llMmnwT28XnTQ6ciq8JSDeEWdttvHuM0jL/AK1fpL4d6n4S+F3w5t9XtdW0e/tfAd4sTPZzKmnX3i50229xO8nmtdQ2LTef9ruI3haSMQ2cKxrLLL438KvhJ8Wv2yvifqmoabeXHiLxJe3q32ua7JM8WnOsrvb/ADfZvKW3g8gSKse37RIpRY4Yod7L/RZ+zX+yZ8Mv2ZdGux4YtIr7xRrJaXVdaa3igmuZWbcyRRQqkdvbK33YIVVV4+83zV9Z0UUUUUUUUUUUUUUUUUUUUUUUUUUUUUUUUUUUUUUUUUUUUUUUUUUUUUUUUUUUUUUUUUUUUUUUUUUV85/tAfs1/Cz9pXwgfCnxK0wTvAWksdQjVReWM39+F2VuOBuRt0cn8StX84/7TH7N3xJ/ZR8Wf234ju7l4XvI7nQtd0xmtrWO606J7i3lVGb7PFJu83dZ/u2jZh9lZ490det654/8O/FXwLrPjrx1rmk3jaqtvpfi27I83SbjVm3w2GrrbRx2sis0e1ZWto0urVVST/SY2lir5FTwZ8afg58RPDl9pD3WkeJdDsk1RvEPhyC4vlXTpXaOCeZo18m6gbC/v4WeNo38uTzJFaNf3W/Y0/4KJ+GfjgYfhl8W5LLw98RYpDaxtBKj6fqrptXdA6sypKzH/Vs22T/lmzfMsf6m0UUUUUUUUUUUUUUUUUUUUV//0v38oooooooooooooooooor8uv8Agor+174o+AOmaL8M/Al1b6B4k8aWl5P/AG9erKbfT7W1X5vKWOOVmuZW+SL5WWNiGb7ysv5S+Avg3rdroMviTxPp82vyeKLywkg0TXZfK1HWL+/SKSH7e0bfaJFnlBuYNPhkXzI9lxeXCRrFJJj/ABW/aL+GfhP4K638HPAWh30t7r4TSL3WrwRJPJDYXv2q7e2vLdtr2085ZIoI4/LVczSNLI7Kvc/sffsO698cNYn8R6VDHpvw7QtB/b91aR3f2u3ZpWmt9Kgv7NGeT51j+3SQq0LI/l7s+Wv9FPwt+E/w++Cng2x+H/wx0aHRdHsBhYoh80j/AMUs0jfNLI2PmdtzV6rRRRRRRRRRRRRRRRRRRRRRRRRRRRRRRRRRRRRRRRRRRRRRRRRRRRRRRRRRRRRRRRRRRRRRRRRRRRRRXCeOPBnhb4h+GNR8G+NNKg1vRNUjMV1aXKebFIv/ALKy/eVl+ZWAZfmr+fb9sr/gnzq3wiiXxb4JsxrXw7tB5f2mG1iF/oVq2/zPt4trdpr22XeG+1bXuIY02/8ATRvnb4MftKfCvw/8Mdf+DPjfw9faxoekX2qX2m6hpn+k38VlqMS2cywXNysX2VVXEvzQ+TMpeOaFG2tXoXjH4Gaj4u0O70vw9pqW09hqUH2zSNMnR7q93qs0N7YLIzta3uoWyCdYo5JbK948tkuEjir7z/4JvftkeMfiFrf/AAz18S9UPi3UtO0ptS07WY0nF1FDA6xyWGqLJGv+kxZH7xd6t93zHbazfsxRRRRRRRRRRRRRRRRRRRRX/9P9/KKKKKKKKKKKKKKKKKKK+Tv2rP2cNO+P/hTSprFILfxh4PvF1PQbu4RXi89dvmWs+5W/cXKgI/yttYJJtbZtb+ev9of4+fFCP9pbxhqHijR9S+Huspo1v4YstNuf9Pv7ey2LDIsOoNH9odp8yP5sLK0yuV+0KrfN9z/sr/8ABNyPxzN4f+JX7ROkXFj4f0q3iTSvDt/KZtSvERQscuqy/wDLKLao8qxj2rGuFb5vM839wNO0yx0XTrbS9NtorOztI0hhghRY4ookG1UjRflVVX5VVa3qKKKKKKKKKKKKKKKKKKKKKKKKKKKKKKKKKKKKKKKKKKKKKKKKKKKKKKKKKKKKKKKKKKKKKKKKKKKKKKKgdFdDHIAUYYIPevxu/ah/4JxaVHr158Y/2btKS31J0dtS8N2832D7Qr/em0m6X/jzu+u1Pmhk+6y7d0cn5QfD341/EbwL8aPhTp/hnT9W8Sa98O72XS7fQ5bJYdWeylcxyaeztHLcIzR718rdLHDuLR+Vlo1/oi/Ze/Z0j+GGoeKPjB4rsI7bx78QJlmuoRILltLsE/499P8AtO1WnkXhrmdvmmk+ZmbarN9q0UUUUUUUUUUUUUUUUUUUV//U/fyiiiiiiiiiiiiiiiioiyqpZjgL1Jr5F+JP7df7J/wquWsPFPxG064v4zsNpphfVJw/9xlsll2N/syba8z8I/8ABTn9j3xZrcfh+bxbP4euZ22RSaxZz2cBb/anZWjRf9qRlWvsmTwz8N/G97o3jw6VpXiC6sh52maoYLe7eIN82+2udrMu7+9G1ehUUUUUUVjapqum6LYT6pqt3DY2Vsm+WeeRYoo19WdvlVa+ata/bd/ZI0Cc2mo/Fnw80qHB+z3qXSg/70G5av6P+2h+ydrj+XYfFvwyHPQXGpwW2f8Av8yV7r4b8WeF/GemLrXg/V7PWtOclFurG4iuYGZfvBZI2Za6qiiiiiiiiiiiiiiiiiiiiiiiiiiiiiiiiiiiiiiiiiiiiiiiiiiiiiiiiiiiiiiiiiiiiiiiiuKh8C+CrbxTP43g0DT4vElxEsEuppaRC9kiX7qNc7fMZf8AZ3V2tFFFFFFFFFFFFFFFFFFFFFf/1f38ooooooooooooooooqlNFHcRNDMokjcMGDDKkejV+fPxg/wCCb/7P3jdl8UfDTTD8MfGmnOt1p2qaBm2SC6ibdE8lqv7llVvm/drHJ/tVw/wX+NGufFvQPiB+z3+0B4M0nxZ8cPhnDKH025gtzZ66m0LbXcfnL5aK7PH5rbV2q4kVfm8tTStLk+GB1LxP+zFqVhoFzYayugX3hS9mWz8K+KNbt4VkvYdBSSRpLG7WQSRK0f7tpIirRttaSvt74HfGXwp8ePh7Z/EDwkJbdJZJbW8sbkKl3p97A3l3Frcx/wAEkbD/AIEpDL8rLXttFFFFFfl3+1Mnwq/aB/aU8C/szfEzWls/C/hnTLzxZr1rNe/YoL9mZLewtPMV1bcu6SV9rK3l/db5ty/PeufsofC/4YeAfir8SbD4Q+EPFT3+tpD4G0+TWme3k07ZFC0stzc3SqzNtkn8pW8zdvVW27WXq/H37F3wC8Ty/CzS/CXwDjm1XxeIDrt7pus3UOlaDbxIkl350sMzxyy7nZIBt/eMv3v4a628/Yo+D3irwtq/hP4S+IfFfwa8L/Da/vM6pDeeTZajqOxft93J5zLNLHbLCkXntJHH8rrH8qszcjL8JP8Agpp8BoLbUPgx8UbH42+GlgM8dvrKo1xKr/Mu17mRpHXbhl8u9+b+793doeC/+CrWn+E9WXwV+1n8M9a+GfiGOGJ2lS3llilZvlaX7NOsVxEn93b5+7n5vX9YPCXinQ/GnhrSvF3hy6W90vWrSC+s51BVZre4QSRvhvmXcpH3q66iiivgj9tP9oXWPhvpPh/4KfC3ULeL4rfFO4TS9HaaQRJp0Fw3lzahK38O3O2L+9J8yq2xlr4is/8Agmz+0P8AB650u8+D/wC0Vqtr4gvpXEUJ0++i0551ieZvtMsM9zGkbbCu64h2sxC/MzKrfT/g74r/ALaX7Pvgvxj4i/ax0Oy8c6J4XtbIadeeFo/O1LU7ieZY5GaJfKVY40fdK7Qw7dvyq+a9V/Z4/b1/Z2/aRvU0HwjrMui+I3G4aPrCLa3knr5Jy0Mrf7McjNt+ZlWvuCiiiiiiiiiiiiiiiiiiiiiiiiiiiiiiiiiiiiiiiis68u7ewgkuryZLeCIZZ3ZURB6szVhaB4p8NeK4pdQ8L6vaazb20rQSyWU6XKRyoFZkZo2dVbawbb97kV11FFFFFYOta7o/huxk1jxBqFvplhbjMtxdSpDEi/7TyMqrXyNef8FAf2QLDxdZ+Cm+Jdhe6ne3MdqhtI5rm182Vtq7rqON7dV3H73mbV/iavlHxb/wVD8d23ie+8I+Bf2cvFmrahZ3D23l3fm28+5G2/NBBa3Xzf7O7/gVRS/to/8ABQOVHvLX9lya3tIhvYTSXG/b97+6v/oNel/A/wD4KA+LPGOu+CtE+NPwe1f4f2XxCmitdD11Xa60u9uLhPMt03NFEyeav+q2tJu+993cy/p/RRRRRRXzr8YPj14d+GWoab4L0jT7jxd4/wBcRn0vw3ppX7VOqfL507t+7tbRW+9PNtVcHbuYba+Ttb+A/wAaf2i/EmoaJ8YPjld+E20uG3urzwl4JiaxitYb1X8gvqMzeZeK2xl3tH5e6N1VVxX58aV8DvHfxI+Ks/hX/gn5498YW3hrwlcva694t1jXpRpM958v7q0it40afaud3yssm4fKse2ST9z/AIG+Bvij4A8G/wBh/Fn4gv8AEjWWl3rftp0Om+XFtX91shZt+1st5jNubNe50UUUUUUUUUUUUUUUUUUV/9b9/KKKKKKKKKKKKKKKKKKK/Hz9urSLX4E/tLfBT9rfw0Tp1zeaxF4b19lVVS4s51ZVeT5fmk8gyrubd9yP7uyvu/RPgL4W8AeGPDX9j2dx4n1TwCmqX2lx3ksQa71fUd8k11K/lqqzyvJKqv8ALHGsz/L93bzHhWw8D/Bj4jJ4n8W6lDY+NfjFNpOlanZ6crf2W+v2dlcXDSxq26SJp4gV3SN+82R/xM1fXdFFFFeb/FH4h+G/hJ8P9d+Jni2Ty9M8OWct3Nj777B8sUf955Gwir/ExFfmb4f+Hmh3vjD4cw/E/wAB6H4n+M3xt1CXxH4qTW7H+0V0bw5Zo8i28Mc/y27QKbazibb80m/du2/L9B+A/E/gD4jfGf4g/AzS/A3h25+Fvwls7IOTpsJgg8QXDyyTxQpt8nbFEPm2xqyyA7m+avAf2XPAnwG/acsfGvxn1X4U+F/DHgrTtWmsfDV1plvNpd7PZ2W7zrq9aGaOP5lMe3aq7WD7t3y19HeCfhJ4I8Q/C2z+JXgTxj42+H2i65ZLqsIutclv0t7B0MitJa6q2o2qxyxESMrLuVcL8vzLWH4a0b9rgW3h7x94T8Z+F/i74blsYr7TG1S0u/DF7NFeRKyn/Qllt/miIZfOt/lY/djruvDXi7wn+0Rd33wu+PXwevtE13TIneaz1/TE1DSZUVhuey1NY2t5V5T+JJP9n5Wrw/45/sH614q+Jn/C/wD9nD4k3nw68cLZwRRRR5k0u4W1iSOCLarfuoGjjVXTbLG2N3l/e3cB4H/4KBfEH4K+JbX4Yft3+C7jwdqEj+XB4msYWl0q82/8tWWPcu3+81u0nzH5o46/VLw34n0Dxhodn4m8Kajb6vpeoRiW3u7SVZoJUb+KN1+Vq6avMPi18UPCnwa+Huu/E3xtc/ZtH0G3M8uOXkb7scUa/wAUkkhCKv8AeIr8wb34QeEtU8FXXx6/a48DJ46+K3xl1G0tNE8LyzPC+nQSt/oGmW0q/Nb+RBme8n2rtw+75g2/7J8A/snaN8Hpteuvg5438T+H49WsprW0068v/wC2NI0+dv8AV3EVrerK2+Nv703zLlWrmvghafFz4S+PdZ8M/E/wNHeN4yvXv7jxnoF3NPYXdwkW1Xv7G9meawby0C/ud1vuwq7Vry/4/wD7EX7Nn7ZeiN8TvhfqVjpXiednMPiLQXintbmdT8y3aQt5crK33nVlmX+823bXEeIf2ovG/wCwRd+A/hD8bPDuq+LfAMWmW9q/jjzmnuJ79t0k37tv+WcGfLWKSRZvLXcu/wC7X6WeAviH4L+K3hjT/HHw91m313Q9SG+C6tX3of7yt/Ejr91kbayt8rLXolFFFFFFFFFFFFFFFFFFFFFFFFFFFFFFFFFFFFeH/GP49/Cr9n7wy3i34s+IYNEs8HyYmO+6uX/uQQL+8lb/AHV+X+LatfFvwt/bY+JP7WB8U+Hf2ffh7qXhiwk0y9XRfGOtJ5mnR6pGB5KXEUccka9T92SXawG6Nl+WvDb7/gnx8UfjvDpXjD9pb46at8QINZmhdrPw0sJ0u1Z9y+fDJNIlv5CqBuaG1Vufut96uFS8+Ev/AATE+Mnhxvh38R/+Eo8D+MZ/7O8VaBc3tvdahpzp80OpxraKm1Y8lWVo1Zlyvzbl8v8Ac7StS0/XdNtNY0m5jurC9iSeCeFleKWKVd0bxsvysrKQytXQUUV4n8YPjn8KPgF4fHir4reJLbw9p7vsi83zHlnf+7DBGrzStz83lq237zV8BfG/9qX9r/xv4is/Cv7GPw8GueGvEWkW1/p3jC4hYwSJdL8zxtceRbwSRNlfLuNzcbvL2stedWv/AATe8Z/Eu9t/HH7b/wAVtY8WajdXFpDFp2jM72sTysI1RpGhZUXc+1vLhiVeW8z5vl+p7L4ffsSfs+arf+E7HQ/C/gm9trZJLHUZp7K81d7h1lWT7Oly0955lsqJJ8ysrbvlVtrV5X4m+KHibxvoPw78TaBrXjrXPFvgrUZTPqfhHwvqCaTrll5u14ru2v8A7Has08SRszKzRwyF/LbbXoHhnw18SPE/7Skvxx1TwL4v0Hw/r2lLomo2OsaxpEenRWuwfvpLGG4nk77tqsrK2/8AvMreR/G/4b/GPw78EJv2Z/gN8Ip7bTPD93FeeE9eufFFlNdJcWF3/aSy20EzfaPN+V1iTd8qn5tqiv0G+AnxRh+MPwt0bxpPGbXUmVrTVrKRdkthq1qfJvbWaP7yNFMrrtb+HDfdZa9xoooorj/Gesal4e8G654g0PTpNY1LTbG5ubaxhH726niiaSOFf9qRgF/Gvgr4QfDLx94akbxTHrtnrHxf1LXrDUfiXaSwRO76bqNv8umWjzfNFbWcTh4PLk2yNDIu5vmjX5z/AGodW+InwD+CN18BPCum58ZeNvEE/g7wZfo6fapfCl46XUdvHPu8z/RmmFjtk27chl/hZv07/Z4+DuifAX4QeGvhPoIQx6DapFcTJH5X2m8b5ri4ZdzfNLIS33m2/d/hr3aiiiiiiiiiiiiiiiiiiiiv/9f9/KKKKKKKKKKKKKKKKKKK/K3/AIKxWWo6n8GvhzpujKp1C68eaTFb7iq/vXgulj+9/tEV+m2oX9npVhcanqk8dpbWsbSzTSOqRRoo3M7M3yqqqPvNX5kfF7wlq3ww8BaB8WvH5guPEnif4seG/EeoSQN50Wn27XEVjb28Uv8AH5FiixNJ/EzPt+Vq/VOiiiivhr486pZ/FH44+A/2eLsp/wAI/pcbeOPFXmEeUbDS5dunW8u75fLnvcSsrfwwf71eDD4y6ZpHw1+LH/BQe5Ob7xHaP4c8DQSpl106zme3slVPvbr2+L3Mq/wxhP7rVxvxLsNb/Y1/Yj0f4O+FhLq3xd+Mt59glmBL3Fzretqv2+bd95mjQiCJv73ls38Ve32fwk0n4VfCv4W/sMeGbh3k8VQ3EniS4gJVzpNqv2jVpdy/Mi308kdmrfwxzHb8yV6h+0hrCavqHgP9lXwvZl2+IM2NUitx5aWXhbTdjX+7b9xZ122i/wDXU7fmC1vftN+OPEHgnwZ4f+Hfwz1CPRvGvxB1Wy0HRGjiVzaxM6te3UcW3bttLJJH3Mu1W2f7K19D654i8P8AhK0s5vEWpQ6fDeXVtYQPcyrH5t1dOIYIV3fekkchVX+JjVLTvBuhaPd213okT6dFZWjWMdlbyvDYJEzrJlbNW+zrJuH+s8vdtJXdtNeDfEP4nfAjxX8RJf2VPjBpokvPEFpHcWVtrNoBpurB87ksp2+Vp4m/h+WRW/1eWX5eQ/Z+/ZK0T9kzxJ4v1zwb42v4fhzq0LXH/CPagyvZ6bOjeZJdJdM25VWMFfmXdtx5kj7FavzGuv8AgoJ+1r+zR8Vo1/aFgs/HfgLxWn2/Sp9OW1iim0uVt0N3plzbqvmJ5ZH7u4+bpuZGO6vrXwR8SbT9unxnb/GXxBZT+GPgB8JnbUYYtY2QtrGuQJ5jXFyqySxrbafH823cy+Yfm3fMsf0D8CbO++NnjC5/a38dQtZ6W9vPZeCLG6Gz7BorN++1KRW+5c6htDbv+WduEXc25q6X4I+OvE/x58c658XLC4ns/hnpom0bwzCGKJrBWVfteryL/FHvjEVpu/hEkn8dfXjKrDaRkGvnj4afsz/Cj4Q+P9d+IHw0sJ/D0niWLZfaZaTumkyS71b7Qtn/AKtJeNu6Pau0n5fmrjv2kviv8MvB01l4A+P/AIWkuvht4yjW0m1y4iS50i2vHdlW3v1/1lvu+Rop/u7j95Nm6vhiH9jj9on9kb4lQ/EX9iXUx4p8Ga1dRHUvCWpXiRp5MrfeWWRkjdVX7su5Zo+P9au7d+j/AMOP2mfgX8XvFGueCvh54ttdW17w5PPb3tj88M6vbv5cjRrMqeaisPvx7o/9qvoOiiiiiiiiiiiiiiiiiiiiiiiiiiiiiiiiiivzH/ag/wCChug/DHxbF8FfgJo//CzfipeTfZRZWu+Wzs5/7kzQ/NLL/eijZduD5kibdrZH/Dvbwf8AGT45f8NC/tD3lxqOo6pp2m3V54RNx51nY3/khZoGuVbdLaLIh8pF2qzA7mZflb6mf4vaJqXgvVNB/ZU0nSvH2oeGbuLRJNOsb23stN0xmRm3Ty/d8iJRtZLdZJN3yqv3mXivhZ+yzqlh4B1zwV8Zddh1DSPEcDWx8L+Go30Pw9pcDz/aJIrRbZlunZ5CfNlkk3SKSrLtZt3MeIvhn8AP2ZNW8LaDb/Cvw9YfDXxcJdC1PVjZrNdWV7dYW0F7czb5HtLnLwM8jfu5Cm5tr/LnfAm91L9l74p/8MneMriSfwTr3n33w81O4YtiLd5lxokrt1ltt2+Dd96M/wC6q/otWbc3MNtFJPcyLFFErOzMdqhV+8Wbstflf8T/ANvPxx8TPGV78F/2E/DB8feIoN0d54hlH/Em0/8Ah3xszLG+3nbJIyxsw+VZaT4d/sB+DdPW9+OX7c/ilfiZ4uCfaLubUrqSPRdMiibzNq7miV41/wCmirDtO1Yf4m/Q/WLzxDb+GNV0X4S6RZpqujRQWthFqSzWGlfOiMvlyQxMzRRRn/liu3cPL3Kytt+YtN/Z98SfEuV9J/ai+KV94l1q7ga4n8MaBfPoejQWsreWu2K0aK+uI1cFfNmm2s3y7a7P4U+D/hN8Ffi1dfBzwd8P9M8HxXGjwapo+oWsS+fqixMbe/SSVl8xpbbMLNuZmZZg396urg8R6pP8YfGPwW+JTi90LxVpqaj4f82NI1ls/K+y6rYb49u9oJNkvzfvPLuPvMqfL8FfsraZe65pH7RH/BPbx1qk8I8NPqNpoMl0zNe/2Hq3mrFNu3fOsW+GX/tsF+78qt8LeMPih8VP2ZTp8Vrt+Pv7LmrwSTWLbme9bS0eH+H5nj1CxMqfL/rJBuX+Gvd/BHijS/Anxv8ADHxU8JSAfDP9peztp3+b91ZeKVtfOgk/uq2oWyGJl+81xCN3zNX6J0UUUV8lftAa5rq/En4HeBdA1yfQ28Q+Kpbi8MLsn2qz0jTbu8ktZNrLujldI1Zfu10f7PHjK8+I3hKXxF420qy034iaNcXGgeII7WLY0Nxp0z7UVm3SeRLG63MCszLtmDL1r4u/bJt7PUP25v2TdNv5D5UWo6ncBT90SxNbyRn/AHmkQfpX6x0UUUUUUUUUUUUUUUUUUUUV/9D9/KKKKKKKKKKKKKKKKKKK/Or9tl9O1P4pfs7eF9fYR6Vb+J7zxNeSP9xIPDNi95Izeq7Sflrq/j54u8LfFq98K/BKxv5Do+t2aeMfEqxq6unhXTmWbypE+WRft0/lQbNu7yxL/d2t5d+1nL8Qvit+wt401zxJpUXhrxNBFF4kstID5vLPTdNvYriP7Su7/XrAhaXaqqrHy/4dzfoZ4M8U6b428I6H4y0iRZLLXLK3voWU7lMdxEsi/N/umuvoorz34keP/DXwr8C698RvGF19k0bw/aS3t1IPvbIl+6q/xOzYVV/iYha/InxLeeOz8Iwb2N7X4zftmavFaRxgMX0Xw3sCrF/uWmnv8/3W3Tlm+5Xt+saf4a+I37UPwx/ZQ8B2CN8P/wBn60g8Qa2v3ohf29v9n0e1Zu8kW8Ttu+9k/wASNVH4Z3sf7Uf7eHjH4mXr/a/A3wDiOi6JuH+jtrd1lb26Vvus0flyLu/uiBv7tfR/wAl03xlf+Mf2q9ZuI1tvFTSWeiTTMESz8L6S7xwvub/VrdzCW8kb+68e77le9aZ4V8F3/jGH4w6YU1HUtR0eDTbe9ikWWFtOeVrpfJZflZZWcNu3NuVU2/7W5qXhDwrq/iHRvF2q6Tb3et+Hhcrp15LGrT2gvEWOfyX+8vmqArbfvYrnfHXwx8N/EbUPCl54i82WPwbq8WuWlupCxSXtvFLHA83y7m8ppDIiqy/vArNu27a9Urznxj8NfA3xEtbK08c6Haa1Dp93FqFot1EHe3uoGDRywyfeR1YfeVvu/L92vhP/AIKg6xHpf7Pn2fS/FGp6N4l8Q3I0XS9N06fEWsf2jiO5t7mBvleLyNzeZ8rRtja3z7W/E7w74X179tf9oO9+HNpo0Eer+TpejWc+nXL3Oi+H9D0REhubiFt3735YUWBf9XI0z/xMjV+z2r/D3QPiN4n0P9hn4UW39m/CL4ZxWdz42uYWx9sfPnW2j71+9Lcyfv7xvvbf4lZtreoftE6jqPxY8X6b+xx8NpH06z1G0ivPGd/afIul+HM+WtlGy/Kk+oY8pV/hhDtt2/MvcfFLWrzw83hf9mH4ExrpPiDV7JI/Ptwvl+G/D1riGS92/wDPXaPIs1b70x3fdR64H9pH9rz4U/sPaP4C8IarYXetpehbWO0t5w93DptmnltdSNM371t+1f3jK0jb23fK1fQfwW+P/wAIv2hPDY8TfCnxJbazCArXEAby7y2Z/wCGe3b94jf7y7W/hZlr1DxR4Z8P+MtBvfCvivToNW0fUo2gubS5QSQSxN95WVvvVyPi7TfF3hz4cXmn/Bmw0467pdqkWj2eol0sD5CqscMjRtuVdg2q38LY/hr8Sfid+z5cftOeKdY+K/wB0a9+Dv7SHgmZLrxF4YuJGtVubht3l3theLtjZpWU7ZV2xzfek27vMk9E+Cf/AAU+8YfDTWovhJ+3H4WvvDes2ZWP+20s3iZ1+7vu7NV+Zf8Aprb7lb+GP+Kv2M8E+PvBfxF8O2/ivwLrtp4h0e65iu7KZJ4j/s7l6Mv8St8y/wAVd5RRRRRRRRRRRRRRRRRRRRRRRRRRRRRRXE+K/GXhXwF4f1DxT4v1G20TSNMj8y5uruVYoo4/9pm/75Vf4m+Va/OX4yfF34v/ALY/gPSdC/YO1y1HhbVr2703xL4llkewutN8pYmWKOKZVuFWeOTd5kMbN0XcnzVF+yh8FvgX8ILjxh8Kv2etRTxL8XdJ05o9Z8ZXdi11YWF7KyqtrvWRVVt2ZPs0MjM3lnzpNy19feFf2ZPh7oXhfxNoWtve+IdY8dW/keI9durmWPVNU+Vlw08LI0ESqSsUUOyONflVa9J+HPwx8CfCDwzb+CvhnoVt4e0S1OUtbVMb3b7zyM3zSSNtG55GZmx96rnxB8JaT8Q/COs+CNQvJbZL+HyzPaS+XdWkv+shnhdfmSWJwskbf3lFfNHwm8Wr8Y/DfjD9l/8AaItIb3xx4Zg/s7XYGTy4NZ024XbbarbL/wA851wzbfmhmBX5flrxNfCNz8RdJ1r9iL41axcReNfCiJrPgXxUxxdXVnat/oF/G67d17YtiK5VdrSL838bMv5s/tN/8FGf2u/D+m3f7O3iDT7fwH4w0MtY65rNi7i8vdq/LNattVbaOeMiTfHuZsho2jX5a++/2N/DngbQfhXr37OHxn+Ikvjq68a6LB4nmmku7iPTZNE1b/Q2isrySRJmVZE2z/6r5pQu371fSnjHU/AX7Fnw60f4e/AL4dyalrviS5e10PQdLjbdeXiqPMuL27beyxxLhpZ5mZtuF+6vy/Ungs+LLrwdo8nxEgs4vEktnCdThsmd7NLpkHnJC0nzNHuzt3Vy/wARPinpfw61nwVpes2FxLb+NdYXRYrqIAxW11LDLJb+d/FtlaPYrL/ERXi/7RHhXX9G8efDX9oDwNpF3rur+DdSbStTsbBWe4u9D1sC3uNqL/rPs03lXKq3yqqu3y/eq9+134Z8WXHw7svir8ONz+MPhXejxJYQquft0NvE8d7YNt+bbc2jyLtX7zBKvfHXRdY8b/CTSviZ8NLVrjxT4SlsvFWhoDtluPKXdcWW5f8An8s3ltv7vzj+7XxZ+1HeWOial8K/+CkfwYke407TRZ2/iUQr8154cv3CsZY/+esDO0TK3zKxTd/qq9W+KF5p/wALP2lfhx+1l4TurabwH8VbW18JeIbiIjY7Xn77R9SZvusu4LE0jfdjwv8AF8vAa98PNVg8U/Fv9i+G9/siLxRD/wAJ58NbgtsWyvYrgXE9rC//ACz8jUEEqxx/MsLu33a+5v2dvjHD8bvhXpXjSaA2Gsxb9P1qwcYlsNXsz5d3byL/AAssgLLu/wCWZRv4q+gqKKK+Bvj3eHUf22v2YfDsXzraDxfqc4/uqumLDC3/AH05r0jXvirZ+GvjB4duNBk06+8J+JdRn8K6/cRKiXWneIbdPMsFuJF+ZlnXdbeXJ91mgaP5X+bw79ubw7/Z3xM/Zr+MK4Efhnx3aaVdEhfkt9bZI97N/dVoAv8AwKv0iooooooooooooooooooooor/0f38oooooooooooooooooor4I/aPu9HtP2r/ANna88SQRy6Vb2vjiSZpVUpHs0qJmZlb/pksi/jXj/wG8Sat8SvFWl/EDRID4f8AEPxuup9fv3+7d6Z4H8OulnptpGv8DX0jR/vF27llnaP5kRl+gI9V8M6V8Sb/AF74sacTrHxluk8L+HtI8n7Ref2DYQvJI9yv/LKKRnmuZ/8AnnG8SyfvF2r5H+zT4puf2YfiTd/sXfEq5NvoZeW++HusXbqqahp08pkbTWlb5WubaRyqr95l+6qr5e79M6KK+Af2mLqH40fGX4e/siQ25vNJu5F8WeLsDciaRpb7rS2k/wBm7vVRW/i2r/tVz1t4ptbbxJ8Uf23/AIk2v/FM/Duz1HQfCFrHtZnsrCUre3sf8Pmahdp5UTfL+5UfwtubwLSdW8Wfsg/sPat8XNWtJJ/jZ8bdQ+1HKZun1fXmdrSLbt3f6NATL5X8M29f4q9j+Gvwhm+Av7PPw7/ZRW4c+MfifPOdemtG2zRWsq/aNauPNX/nlAVs4pfveZJEy/3a+5/EHwy8LeJPhrdfCV4G0/w1dWCaW1pZlYcafhY2t1+X5I3iBibbtbaTtZW2svTXPh+FPDsnhjQbhtCgS0NnbPZKiNZps8uMwKyvGrRLjarKy8D5ak8O6Jb+HdD0zw7BcXF3BpNtDapLdytPcSLAixq8srfM7tjczN8zN81dRRWDqeoWGi6fd6tqdwlpZWUTzzzSsESGKJd0jszfKFVQWZq/m0/bK+I+lfHPS9T+Ovju2ubzT/EbS+G/hRoAaWKWSCKdVvdfmiXa3zMoSKNv9YzIrKypur7s/Z0+CF5+w1+zvbJp2lx6n8ePitLFZ2lqfn8u9lRmht2Zfu22nx77m8k+78r/ADN+7r610bSvDv7G3wGFnaJN4o8RXt1uPP8Ap/iXxNqj9d3/AD0nlP3vm8uFdzfKlP8ABnh+P9mX4Taz428Yh/FfxE8V3a32rm0GbjV9evWWO3sbTd92KJisEC/djjXzG2/O1d18FfhhqHw+0bWfG/jqb+1PiD4ykXUfEF3ArOokRNsNhaL977NaR/uoF+83Mn3navxVj/ZD+Pv/AAUO+O3iT45fFNLr4ceB2u2sbCPUrd/7RFlZu0cdvBaSbdrLg+a8m1fOZ2VX+Za+xpv+CUHw88E2drr3wA8feJPA3jfS/mt9YNylwJG/iWaKNYP3bfdZVZV2/eV/u1wHg7/gpP4j+BXxP1T9n79sqGy1PU/DsscEvifw5++hLOiyK1zaqqfNtf5jCqsrfL5O6v1t8D/ETwV8TPDtt4t8Aa5a+IdFuxmO6s5VljP+y237rL/ErbWX+JaT4g+FdR8Z+EdV8NaVrl54ZvdQh8uHVNOZUurR1bdG8e5drfMPmVvlZSV/ir5y8P8Awq8dfFrw5qPwq/bH8IeHPG+n6Yqiy8QW52NqG7cu/wCx+Wsllcqo/etDNt3H938tfFPib/gm98Ufgb4im+I37C/xGu/DN6x3y6Hqc2+3nC5bZ5u1o5V/hWO4jb+95ldV4O/4KKeOPhNq0PgH9uj4c3/gLU93lx6/ZWzzaXc7P49i+b/31bySruP3Ur9K/h18WPhp8W9J/wCEg+GPiiw8TWIAy9jcJMY/9mRFbcjf7Miq1eoUUUUUUUUUUUUUUUUUUUUUUUUUUUV85/H79pv4O/s1+GpPEXxS1yOzmKs1pp0JWXULwr/DBBu3N/vttjXPzMtfi9LpX7Qv/BUvxh/wmPi6aT4c/s/+G5nlQynCFIt3mPHu2rc3O3KtK37m3XO35tyyfoh+yFrFrrdi/gX4A+BB4W+AGlWlxbw65qHn2+qeIL+XarXdonyt5XXdPJ8zcKuzZtX7F+E3wq8A/BfwTZfD34b6SukaNp24hR88ksrf6yeWRvmeV2+8zf8AoO2tTx18RfAvws8O3PjL4ia9beHtGtx891eSLHHu/hVd3zO7fwou5m/hWvzg8M/t8eP/ANpr4xWXwz/ZA8Ix3nhvSLqC41/xJrgeG3Fgsv7xYYl+aNp1BWJpN0jc/uV2sy/Wvxy0Pxd4J8QWv7QfwwtptS1PQYFt/EOjQDLa1oas0jLCn8V5aM7S2zfxZkh/j+XiPjJ4auPiv4c8I/tWfs03cOoeNfC9t9u0pkOItd0i4Xdc6Vcf7Mq58rd80NwP4G3Mp490PR/2v/gx4X+MHwa1I6L410Fv7Y8L6jKuyWw1OL93cafdr/zzkYG2uU+ZeN21tq7vjb4/+ALX9r/4PQ/tJ+BvCcI+LXw9iu9G8U+F72HzWuBAjR3+myIv7zzYt5ls5Y2WTaRt/ebfL/Kb9mz43+DfDPxG+EniH44XcXibw74DvJ9KTSry0Uf2XaXTtcQ3sLr/AMfCwXLvIyTLujwNu7cvl/122V7Z6jZwahYTpdW1wokiljYPHIjDcrKy/Kysv8VbVc7qmladrUaWuqWcV9DFNFOqTxrIgmt3WSJ1Vv4o3QOrfeVgGWuirkYvE+iS+J7nwSl7GdatbWK/ktCSHFrO7xxyr/eXzI3X5fu4G7buXdyV34+ktPixZ/C2/wBGngt9S0qXUbHVS6fZbie3lWO4slX7yyrG6y/7UZfb9xq+e9C8H2Oi+NviR+zJ4r08J4E+I1te6zoHG6DZfr5etWC/wo8VzJ9qiT+7Odv3G2/HX7OfhAfE/wCB3xW/4JwfFvUEXxb8OZJbbTro87rB5VuNOvY13bmWCco23+GN44+9Zg8RfFD42fAHTvH0dq6ftCfsn628eo23zM+oxWq+XdpuX5mW+tkLfL/rJI3Vflda+gNJ8V6P8Mf2gvB3x18BXK3Hwm/aXjtbW/YMqxWfiPyS1hc7f4Wu41MEq/8APYFm+batfpvRRRX5pfCzUfEP7Qn7VPxK+Ong57ZvDfw+0aXwT4Vv5laa0u9Ud/tF7dfK2544pQkTNGyrJGRtb71aWs23w0+KHwun8Y+MLSbwxqXxfgg8KeIrm0b/AEXS/Elg729pcTRt8yTW18nkQT/K27yFk+XY0fz18f8AWfE/jb9kHxT478fa8/8Awm3w0n0XRfEWlZzax6tomtRN/aEK/LskvIJRIrqu1o3C/wAPy/tBRRRRRRRRRRRRRRRRRRRRRX//0v38oooooooooooooooooor86f8AgoIf+EL0T4X/AB7ktxdad8O/FVudZUorj+xNWR7G/Vlb7yssix7f9qvN/EWm+KtE8c3+g2E8dp4u/aI1qLQ9FbS5kddH+HugxfvLq2ZfliaS2eSVVVvlknTb8yba9t+AmnaP44+MPij432/k2/hvw8v/AAgPg+B2G1LfS5St/cQ/9d7lPKTb8zRwDd1+XO+NsPwW/ay8SePf2ZfF1nNFH8PtNs9YuvE0TpHHouoT72jRJW+7IsA8x/m8toy6ttZa858HftPeI/2Xv+EZ+HP7TWrx+LPA2qWkA8OfEzTI3msLyDbtji1Pa0uyfaobzY5JFkUhm/jkr9KNF1rR/EulWmuaBewalY38SzQXNtKs0EsT/deN1+Vlb+8tVvFnijRPBPhrVPGHiW6Sy0jRLWW7u53PyxQQIZJGb/gIr5F/ZZ+H/i7UfCXjH41fEQy6X44+MN09+xxtuNL0jZ5OlWaq33WggPmbf+ejnduYV5z8R9BuvH/xb+GX7HHg8JP4D8A2Ona74yc42y2tgyrpWnzKq7f9JlhEsqfxRgN90fN2Qjsf2jv2rTqEyi48D/s+O8cbn5oLvxfdIrSf7Lf2bBj+6yzS/wCzXR/s5R6h8VfG/in9qXVpN2m+I1/sXwlbkf6nw/YTPuuvZ9QnBn2/881i/wCA+3fD7wHqXhnxV448ZeI9VOq6j4u1JJIcBljs9NtYlhsrSNW/u/vJWZfvSSO1ezUUUV+b37V/i63+LHie5/ZutdV/snwP4fs1134na0r7BYaMi+dDpqyL92e+2bmX7ywjdtZW2187fsreAbP9pn4y3v7avj/SY/D/AMMvAcH9lfD/AEydFht7ew0veq3bL91Ug+dv7qzE7W/crX3p8HB/wsnX779qDxUTDY31o9p4ThuB5a2Xh/csjXrK33JdSZBOzN923WBfl2vuo/Cy2uvjr49j/aH11ZE8L6Uk9p4Is5V2B7eVfLudakjb5t959y23fdtfm/5bNX1VcWNjeTWU1zbxzSWUnnQM6KWifY0e+Nv4W2Oy7l/hYr/FW1RXzF+1r8f9I/Zq+B2v/E6/2S6hAn2XSrdz/wAfOpTqywJ/urgvJ/0zV6/lt/ZN+CHiP9sD9pGz0LX557y0vbmXWfEl6T8/2VZPMuGaT+GSeRxGrf3n3fw1+5/xg/Yg174LSav8b/2GteuvAXiSwhe7u/Diu0+kaqkClmiWCTcqyMudqtuj3YVfK+9XCfszf8FdPhp46ht/Df7QsMfgnXcBBqVsrzaVcN/tL80ls3+95kf/AE0X7tfrp4a8UeG/GmkQeJPCGq2utaVdjfDd2U6TwSL/ALMkbMrVyHxH+H0vj3TrK1tvEWr+FbzTbsXlvfaPcLDKkux49skckcsM0W1zujmjZenpV6y8ISaz4PHhP4pNZeMjKJUuWmsES3uYt7eX5lszSx7vL2K38LMGZVVTtX83/jL+wB+ypYeN9Kuvh343m+Bfj7XjKdIXTdRWBLmWJl8zyLSSRZDt3j93byRrz92udlH/AAVP/ZtAht/7I+Pvhe16Mw2aoIF/vfNBM0jf9vP/AAKui8I/8FZPhVa6n/wiP7QXgvxD8J/EMXyzxXlq9zbw/wC9tWK6H/gP/wACr71+GX7RXwL+MgVvhl460jxBPKN32aC6QXgH+1bNtmX/AIEte50UUUUUUUUUUUUUUUUUUUUUV8ffG39uX9mb9n6S40/xz4xt7jW7fcH0rTB9tvw/9ySOP5Ym/wCuzR1+V3jP/gpV+03+0jr1x4A/Y48A3On7/lN95A1DUERztWWT5fstmv8AtSb9v/PRa7n4Gf8ABLbxN4o13/hcn7YWvT+M9bm/0oaLDetctcuq7o0vdQkb5l/h2Qtt6fvNvy1+jHwe8K/HnWPF0Hi34ipZ/DvwXo1s9lovgXSDBOoi2+Ws2p3Ma+WzKv8AqoLf93Hx8zMG3fW0cUcKCGNAiIMAAYUL6VyHjtfGX/CIay3w6+xt4mWznOmf2gHNmbvYfJE3lsreWzY3ba/Af9q79hD9q/xX8PPEn7QHxz+Kdh4l1jwzZz6jLpMYmSzt7WJfMmS0ZlijRlVfurCvmMPvM33vBv8AglT+0fa/Bz46SfD7xFIkOg/Ev7NYNM3HkahEX+xNu/uyNI0Tf7To38Nf1V18j6ZoOo/s/fFGX+woXk+GPj+93y26LldB166f/Wxhfu2WoSHay/dhuiG4WZtvO+IbYfsz/FW7+I1ni3+GXxEvIh4iiHyxaNrkuIYdVX+FYLttsV438MnlzN8pepfixoE/wM+I5/ad8Ko50O9hisfHljChfzrCL5bfWFjX5mn0/P737zNal/4kXd+X37ZPwI8Ofsz/ABhtf2qfCnhuDxV8IvH4lsvFWloqvDGmqL++eCRf9Us+fNgkVv3dwAu5VZFr7Z/Yv+JVx8NdXsf2YPFmsNrPh7U9PXXPhrr03y/2xoEq+d9kZv8An5s1PzR/e8v+FVVd36e0UVirY2a3yalPDGbtEaJZii+aEdlZkVvvbWZA232HpWmyKxDMASvI9q+TvHOuTfGv4QR/Ej4LSuninwZqT6jp9tcp5cqalpLy297plyn8DTp51rLtb/lpuVmXazfH/wAdBoY1j4V/8FMfgtO8unWCWsHiuGFdz3Hh66Pk3DyRr96ex3tHKv8ADtH3fJr2H4gW9l8Cv2pPDn7RWlagLf4ffF2GDw94mdWBtU1LZu0fUGP3Qsm37O0n3VyN336k1v8AZz0XVPDfxU/ZRsrhtM0PxWreLPDE0e7/AIlF5LcK00MO37kdtfRxzqse35bh4/4dze4/stfF7VPit8LYo/GIFv498H3EugeKLXKhoNWsP3cz/L8uyfAlVl+Xa3y9K+oqK/Lz45/Hzx9+0D8Rb39k39lOeOWN0a38ZeMUHnWeh2spMc1vbv8Ade7ZMr8rfKx2rtZZJIvoXxD+z4nhn9nPTvhT8ANSufC994Ligv8AQLm2mb9/f2ZaZVu9u1biK7kLLOrfK28tt4WvILP4keDvjN4D0T+2tBi0Lw1+0BYz6VqF2rssuneLoEMK288bNtWVvKeOCXasnnW8atu3Rbfiz4tQTeNfg14w8T63O1h8Rvijrvhz4aeKdDSNfIl8TaNqEXl30Tbvl8+xj3Kqrt2sPm+X5v3wooooooooooooooooooooor//0/38oooooooooooooooooorzj4nfD/w/8VfAHiH4a+Ko/N0rxLZT2M+PvIJV2q6/7aNhlb+FgK/CP4H+NNQ+CHxTuf2af2gr6Lwt8UPDOlz+GfBXjS/eWSyt9Jv51Zf3XmeXu8vc1nK23bxbyMqrtX6k8VXngX4ZfEyfTby0ls/g3+yLoNvqIgJ/5CnivVIVktNzN8ssvlTb1b/n4m3N96uUh0rXvB/7IOj+Binm/F39rbWXnvMcyxxa26zXcrfLuWK009gr/wDPOR938VdP4o+M9rYfFzxL8NfANhA/wJ/Zq8HaiPEumMiSWWsXv2Vo7bTZPMV1bymQbd3zeYku7d8u75e8E/EfUPhFp/gbUvg3460/4L+MviDpv/CRXPgfxLNLL4LNrPLMsLwTyebJYS3aokqI0ka7Tt8xfkVv0M1G4+Lf7Sl58OfhX480i10PTtOSz8T+Pjp063enXBinaTTNKgl3Ossd20YuZ13NthCLubeu77e8feMdE+HngjX/AB9r5KaX4csLnUbgp97yrWJpG2/7W1flr87PCvjrVPgB+ylqv7RviXRd3xl+Mtyt1FZkPJcXurapK66LYKjNu2W1s8a+Uu3bGj/Lu3Vtat4U1j4J/BDwV+yf8PLp5Pib8WZZ11XVM77iLz1WbxBrUzf3olcxwfN95olVm219W6J4s8PeCfiF4a/Zs8D6LI8eleH1vp5EfZb6Xpdv/odkv3fnlnkQqqfL8qPIzfKqt9DUUUV8+/tBfF+T4N+Cv7S0Sx/tvxVr1wmleH9KU/PfardfLCn+zEnMs7fwxqWr8jtZ8A618ZvH1p+wx4F1uTUreK9/4ST4xeLYPvXuqO/mSWiv93bGwEUUf8LBPl/cy7vv/wAcaHpHxK13Sv2OvhjbjSvAHhS1s5PGL2hZEi01ArWmiRsvzebfKN0/zbltwd3zSrXp3xV8N6t8UdasfgPpNvPpfgmKGK78TXUaNDFcWG7bBo9s6/8APzsP2nb/AKu3Hl/L5y7fpC2tLfTraKztY1iggVY40RdqIijaqqq/dVVrWoor+VL/AIKk/tNt8a/jhJ8NfDV55nhL4dvLaIVb5LnUvu3c3+15bDyk/wB12X79fsJ/wTQ/Zmb9n34GQeI/EloIPGHj0RahfBlw9va7f9Etm/usqMXZf+ejlf4a/SU7dp3dO+a/me/4Jn/si+FfjV8R/FXxY8e6NDq/gDw3NdWFhaXUay2t7ez5X5lb5WWCBw3/AF0eNv4a+Xvjb4x1b9kb9qnx/wCG/wBlrxhqXh3RtG1FYolgumeISpEjT28sbbo51gmaSJfOVvu/Nub5q/Xnwt+2/wDtX/Bnwho3iL9rX4QXl34X1Czt7z/hJfD6IzQxTosim9tdzRxSc7XVmg2t91Wr9C/gp+0n8GP2itJfVvhJ4nttbNuqvcWnzQ3ttu/57W0m2RV3fLu27W/hZq73x18Mfh58VtEOhfEvw3YeJLHLEQ31uk6xt/ejZl3I3+0u1q3fD3h/SfCWg6f4Z0OJrfTtLgjtreIyPKUiiXaq75GZm2qP4mavn39obUDZ2NuPE/wXf4ueEWRmvFs47TUL+0lz/wAs9Ou9nmrt/ihk8zd/yz/ir5k8af8ABLz9kr4p6faeJPDWiap8Pr2/iS6Q6fO8DRmVRIoltLpZViZc/NGqx7W+WvKl/Yc/bn+DzeZ+zx+0bPqVnAP3Vhr4l8pFX7qKkn26H/yGlIn7Qv8AwVR+D6iH4lfBjT/iFYQdbvRxm4mH97/Qppdv/gKtW9N/4K/eDfD13/ZPxx+E3ijwPqKna0Sok+P95bj7HIv/AHy1fRfhL/gpz+xh4vEaDx+NFuH/AOWWp2V1bY/3pPJaH/yJX0x4W/aN+AXjZ1h8JfEjw7qsr9IrfVLV5f8Av35m7/x2vYLe4t7mITW0iyRt0ZTuB/4FV2iiiiiiiiiiisy+v7HTbc3WoXEdrCnWSV1RB/wJq8D8W/ta/sx+BVl/4Sf4o+HbWaH70MeowXE49vKhZpP/AB2vkrx9/wAFcP2RPCaPH4cv9W8YTjgDTbB4kz/tPetbfL/tLurwE/8ABSL9rX40n7P+zD8Abqe2mOyLUtQS4vIfqzRra28bf70zLWDrf7NX/BQj416LfeJv2pPjNB8M/CFvDLPe2dpOuIbdF3N5sFh5VuyKv8UlxI1epfsufsFfsYXTXGoWnh/X/iELBYHXWvENrdWGlXcrs+5bK2ZYPPVdgZmaOWP5htkb5tv6HeJfgB4A8R+HLDwFYJc+FvCdlI73GjaA6aVZ6gjqq+Vc/ZkWRovl+7HJHu+7JuX5a9T8IeE/Dfgbw/ZeEfB+nQaTo2losVraWyLHFEn91VX/AL6/GvhP9p7/AIKO/Az9ndbzQtNvh428Ywbk/svTZVMVvKv8N3dfNHF/tIvmSf8ATNfvV8qfsb+Mfjn+3l8VLv46/EnxxPoHg/4c6lAdP8M6G7W0Et3jzF8/7zSxKv3mk3NJkquxdy1+4lfn5/wU18Wt4R/Yu8e/Z5fKuNaFlpkXq32q6i85f+BQiSv53/2vf2UfEH7Lmv8Ag+6CyvpPinRrK+t5yeYtQihi+32+7+9HK3mL/wBM3T+61f0af8E/v2m4v2mPgNp2patciXxd4X8vTdbUn55J1X9zdf7tyg3bv+egkX+Gvu+uf1zRdJ8T6Lf+G9fs49Q0vVIJbW6t5l3xSwSrtkRl7qykrXzN8JNW1L4beJ5P2ZviHfSajGlvLP4U1O8+dtV0aL5Xspnb5Xu9PUiOX+KaExzfe83bxmk+G/C/hrWtW/Y4+JNuuqeBfGdldT+FFuPumw+9d6Pv+95lizCW2ZfmW3Kbf9SzV+dWjfD3xD8LfGUn7CXxM1uTS7m1vW8Q/BzxnL8rWt+j+ZHaM/3dsrZSWL/noXVVbfBX65fs7/Ga4+MPgq4/4SewGheOfC9w2leJtHJ+ay1KL7zL/egnXEsEnzK0bfebDV9H0UUVx+g+FNC8N3Gr3Gh6fFYvrd49/eeUMefdSokckrL/AHmWNd397G77xavkrwtoPhv4VfHLxV8BNRs1TwN8W7W413R7KUK1r/aPzR69YRq33VljeK6WL7vzT7fl+WvK/hl4Is/G/gr4of8ABP742iSZPCsWNBu5WzcXfhmd92lXcbN9+WxkQRM33VaNFb+Ld73+yT8QvEmveAp/hl8SEMHxF+FzxaDrsUj72n8qJWtL5W3MzJeQbZd38Tb/AErlPie2kfs0fGq1/aABNl4Q+JE9joHi5Qv7i2veY9M1dm/gVWP2adm2rteNvvL83tfxg/aQ+CnwMtI7j4neKbPSrmePzLey3+df3Ksdq+RaR7pn3N8u5V2/7VfnF8Z/i38X/jz4N8Wa54svdQ+CXwh8OacupahplqIpfHWs6bK7Rq7WnmL9htpWBXdJ97B3eZHu2/SHhXxL4f8Ahb4o+EnwV8B2emD4CfEnw1PYaPf26vFdvq6QfaFaedWVW+12mWVtqyNNv3Nu2rXkHwr+KXxZ/Z7+FvxO+Aum2cfivxJ8Abq1u7JL4v5+q+Cp3+0KYdrL/pMFsJEX70asI49rfdpfG3gtfifpfjjw/wCAZEuPB3x6s7fxl4H1WHdDDpvi6wt0mkileNd0Elz5CXPmNt+ZbhW+b73nfwy8U3n7Yn7XvhKGG3spfDXwTs4tY8Sahpy/6Fq3jB7dLXzY5VVfNWKSPbBI33o4H2ttZa/a2iiiiiiiiiiiiiiiiiiiiiv/1P38ooooooooooooooorw74k/HX4e/DO7h0LVbufVvE97Hvs9B0iB7/V7kf3o7WH5lT/AKayeXGv8Ui1yNt47/aY8U27XXh34Z6X4Wtz/qj4m1v/AEzb/ea10y3vI1/3fte6t/SoP2k7fTpJdd1Dwndao1zEyQW9nqENstrhvMRp2uJWaVm27ZPLVVwf3bbvl4rxH8a/jh8PDcXnjr4O3eu6Qh3LeeDL9NZlC5/5aWdzHY3G7b/zxWWvnv4u6V+xt+37pUfw/wBa16PR/HtkrJYC8hfSvENjK/zbPst6sUk8X99NrK33lZW2tX57fEbTvjb+z54ZtP2bv2zbTVPGHwLfU7C6tPEujBppYoLKUMtvNI3zeUyL5bQTbZI8boWZUVW+89C+N3gDxX4v+JH7adwYr/4bfCLRE0XwhcRRtGtzPdQpcai8KSKrLNLK8Fmn3duCv8TV8weLvhV4isvhb8Nv2RjElt40+POpz+OPiJe7tsmn6fFKl5cCZd25VXhF3NtaSF1X5nr86v7Xt/2sf2ifF3xB8R3VrovgqHN1qkRhy2meEtI8ry1gZo9qStHFDbReWyySTS7du12r+jiD4g/tC2nw88H6p4C8A6T4nvtU0/8AtK9sZtW/sb+zLS6/eWFoiyQTs7xxfumkby1aSIttXdtXlvhP+1Vp3xz+CV18VPG3ww1jTPB11BIp+S21yDUHW6azkt4LW0Z7yX5wd261VdoPzbV+b1DxN4K+EXxw8efD/wAd6nrVw+p/D27mvbDSTMLbF/cW8Uim9s5I/tCzwRvG6o2xl3/Mrbq6Lw58Hn0z47eMfjlr2ojVrvXNN07SdLgMW06XYWu+S4hjfd8/2md/Nb5V6Bf4awP2e/C/iyaHxB8aviNbtY+LPiNLBObFgynStItVddM09v8AppEkjyz/AHf300notfUNFFYeo39nptlcanqE6W9pZo8s0sjBEjRF3M7M33VVRu3V+L37RH7ScvhoJ+0NfSfYPFXjCOfQvhfYXUTyNpGjTssd74jngVXk8254aJVjZvJEa7ZN0lewfsjeKP2bPgr8KLz4b/C34j6Vf/FHxD5l3dXniZLrR59T1mdf3bSRXscVw0SsfljXczLlvvOzV+gPwf8Ahppvwo8KR+HbO5fU9Quppb7VtTnVRcalqVy264u5tv8AFI33V+7HGEjX5VWvXKKKK+DP+Cgn7S8f7NfwF1HUNFuBH4t8UeZpejAH545ZU/e3X+7BGd27/noY1/ir8Cv+CcH7NI/aL+P1rqPiS0N34Q8GFNT1UuN0dxLu/wBGtW/vebIpZl/ijR6/ro+lRFVZSrDIbqDXzD8Y/F3gP9kf9nfxb428L6PY6Dpnh+2uLizsLSBLa3k1G8f9yipHtX95cyDdt/hJ/u1/Lv8AsafBvVP2n/2pPD2g+IC+oWUt4+ua9NJ85ktbd/On8xv+m8hEW7+89f2OSW0MkLW8kavEy7CpGVK+m30r+XP9vzwI37HP7XOm+OvgBeP4QbV7CLXLaKzPlpaXDyywzxRx/d8iTy93lN+7+Yx7du1a+5dV/bt/anj+EHh79qrwF4W0PxN8NntEtPEWmDzvt+lapauY7uVnVt0cEjFWjbbKscZTcq53V23wq/4LIfs9eK3hsfibo2qeA7t/vTbf7SsU/wC2kCrN/wCS9fpP8Nvjb8Ifi9ZvefDDxjpfiVEXe62V0kssS/8ATSLd5if8CVa9Zr55g+DuraR8QbDxt4b8e+IbLTUkme90C4uV1DTbr7QzsxX7Ur3EDeY4ZfLkVVwFVVXdXsms32oafpN1fadpkmrXduhdLSF4o5Z2/uK0zJGrN/tMq/7VeV+B/iHp/wAXj4h8N+J/AOueHm0SZILi18SadEttd793z20sck9rcx8fejkbqPWvLfiX+yz+xVexxN8Q/AfhPSH1FzFFK0VvpbzP95grwtAzN/uturw7xL/wSg/Yy8UoLjRtG1Pw8JBndpuqSup3d1+1/al/75ryK4/4I7+CdCuHuvhX8XfFPhaQ9HYxTMP+BW32Ooz/AME8/wBsbw2D/wAIT+1jrswQfJHeNfpH/wB8/bZ1X/vmpE/Zo/4Ks6Go/sL9oPSL1V6fbN7sf97zrCWo7jwB/wAFl9H/AOPb4i+F9XA7JFZc/wDfzToqaLn/AILO2P8Ay7eGNQ29ydPXP/j0VSf8JR/wWdT5f+EQ8LN7+ZYf/JdH/CUf8FnX+X/hEPCy+/mWH/yXR/bf/BZ2X/mA+F4f+B6f/wDJDVG0/wDwWfuOlv4YtvodPP8A7M9VX0P/AILR35+XxB4c08eyaYf/AG3lqxF8LP8Agsjqi/6T8VvDOnexS1B/8h6Y1Qzfst/8FWddXGt/tC6XZg9fsks0bf8AkGwiqrL/AME7/wBsfxCn/FeftXaxFHLxJHBNqEsX/fLXcCt/3zVHRP8AgkF8OfFs39p+OfjRrfjLymaOSWzWBG3p95N80l5tb/ZrV1n/AIJ8fsx/CrWY/DXhj4L+MPjFrHlJMXuNTisNPjVt3+svGmsYWfj7irI3+ytfo58Pv2Xv2ePh1Hb3XhT4Y6Do97GqkTCxhmuoz6faZFaRtv8Ae3Vf8I/CLXtF8X3Xi/xd8Qde8Vz/AGuaewsppYrLTrKKUOqxfZrKOJZ9qPt3XHmdAyqrDdXvRXK4PNYWs67o/hvTZdZ8Q39vpun267pri5lSGCNf7zSSMqqtfn/8Q/8AgpV8FdJ1iTwX8FdM1X4y+LfmC2Xhu3ea33f7V1tdWX/ahWVa/KT9sz9rn9vfUtPk0T4geGb/AOEPhDWR5awWltLC1wjfN5UupN8zNt+9HG0W5flaOum+EH7E3wY/af8A2HD8QvhBp9zY/F3w/wDaobsC7lmivb+z/efZ2ikZo0+0wNG0TR7NsjDczKrV86/8E6P2np/2c/j9b6L4nnNr4S8aPFpWrLKdi2s+/bbXTbvu+RISrbvuxs/otf1vfSvyj/4Kixnxfo3wT+BsL7J/HvjiwiKjvDF+5k/4CrXSN+FfT/7Zf7N2n/tM/AnWfh3DHHHr1mPt2hTPx5V/AreWu7+GOVSYm/uq27+Fa/mz/Yc/aM1b9k39oi1m8VNLp/h/VJm0bxJazBg0Cb9vnMn8MltL833d23zF/ir+vqC4gvIY7i2kWSKVVdWU7lKt91lNX68h+LXwzs/il4YGlfbZNH1vTp0v9H1WBVafTtRgz5NxGrfeXkpLG3yyRs8bfK1cV41+F+ufG74RWGk+MUTwp4501kvrHULJlm/svW7JmWG8tm/iiZstsbazQuY5FViyr8zfEr4c2v7cXwR1LwL4ut4/CXxn+Ht1sZ42ZG0vW4lVoZoX/wBY1jfKA8Tru/dkf8tIvl+ZPg98cfGs97d/GDUdKmt/jR8J4l0P4n+HFUJceINAgbauqwxL8r3dn9/cv3l3ru8t4lr9ovDfiLQ/GOgad4q8N3seo6Vq9vFdWlxC26OWCVd0bq3+0prpaKK4nxlok3iPwvq3h6z1G60e41K1lgiv7N2jubaV12xzQt/eRsN/d4+b5a+Mhp3i79p39m7TZE1KLS/jP8Pb1lS7ChPsXivQyYZBIn8MN2udy/da3n3bWXbXlfxa8aeIPG/wt+Gn7dPwv028Xxb8NJpbbXPD1vG0s9xZT3CWetabIiru3W0sZkiZvlVVMm37tfU1v8LdWX9onQ/2jvBd2I9G8U+Hv7I8Q2NyrwyyJF/pWnXaxsu7zY2JglWT5ljb/Zavd/G/hfwx448K6v4R8aWkV/o2tW0lpcwXH+rkilXay+zf3W+8rfMtfi7+3Do7/s4eEfCfijwxa+H/ABR4t0aJvD9/4v1qye/1fSYYFe40Fo4t0sKXLQI0X2poW3TKJP3f8Pg/wl+Lmh+M/EPwm/aH8dzrqy+JIZ/hV8SFvJyIpI7qLbp17cMzfdngw0rNtVpIH+625q+nfh58D/G83hH4rfsWXWpNH4m+EmoWXi/4aarK2JhBK8s1oynvGsqGKVvmVWmdf4Vr0Lxt4j8SeM/EfwD/AG4fh5ZJFHPH/wAIx8QLc/u4LXS5323v23zPuRafcrPuaT7rCNm+Wvj1fiF49+NGm3P7D37Ahv5Ph7BfX8mpeJbwvDHFYX9w8zWscu3dBZLvZfm/0i4+6q7dyyfsj+zL+zl4E/ZP+Edn4A0CaOWdT9o1XVZVWF767f70snzfKq/ciTd8qgfebczdTa/tHfBLUZ5bXQPFlv4knguY7WWPREm1h45ZTtUMthHOyrx8zN8q/wATLWZf/tNfC7RNbvtB8Sf25pVxYTSQyS3Xh3WEtT5TbWdbv7H9naPjcrrJtZfmrv8AwN8Y/hT8THkh+H/jDSvEFxCMyw2d5FNPH/10iVvMT/gSrXqNFFFFFFFFFFFFFFFFFFf/1f38oooooooooooooorwX45fFeT4VeFrZtD08654v8Q3S6Z4f0kNhrzUJVZl8xv4IIFUyzyfdjjUt/drhv2YPBPgTw74W/4TTT9Zt/FvjHxnNdT6x4lYKLjWLu1laGfyGb5vscDoUto4/wBysIRl3btzfWdfGXxs17UPGnxu+HXwN0HWJNLs9LdvGviiSGfyW/snS322lvI3/PO5vSjMu5f3cL/w15X8Ov2vfE2r+BPEXxo1LTf7X8PeK/GkHh34f6VAFtrzUbXzUtWm3svzbmWaf5vurE67lXbX1f8AF34A/Bj44aY9n8WPCun655URRLuaMJeWyfe/c3S7Zovm+b5WWvyx/aY+B/7a/wAGPh94g8J/B/xZqXxY+EfiGyn0680vUYF1XXtLtbpPLZoG+Wa4WNT+68tvl/ij2r5le76V8JtLvZfg7+x54Utg/wAP/AGnWHi3xbPPB5MlzKjtJYWk8DbvKkvLwSXM8UnzeWm3/e+Z/j58TF0f4efGr9p17iMar8Yb7/hXfgiYuvlR6DZs1vdXay/wR3LJcS7v7wjb7rV+UNl4u8P/AAH8anwzpvh+TxVo6+JLe/mkuS9sniPQdOlSTToo1aPcltdyIblvlkWT9x8v7r5v1Yuf+CpP7V13bHW9J/Z1uY9E6+a8GpTJs/67rbrH/wCO1f8ABn/BTn9l7xJa+GvBvxk+Ft94Fi8L6jb6nYw6eFm06yvbdnaOfyofs0gVWd28vyZPmP3Wavu+XVf2dP2svCOszeBde8O/FDUWma70ey14JNBpd79lWFQtsscV5FE23e275txO1l2qq+36zoHxC8D6dodj8IDDqdpYC3gn03Wrqd0Nhb7/ADPs983mzLdt5ibWuPNjZYgv7v5pKTwx8YPCvjjxhqnwv1u1vvC/i3SJRcDTL5vs095awSq0d3ZSwybbq2bA3eWzbcmOZV3bW97oor5P/aq1rwrofw5udU+KupLpHw304fa9fAb/AEjVEiZfI0qGP7zLczY83+9GPJ+7K7R/iN8FP26/gNJ+0Hr/AO07+0PYa9e+Ly72PhyysbW3m03RNJ27Ylj3XEUjT7Sys21V+Z2+Zn+X9fPBv7QP7Nn7TS29n4k13SbzTPFunQS2Xg/xLa2Ud6nlXFxG100ckku/7SvltFH95Y1Ei/62voW1s/Ed38Q/N8Paje6R4f0CFLC70y709P7Ovd0XmRS6dPujmjki3qkj/vIWUGNY/MDOrfCvxn8GeK/iJ4g+FSy3OleLPD2ZJdOv4WgluLPdtW9tG+7PbOxHzxs23IWRUb5a9qrOuZ4bGCS6uZFihiUu7McKir8zMzV85fD39sP9mj4n6Rca94S+IujtDZBmuI7y5WwuIVT7zSQXflSKvH3tu3/ar+ZH9un9oy+/at/aDu9Q8NvLeeGNIf8Asnw7Aob97Fv2tMsf9+5l+b7u7b5at92v6P8A9iL9m62/Zl+AujeCbuFB4k1H/iYa5Ipzuv51G6Ld/EsCgRL/AAttLfxV9m0V/Px/wWg+OizXXhX9nbRrjItx/burKp/jbdDZRN/wHzXZfeNq9n/4I7fA6Lwp8Itc+OerQBdR8b3BtLEkfMmm2DlWK/3fNn3bv+uSNX7Lu8cKGSRgiIMkk4AFfyD/APBRf4+aN+0D+0zrOteFrhbvw74bgi0PTp1O5LhLVnaaZf7ytPJJtb+KMI1ft9/wTX+C82lfsQR+G/Hlsfs3xIk1C/ktZV/5cNRiS1jDL/dlhjEi/wCy4r+dv4MaBovhb9qTwl4J+Junw6jplj4qtdK1a0uF3Qsi3a28yyL/ABKvPyt6V/XV8Nf2a/gV8HPE+oeL/hh4KsPDWralb/ZJ5rJGiVoN6ybPL3eWvzIG+VV6Ctj41P8AGGL4c6pJ8B00yTxqhiayTWDILNwsqtMjeX825owyr8yruI+Za/LvT/8Agq3qvwr8U3fwz/ax+FV/4S8R6WVS6l0qVLhGZvuusE7L+6ZfmVo5pVZfu197/CX9sz9mr43Olr8OfHthLqLK7/YLxmsLzbEhkk2wXKxNIqKpZmj3Kqgtur6b03VdN1a0S+0m8hvbeQZWWCRZUK/7LL8tc34y8AeBfiBYw6d4+8Pab4ks7aTzIoNTs4byKN9u3cqzKyhtpK7vepvBPgnwj8OfDNp4N8DaVBoui2BlMFnarsii812mk2r23SOW/GuE8Y/DTxl4i1ufXvCvxK1zwnK8cEYtLeHTbmwAibcx8q7s5ZN0mTuZZF7f3dte2DhRuOT614D4Vtf2lbPxqR4z1TwlqPhZ5JTtsbK/s9Rji+bywrSXE8Lsvy7vlXdk/d2ru9V8W3nibTfDOo33g7TYNY1qCFntLO6ufscM8v8ACkk/ly7F/wBra1cP8M/Efxc16G8X4p+ELLwlLAIjCbDV/wC1Un3Z3L/x62rJtwP4W3Z+Vqu/E7xL8QvCulW958OvBJ8c3ssjI9uNSt9N8tcfK/mXHyt/d+X5q2PAWreL/EPhe11bx34c/wCET1ibd52m/bIr/wAj5vl/fwqqt/wGuF8b+Jfj5pvi6PSfh/4F0nXdCay859R1LXn00pdb2XyfIjsrxm+XDbvu8/w7fm9i09782kBv41huWVTLHG29VfHzKrbV3Lu/i2rXhthY/tNnx7E+oav4SHg1biUyww2N/wD2obfc3lqsrXXkrIy43t5e1WB2q1e06xa3Wo6ZeWOnX8um3U8LxxXcSo7wSOrKsqrIrRsyt821lZePmWvMPhd8M/E3gB7u68TfETXvHtzeRoP+JsLKOGFlZmZoYrK2g27s/wATSdPlrqPH/wAMfh98VdGi0H4keHrPxJp1tOtzFb30SzRLOqsquqt8u7a5XPua2fDPgzwj4E0ePQPA+iWfh/S4STHaafbxWsCM33mWONVXdXWEqq7m4Arzu9+K/wAL9KvTpeq+MdGs7wHBhm1C3jl3f7jSbq8s+Of7V/wN/Z20DS/EnxP8Qi1g10yjT0tYnvJbswKrSeWsKsu1d6fMzKvzD5ua/P3Sv+CgP7QX7Vniq/8AAH7Ffw+gsIrJFe88QeJZV2WcUrbVdoI28tG3Kdq7p2bB/d/K1fH3/BRP9mT9oPwL8K/D/wAXvjB8Ur/4lXkupfZNSthGYNN05rhC0LW0Ct5aruRkZ/Lj3MyfLX0r/wAEYvi7pOpeBfGPwWuYYYtW0W5XVrZ1VVluLO62xyBmVdzeRKo+Zv8AnsF7V+yHi7wf4Y8f+HtQ8JeMdKt9b0bVImgubS7jWSKSP/aVv++lb7yt8y18gfsofsez/spePfiDJ4P8SG7+Hfi2S1nsNJmR3urG4i3bt0+7ay7XKfd3MoTc25Pm/GX/AIKsfsur8IfjCPi14WtPK8LfEKSWeUKvyW2r/enT/ZWf/Wr/ALXmfwrX6sf8Ex/2nz8d/gdF4P8AEl55/jPwAsVheGRt0t1Zbdtpdf7TbQYpG+Ztybm++tcx+0Ky/EH/AIKafs+fDyVDJaeD9K1HxFLj+CWVZmj/APIlpF+dfrBX8zv/AAVv/ZhHw7+I1t+0D4UsfL0DxvL5OqKq/Jb6uq7t/wDsrcxgt/10WRv4lr73/wCCUn7UEXxc+ETfB7xNd7/FPw/iSGAyN89zpH3bd1/vNB/qm/ur5f8Aer9W1mjluXhDqZECllB+YK33dy/ga0KK+Wvi9q3hb4a+M/D3xWh0TX9c8XXUM+kR6f4dsmvJ9Utf9Z5F3/yxSO2lPmrLJJH5bF1Vtrurfnl+05ZftF2HjLTv2v8A4c/Au58IeJPBy+dqd7Jr1lc3Gp6LEjefb3+mWnmq6+X/ABxzNJGo+78ibfoP9lj4q+EtMh0bUPAc3/FnvijcSTaJGzc+GfEcrNJe6JOv3Uink3SW33V8zfGvyyxbv0voorDnvorNIzcpIfNkSEeXE8vzO21d3lq21f7zN8q/xNXAaf8ADTRfDPxR174raVcmwfxHYW9vq1rhVguJ7Jm8i8Zv4ZViJiZv4owm77i1w3iXxxceB4IdG+C3w4ufFE+pNdXm2ya00fThcS3D+e0tzctFunll8x2WOOWTgyMvKs2R4n1j4u6xMnijwffy3SeGdeSw1Dw9pttFD9ttZWtY5t19qca72tFkkn32vlrJjyVbzFZq+d9d/Yg8C6r8ddW8cfHHV28Y/DqbR7eDTLTxHrt9PcWuqLL++dfMkWPymjA/ib5j93+KuL/be8L+C9H+GeheOJr+x1P4e6Xajwr4qsrRw7vo15LFHYXcDeZLI0+lXIjliVmZm3SfMu91b8of2RfDv9s/Fj4hfst/FoQwaX8Xba40qO9gjRbSLXrD/TtOu7fy1SPy+S0Sx7VkWVNvytX6W+HPF3iyy+FHw4/aL1EG28b/ALPWozeCviBbxb5Xm0GKVLW7eRfvS+VGIb5W+7/rGWvA/wBsf4f+GfBvxs0PS/iX431PRv2X/ifc3viqYaL+8gOsvCskyboYZfMW5lEUsW5WVfNdo9u1mr6k+Bfj7x5498FweBv2CPhvbfC34ZWzMD4u8SwM73Mn3ZJbSxVmkupeP9bNIy8bW27dtfQVr+yJ8NJptI1r9pbxZf8AxZ197iOOGTxHeeTpT3r52paaRHItmu7B2xbZG4P3qu+Jv2k/C3hf4aeO9Y+DmhJcw/BrWU03xHovkfY5YNPgdftM9pFH8u1YiZYmZdsixOu2vsewv7PVdOt9V02ZLm0u40lhkQ70kilG5XVl+8rKd1eY/Ej4G/Cz4r+TN4x8PW13qdrza6lGGttStHX7r219DsuImVuf3ci1454F8V+Ovgh8RLL4NfF/XbjxN4f8UOV8J+J71UFxJcIm6TSNReNVVrnaDJbS7V+0KHX/AFi/N9l0UUUUUUUUUUUUUUUUV//W/fyiiiiiiiiiiiiiivze1XSY/jV8VfFNz4p8QXXh+88Qz6j4O8IC1iaaeDQ9JZP+Ejvbf+G3lvJw1p9rb/VqsG3duXd9O/Daw+G2mRQeIvDWly6Pa2yReFdH89SkRsrB2jjWyi+9HBLIG+favnLGknzRrE1cZ4q8TSePP2k9G+HmmyTXGj/DXTZfEmtrbcq+qXX+j6TaS7fvN5Rubny/7yxN/dr4p8PfD79ojxT8FfjH8ZLzw3dWfxU/aBvoNF07TbyJ0fQ/Dzv9ji+0qy7oPKtnmlb6Rs3zNtr6K0H4R2Ufx2+Fvwx0PTJf+EE+APh2W485otkEmuXqJa2g3f8ALWVbYXE7bfutKjN8zLU/7fdz4n8W/DXQ/wBnHwDKqeKPjJqsWjxHzDG1vptr/pWo3TbfvRRxRiOVf4lk2/Nu211ngnxTr2oftCXnw58D61JceA/hP4YgsNZg2JL9o1q6ZGtovMZfMaSC0hLS7W+9KFb5i23Z+Kvhg6n4B1PQ/ANgPD/ib443MFpf3N7Oltf26XFkI7mba0m557PT4GWKCHdtkUN93fJXyzrujfBLWL/xn498e6WLn4H/ALP+hz+DdK0ySISxXGqY8nU5rdG275VUw2MTN/y28zayt81fHP7KPgPxh8OP2g/2jfhz8P302X4oeHksoPCcvibdcvHpMF5tZ/NZfM+XT3h+VVXd8ny7Vr1D45/Fn47/ALQ+nWfxL/ZJ8ea7Daz2t/djwVDPbaXrEkViz6eurWG1ZZrqxaUfPbM27zAduGb938u/CD9rz4n6v4Im8EfGazsfElp8Mhqmt+KZPGNvFqGpaja7khtNIhjvVeZZGuZNjSN80asP4YtsnPeFPgn8DviPffDixnn1H4b/ABg+KMt34gtP+EXiZ9K0HS1z9keeC4nWaKOSOCS53xzbo1bdt8vy1X6I8N/tGftv/snaDp3jjxLdw/H34K3fzW/iC3d5z9nRzGzNd7ftEDbht/0pXj3DarfxV+pXwv8A2if2Xv2sodLXwlren63reneVqMGn3S/Z9WsZ1CszwxybZFaLO15IWZf4dxU/N9RQ2+tDWry4ubuGTTpYoFt4FgZJYnXf5zSS+YyurZXavlrtwfmbd8vRUV/NT/wU8+P1h8e/jn4U/Zu8HatGmg+F9RS01C8MmLU6veSrbyFm+7ts1yu7+FmlXtXhH7Jmj6TD4y8WeItYsNHuvgd8MZbzUNc1HVtD02/utRt97x2Vks91BLJ592wVVjhaNV5b723d75oPwag/b08Qab8WfjBZ2XwrsvF88uheDLbQNOZ73VRZIWWW5jZvLa00+CHy2nVYt2PL3KqRrXpVj8Y/2y/+CbGsW3hP4y2UnxQ+EXmrDZ6mrO7QRfwrDctuaB9v/Ltcbl42xsq/NX6kP+0voniL4e+Ffjv8JvDT/EDwhf7l1W506RX1fRreUI0h+wrG7TtEw/0mCORZF2hlWWvpzw74j0TxfoNj4m8N3cWo6VqkKXFrcQtuSWJxuVlaujr87v2l/wDgnB8Af2jPtniK1s/+EK8Zzhn/ALV02JQk8v8Aeu7T5Y5/m+8y7JG/56V+Js/7MXxb/YH+O/g/4tfFzwsfFPgXw1rFvdNquljz7V0RvlZt21oJVyHRZtqtIu1Wb71f07fDT4peCPjD4L0/x58NtYh1nRNSXMc8J+638SSJ95JF/iRtrLXptYGv63pPhfQ9R8Ta9cpZ6ZpVvLd3U7nCRQW6NJI7f7KqC1fxj+M9a8W/tk/tVXeoWEbf2r8R9eS3s43+b7PbyusMCtt/hggC7m/uqWr93b//AIJzfFH4Kltc/Yr+Meq+DbvG6TSNYk+06bcS4+822N41/wC2lvL/ALy18w/GT4N/8FgPirpNx4B8X6hFqug3Q8uddMvdK06C5T+ITNH5Ezo38SN8v+zWv+zF/wAEftTsfEFn4w/aa1K0l0+ykSVdA02RpvtDL8227udqqqf3kh3bv+ei1+9dpZW+mW0VnaxLBb2yrHHGihERFG1VUL91VWv4/P8AgoB4Vm+Gf7aXxGj09TB5+qRazA44+e/iS8Zl/wC2sjflX9cvgDxZa+OvA3hvxtY/8e/iHTbPUYv9y6hSZf8Ax16zfiJ8QPCPwr8F6t8Q/HWoLpehaHA1xdTyc4H8Kqv8UjMQqqvzMxCrX4RfCb4B+KP+Cmnx81f9pb4s29xovwqs3Wy020B8ue8t7Vm8qzikXoi5LXMq/wDLRnjj/vR/r54Z/Y6/Zg8IxbfDPw20jTp/stxY/aIYWF0be8ge3nRrnd5x8yJ3Rm3buTX4x/t/fse+Hv2OfDelfGv9nbxLrHhW31HVBps9hFfTL5LyxSzRvbzqyzbf3JVlkZ+o+bivov4E/CT/AIKP3/wc8HfEvwD8eobx/E+nQaj/AGV4ptmuvLinXzIR9qkjvJG3RlW3fu+u2uu8b/tRf8FD/wBm7w1e+Ovjr8MPC/iPwlo/lC61PStQ+yMPNlWGM7Wmlb5ncL8tv3rN8Df8FpfgbrCRp4+8G674cuH+8bRrfUrdP+B7oJP/ACHX2b4Z/b4/ZM8UaBbeJ4fiFY6XZ3kssEQ1RZdPcyQKjSKq3Cru2+YvzL8vP3q9CtP2tf2W9SAWz+L3hIk9A2t2SMf+AtMtei+Hvit8MfFdxHZ+FfF+j6zcS/cSy1C3uXfjd8qxyMzfLXpFNVlPQ5p1FFfKvxI/bR/Za+FF7LpnjX4kaTb6hA+yW1t5Gv7iKT+7JFaLKyN/vba5bwt/wUM/Y08Y3q6bpXxR023nfp/aCXGnp/39u4oo/wDx6vruwv7HVbGDUtMuY7y0uEV4poXV0kRvusrL8rLWxXzB+1F+0/8AD39lj4cTeOvGzG5vbpmg0vTYTtuL+627ti/3I1+9K7fKq/3mZVb8uPhJ8N/2of8AgpDFJ8UPjn40vfAXwluJXSw0PRC1t/aAVtrbVb70asCvn3HmszArGqr936o1H/gkf+x5eaGdMtdM1eyvMYGoR6nK9xn+9tk3Q/8AkOvws/bN/Yx+If7JXiKzsdQu5PEHgjU5Jf7K1RVKJvxukgnj3MsU+0Bv7sijcv3WVf2c/wCCOfgmy0D9l/UfFyxj7b4o166d5cfMYLNEhiT/AHVcSt/wI1+hH7Qfwl0346/BXxj8J9SC48Q2EsMDuPliuk/eW0v/AGynRH/Cv5O/2Ofi1qn7MX7VXhvXvEIfT7S3v30XXoZPl8u1uH+zz+Yv/TCTEu3+9GK/suVlYbgcg0+vnX9pn4GaF+0j8GPEPwn18JDJqUPmWNw43fZL+L5reZf4vlfhtv3oy6/xV/K3+zn8XfGn7FP7TUOreJLWaz/sS8l0bxFp38Uln5vl3Kf7TRsolj/hZlT+E1+33wG1rTfjB/wU3+K3xJ0S6TVNA8L+E9N0+wuom3xP9vS1mVo2/ut++r9cK+PP26JvhQf2XviBY/F69gstIvNNnS2MrDzX1FFMlksC/eeXz0VlVfQ7vl3V/Nv+yZ+x9+1B8a9csvF3wlF34O0mIsh8TSTTWEUa/dkW3ePbNO3VdsO5f4WZa/pB/Ze/ZC8Jfs0W2q6jaa5qvivxb4jWL+2NY1K5kLXLQ5ZdsG5lVVZjtZvMk5P7yvra7mW2ha4IZxErOQqs7Hb/AHVX7zV4f8PvEnjT4yeFtduPGfhLUPAOjarut9Mjmu2ttcks3TbJcTxwqrWMjZ/dIsjTL95vLbbXkHjz9pX4C/sceF08I/Ee90/QBZSSjRtG0Z5b+/uLD70cs0TKjRSysz7nkkZZGBbzmZmVfiLW/wBtr9oMfD3QvFn7JvwSudY+HWufb0V9Us7/AFG6t79biWS7WTyLhla2bzA0T7vL+/Cv+q2r+f3wR/aw1b4JfGHxZ4T+OvgNPDfw9+IMkR1/wzaWdxYJpk+1fJ1CwtpmaaCRWAk/dsvZo9rJFt/qV8MXEF34b0q8s9SbWre4toJIr4lS11G6Kyzbo1Vf3i4b5VVea6yiuI8W65qHh7QrjVNJ0a48Q6gnyW9haFEeeVvlVWkkZY4l/vPI21V/vNtVvD9P+DfiH4heH7yb9pvUYPEB1C7t74aDZO8Oh6ellvaG3Zflkvl3P5k7XW6ORlT9yqoq18x/tCf8FDv2TPhfc2dvHOnxO8a+F5XfT4dMjSRbe9eJ7dn+3bfJiZkd428ney5K+X/DXyRrn7VP7dPx9h8VvoE3h/8AZ88J+GvJk1G41y5+zaja290kTQ+a00bXG2Xzo2WWG0i3M4VW3V8mfE74G/CzQ/iSfCv7UHx+8R+NvFMVhFqMiaLpdxrQNvPF9qXyb64uW3fuP3u7yfLWP5t1ev2//BOP9mr4leCNJ8efBv4z31lp3ijUf7H0aTxFpjQxanqG1mWGFmW1kbcyMu9Y2Xcrqu5hXz9+zp8AfjT8TdU8SfCr4PynT/Enw41c6tq2qzyK9mmraI00OkrZS7VmSSVjNGyybo9qiT5du2v2W8BeMNJv/G/hn41WmiiHwP8AtG2a6B4rsrxdg07xNp0U1vCJo2/hudktjKu1d0ixfxPtb0S2/ZG8Fal8OtK+G/xk0+bxP4Q+F2p3V14atEuH2Xmm+Uslol7ArL58ttvktlVvlkVAzffZaz/HH7W+k+CfBvwG+JngzRoLf4WfETUrfTL6e6T7JJpFvdRbbT5Y2aOLynDeb95dsZVWXdur2T9rT4ea18RfglrNv4PP2fxb4eaLXfD9x/Fb6rpbfaLdo/8Aaba8X93a53fLXyEniTQ9J+Nvwo/aesovJ8D/ALS+i2vhvxNaGPfA2qz2/maY8q7tvmN89qzfMqqD/eZq2/2cfiN458BeFviZ+ynbrHffEP4J+bL4fjvi23V9Az51h8275W8oiBmX5Y90f3vmWv0B8CeNtC+J/gHRfHXh24dtJ8TafBe27j5JUiuk3Lu/uyLnDf3WFfInxO+C/jjx9eWcWtatD4lhl2eH/FVvZTrbTx26TG60nXLfdtW11TT/ADFnlVflkjZ/L+7FHXtf7OvxA8SeKdD1zwP8Q3STxz8O9QbRdZljXal4yxJNbX8afwx3ls8cu3+GQuv8NfSVFFFFFFFFFFFFFFFFf//X/fyiiiiiiiiiiiiisLxBqf8AYmg6jrW3zPsFvPPt9fKRm2/pX5W6J4y+IHh7xv8ADH4mS2FrZ3fxI8HeGvDuhx2kK/Z/7X8R3raprl7HbeY0ix2MCCWXd8sjbNzfM239G9L1u68Q+Ob7+xNetJ9B8NRtp19ZQJ5k/wDa0vlTfvZfuosEBTakfzM0x3bdiq35N/EL9rX43fHr4p+KPgz/AME9fDdpafZ5/O1/xc0MKCeZdtv5qySL5artj8tZJFkmkVf3aqqbqsQfsZf8FKb159e1P9pMWWrTgE29teX72u5VC42rDFGv/AYa66HwR/wVz+FkEupWHjnwr8Tba0gzHp9ygE8uz+FW+y2bM7f7Vx/wKmeD/wBvz4UH4geE1/bE+HWp/Cr4naBb3lvZX99aTNpsMWo+Us7wszeciz+Sq7mjdY1BXztrNu9c8JfBrxdD8OfDPhHwv4ig8YwfEzxnc+K/GfinTnUWdxp0U/2ryIWWT7tz5dta7VZl8vzf4ab4x+MljbeJ/iP+0tDpz6xD4C/4oPwRZuGP9pa/PNtvWt4/vfvbsw2m+P5vLt5f4d1W9T8GafqOsfDj9jK5uH1yz0eMeNPHl6AiJO0V015Clx/Cv9oaoTO0f3vLiP8AC26vEPix8CNf/az0vTP2wf2d7hvAHxR0q+v4NFuFudkXiHTdOuJYbWdm2rskniQsu5WjaM+XJuj2svzBoHx1+FvifxXqvhj42nUv2a/jXBoFr4PGswQbNJtLOK6FxO9tbR+U1jLcqXXfuaFVbcsnzfN98/FL4T+D/jtpXi3xD4m8D6N8Ufh3pHhm3Ph7V9HnS58V6xqUCN5vlahBJ/DtC7WX5pD91l3LXxl4z+FU3wmsPHnh+W7fxNoiaBa+FdR8Y2do114p8E6XeJFMtlq9nBIsN7AtsBE08LedHDlW/dqkdfS9p4/0T4Q+B9S8f+FJp7z4c/C7wZpvhbwWN7f2d4v1rVIgzT+RCyR3HzrDE/8AEshuGbay/Ll/F7/gmP4f+JOhaN8TfhzcwfCb4wRWlrd3g0cPDoz6t5StL5McbeZa/vc7ZIW+VfmaN2+aus+DP7Sv7SPwS8GeKrP9uTwdd2uleA7WKUeL7NYp4r9ZbiK3hiaONtssrNIG3x7flB8xVb5m+5/h749+DXxzstK+KHw41XT/ABQtjHLHbXkDK81ot0q+dFIrfvIGdUXckiq3A+Wvmj4gftM+LNZg+Jun+Efh9rl58PvDNpqOnXXjXSL/AE+GaC9tYX+2vaWl/JB5q2jZXzVZlaZHXa22vgrxX+y74B+LPhLTvgLpvg3xv4duNKNrB4a1S/8ACPlf2fcOrtfy6xqcczR3kF7O4kZo9v2fA8vcu5W+SPAngjxrD498L/8ABOH9om6/4V14d/t99Rln062WSXXLy62LaLLctIqtFIgeOCVVbbIUWSNmT93/AEM/B3RdN1e4k1+LwavhTSfCol8PeFluIXhvBpNvsjmm8qT/AFEVzLCPKXasjRxpIzfOqr9C3dtb30ElrdRJPDKMPHIodXX+6ytX40/GT9lP46/spfELVP2i/wBh+6ku9Kv5Wute8FlWkhlG7c/2eDd+9j5O2Nds0Of3LMrbV9i+EP7Sr/tg22kfED4H+KX8HfFHwjDLHq3gnV7h30vUIHZfMEyKu7bux5V5DH5kLHbJGyttr9K9Nnuriytpry3FtdSxI8sO9X8t9vzJuX721vl3VtVj31nZ6pZTWN/Al1bXCmOWKVQ6OjfKysrfKy1xfgL4d+BvhXos+hfD3w/aeG9LubmW9ktrCJYYjcTt+8favyr0H+yqgKvyrWd8WfjD8O/gV4Kn8f8AxR1YaPoUE0NvJP5UszB7h/LjVY4VaRv+Ar90Fq/Jj/gon+3p8H/En7Pt38Ovgj4tt/Eer+NWSC7ks9+LTTFbzJt7Mq7XlwIvLb5trP8Ad+Xd87f8Ea/gd/wkvxK8RfHrWLffZeD4P7O01mHH9oXifvnX/aitsr/22Ff0m0UUV/M3/wAFpfBR0n48+DvHsaBbfxFoP2Vzj79xp1w/mN/37niX8K/Wf/gnl8QbHxF+xN4G8Qazex28fhuyutPvJpnUJBFpc0satIzfdVYEjb5vurXxV4jvPF3/AAVG+OMfhjw7LdaP+zn8PLzN5eruhbWbxP8Ann/tMv8Aqv8AnjCTI22R1jr9qvCnhbw/4K8Pad4U8K2MWm6PpMKW9pbQLsiiiiG1VVa6ivw9/wCCuWtXnxD8VfBn9l3w04k1fxNqovpYh1jad1sbRm/2WaS4/wC+a/aHw3oOm+FfDul+F9HjENho9rBZW6D+CKBFjjX/AL5Ar8q/+CyPjn/hHv2Z9I8HwyBZ/FevW8cif37eziluG/75lEP518s/8EZvg/oHiG9+IPxU1/SLe+k002Wl6dLPEsvlNKrzXXl7vutt8pd33tpK/wATV+0XxQ/Zw+BXxn0j+xfiV4H03WIQjJHKYFiuIQ33vJuI9s0X/AWWv44PjP4Csfh/8b/Gvw00KV57Hw9r+o6VbPKcu8VrdPDGZNv8W1Rur+q74B/8E/v2bv2f9U0Lxb4X0GW88Z6JGQusXN3cPKZZYmhmdYvMW3Xcrv8AKsfy5r7B8TaBpvizw3qnhXVw5sNZtJrK4Ebsj+VcI0cm1l+ZW2k/NX84P/BQH9jf/hkXw3ovxN+EXjrXRomraiumy2F3eOZ7edonmjeGePyt0e2N12su5ePmbd8vL/sF/Cj9oH9rC+8Szj41+JPCGh+EhaiaS21C7mnnlut+2ONftCqqqsTFmbd1Hytu+X+if4deGofgh8KbTw74n8XX3iKDw3BdT3eu69cb7qSLzZbhnuJW/hiU7f8AZjUV+Dnxd/at+NX/AAUB+Olr+zh+zzdT+G/A97cPE08bPDLeWcX+uvb11+ZYFTLLB/FkK25mVV/U74If8E7P2W/g3odtY3Pg+z8Z6zsVbnU9dgS9eV/4mjgk3wwL/dEa7tv3mb71dB8YP+Cf/wCy18XtAn0m58B6f4bvSjCDUdCt4tOuoH/vfuVWOX/dmVlr8L4/HH7Rv/BLX48z/D2fU217wjKVu47GZnGn6rp8pZfOhjbd9mn+UqzL92RdreZH97+kn4MfGPwZ8ffhzo3xR+H919o0rV4t2xvllt50+WW3mX+GSJsq3/fS7lZWr+ZD9tH4m65+1f8AtrP4Fsbxl0fTtYg8JaRHn5I/9KW3mm/u7pZ2Z9390Iv8K1/VV4Q8L6L4J8MaR4N8N2y2ukaJaQ2dpCo+WOC3RY41/wC+RXU14T+0B8EvC/7Q/wAJPEPwq8UJsh1eFvs8+3LWt3F80FxH/tRyY/3lyv3WrxD9gL4LfEr4Bfs72Xwu+KNpaWmq2Go3ssf2Ofz1e3uHWRWdtu3zNzMuP7oFfctfygf8FWPgk3wp/abvPGGm2/laJ8Rof7WhKrtQXqny71P97zMSt/12r93P+CfPxxb46fst+FfEGoz+frmgp/YepknLG4sFVVlZv4mlgMUrf7TGvuOiv55f+CwP7MK6bqdj+074PtTHb35i07xAir8qzqu20u2/66KPKZv7wj/iZq5D/gkj+0B8DPg3H8RtJ+KXia28M6rrh06W3n1BvLt57ezWZWRZW+VZFab7rbdykbd21tv7lfBb9pH4QftC/wBuN8JNd/t6Lw5PFb3kqwTQxh5QzL5bTRpvXg/MvpTPil+zd8HvjV4s8M+Lvil4ei8Q3PhH7R9hhumdrXdcMjMZYN3ly7fLG1ZFZeT8te2WNrZ6ZaQ2NhCltbwqEjiiUIiovCqqr8qrWtXgfxd8T/FW1t9O8M/BLR4LzXNcdlOsX43aRpVvGy+dPOqSLJPLtO2CCP7zfeZVVq/P39or9sf4xeLdWj/Zz/YmjPj7x3ZwCPxD4hsrdDb6e/yx/unZvsqSM+d7szRx/dXc27Zynwy/4Jlab4R8FeIPiv8AHqyPxn+KV3bS3f8AZNzfzR2bz7dzRfaf9ZPcuuVWWT93uI+XjzK+bfFlnN+zvrth4S8d6rrWu/srfHjTItOt11KWWS48NNtDQp5cm7yLnTZQG2/8tI1PyvJE238+vjD8MZP2eNW+IPwV+KlidQ1lY9Pu/DOrwhXint4rhtsscm75ba5tJZWZV3fvkRW+Zdy/ur/wTr+NHxC8P+EPCf7N37QGm3Gg6/caOup+Ebi5K/8AE00Rc/uflZts9so+422Tydnyrt3N+q15dx2ttLdMrusClysas7naN21VX5mb/Zqpo+pLq2j2GqLbz2QvYIp/Iuo/JuIvNUNsmj/gkXO1l/havl34+/tO/Ar9jrwnJeeKHhtdR1KSe7tNE0yOIXt/cTu0k03lrtVVaQlpZ5Nq7s/eb5W/M2/1X9s3/gpRpNnp95YRfCD4OyvLcNOpuHutXiVfuRxbkkvlVcsqrHHCzZ3MzKqrJpvgb4QfA7T/AIc+C/gHp66fH8dNK1HTtJ8e6lFv8Q6f4mgdVgSRZF22sTSMIGWGOORWJbduTc3zxcQfG3x18WPhedU8JSePfjBpemXvhzx14fWVXS80OJ2ht31a8XdDbzzxSSRs0jMytDFN8rMq12Xw2/YS+GXw/vPCHj79pbxa3i2DxPrSeGdL0zw7cPf6VbXu144LLUtTVlYJuT7M0cKrtb5d23dt9l1j4t6x8ENE8O/H/wDae06HTb1dJmsNF+GhheOK28R6JftHp2o6ZbNujtbZbQlZZ9275jt8zfGq3v2evhl8afgh8Fbj9qPxN52neLdc8Y2njLxTpUKsLh/Csq3UN0s1svzblW7nvFjb7uxP+Wi7V+17nwTodh8VPGnw3hura48J/G/TP+Eh0CK5j+0adF4hs/mu3h8tkZmkX7NfKsciszRyyKy7d1dFcfH9rL4L6f8AH7xXoLw6r4Nvn0bxVYW9zMV0z/TUs9UlWJW2yrAyLcxNIrN9n+ZWXezV4zp/wv0/XPEvxt/Yp163eXwb4w05vF3hK4MJltLBNRfbcpDIvyp9m1IieCNf4WNeyeMP2sPhL+y54C8LeGf2kfG9q3jyDSrNNQt9PSW8ubi6SFVmmWKOPckcsgLK0yxq1fndF/wUF+CU/hST4Z/BH4EeJ/HPh661WXUIbG6PkwW901wt1H9iW3W8kRVn/exRrt8tj8u1flWY/wDBTTwr4X+LVn8SPjR+zrq3hHxEtq+k/wBrea/22PTZXWbyvKube1WX94u7azLt52t8zbv0h/Zbl+DXi74X6rcfA3xTLrvgfWdTuL60sopntJdElnZZprGPy/Kmgj8/fKsbbdqyFV3R7a6vxFr3w+PgqT4j/ETwvPpFv4tS38N+IIr7EZt4Lid7NUvU8zy5YlnmMayru/dzeYreWzNXgX7Jnjmzhm8JaT4pkvH8Z6zpmr+Gb2aQIySTeBtQlt41nf8A1jXLQXW/d8ysoP3W+9+i9FFFFFFFFFFFFFFFFf/Q/fyiiiiiiiiiiiiisvU7KHUtPu9Nl+5eQvCf9112/wBa/LLwZrOneHvgJ8M/2lbyFr69+DXg3UfCEOjgb7geJnmstHjWNf4Wllt3ib+LbKn3vmr7T+Afwfn+FXwN0vwB4iu2u/EF9BcXWt3oO57jVtTZpr2Zn/i/eyFVZv4QK+YP+CXnw90z4b/AHVvDMtmlt4n0zxNrOna6wHzyXlhP5Khm/urF5e1ffd/FX6W0V5j8RvhX8OvixoJ8M/Evw3ZeJdObJWG+gSby2Ybd8bN8yP8A7UbK1fkh47/ZG/aT/Yv1u8+Kf7D2s3eueEmlNxf+Dbxmu/l/i8uLd/pK7Rt3LtulXCqz/M1epfAn9q34A/tkeJ/Aen+LXm8B+PPh9qs+rQ+GJpEjtdQ1RoJYd8MjKvmtG00jrF+7m8wncrKrMy6foPjyw8Fat4f8YwHRPjN+1lrt3BNBLIvn6NoFrA6su5W+b7DpqNt2tu+0TotZnizx3JoHiLx7+0h4VjW48DfBDTP+EF+H2jwBvs97r8/lWc8sUa/NIscpjtV2/eVX2/d3Nn/FOD4QfFuTwz+z5+2Np8OsfEHQPBlx4k8V+LdOMVlN4eWLbIqboo3V93mFfL2+Xu2Msbeau35L+GH7P/xx+Dvhy2/aI/4J7/E4fETwlfyt5+iTxm2upniG6S3uLGRvLnljjHzbfLm2/NCvKtX6Dfs5ftP/AA8/athvfD0Ntc/DL4saRqNrqniDQ7dUt7rVTpbKskTPIqNPFIiCCVJNska4VvlCs3h/wb+BUPjL9syDT7jS7nwz4C8D6daeOpfBbXCTWWh+K9Z/dwwssf7tW8uM3aIvyxt8qqqsyt+1dc14m8N+H/GGhXvhnxTpsGr6TqUTQXNpdRrNBLE/3lkRvlZa/H/4r/8ABMLX/AfimX4q/sReN7rwH4gi3MNKnuZUt3/i8qG5XcwjbH+quFkjb+JlWufi+P3xo+FPwJm0X9uP4T3Vn4f8Oatp8FuNBS3gTWHidpmS7gh3Wv2ZWQSyNHJFHNJsj2srS1a0b/god+zl4g8UeNvipL8SNW8N+ItY02DSdBtNV0Oaa30K0TDTtHFZSXUdxPLLmVpJGVW2RRttVa8q+F3gjXv28f2tPB/xe0TS9U074R/CSGyt7TWNUZvt+ry6dO11H5kv/LSee5cvLtb93H95lkZVb+hCiivkbxB+yP8ACq++Oui/tJeHdPbQvHWjPcSSSWUn2a11R7i3eFVvY1Vs/f3NIu1m+63mfLt+Nj+1zp2reLl+B37c/h2f4NeO7GV5NG8UaVcSwWXzttWe0vG3NEjYCt5jS28mNs23/V1+g2r/ABf8MfDK28O2vju/u5dG1K2gRPFTxRPpclw21V+1z2/7u2afh1kaOO3bdtWTd8te6pIrgMhDBhkEd6nrD1PStP1nTrjSdUs4r+zukaOaCeNZIpEb7ysjfKy/7LV+bnx2/wCCU/7NHxba41bwXay/DrXZdxEulBTYNJ/00sW/dqv+zC0VeE/s7/DL9sH/AIJ+6vc+AbfwfD8Xfhf4l1WOVrjRZRFf2NzPst2uGgk+ZVaNE81W3RrtDecnzbv21ooor8Xf+C1PgqPU/gf4J8dJGXn0DXXtCf7sOo27s3/j9vHX5vfsfWX7QP7R3gI/sZ/D2ZtF8CXOsPrfijWlDHyrKVIY1tW/h+ZoSyxfemkPzbY0kav6b/hR8L/BHwT8AaV8OPh/p66doujx+XEg5eR/+WksrfxyyN8zN/Exr1Ss65nhsYJLq5kWKGJS7sxwqKvzMzNX4cfspmT9sP8A4KBeOf2pLmNp/B3w9VrHQi4+Qu6va2m1W/vRedcsv/LOR0r92K/nJ/4Lb+M1vfiN8N/h7G//ACCNLvNTkHvfzrCv/pKfzr77/wCCS3gf/hEP2PdK1qVcTeLtU1HVW4+bCuLNf/HbUN+Nfp3X8UXxAT/hK/2xfEUf3xq/j28H1+0ao3+Nf2u0V+MP/Bay/wDK+AngbTc4Nx4l8zHtFZXC/wDs9c7/AMER9NaH4V/EnWMcXWtWkGf+uFvu/wDateif8FfvjVd+AfgXpHws0iZre++Il5JHcMpw39m2GySdPl/56SPCv+0u9a8M/wCCJ3w6sTpXxH+LVzAHvHmtdEtpCOY4lX7VcKv+8zQ/98iv3vor8kf+Cv8A8H7Hxf8As42/xQt4V/tXwBfwyebj5jZX7rbzJ/39aF/+An+9Xwv/AMEc/jtqHhf4oeIfgVqExfS/FdnLqVjET93UrBN0iqv/AE1tg27/AK4pX5sfs9a/5X7THw38Ta3NuP8Awlmk3VxKx/ia+iaR2/Vq/t9oooor8xv+CqnwQb4s/sv3/inSrXz9a+Hc39sw7V3ObPHl3qf7qxfvW/64ivzU/wCCOnxzbwj8Z9W+Cmqz403xxaefZqTwmpWCmTC/3fNg8zd/eaNK/pkor80v+Cg/xls7D4fah+zF4T8J6h45+IPxM014rHTbS1eSK3t2fy/tskm3b+6ZNyqv3WUM2xfmr4w/Zh/4I+AfYfGH7T19k/LJ/wAI3psvH+7d3kf/AI8lv/3+/hr9wvBPgLwb8PfDlt4T8EaJa6Do1kMQ2lnEsMSf3m2r1Zv4mb5m/iruqx769s9Ms5tQ1KdLS2t1aSSWVgkcaJ8zMzN8oVf71eDfHb+yfEvwrk1e8+ISeCPA0qLdazq9rIiS3Glun+qtrvdtg8/cF81VaRlO2PazKy/klP8AEz4tftqPF+zV+xLo8nw5+B3h5VsL7X2jeDzbVfvJu+8qyZ3eQredNndMyqz7f1k/Zr/Zh+Gn7LngYeDfh7aGS5utkmpanOAbzUJ0H35G/hVcny0X5Vyf4mZm+mq/OH9s6xTwZ8G/i14m+L2m2Pj34afZLXUtL069kmS6sNfeeK1jhVodrfZJJZEl3LIskeZY/mjddv5s/sO/skz/ABl8MaR8dvid4hsdf8TXFpcQeBdD8QtPeac0GiSrbtLcxLIskttbSfu1to2VV4Ztysq19j6Np/xIstHHxUn13wLpOkjxhff2vrHh/Qr3UNR0PUrwPZ3960mt3T/Y9s8cMU8a2/lrCxmb92u5vo/QPHXir9laTxFZftN/EWHX/Bc8f9paP4n1IQ2l2J/lW60yS2h+Z23ES23kxt+7Lr/Aq184+G/+ChXxJ/aO+NWg/Dn9k/wDPf8AhW11K3/4SDxBqsLLHHp/m/vmjVW8uD92C0TSM0kn3VhVq9X+H3/BOL4YaV8UNV+Mvxk16/8Ai94ovblp4JNdRPssA3fu91su5ZWVflXd+5VQNsK7Vr0v9sfwp4ms/DHhn48/DSw/tDxb8Hr2TVrSyQf8fumyxeTqdkq/9Nbb5l2qzbkXbXwha+PdP+M2keL5fgr4ju9E+DkWrp4t17xPd2Hn3+hX+qJE02k+H4vLdku/NkeWW5X/AFLTHy/70v2Bpvw1+Hv7Lvhy81vxjrdp8M/APgrxBFqel3Om3ksV1rsDWHlyRa15itJeytPJKyqrMzbU2qu35vzauP26fF/ivVNc+Dv/AATy+Er2kGuapPqkt9LbveT/AG66ZfMu4bVma1sV3IGXzGaNfvbUavpb4Bfsl+F/ht8UdC8dftaeLYfiD8ffFdvdX+g6VqNw81rHLZKsjeXLIrLLNFuG3/lnHy0MbbPMX1Pwp8WdB8feJvCH7TUNo2n6H46H/CuPHui3j/NpWqRSy/YjJ8q/duZntmZtu6O5jbavzLXHQeHPF8XhDxt+yxps1y/xB+Ad3b+LvhzcM+Z9Q0pd7WELbm/erErS6dPu+XayfxCvbPGHjT4OfAjTfE3x2+M2qv4c0X4vaLYS6j4NvYPNuJ9UW28ufy7fduM0kDx208e1V+QNIy18j+EvGP7XP7c2i2/hj4ExSfAn4H6bAljb6vM0s2qXtvbr5MaQy7lkf5QN3lsqrgq1w7fLX2d8AP8Agnr+z18Bru18SLpj+MPGUBMja1rTefN5rfeeKD/UxfN91trSL/z0avum3ght4kht1WONBhVUbQB/u1mazo+k65pt1o+t2UOoWN5G0c1vcRrNFKjfeWRG+Vl/3q/If4J/Bhv2Zf8AgpVrHw7+Fc8kHgbxp4Tl1+700FvKs1+0GGNP9ryp0PlN95Y5Sv8AeZvpn426Tv8AjHP8J/iJcS3fwv8A2gNKn0c+dJlNM8SWUP8Ao/kM3yxfa7ZN0SfxXEAZfmZt2T8MrHxonjD9nHQ/iLH5fjHRtA8UXGrgrtll+zraWP2qb/anaSN2ZvvM1fonRRRRRRRRRRRRRRRRX//R/fyiiiiiiiiiiiiiivzE0e8039nf9sLWvhV4ut4T8PvjreJ4m8PPdoHt7XxXaujXcPzfKsk8qRzxt/DJ5fl/Ma+wviT4r8cR+MPB3gXwHaPHLql4t/q+pSwb7Sy0WwdGuUZ2+Xz7vKwRL95VaST/AJZVDoF18J/Auma18bNN1U2fh3x/Lp2qz3LF/sDS3EUVvDd7fL/cefH5Pmu21flVm2/Mze//AEooor85P2tv+CeHww/aRSbxjoGzwd8Qk/eJq9qmIrqVPurexLt3/wDXVdsi8feUba+GvCf7XHx9/Yx8bWHw5/bb8IzeJdPtYpbPSPF0EaT38drLt8z7PeMqrdRNsjZkZo5lwPM3YVa9/wDhv4O8G+KT8Mdd+EfiO38U/AX4KaNdeJGhtpPO1bVPFf8ApEm67tflmimj3GdVZV/eNtVfmXb+bXxs/wCE7i+HtnpPiSGWT4zftSazb6zqNsTsls9B+0eXpWn7W+ZFnnKybf4VhjVl+WvqD4JW3hU/tNaP4W8FXEOlfB79k/SLy/1u9jkYxX+uPavDf3rbvmdpZQyr/D5cD7dquq18wftR/tCL4x8V/DD9u34MWB8F+Jri81LSr2MFZc3ujPE0Tysqr5vn2V3Gkqsv3R5fzKu6v3U/Yr0DxRd/C2f41fEO2gtfGnxduF8S6kIEKRxQSxJHYW8aszMscVoke1WZmVmfd81faNFFUpoYbqJ4ZkWSNxhlYbgR6MteLt+zT+zq+pvrD/Cvwq987b2uTodi0pb+9v8AJ3bq9itLK2sLaOzsYkt4IFVI4o1CIir90Kq/dWtOiiivEfjV8CPhd+0B4Tk8GfFfQ4tZsGLNA5+S4tJcf623nX5on/3fvfdbcvy1+U+pfs2/ts/sVtd3X7M/iD/havwzPmPN4U1VFnmSBs+Yi2zMu/5T8zWrRtI33oWr3n4C/wDBTj4B+Kbi2+HvxR02f4OeJbAJaGx1NPK06JohtWKOfankKqj7s0cSr93c1fXvh3x78XYNb06w8SeE7TxRoWt3DCz8Q+GbyJ7WK3Ylo5b22u5IpI18v+K3kuVb/Z3KtfSFFFFFfmL/AMFWPEfxX8K/sunUPhbcXdjbS6tbxa5dWTMk8Wmskv8Ay0X5kiafylZl9Qv3WavgL/gmL+3Dpnw8sfF/gD9oLx09p4ctbaLUNHn1SWWfyHRvLuLeJvnkbepR1iX+67KvzNXrfxp+MfxB/wCCmOrt+z5+zboT2nwws7yKfXPFep27JE/kNuj8pWXdH83zKn+uk43LFGJN36ufs+/s+/D/APZv+G9l8Nvh/Z+XbRfvLu7cA3F/dOoWS4nbuzY+791Vwq/KtfQFFflR/wAFRP2kbz4ZfC2D4HeAZGn8b/FDdYpDB808Gmyt5czKq/NuuWPkRf3sybfmSvqD9iz9ny3/AGaPgDoPw8mVDrs+7UdZlj5WTUbpV8xd38SxKEiVv4lQN3r63r+Qj/gp143bxx+2b42EUoltPDws9Jgwc4+y26NMP+/7y1/T1+zB4LPw7/Z3+G/gmWLyJ9L0HT0uFxjFy8KyT/8AkUtXvZbaMmv4gfCWqeKNY/aL0jWvB+mJrfiG78VQXWn2UjqiXd49+skMLMzKqrLJhd25ev3q/oa/4a5/4KC6J/yMP7Kst5t6/YdR3f8AfPlrPTV/4KFftM2B2+If2QvGFuF6yW73Vwv/AKblX/x6vzW/4KOftX67+0F4c8E+H9e+GOvfDmTSLu8uMa1G8a3e5EXEO6OLd5f8X+8K/RH/AIIv2X2b9mLxNeMP+PrxXdHP+yllZLXx3/wW0vLw/Fz4c2Lk/ZYtDuJIx23y3TLJ/wCOolfXv/BFeSE/s0eLIRjzV8WXTN/uvYWW3+Rr9h6K+YP2zNGt9f8A2T/i7p9yA4Twzql0AR/Ha273Ef8A49GK/lr/AGAtZutD/bI+FN5a53y6wtqf9y6ie3b/AMdc15T8dPAup/CH49eNPBESNay+G9cuo7U4w3lJMzWzr/vR7GX61/ZR8Dvihpfxp+EnhH4paSVMXiPTbe6kVTu8qdl2zxf70UoZG+lew0V4r8cfjZ4C/Z98CS/Ej4lXkllosFxb2zPDE0z77h9q7UX5m/vNt/hBr1SxuxdW0N0gYRzqrruVkbaw3fMrfMG/2ai1XTLHWdNvNF1WJbmyv4XgnicZWSKVWWRW/wBllJWv4sfGNjrn7Kf7UGrWfhS8WTUfht4kc2M5O8SLZ3G6HzNv95AFlX3K1+8fw9/4KjeLPjOlrpXwY+Auv+KtdkCLcLHdxx2Fs7fe3XXkuqp/tSeX/wABr9dLZp3hjeWNoXZVJViu4N6Nt+X/AL5p/kwecLhY18wLsDY+bHpu/u8VforzH4jfEnQvhjoI1nXI7m8luJVt7KwsIGub+/unDMsFtAvzSSNtLfwqqgszKqsy/JX7Tvx8+B3gD4daF4k/al0s22qrN9v0/wAHRXv22e5lRv3P2mCFkt5fL4ZvO328cn3WkYKzeT/s83X7T/7W2q6149+O+mWnhb4FeI7C4sbPwdcWqPPqNvcLtjmaVlWZNvDLLuTcwHlxqu1q/RvwF4A8HfDPwxp/grwBo9toeh6TH5dra2qbEX+8W/iZmb5mZtzM3zMzNXoFFef/ABA8C+Gvif4K1n4e+NLIahouv2z2l3Ce6SjqrfwsrYZW+8rAN2r8V9D+Cf7ZP7GNyfCfgzwTB8b/AIb6bqy61oLw3LWmpaXefMu5VjZZk82MlJ4lWSGRSV+Xe6s7w54u/wCClvj/AMV663wy+DWkfCyLxReRXesXWoWrRRXEqqsbPcLfzMr7oxtla3t/MZfvbm+avofV/wDgmXpfxc+Ldx8Xv2j/AB7qni8XmyUaDDI6Wdm7KrTWkN0zeY1oshdYljjgbbjc27du/R/wL8O/Bfwz8OWvg74f6HaaBodoMR2lnEsaBv4mbb95m/iZtzN/E1egUfWvyC+HN/4A/Yy1L4tab411a88P6X8L9Rv/ABFpGn2t0sNrruk+KIk+zRNat/r57a5tzbRP8vlt/s7q+ZfA3w18e/t2+HPEn7ZP7TdzdX3gLwvDqVx4f8GabMYEu0sEaSSJZf8AlnGzJ5TSqvnSMD8yKiq234n/AGzdQ+Del/Br4qfAnwrYeH/2cdaj+x6zpmnwW6XSaszSx3trcSL+88+CJBLA/wAvnY3Mzbvlb4Is/EuoeHde/Z61e4OrfFX9na4Txv8ADbVX3StrOgxFLqO1jb7zpPFsTZu/jRf+WLV9R/DnT/Dfxw8Rahr/AID095fg/wDtJ+GbuXV41TeNG8W2G2OSWRV2rFLJH/Eu3zJoBIrfdZvFPjn+2R4S+D2oeE/DPhGK3+L/AO0poelP4ZOs6b55skad03LNHG3+lTs0aP5C7vLmL/MjfK27+z//AME9fG3xS8XJ+0N+3hqkvirxHe7JoPD80m+CFfvRrd+X+72rn5bWHbGv8W7LR1+yNjY2enWcGn6fAlrbWqiOKKNQkcaKNqqqr8oVV/hrYoor5G1Tw1efDH4jfFX9p/xPp0msyQaPZadpdnpw868GjacjXVy2G2/vJbmWRvLX+GFNu5m216v4x8I+Bfjn4F0pZbv7XpU8+na1pmoWUi7457WVLq0ureXa38Sj5v4lJX+Kvlr9mnxFL8ef2g/ij+0VBJ5nhbQ1TwN4ZlB+S4gs5ftGo3S/wss9yY9jL95VC/w1+g9FFFFFFFFFFFFFFFFf/9L9/KKKKKKKKKKKKKKK+W/2pv2a/Dv7T3wvn+H+sXkmmajbTC/0jU4RmWyv4gfLl/2lbJVl3L8p+Xayqy/IP7OH7QfirxPc65+wt+1091oXxIhs57C31OKbyW1ywZGXfBc/892iyyyL80i5b5ZFavY/Bup6qni+f4A/GvQ2mg+J0Or2ml+GrJ0m07QvCGiRfZYGuWjb5WvvM+Z1Zm3NHH8uzavpH7K3iDWrPR/FXwL8TXjX2s/CXU/7GW5lOZbrSZ4UutKuJP8Aa+zSCJvvbmiLbvmr63ooorg/G/gbwh8RfDl54Q8daHa6/o1+Nk1peRCaJv8Aa2t91l/hZfmX7y1+U/j7/gljN4J8QH4h/sdfEXUfh14hiLFbS6uJXtSu7d5S3Mf75Y/7yzLOrfxV5T4jn/b9+GPinT/F3xm+Anh342+I9BVP7M8T2NglzqEQibcoVrJVk+ViWXdbxsrEsrV8zeC/jLN8KtE8W+F9K/Y5v7GPxzbnT9UFxc6673KfeaBmmhaRV3HdtjaNum5m+9XZfsz/ALDfxx+PviyO6+OHh25+HXwdstUfWk8NtHLaq9xKFX7PZWszNcQRtGFWWVtrMoH3m+Zf6ObWxtdLsobGxiS3trZFjijjXYkaKNqqqr91VWtiiiiiiiiiiiivAPjF+zT8Ev2gNLOn/FjwnZ6zIF2RXhTyb2H/AK5Xce2ZV/2d21v4lavzU1T9hj9qP9l6+n8R/sP/ABKuL7R2YySeFtckTZJ/eC+Yv2WVm/vMsEir/wAtGq54V/4KhXnhO+l+Gn7ZHw+1f4a+IJVaF9S0+GXyNrqV89YpP3yL/ErwtOrfeWvsH9mTWvEmvXD33hH426b8Y/h00TeSbuBP+EgsHb/VxXFzbsqv/tfaLdJuf9n5vr/V9X03QbKXVNYu4bCzg2+ZPcSLDEm5tq7pG+VfmIX8a10kV0EiEMpGQQetT1h3+nWOq2Vxpup28d5aXSNHLBMgkikRhtZGVvlZWX+Fq+RL/wD4J5fsYalr3/CSXPwr01LvzPM8uGW6htd3/XrHMtvt/wBny9tfWHhvwv4b8F6Pb+HPCOl2uiaVaDZBaWUCQW8S+ixxqqrXT0V8/wDxh/aE+GXwS+GGq/FzxVqsDaPYKywraypK95cPny7eDa3zSSMP+A8s21VZq/LH9hn4Q+Nv2pfjnqn7efx1tdls1ww8LWMm4xBosxpLGrf8srRfkib+KbMn3l+b9zqgeRIkMjkBUGST2FfxS6fG37Rv7XEMb5eP4ieMsv8AxYg1G/3N/wB8xv8ApX9rwCqu1eAKydauVs9Hv7rOBBBK+f8AdQtX8Z/7FFm2sftg/CdWGS3iSyuP+/Uvnf8Aslf2k0V/Pj/wXEv1fVvg9panmKDXJiP+urWSr/6Aa+wv+CQOmmx/ZAiuSMf2jr+pTj/gPlQ/+06+ef8Agtb8N7vUfBvw++K9mpMGiXV5pV4QM4F+iTQM391d0Ei/7zCub/4Ik+PLU2fxM+GFxKFuFksdYtov4nTa9vO3/AWEP51++1FfK37a3iKz8L/sm/FzVL+QRxy+G9RskJP/AC1v4WtY1/4FJIFr+bP/AIJi+AL3xx+2V4LmhhM1p4aW61i7bHEcdvCyxs3/AG3kiX8a+8/+CvH7KWp3N7b/ALUPgixNxB5MVn4lSFctH5X7u2vWX+7txDK38O2P/aavIP8Agl/+3LovwdvZPgJ8W9RFl4R1m48/SdQmbbFp17L/AKyKZv4IJ2wd33Y5Ms3yuzL/AEpwyx3USTQuJI3AKsp3KR6qauFsLk8V+Lvx98Y2P7b37VvgP9l/4bXC614D+HuojX/F+oQnfZyS2rbVt1kX5W2qxg3L96SY/wDPJmr9pK+Uv2mPCv7Tvi/SdH8N/s4+J9J8IpfyzjWdUv4nku7eDanl/YlVWXe37zduXd02yJXy/wDCb/glT+z54Kuf+Em+KVxe/FLxNNKbie41V2jtJJ3bcz/Zo2Zn3Mfm86SXdX6V6D4e0LwvpVvoPhjTLbR9MtV2Q21nCkEEa+ixxqqr/wABroqazKq7jwK5vQ9e0PxHa/2h4c1G21K0V3hMtrMkyCWI7ZE3Rll3Kw2sv8NeJ/GrwkdchXVvG/xHl8FfDmyt2bVbS2kTTHu3z/y31bzFkig2/K0cPlM3/Pbb8tfDHiD9u+58VbfgT+wH4Hu/Huq6XbJYxaxJG8ejaXEi+XG++b5n2qvytMyKzY+aX7rdB+zl/wAE7IdH8YP8c/2r9YX4lfE29l+1bJi02nWcv8J2yKvnuvG3cqwx/djj+VWr9WfpRRRRRRRRRRX43f8ABXr9n29+Inwo0r4xeGNMe91nwHI6X5hXLnSLgbpHZfvMsEqo3+yryN90NXyD+yJ8QvHmu/Gv4H6H8ALlfEnhnwP4Us9M8VaXLcxWaIus3c82ryxwXbxNc+RI8UjNCrfNFGv3fvdRefsdfFu08QfG/wDZ8HheHRfhT4nu7jWfCd9e6lbfZNN1SzlZrCVWWRpEW5gLWzq0bSbSm77m6uh8J+PPgx+zBoPwo8SftFePrbUfi78IF1GwtLLwpIurT3+g3UTxwafez7UhiaBpD5W6RdsY+Xdu3LyujSfte/tn2l34K/Z58Gj4G/BfXr26vru5XfbR3pvH3TyyXO1ZLjzWz+6tVWH/AJZt8q7q/U/9lv8AYb+DH7LFktz4dtP7d8YyxbLnXr2MNcMuPmSBPmW3Rv7q/M38TPivuGiiivkr4t+IvEnjD4q+Fv2evBd89hHLCPEXiq8iZ0li0O3mWOG0jkj2skmoThk3KyssMcu3+GsW6+K1/wCPPjho/gXwfdwWd5oL2uv2Mpumm0vxP4XvIvsd+8MsKsvn2k77lRt3zJH822VmT5X/AGm/jDqcepW37BH7FtjCvi3XhdLq9xbSEWvh+yupGmuR5nzeU7eazNt/1KkLGu5kVf0c+Cvwq8O/BT4W+GfhX4XQf2f4cs0tw+NrTy/emmb/AGpZWaRv9o163RRRRRRRRRRRRRRRRX//0/38ooooooooooooooor5I/am/ZS8FftO+EoLPVJH0DxVoj+fomv2g23mn3C/MvzLtZotwG5Ny/3lZWCtXwF8LfHPj4eJdf8F/tKXI8L/GH4UW+n32q+JR9oA1jwBo2oRahP5HkfLK8sqBGZY1aSN9rfMrrX2j4S1qO3/b68XaXooU6f4m+Heh6xcsP+Wlxa6hd28L/9+JNv4CvuOiiiiiiiiiiiiiiiiiiiiiiivPfG/wAPPA/xP0GTwv8AEXw/Y+I9Kk6299Ak6Bv7y7l+Vv8AaXay1+XPxM/4JMeFbPWG8dfss+N9T+GPiSAs8EJuJpLUN/cjnjZbqBf9rdL/ALteMa78d/8Agob+zBpF14d/ad+HNp8YfAJR4Lu+WJZ0ltdu1lmubeNlWNl/5/Lbc38Ve7/svftv/sLSXpg8Narf/Cy61GPyzoOsXM8WiQvv8xntl8yWxtvm+X5fI3L/AMs6/SDxj8T7Dwp4I/4WFpOl6j400zKFY/DkK6lcSRStt82KNZF81F+83l7m/uq1Zvwm+Ovwx+Num3upfDvWRftpMiw31tNDLa3lnK+7alxbTKskTNtO3cvzYO2vaqKK8m+N/jf/AIVl8HPHHxCB/eeHNF1DUI/eW3t3kjX/AIEwC1/JD+yb+yJ8Tf2t/Fc+g+EpP7L8OaayPqusXCM9va787VVNy+bOy52xqy/7TKvzV+5ek/sfft0/B7RbDRfgb+0XDqmnadEkMGm+ItNX7PHFEu1Yo5GW+ZY9o2qqqu1auj4rf8FS/hyf+Kv+EPhv4iWFsPnn0W9W2nk91Vpt27/dt68u+N//AAUv8d6B8JfEug+LvgV4q8BeKtWsLiztJ79WXT4ZZ0aPzvtMkMTN5edyqsfzMNu5fvV+P/7CHiz4f+Bf2r/h74u+JepxaV4f027uHluZ/wDVRTNazrA0jfwr55j+b7q/ebFf2A+FvG3g3xzpo1jwTr1h4gsGx/pGnXUV3F/33CzLXN/GbWofDnwf8c+ILmVYYtN0LUrhpGOAFitXbd+lfyf/APBN62tbv9tn4Yx3ThES7vZBk4+eKwuGjH/fQFf2J0V/Nt/wW11JZvjH8PdHzza6DPPj/r4unX/2lX6af8ErbD7L+xH4Hlx/x9T6tN/5UJ1/9kr6t+Ovwi8OfHn4XeJPhT4pQix162MQmRdz28yMJIZo/wDajkCv/tY21/LP8MdZ+Jf/AATq/a2s5vHmnSxSaNK1rqUMW7ytR0i6O1pbdm2q6soEsX/TRArbWVlr+sbwH428MfEbwnpXjrwTqcWsaHrMKz211A25JEb/ANBZWyrq3zKwKt8y13Vfgr/wVv8A2o9I1DSbT9ljwJdjU9VuruC4177P+98nym3W1l8v3pWkxIy/eXan9/5fqX/gmh+yDf8A7OPw1ufGnj+z+zeO/GixSXMDD57Cyi+aG2b+7IzHfKv97Yv8FfpPqWnWOtWFzpep20d5ZXkbwzW8yLJFLE42skiN8rKynaytX4YftLf8Eek1bUbnxf8As1apb6cl0zSSeH9Td1hjL/w2l1tZlX+6ky/L/wA9P4a8E+GHw6/4K5/s828fhPwBpuqjSYjsis5bjTdVskX+7F50kqxL/wBc2jr6bs/2c/8Agp7+0vb/ANg/tBfEOP4f+Ebji6tbNrUXE0T/AHk8rTFVZVb+JZ7jb/stX6c/s6fs0/C79mHwMPBPwxsnjFxIsl9fTlXvL+dRt3zPtX7v8KLtVedq8tu+lKKK5bxT4t8M+CNGuPEfjLV7TQ9KtFzNd3syW8EY/wBqSRlWuK+GHxZ8I/F7T73X/BceoPplpP5Ed3eafcWMV38v+ttjcRxtLF/D5i/LuFefftIL8DIvCtpc/tCeKP8AhH/Ctm0ryWkmqS6db6g23/VSpbyRTXSqudsC7lbPzRt8tfDtr+3Fr3jKEfC3/gnl8HJPENnp/wC4Gq3FqulaBZf7sS+Uv+1+8kib/Zatrw//AME+fHvxp1W28dft1fEa88c3qP5sXhzS5Xs9Gtf9j92sTN8vyt5KxNx/rH+9X6V+B/Afgz4deHbfwn4D0S08PaRajEVrZQrDEP8Aa2r95v7zN8zfxV3lFFFFFFFFFFFUJ7eG8he3mRZIpQyMrDKsrfeVlr8mfi3/AMEh/gX478Q3nij4c69qHw+ur6RpWtLWNLqwidvvfZ4m8qSJd38KybV+6qqvy15/on/BFb4WJcfaPF3xI13VwRucW8FvaM7/AN7dJ5/+f4q+2PhF/wAE+f2UPg3FHNonge21rUozkX+thdSuN38LKsy+Sjf9c41r7SRFiQRoAqKMAAYUCrdFFFFfnZ4B8Uav/bH7Vvxy8K6YPEGtaNq7aFY6cwZ2mTwvpkTfZ1C/N+9nuJtqr/Ea+aNc+LHjb4C2um/sgfsy2Ufiz4j+I7jUb7Q5DFsTwn4c1mX7Vbw3LSfN5sCndtk2qqhGZW/dq329+yV+yV4S/Zh8KXKxTHxB418Qv9o17XZxme6nZtzJGzfMsKsS237zN8zfN937Mooooooooooooooooor/1P38oooooooooooooooor4c/bF8LeE7LSPDXxc8RWkN3aeH9Sh0fXBJx9p8N+I3XTb+3kZdrbFaeO5X5vlaL5a89/ZU1L/hbf7UHx7+O1pGG0DSbiy8EaLKjgoYtJVpLvy9vy+W0pjkRv7rV+ktFFFFFFFFFFFFFFFFFFFFFFFFFFfGHxp/YL/Zc+OsdxceKvBVtperz5P8Aaejj+z7ze38bNGvlyt/12jkr88tX/wCCZv7SvwFvJ/EX7HnxiuoI1Zpf7MvZnsGk2/dVmj32tw3/AF2jjWsuH9vb9un9mdhZftU/CA61p0BVH1WGFrJpD/ea8tFnsX/3VVa+h9N/4KRfsvftA+G4/D0nxC134K+IWmSWG6mhiTEqqdqtP5d1avBuPzLN5e7H8Nfb/wCz1qXizUPCN1ceJfiVo3xXgafNjrOj20Nrvt9g+WdbaaWFpNwPzR7f92vRPG/xG8HfDmxt9S8c6pHo1lcSNGLmcOtvGyo0jNNKq+XEu0H5pGVd2F3bmWvA/jjoFl+1t+zV4p8H/AzxlpN2PFEcVpFqkdx9ps18qeKSWJnt9zKzRgrt/h3fdrvP2afgR4a/Zu+D+g/Cvw6qM2nxLJfXKrhry/lUefcN/F8zfKu77sYRf4a+hqKgeNXBVwGDDBB71+K3/BWf9l7wbe/CCP48+CdDtNK1zwtdxR6nJZwJD9rsL11h3TLGvzvFK0e1m/hZ/wDZr0H/AII5+Cm8O/suaj4suYtk/i3XrqeOTH37e1SK1j/75lSX866v45/8E9vGXxx1rxDcap8fvFdroev3s93/AGJNuudNt0llaSOCODz4l8uLhVDL2FfKtj/wRd1jw9qtrrnhD42y6dqNhKk9tcLoxjniliO5XjkjvdysrfxLX6m/s3fDf49fDPSNS0j44fExfiSztB/Zs5sUs5beJFbzFkZfmlZmZfmkZm4rpvj1B+0NdeFLSP8AZvuvD9n4i+1qbh/EYuDa/Y9j7hH9mVm83zPL+98u3Nfhp+0H/wAE/P8AgoH8efHsvxC+JOo+HvEWqtClrCbO9+zwwW8RZkiiSS3i2rud2/vbiWavoX9k7wh/wUp/Zh0LT/hZJ8OdH8WeCYrxnUS6taRXFklxLumMUq3C7o9xaTa0cjbidv8Adr9wa+b/AI+fsy/CT9prw1/wjXxW0cXUluG+x38B8m/smf7zQT7f++kZWjbA3K1fmz4d/wCCeX7Xf7OOp3Mn7Jfxut7PSrx2kax1iF44N396SLyby3eTaAvmeWjV3Oqfs+/8FTPiNaHQvHPx28P+HdHuBsnfQYGS62/xFXjsrWT/AL5mWvb/ANmb/gnX8FP2dtQg8aXLTeNfHKv5g1jVFH7iVj8z20HzLE3+2zSSf3ZBur9DqKKKKKzvtNsZzZeavnhd5Tcu/Z93dt/u1y3jLWPE2i6Bd6l4R8PnxLq6eWINPF1FZiVmYKxaeb5UVVO5vlZto+VWb5a898L+LviJoOk6v4u/aBufDXhDTAsBt4bS9llSz+VvONzqF2sEbs2V2rHCqrtPzPu+X5E+M3/BRP8AZKsZY/Bek28vxf1ozo9vpejaeNRiN1F/q2WWZfJZlb7rQ+Yy/wB2uHPjX/gpT+0qPI8I+F9N/Z+8KXHW+1dvteslP4lWJo9ytt/vW8X/AF0rvPht/wAEzfhJpmuDx38e9c1X4zeLztLXevzubUFT8u228xmZf9maSRf9la/RPRNC0bw7plvovh3T7fS9NtV2Q21pEkMMS/3Y441VVX/droKKKKKKKKKKKKKKKKKKKKKKKK/JLwVdw6H8Tf2l/hhrHiL/AIRabwp4x0r4lG6Tky6T/ol9dptVlZo/KtRE38O6Ubt33a+j/wBj/wCCWk+EfDeo/HXX7LPxB+L8r+INVuJjvltINSf7Vb6fGzfditkdVZf4pB/dVFX7eoooooooooooooooooor/9X9/KKKKKKKKKKKKKKKKK+Xv2u/hn4o+MfwA8UfC7wfBHLqPib7HZh53VIraJ7uFpriTd95YIw0m1fmbG1a7f4FfBvwf8BfhZoXwp8GxbdP0SPY0zALLc3DfNLcS/7csmW/2eFX5VWvaqKKKKKKKKKKKKKKKKKKKKKKKKKKKKpSwRzxPDMgkjcYZSMqR6V8d/FX9gT9k74utLceIfh/ZaZqE+7/AE3SA2mz72/jb7Nsjdv+uitXwB4n/wCCPuveCtXk8T/s0fF3UfDWoR/6iO+3wyj2+3WDRN/5Brl5tW/4K/8A7OO+HUNPj+LGgW4Kf6qLWVlX/th5GpN8v96rHw4/4KteH/hNcz+Ffir8CpvAtzPMZ70aLGlo0lwyqrStZ3EcDbtoC7mmZtoFfWtn/wAFEP2YPi9p9na+FPjDc/DLWFJfy9T02IIxddqpctcQy2+xWO79zcRtx/rNtfWvwB8WXniHwYkev/Enw/8AErVUlkxqOgJFBE8GF8vzIo7idfM6szLtXkfL8u49p8SvGXi7wXptjfeEvBOpeOZriby5rfTZ7KCWCPYzea32+4gVl3ALtVt3NHw18fzfEPQZtYvPDGs+Erm3uHtZbHW7Zba4DoFZmj8uSWOWLn5XjZlbBrzT9q+y8AeJPgf4m+HnxE8WaX4Ot/GtpLpVne6tPFDALx0MkX+sZNzKyb9u7tUH7I3grw18MP2ePB/w58LeItP8UweHoHgnv9MmSe1lupZXmmKsrN/HIfl+9X1JRXH+KPF3hPwNpD6/421my0LS4mVGu7+4S2gDN8qhpJGVdzVD4W8d+C/HMDX3gnxBp/iC2TG6TT7qK6Qbvu7mjZtvQ1t6lq2maNam91a8hsLYFQZZ5FiQM33Rub5azfD3jLwj4tEzeFdcsdZFucSmyuYrny2/ut5bNtp/iLxN4d8JaTc+JPFWqW2jaVZLunu7yZILeJc7cySSMqr8x/irnfCPxS+GfxBu7ix8B+LdI8RXFqiyzRadfQXbxo/yqzLDI+1W/vVu+LPFnh/wNoVz4n8V3q2Gl2Wzzp5ASqea6xr91Wb7zhfxrzz4cfHn4VfFjVr7w78PtZfU77S4lmuB9iu4EjRm2/6yaGKPdn+FW3fxbdtei+Kdcm8MeH9R12PTLzW206B5hZaeiyXlxsX7kKMyqzt/Cu5a8u+FnxQ8YfEG/uP7X+GHiDwLZJD5iXGtvYL577tqxLFb3U8ytty3zKqrj/ar0/xVqXiHSdAvNQ8NaQdd1SEDyLETpa+e7sF+aWT5UVc7mb5vlB2qzbVrhPh34m+MXia8uJvH/giy8HaaIv3CjWBqF68+4fLJHDbpCke3PzLM7bv4VrtvF8Hiy58PXNv4IvbTTNcdk8i4vraS8t4/nXe0kEc0DP8Au92394vzY/3a8K8NNqnwZv8AUfEXx4+OsGsxXke1LXUYdM0SwtW3bt0Kr+++78q+ZNJ8v3tzfNXh/wAbv28P2JIfDWq+DvEfxEOr2+oReXLF4ckvXuGXduxHeWG1U6f89l3L8v3d1fLHw1/bB8M6THJa/sVfsteIvEE12vkSaxdwtDJMN25ftV9tvJJV3fN++uF/4DXrDaH/AMFVvjao/tvWPDPwQ0iU4kis1F9qPlN/tbrpd3+7NF/wGtfQP+CXfw+8QarB4m/aS8feJfjBrEXX+0byW2tNvosaySzKv+7cKv8As196/Dj4JfCH4PWH9n/DDwfpnhqMqEkaytkillX/AKay/wCsk/7aM1euUUUUUUUUUUUUUUUUUUUUUUUUUUV+Qn/BSv4HfED+y7z9o/4SSut2ugz+GPF9tDEJXufDlxL5kkqrt3boGz5rL83l4b5VRq/V3Rrixn0u0uNKZJLOWGIwNGQUMTKNrLt/h24reoooooooooooooooooor/9b9/KKKKKKKKKKKKKKKKKKKKKKKKKKKKKKKKKKKKKKKKKKKKKKKKKKKK5bxF4S8K+M9ObR/GGjWWuWL/et762iuYj/vJIrLXxr49/4JsfsbeP3lmuPh9Bod3L/y20eeew2f7sUbfZ//ACHXx94v/wCCLnw6+1LqHwq+JWs+GrhDuT7fBFf4f+Ha8LWbL/49XLw/sYf8FO/hKxk+Ffx1TXbSD/U295qV0/Hottfwz26/99VJ/wALW/4LI/CuPd4l8A2PjWAfxra2l45/4DplxFJ/30tOl/4Kg/tC+DY44/jb+zZfwPAdzSqt7pqo2NrMqXVpP/CT/wAtP+BV0Hgj/grr+zN4cjntn+GWs+FTeTG4uYtNtrFonnbCtLJtkgZnbA+Zl3cV1vjL/gob/wAE+Pj14ftvD/xVGqHT7edbpbe+sLtNk6hlV91hI2dqsf4v9r7yrXrHwm/bX/4J8eA9Nl0HwD8Rf7OsZpFlMOo/21MqNtVfle/jbZ0+6rbf4q9i1T9rj9iTx3pzaN4i+I3hTVdOmKs1tqU8LQOyNuUtHcLt+Vq0vC/x+/Yi8JNcy+D/AIg+ANCN/wCX5/2LUdLszL5W7y/M8uRN23cdu77uTVnxV+0H+xh4z0OXw740+JHgLX9KnKu9pf6rpd3buyNuUtFLI6ttb5l+WuO8KfHT/gn58KDdyfD3xZ8P/DDXu37QdFk0+28/Znb5n2Tbv25P3vWovF/7bf7DWu6TPo3i/wCImg61plyFE1pNC9/BKqHcu6LypFb5gG+72rio/wDgov8A8E/vDiLHo3jS1t/Ii8qMWWiagmIl/gXbaKu3j7v3aztS/wCCs/7GFgha08Q6nqBXtBpVwrH/AL/LFXAXX/BZb9lyElbHQ/FV8/YR2NqM/wDfV3WR/wAPdfDuttt8B/BbxhrrHoPKRM/9+fPqRP8AgoN+174q/d+A/wBkrxDGH+5PqD3YiP8A31ZQL/5EqRfjJ/wVv8XfNofwZ8M+GrWT7sl7cIZV/wB5W1Hd/wCQ6kT4Wf8ABXHxhxrXxX8LeELeXlo7O3ikljX+6u2yb/0Z/wACqYf8E7P2hvGx8z4yftR+KNUhl/1tlpontoP+A7rry/8AyDXbeE/+CSn7I2hzfaPEdprfjCU8sdU1N1Vm/wC3JbWvrf4ffspfs4fDDyZPBHw10LTbmA5S6+xRT3Q/7eZlab/x6voJVVFCoAAvQCpaKKKKKKKKKKKKKKKKKKKKKKKKKKKKKrOkcyGORQ6OMEEZBFULKztbG0is7KFLe3t1EaRIoRI0UbVVVX5VVV/hrYoooooooooooooooooor//X/fyiiiiiiiiiiiiiiiiiiiiiiiiiiiiiiiiiiiiiiiiiiiiiiiiiiiiiiiiiuU1rwZ4P8SRm38SaHYarG3Vbu2inU/8AAZFavJ9X/ZY/Zl1tT/afwm8K3Dt1c6LZB/8AvpYd1eb6p/wT5/Y01Ulrn4VaUmevkGe2/wDRMiVxtz/wTB/YcuFLN8NVUn+5q2qp/wC3dY7f8Erv2IH6eBJ4/pq+pf8As1xT4f8Aglf+xBEdz+App/ZtX1L/ANluVrag/wCCY37Ddtho/hlGSP7+q6q//oV3XU2X/BPT9jGwx5Pwq0t8f89WuJv/AEZM1dtp37G37KWlKFtPhF4WO3vNpNrM3/fUkbV2Vl+z18A9KIbS/hp4ZtSvQxaPZJj/AL5hr0PT/C/hnR0EelaRZ2ir0ENukaj/AL5WujAxS0UUUUUUUUUUUUUUUUUUUUUUUUUUUUUUUUUUUUUUUUUUUUUUUUUUUUUUUUV//9D9/KKKKKKKKKKKKKKKKKKKKKKKKKKKKKKKKKKKKKKKKKKKKKKKKKKKKKKKKKKKKKKKKKKKKKKKKKKKKKKKKKKKKKKKKKKKKKKKKKKKKKKKKKKKKKKKKKKKKKKKKKKKKKKKK//R/fyiiiiiiiiiiiiiiiiiiiiiiiiiiiiiiiiiiiiiiiiiiiiiiiiiiiiiiiiiiiiiiiiiiiiiiiiiiiiiiiiiiiiiiiiiiiiiiiiiiiiiiiiiiiiiiiiiiiiiiiiiiiiiiiv/0v38ooooooooooooooooooooooooooooooooooooooooooooooooooooooooooooooooooooooooooooooooooooooooooooooooooooooooooooooooooooooooooooooor/9P9/KKKKKKKKKKKKKKKKKKKKKKKKKKKKKKKKKKKKKKKKKKKKKKKKKKKKKKKKKKKKKKKKKKKKKKKKKKKKKKKKKKKKKKKKKKKKKKKKKKKKKKKKKKKKKKKKKKKKKKKKKKKKKKKK//U/fyiiiiiiiiiiiiiiiiiiiiiiiiiiiiiiiiiiiiiiiiiiiiiiiiiiiiiiiiiiiiiiiiiiiiiiiiiiiiiiiiiiiiiiiiiiiiiiiiiiiiiiiiiiiiiiiiiiiiiiiiivNPH/wATvDvw7Gnwasl1e6hq0qxWNlZw+ZNcO08NuPmbZDEvm3ESb5pI49zou7cyiup8LeItN8X+GdJ8V6RvNhrVnb3tuZF2P5Vygkj3L2O1hXL+DPibonjfW9e0PTLa6gn0GUxu86xhJlW6ubNni2yM23z7KdP3io3ybtu1lZvSqKK//9X9/KKKKKKKKKKKKKKKKKKKKKKKKKKKKKKKKKKKKKKKKKKKKKKKKKKKKKKKKKKKKKKKKKKKKKKKKKKKKKKKKKKKKKKKKKKKKKKKKKKKKKKKKKKKKKKKKKKKKKKKKK8X+OkEF74EhsL2Fbi1vNd8N208LqHSaCfWrKOWKRW+Vo5EJVlb5WUlWr85vAfhLUI7vw14qn8Mz6tDFNpuoR6no+gXUOnOsWoaNdebBbQ6bY/vfs8Gous62u5oJo7Zbi4balLpvw98Z6JaweGZfAGp6boM0VhdTW89m+qmGWztXhhSeddOvIbrz/tUsjP9gnmhmRbb7Pb28Ntcroa38MNf1eOLw74W8N3v2WOPWbPTo59FvoNQha81DVbjT5f7VuNO8yOJftVlPLu1OLbGlxHJDLJI0Z6ewt/Hvh3xPpPifwn4Uu7WbStW8uzgbQtXk/svRbqbWZLnzIvsttCy2y6jar9lsriVZmtU8tmVY2XH8P8Aw28baBF4f8fReEJoH0tdKtXiOm3aTjUrAaPeXN7P5MFzfMty8OoWfm29u8e5zJtZbq5nf7B/ZY8Oaj4Z8EanYXttNbp9ssxG81rcWX2iSLSNPhu7hYLqKCZVlvY7h90katIxMn8eT//W/fyiiiiiiiiiiiiiiiiiiiiiiiiiiiiiiiiiiiiiiiiiiiiiiiiiiiiiiiiiiiiiiiiiiiiiiiiiiiiiiiiiiiiiiiiiiiiiiiiiiiiiiiiiiiiiiiiiiiiiiiisnV9F0nxDptxo2u2MGp6fdKUmt7qNZoZV/uvG4ZWH1qe1t7ayt47G0iWGC2VY0jRQiIgG1VUDoAOgq/RRRRX/2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09785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Установить отказ ведущего узла. Многое может потенциально пойти не так: фатальные сбои, перебои питания, сетевые проблемы и т. д. Не существует надежного способа определить, что именно пошло не так. Поэтому во многих системах для данной цели используется превышение времени ожидания: узлы постоянно обмениваются сообщениями друг с другом, и если один из них не отвечает в течение определенного времени, то считается, что он не работает (это не относится к случаю преднамеренного отключения ведущего узла для запланированного техобслуживания).</a:t>
            </a:r>
          </a:p>
          <a:p>
            <a:r>
              <a:rPr lang="ru-RU" dirty="0"/>
              <a:t>Выбрать новый ведущий узел. Здесь можно задействовать процесс «выборов» (ведущий узел выбирается в соответствии с большинством оставшихся реплик), или же этот ведущий назначает предварительно выбранный узел-контроллер. Оптимальным кандидатом на роль нового ведущего узла обычно является реплика с наиболее свежими изменениями данных, полученными от старого (в целях минимизации потерь данных). Согласование нового ведущего между всеми узлами – задача консенсуса.</a:t>
            </a:r>
          </a:p>
          <a:p>
            <a:r>
              <a:rPr lang="ru-RU" dirty="0"/>
              <a:t>Настроить систему на использование нового ведущего узла. Клиенты должны начать отправлять запросы на запись новому ведущему узлу. Если старый ведущий узел возобновляет работу, может оказаться, что он продолжает считать себя ведущим и не осознает решение остальных реплик считать его недееспособным. Система должна обеспечить </a:t>
            </a:r>
            <a:r>
              <a:rPr lang="ru-RU"/>
              <a:t>превращение старого </a:t>
            </a:r>
            <a:r>
              <a:rPr lang="ru-RU" dirty="0"/>
              <a:t>ведущего узла в ведомый и признание им нового ведущего.</a:t>
            </a:r>
          </a:p>
        </p:txBody>
      </p:sp>
      <p:sp>
        <p:nvSpPr>
          <p:cNvPr id="3" name="Заголовок 2"/>
          <p:cNvSpPr>
            <a:spLocks noGrp="1"/>
          </p:cNvSpPr>
          <p:nvPr>
            <p:ph type="title"/>
          </p:nvPr>
        </p:nvSpPr>
        <p:spPr/>
        <p:txBody>
          <a:bodyPr>
            <a:normAutofit fontScale="90000"/>
          </a:bodyPr>
          <a:lstStyle/>
          <a:p>
            <a:r>
              <a:rPr lang="ru-RU" dirty="0"/>
              <a:t>Автоматический процесс восстановления</a:t>
            </a:r>
          </a:p>
        </p:txBody>
      </p:sp>
    </p:spTree>
    <p:extLst>
      <p:ext uri="{BB962C8B-B14F-4D97-AF65-F5344CB8AC3E}">
        <p14:creationId xmlns:p14="http://schemas.microsoft.com/office/powerpoint/2010/main" val="40383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При использовании асинхронной репликации новый ведущий узел мог не получить все сообщения о записи от старого из-за отказа последнего. Что произойдет с этими записями, если старый ведущий узел попытается присоединиться к кластеру после того, как уже был выбран новый? Новый ведущий мог тем временем получить информацию о конфликтующих операциях записи. Наиболее частое решение: попросту отбросить </a:t>
            </a:r>
            <a:r>
              <a:rPr lang="ru-RU" dirty="0" err="1"/>
              <a:t>нереплицированные</a:t>
            </a:r>
            <a:r>
              <a:rPr lang="ru-RU" dirty="0"/>
              <a:t> записи старого ведущего узла, что, однако, похоронит надежды клиентов на </a:t>
            </a:r>
            <a:r>
              <a:rPr lang="ru-RU" dirty="0" err="1"/>
              <a:t>сохраняемость</a:t>
            </a:r>
            <a:r>
              <a:rPr lang="ru-RU" dirty="0"/>
              <a:t> данных.</a:t>
            </a:r>
          </a:p>
          <a:p>
            <a:r>
              <a:rPr lang="ru-RU" dirty="0"/>
              <a:t>Отбрасывание записей представляет особенную опасность при необходимости согласовывать содержимое БД с внешними системами хранения.</a:t>
            </a:r>
          </a:p>
          <a:p>
            <a:r>
              <a:rPr lang="ru-RU" dirty="0"/>
              <a:t>При определенных сценариях сбоев может оказаться так, что два узла будут одновременно считать себя ведущими. Такая ситуация называется «разделение вычислительных мощностей», и она опасна: если оба ведущих узла принимают информацию об операциях записи и не существует процесса разрешения конфликтов, то возникает большая вероятность потери или повреждения данных. Во многих системах в качестве предохранителя присутствует механизм отключения одного из них в случае обнаружения двух ведущих узлов. Однако если не спроектировать этот механизм очень тщательно, то оба узла могут в итоге перестать работать.</a:t>
            </a:r>
          </a:p>
          <a:p>
            <a:r>
              <a:rPr lang="ru-RU" dirty="0"/>
              <a:t>Сколько следует ждать, прежде чем объявить ведущий узел недоступным? Долгое ожидание означает более длительное время восстановления в случае отказа ведущего узла. Однако слишком короткое время ожидания приведет к ненужным восстановлениям после мнимых отказов. Например, временный пик нагрузки может привести к увеличению времени реакции узла сверх заданного времени ожидания или сбой сети – повлечь задержку пакетов. А если система и так страдает от высокой нагрузки или проблем с сетью, то лишнее восстановление после отказа, вероятно, только ухудшит ситуацию.</a:t>
            </a:r>
          </a:p>
          <a:p>
            <a:r>
              <a:rPr lang="ru-RU" dirty="0"/>
              <a:t>Легких решений описанных проблем не существует. Поэтому часть обслуживающего персонала предпочитает выполнять восстановления после отказов в ручном режиме, даже если программное обеспечение поддерживает возможность автоматического.</a:t>
            </a:r>
          </a:p>
        </p:txBody>
      </p:sp>
      <p:sp>
        <p:nvSpPr>
          <p:cNvPr id="3" name="Заголовок 2"/>
          <p:cNvSpPr>
            <a:spLocks noGrp="1"/>
          </p:cNvSpPr>
          <p:nvPr>
            <p:ph type="title"/>
          </p:nvPr>
        </p:nvSpPr>
        <p:spPr/>
        <p:txBody>
          <a:bodyPr>
            <a:normAutofit/>
          </a:bodyPr>
          <a:lstStyle/>
          <a:p>
            <a:r>
              <a:rPr lang="ru-RU" dirty="0"/>
              <a:t>Потенциальные проблемы</a:t>
            </a:r>
          </a:p>
        </p:txBody>
      </p:sp>
    </p:spTree>
    <p:extLst>
      <p:ext uri="{BB962C8B-B14F-4D97-AF65-F5344CB8AC3E}">
        <p14:creationId xmlns:p14="http://schemas.microsoft.com/office/powerpoint/2010/main" val="154638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dirty="0"/>
              <a:t>Операторная репликация</a:t>
            </a:r>
          </a:p>
          <a:p>
            <a:r>
              <a:rPr lang="ru-RU" dirty="0"/>
              <a:t>Перенос журнала упреждающей записи (WAL)</a:t>
            </a:r>
            <a:endParaRPr lang="en-US" dirty="0"/>
          </a:p>
          <a:p>
            <a:r>
              <a:rPr lang="ru-RU" dirty="0"/>
              <a:t>Логическая (построчная) журнальная репликация</a:t>
            </a:r>
            <a:endParaRPr lang="en-US" dirty="0"/>
          </a:p>
          <a:p>
            <a:r>
              <a:rPr lang="ru-RU" dirty="0"/>
              <a:t>Триггерная репликация</a:t>
            </a:r>
          </a:p>
        </p:txBody>
      </p:sp>
      <p:sp>
        <p:nvSpPr>
          <p:cNvPr id="3" name="Заголовок 2"/>
          <p:cNvSpPr>
            <a:spLocks noGrp="1"/>
          </p:cNvSpPr>
          <p:nvPr>
            <p:ph type="title"/>
          </p:nvPr>
        </p:nvSpPr>
        <p:spPr/>
        <p:txBody>
          <a:bodyPr>
            <a:normAutofit fontScale="90000"/>
          </a:bodyPr>
          <a:lstStyle/>
          <a:p>
            <a:r>
              <a:rPr lang="ru-RU" dirty="0"/>
              <a:t>Реализация журналов репликации</a:t>
            </a:r>
          </a:p>
        </p:txBody>
      </p:sp>
    </p:spTree>
    <p:extLst>
      <p:ext uri="{BB962C8B-B14F-4D97-AF65-F5344CB8AC3E}">
        <p14:creationId xmlns:p14="http://schemas.microsoft.com/office/powerpoint/2010/main" val="401971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В простейшем случае ведущий узел записывает в журнал каждый выполняемый запрос на запись (оператор) и отправляет данный журнал выполнения операторов ведомым узлам. В случае реляционной БД это значит, что каждый оператор INSERT, UPDATE или DELETE пересылается ведомым узлам, и каждый ведомый узел производит синтаксический разбор и выполнение этого оператора SQL так, как если бы он был получен от клиента.</a:t>
            </a:r>
          </a:p>
          <a:p>
            <a:r>
              <a:rPr lang="ru-RU" dirty="0"/>
              <a:t>Хотя описанное может показаться разумным подходом к репликации, существует много сценариев, при которых он не будет работать.</a:t>
            </a:r>
          </a:p>
          <a:p>
            <a:pPr lvl="1"/>
            <a:r>
              <a:rPr lang="ru-RU" dirty="0"/>
              <a:t>Все операторы, вызывающие недетерминированные функции (например, функцию NOW() для получения текущего времени или RAND() – для случайного числа), вероятно, будут генерировать разные значения для каждой реплики.</a:t>
            </a:r>
          </a:p>
          <a:p>
            <a:pPr lvl="1"/>
            <a:r>
              <a:rPr lang="ru-RU" dirty="0"/>
              <a:t>Если операторы используют столбец с автоматически увеличиваемым значением или зависят от существующих данных из базы (например, UPDATE … WHERE &lt;какое-то условие&gt;), то они должны выполняться на всех репликах в строго одинаковом порядке, иначе их результаты будут различными. Это может быть неудобно в случае множества параллельно выполняемых транзакций.</a:t>
            </a:r>
          </a:p>
          <a:p>
            <a:pPr lvl="1"/>
            <a:r>
              <a:rPr lang="ru-RU" dirty="0"/>
              <a:t>Операторы с побочными действиями (например, триггеры, хранимые процедуры, пользовательские функции) могут приводить к различным побочным действиям на разных репликах, за исключением случая, когда все побочные действия полностью детерминированы.</a:t>
            </a:r>
          </a:p>
          <a:p>
            <a:r>
              <a:rPr lang="ru-RU" dirty="0"/>
              <a:t>Эти проблемы решаемы: например, ведущий узел может заменять все вызовы недетерминированных функций фиксированным возвращаемым значением при записи оператора в журнал, чтобы все ведомые узлы получали одно значение. Однако в связи с большим количеством граничных случаев обычно предпочитают другие методы репликации.</a:t>
            </a:r>
          </a:p>
        </p:txBody>
      </p:sp>
      <p:sp>
        <p:nvSpPr>
          <p:cNvPr id="3" name="Заголовок 2"/>
          <p:cNvSpPr>
            <a:spLocks noGrp="1"/>
          </p:cNvSpPr>
          <p:nvPr>
            <p:ph type="title"/>
          </p:nvPr>
        </p:nvSpPr>
        <p:spPr/>
        <p:txBody>
          <a:bodyPr>
            <a:normAutofit/>
          </a:bodyPr>
          <a:lstStyle/>
          <a:p>
            <a:r>
              <a:rPr lang="ru-RU" dirty="0"/>
              <a:t>Операторная репликация</a:t>
            </a:r>
          </a:p>
        </p:txBody>
      </p:sp>
    </p:spTree>
    <p:extLst>
      <p:ext uri="{BB962C8B-B14F-4D97-AF65-F5344CB8AC3E}">
        <p14:creationId xmlns:p14="http://schemas.microsoft.com/office/powerpoint/2010/main" val="109595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Практически все записываемые данные заносятся в журнал.</a:t>
            </a:r>
          </a:p>
          <a:p>
            <a:pPr lvl="1"/>
            <a:r>
              <a:rPr lang="ru-RU" dirty="0"/>
              <a:t>В случае </a:t>
            </a:r>
            <a:r>
              <a:rPr lang="ru-RU" dirty="0" err="1"/>
              <a:t>журналированной</a:t>
            </a:r>
            <a:r>
              <a:rPr lang="ru-RU" dirty="0"/>
              <a:t> подсистемы хранения («SS-таблицы и LSM-деревья») этот журнал представляет собой основное место хранения информации. Сегменты его сжимаются и подвергаются сборке мусора в фоновом режиме.</a:t>
            </a:r>
          </a:p>
          <a:p>
            <a:pPr lvl="1"/>
            <a:r>
              <a:rPr lang="ru-RU" dirty="0"/>
              <a:t>В случае B-дерева, перезаписывающего отдельные дисковые блоки, все изменения сначала записываются в журнал упреждающей записи, чтобы индекс можно было вернуть в согласованное состояние после фатального сбоя.</a:t>
            </a:r>
          </a:p>
          <a:p>
            <a:r>
              <a:rPr lang="ru-RU" dirty="0"/>
              <a:t>Так или иначе журнал представляет собой предназначенную только для дописывания данных в конец последовательность байтов, содержащую результаты всех операций записи в БД. Можно воспользоваться тем же журналом для создания реплики на другом узле: помимо записи журнала на диск, ведущий узел также отправляет его по сети ведомым узлам. А ведомые узлы, обрабатывая этот журнал, создают точные копии тех же структур данных, что и на ведущем.</a:t>
            </a:r>
          </a:p>
          <a:p>
            <a:r>
              <a:rPr lang="ru-RU" dirty="0"/>
              <a:t>Основной его недостаток состоит в том, что журнал описывает данные на очень низком уровне: WAL содержит все подробности того, какие байты менялись в тех или иных дисковых блоках. Это тесно связывает репликацию с подсистемой хранения. Если база данных меняет формат хранения с одной версии на другую, то обычно становится невозможной работа различных версий СУБД на ведущем и ведомых узлах.</a:t>
            </a:r>
          </a:p>
          <a:p>
            <a:r>
              <a:rPr lang="ru-RU" dirty="0"/>
              <a:t>На первый взгляд, это лишь незначительный нюанс реализации, но влияние его на эксплуатацию огромно. Если протокол репликации допускает использование  ведомыми узлами более нового программного обеспечения, чем ведущим, то появляется возможность выполнять обновление ПО базы данных без всякого простоя: сначала обновляются ведомые узлы, а затем производится восстановление после отказа, чтобы сделать один из этих обновленных узлов новым ведущим. Если же протокол репликации не допускает подобного расхождения версий, как часто бывает при переносе журнала упреждающей записи, то подобные обновления требуют простоя системы.</a:t>
            </a:r>
          </a:p>
        </p:txBody>
      </p:sp>
      <p:sp>
        <p:nvSpPr>
          <p:cNvPr id="3" name="Заголовок 2"/>
          <p:cNvSpPr>
            <a:spLocks noGrp="1"/>
          </p:cNvSpPr>
          <p:nvPr>
            <p:ph type="title"/>
          </p:nvPr>
        </p:nvSpPr>
        <p:spPr/>
        <p:txBody>
          <a:bodyPr>
            <a:normAutofit fontScale="90000"/>
          </a:bodyPr>
          <a:lstStyle/>
          <a:p>
            <a:r>
              <a:rPr lang="ru-RU" dirty="0"/>
              <a:t>Перенос журнала упреждающей записи</a:t>
            </a:r>
          </a:p>
        </p:txBody>
      </p:sp>
    </p:spTree>
    <p:extLst>
      <p:ext uri="{BB962C8B-B14F-4D97-AF65-F5344CB8AC3E}">
        <p14:creationId xmlns:p14="http://schemas.microsoft.com/office/powerpoint/2010/main" val="42084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Альтернатива</a:t>
            </a:r>
            <a:r>
              <a:rPr lang="en-US" dirty="0"/>
              <a:t> –</a:t>
            </a:r>
            <a:r>
              <a:rPr lang="ru-RU" dirty="0"/>
              <a:t> использовать разные форматы журнала для репликации и подсистемы хранения; это даст возможность расцепить журнал репликации с внутренним устройством подсистемы хранения. Такой вид журнала называется логическим журналом (</a:t>
            </a:r>
            <a:r>
              <a:rPr lang="ru-RU" dirty="0" err="1"/>
              <a:t>logical</a:t>
            </a:r>
            <a:r>
              <a:rPr lang="ru-RU" dirty="0"/>
              <a:t> </a:t>
            </a:r>
            <a:r>
              <a:rPr lang="ru-RU" dirty="0" err="1"/>
              <a:t>log</a:t>
            </a:r>
            <a:r>
              <a:rPr lang="ru-RU" dirty="0"/>
              <a:t>), чтобы различать его с физическим представлением данных подсистемы хранения.</a:t>
            </a:r>
          </a:p>
          <a:p>
            <a:r>
              <a:rPr lang="ru-RU" dirty="0"/>
              <a:t>Логический журнал для реляционных баз данных обычно представляет собой последовательность строк, описывающих операции записи в таблицы базы на уровне строк:</a:t>
            </a:r>
          </a:p>
          <a:p>
            <a:pPr lvl="1"/>
            <a:r>
              <a:rPr lang="ru-RU" dirty="0"/>
              <a:t>при вставке строки журнал включает новые значения всех столбцов;</a:t>
            </a:r>
          </a:p>
          <a:p>
            <a:pPr lvl="1"/>
            <a:r>
              <a:rPr lang="ru-RU" dirty="0"/>
              <a:t>при удалении строки журнал содержит информацию, достаточную для однозначной идентификации удаляемой строки. Обычно это первичный ключ, но если в таблице он отсутствует, то сохраняются старые значения всех столбцов;</a:t>
            </a:r>
          </a:p>
          <a:p>
            <a:pPr lvl="1"/>
            <a:r>
              <a:rPr lang="ru-RU" dirty="0"/>
              <a:t>при обновлении строки журнал содержит информацию, достаточную для однозначной идентификации обновляемой строки, и новые значения всех столбцов (или по крайней мере новые значения всех изменившихся столбцов).</a:t>
            </a:r>
          </a:p>
          <a:p>
            <a:r>
              <a:rPr lang="ru-RU" dirty="0"/>
              <a:t>Транзакция, меняющая несколько строк, приводит к генерации нескольких подобных записей в журнале, за которыми следует запись, указывающая, что транзакция была зафиксирована.</a:t>
            </a:r>
            <a:endParaRPr lang="en-US" dirty="0"/>
          </a:p>
          <a:p>
            <a:r>
              <a:rPr lang="ru-RU" dirty="0"/>
              <a:t>Поскольку логический журнал расцеплен с внутренним устройством подсистемы хранения, оказывается проще поддерживать его обратную совместимость, благодаря чему на ведущем и ведомых узлах могут выполняться различные версии СУБД или даже различные подсистемы хранения.</a:t>
            </a:r>
          </a:p>
          <a:p>
            <a:r>
              <a:rPr lang="ru-RU" dirty="0"/>
              <a:t>Формат логического журнала также удобнее для синтаксического разбора внешними приложениями. Этот аспект играет важную роль при необходимости отправить содержимое БД во внешнюю систему, например в склад данных для офлайн-анализа или построения пользовательских индексов и кэшей. Такая методика называется захватом изменений данных (</a:t>
            </a:r>
            <a:r>
              <a:rPr lang="ru-RU" dirty="0" err="1"/>
              <a:t>change</a:t>
            </a:r>
            <a:r>
              <a:rPr lang="ru-RU" dirty="0"/>
              <a:t> </a:t>
            </a:r>
            <a:r>
              <a:rPr lang="ru-RU" dirty="0" err="1"/>
              <a:t>data</a:t>
            </a:r>
            <a:r>
              <a:rPr lang="ru-RU" dirty="0"/>
              <a:t> </a:t>
            </a:r>
            <a:r>
              <a:rPr lang="ru-RU" dirty="0" err="1"/>
              <a:t>capture</a:t>
            </a:r>
            <a:r>
              <a:rPr lang="ru-RU" dirty="0"/>
              <a:t>).</a:t>
            </a:r>
          </a:p>
        </p:txBody>
      </p:sp>
      <p:sp>
        <p:nvSpPr>
          <p:cNvPr id="3" name="Заголовок 2"/>
          <p:cNvSpPr>
            <a:spLocks noGrp="1"/>
          </p:cNvSpPr>
          <p:nvPr>
            <p:ph type="title"/>
          </p:nvPr>
        </p:nvSpPr>
        <p:spPr/>
        <p:txBody>
          <a:bodyPr>
            <a:normAutofit fontScale="90000"/>
          </a:bodyPr>
          <a:lstStyle/>
          <a:p>
            <a:r>
              <a:rPr lang="ru-RU" dirty="0"/>
              <a:t>Логическая (построчная) журнальная репликация</a:t>
            </a:r>
          </a:p>
        </p:txBody>
      </p:sp>
    </p:spTree>
    <p:extLst>
      <p:ext uri="{BB962C8B-B14F-4D97-AF65-F5344CB8AC3E}">
        <p14:creationId xmlns:p14="http://schemas.microsoft.com/office/powerpoint/2010/main" val="281655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Описанные до сих пор подходы к репликации реализовались СУБД без участия кода приложения. Во многих случаях именно это и нужно, но встречаются обстоятельства, когда требуется большая гибкость. Например, если необходимо реплицировать только подмножество данных, или выполнить репликацию из БД одного типа в БД другого, или задействовать логику разрешения конфликтов, то может понадобиться перенести репликацию на уровень приложения.</a:t>
            </a:r>
          </a:p>
          <a:p>
            <a:r>
              <a:rPr lang="ru-RU" dirty="0"/>
              <a:t>Некоторые утилиты позволяют приложению получить доступ к данным с помощью чтения журнала БД. Или же можно воспользоваться возможностями, имеющимися во многих реляционных БД: триггерами</a:t>
            </a:r>
            <a:r>
              <a:rPr lang="en-US" dirty="0"/>
              <a:t> </a:t>
            </a:r>
            <a:r>
              <a:rPr lang="ru-RU" dirty="0"/>
              <a:t>(</a:t>
            </a:r>
            <a:r>
              <a:rPr lang="ru-RU" dirty="0" err="1"/>
              <a:t>trigger</a:t>
            </a:r>
            <a:r>
              <a:rPr lang="ru-RU" dirty="0"/>
              <a:t>) и хранимыми процедурами (</a:t>
            </a:r>
            <a:r>
              <a:rPr lang="ru-RU" dirty="0" err="1"/>
              <a:t>stored</a:t>
            </a:r>
            <a:r>
              <a:rPr lang="ru-RU" dirty="0"/>
              <a:t> </a:t>
            </a:r>
            <a:r>
              <a:rPr lang="ru-RU" dirty="0" err="1"/>
              <a:t>procedure</a:t>
            </a:r>
            <a:r>
              <a:rPr lang="ru-RU" dirty="0"/>
              <a:t>).</a:t>
            </a:r>
          </a:p>
          <a:p>
            <a:r>
              <a:rPr lang="ru-RU" dirty="0"/>
              <a:t>Триггеры позволяют регистрировать пользовательский код, автоматически запускаемый при возникновении в БД события изменения данных (транзакции записи). Триггер получает возможность занести изменения в отдельную таблицу, из которой их сможет прочитать внешний процесс. Затем этот внешний процесс сможет применить любую логику приложения, которая только понадобится, и реплицировать изменения данных в другую систему. Подобным образом работают, например, системы </a:t>
            </a:r>
            <a:r>
              <a:rPr lang="ru-RU" dirty="0" err="1"/>
              <a:t>Databus</a:t>
            </a:r>
            <a:r>
              <a:rPr lang="ru-RU" dirty="0"/>
              <a:t> для СУБД </a:t>
            </a:r>
            <a:r>
              <a:rPr lang="ru-RU" dirty="0" err="1"/>
              <a:t>Oracle</a:t>
            </a:r>
            <a:r>
              <a:rPr lang="ru-RU" dirty="0"/>
              <a:t> и </a:t>
            </a:r>
            <a:r>
              <a:rPr lang="ru-RU" dirty="0" err="1"/>
              <a:t>Bucardo</a:t>
            </a:r>
            <a:r>
              <a:rPr lang="ru-RU" dirty="0"/>
              <a:t> для СУБД </a:t>
            </a:r>
            <a:r>
              <a:rPr lang="ru-RU" dirty="0" err="1"/>
              <a:t>Postgres</a:t>
            </a:r>
            <a:r>
              <a:rPr lang="ru-RU" dirty="0"/>
              <a:t>.</a:t>
            </a:r>
          </a:p>
          <a:p>
            <a:r>
              <a:rPr lang="ru-RU" dirty="0"/>
              <a:t>Накладные расходы при триггерной репликации обычно выше, чем при других типах репликации, и она сильнее подвержена ошибкам и более ограниченна, чем встроенная репликация базы данных. Однако благодаря своей гибкости может оказаться полезной.</a:t>
            </a:r>
          </a:p>
        </p:txBody>
      </p:sp>
      <p:sp>
        <p:nvSpPr>
          <p:cNvPr id="3" name="Заголовок 2"/>
          <p:cNvSpPr>
            <a:spLocks noGrp="1"/>
          </p:cNvSpPr>
          <p:nvPr>
            <p:ph type="title"/>
          </p:nvPr>
        </p:nvSpPr>
        <p:spPr/>
        <p:txBody>
          <a:bodyPr>
            <a:normAutofit/>
          </a:bodyPr>
          <a:lstStyle/>
          <a:p>
            <a:r>
              <a:rPr lang="ru-RU" dirty="0"/>
              <a:t>Триггерная репликация</a:t>
            </a:r>
          </a:p>
        </p:txBody>
      </p:sp>
    </p:spTree>
    <p:extLst>
      <p:ext uri="{BB962C8B-B14F-4D97-AF65-F5344CB8AC3E}">
        <p14:creationId xmlns:p14="http://schemas.microsoft.com/office/powerpoint/2010/main" val="2163052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85000" lnSpcReduction="20000"/>
          </a:bodyPr>
          <a:lstStyle/>
          <a:p>
            <a:r>
              <a:rPr lang="ru-RU" dirty="0"/>
              <a:t>Способность выдерживать без проблем отказы узлов </a:t>
            </a:r>
            <a:r>
              <a:rPr lang="en-US" dirty="0"/>
              <a:t>–</a:t>
            </a:r>
            <a:r>
              <a:rPr lang="ru-RU" dirty="0"/>
              <a:t> лишь одна причина для применения репликации. Также в числе причин </a:t>
            </a:r>
            <a:r>
              <a:rPr lang="en-US" dirty="0"/>
              <a:t>–</a:t>
            </a:r>
            <a:r>
              <a:rPr lang="ru-RU" dirty="0"/>
              <a:t> масштабируемость (обработка большего количества запросов, чем доступно одной машине) и снижение времени ожидания (размещение реплик в географической близости от пользователей).</a:t>
            </a:r>
            <a:endParaRPr lang="en-US" dirty="0"/>
          </a:p>
          <a:p>
            <a:r>
              <a:rPr lang="ru-RU" dirty="0"/>
              <a:t>Репликация с ведущим узлом требует, чтобы все операции записи проходили через один узел, но запросы только на чтение могут поступать на любой узел. Для типа нагрузки, состоящей по большей части из операций чтения и лишь небольшого процента операций записи (часто встречающийся в Интернете паттерн), существует привлекательная возможность: создать множество ведомых узлов и распределить запросы на чтение по ним. Это снизит нагрузку на ведущий узел и позволит ближайшим репликам обслуживать запросы на чтение.</a:t>
            </a:r>
          </a:p>
        </p:txBody>
      </p:sp>
      <p:sp>
        <p:nvSpPr>
          <p:cNvPr id="3" name="Заголовок 2"/>
          <p:cNvSpPr>
            <a:spLocks noGrp="1"/>
          </p:cNvSpPr>
          <p:nvPr>
            <p:ph type="title"/>
          </p:nvPr>
        </p:nvSpPr>
        <p:spPr/>
        <p:txBody>
          <a:bodyPr>
            <a:normAutofit/>
          </a:bodyPr>
          <a:lstStyle/>
          <a:p>
            <a:r>
              <a:rPr lang="ru-RU" dirty="0"/>
              <a:t>Проблемы задержки репликации</a:t>
            </a:r>
          </a:p>
        </p:txBody>
      </p:sp>
    </p:spTree>
    <p:extLst>
      <p:ext uri="{BB962C8B-B14F-4D97-AF65-F5344CB8AC3E}">
        <p14:creationId xmlns:p14="http://schemas.microsoft.com/office/powerpoint/2010/main" val="3864705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В такой масштабируемой по чтению архитектуре (</a:t>
            </a:r>
            <a:r>
              <a:rPr lang="ru-RU" dirty="0" err="1"/>
              <a:t>read-scaling</a:t>
            </a:r>
            <a:r>
              <a:rPr lang="ru-RU" dirty="0"/>
              <a:t> </a:t>
            </a:r>
            <a:r>
              <a:rPr lang="ru-RU" dirty="0" err="1"/>
              <a:t>architecture</a:t>
            </a:r>
            <a:r>
              <a:rPr lang="ru-RU" dirty="0"/>
              <a:t>) можно увеличивать возможности выдачи запросов только на чтение просто с помощью добавления новых ведомых узлов. Однако этот подход реально работает только при асинхронной репликации – если попытаться синхронно реплицировать на все ведомые узлы, то отказ одного-единственного узла или перебой в обслуживании сети сделает всю систему недоступной для операций записи. И чем больше у вас узлов, тем вероятнее отказ одного из них, так что полностью синхронный вариант репликации очень ненадежен.</a:t>
            </a:r>
          </a:p>
          <a:p>
            <a:r>
              <a:rPr lang="ru-RU" dirty="0"/>
              <a:t>К сожалению, приложение, читающее данные с асинхронного ведомого узла, может получать устаревшую информацию, если такой узел запаздывает. Это приводит к очевидной несогласованности БД: при одновременном выполнении одного и того же запроса на ведущем и ведомом узле результаты могут оказаться различными, поскольку не все операции записи были воспроизведены на ведомом узле. Описанная несогласованность – лишь временное состояние, если прекратить запись в базу данных и подождать немного, ведомые узлы постепенно наверстают упущенное и окажутся согласованными с ведущим узлом. Поэтому такой эффект называется конечной согласованностью (</a:t>
            </a:r>
            <a:r>
              <a:rPr lang="ru-RU" dirty="0" err="1"/>
              <a:t>eventual</a:t>
            </a:r>
            <a:r>
              <a:rPr lang="ru-RU" dirty="0"/>
              <a:t> </a:t>
            </a:r>
            <a:r>
              <a:rPr lang="ru-RU" dirty="0" err="1"/>
              <a:t>consistency</a:t>
            </a:r>
            <a:r>
              <a:rPr lang="ru-RU" dirty="0"/>
              <a:t>).</a:t>
            </a:r>
          </a:p>
          <a:p>
            <a:r>
              <a:rPr lang="ru-RU" dirty="0"/>
              <a:t>Термин «конечная» умышленно сделан столь неопределенным: в целом нет предела тому, насколько сильно может запаздывать реплика. При обычной эксплуатации задержка между операцией записи на ведущем узле и ее воспроизведением на ведомом узле – задержка репликации (</a:t>
            </a:r>
            <a:r>
              <a:rPr lang="ru-RU" dirty="0" err="1"/>
              <a:t>replication</a:t>
            </a:r>
            <a:r>
              <a:rPr lang="ru-RU" dirty="0"/>
              <a:t> </a:t>
            </a:r>
            <a:r>
              <a:rPr lang="ru-RU" dirty="0" err="1"/>
              <a:t>lag</a:t>
            </a:r>
            <a:r>
              <a:rPr lang="ru-RU" dirty="0"/>
              <a:t>) – может составлять лишь доли секунды и на практике быть совсем незаметной. Однако если система работает на пределе возможностей или присутствуют проблемы с сетью, задержка легко способна вырасти до нескольких секунд или даже минут. При столь длительной задержке вносимые ею несогласованности представляют не только теоретическую, но и практическую проблему для приложений.</a:t>
            </a:r>
          </a:p>
        </p:txBody>
      </p:sp>
      <p:sp>
        <p:nvSpPr>
          <p:cNvPr id="3" name="Заголовок 2"/>
          <p:cNvSpPr>
            <a:spLocks noGrp="1"/>
          </p:cNvSpPr>
          <p:nvPr>
            <p:ph type="title"/>
          </p:nvPr>
        </p:nvSpPr>
        <p:spPr/>
        <p:txBody>
          <a:bodyPr>
            <a:normAutofit/>
          </a:bodyPr>
          <a:lstStyle/>
          <a:p>
            <a:r>
              <a:rPr lang="ru-RU" dirty="0"/>
              <a:t>Конечная согласованность</a:t>
            </a:r>
          </a:p>
        </p:txBody>
      </p:sp>
    </p:spTree>
    <p:extLst>
      <p:ext uri="{BB962C8B-B14F-4D97-AF65-F5344CB8AC3E}">
        <p14:creationId xmlns:p14="http://schemas.microsoft.com/office/powerpoint/2010/main" val="247218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85000" lnSpcReduction="20000"/>
          </a:bodyPr>
          <a:lstStyle/>
          <a:p>
            <a:r>
              <a:rPr lang="ru-RU" dirty="0"/>
              <a:t>Масштабируемость. Если объем данных, нагрузка по чтению или записи перерастают возможности одной машины, то можно распределить эту нагрузку на несколько компьютеров.</a:t>
            </a:r>
          </a:p>
          <a:p>
            <a:r>
              <a:rPr lang="ru-RU" dirty="0"/>
              <a:t>Отказоустойчивость/высокая доступность. Если приложение должно продолжать работать даже в случае сбоя одной из машин (или нескольких машин, или сети, или даже всего </a:t>
            </a:r>
            <a:r>
              <a:rPr lang="ru-RU" dirty="0" err="1"/>
              <a:t>ЦОДа</a:t>
            </a:r>
            <a:r>
              <a:rPr lang="ru-RU" dirty="0"/>
              <a:t>), то можно использовать избыточные компьютеры. При отказе одного из них выполнение задач делегируется другому.</a:t>
            </a:r>
          </a:p>
          <a:p>
            <a:r>
              <a:rPr lang="ru-RU" dirty="0"/>
              <a:t>Задержка. При наличии пользователей по всему миру необходимы серверы в разных точках земного шара, чтобы каждый пользователь обслуживался </a:t>
            </a:r>
            <a:r>
              <a:rPr lang="ru-RU" dirty="0" err="1"/>
              <a:t>ЦОДом</a:t>
            </a:r>
            <a:r>
              <a:rPr lang="ru-RU" dirty="0"/>
              <a:t>, географически расположенным максимально близко от него. При этом пользователям не нужно будет ждать, пока сетевые пакеты обойдут половину земного шара.</a:t>
            </a:r>
          </a:p>
        </p:txBody>
      </p:sp>
      <p:sp>
        <p:nvSpPr>
          <p:cNvPr id="3" name="Заголовок 2"/>
          <p:cNvSpPr>
            <a:spLocks noGrp="1"/>
          </p:cNvSpPr>
          <p:nvPr>
            <p:ph type="title"/>
          </p:nvPr>
        </p:nvSpPr>
        <p:spPr/>
        <p:txBody>
          <a:bodyPr>
            <a:normAutofit/>
          </a:bodyPr>
          <a:lstStyle/>
          <a:p>
            <a:r>
              <a:rPr lang="ru-RU" dirty="0"/>
              <a:t>Распределенные базы данных</a:t>
            </a:r>
          </a:p>
        </p:txBody>
      </p:sp>
    </p:spTree>
    <p:extLst>
      <p:ext uri="{BB962C8B-B14F-4D97-AF65-F5344CB8AC3E}">
        <p14:creationId xmlns:p14="http://schemas.microsoft.com/office/powerpoint/2010/main" val="3631629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Многие приложения позволяют пользователю отправить какие-либо данные, а затем просмотреть, что было отправлено. Это может быть запись в пользовательской БД, комментарий в ветке обсуждения или нечто подобное. Новые данные должны сначала отправляться ведущему узлу, но при просмотре пользователем могут читаться с одного из ведомых узлов. Это особенно удобно, если данные часто просматриваются, но редко записываются. В случае асинхронной репликации возникает проблема: если пользователь просматривает данные сразу после выполнения записи, то существует вероятность, что они еще не достигли реплики. Пользователь может счесть при этом, что данные были потеряны, чему он вряд ли обрадуется.</a:t>
            </a:r>
          </a:p>
          <a:p>
            <a:r>
              <a:rPr lang="ru-RU" dirty="0"/>
              <a:t>В этом случае нам необходима согласованность типа «чтение после записи» (</a:t>
            </a:r>
            <a:r>
              <a:rPr lang="ru-RU" dirty="0" err="1"/>
              <a:t>readafter-write</a:t>
            </a:r>
            <a:r>
              <a:rPr lang="ru-RU" dirty="0"/>
              <a:t> </a:t>
            </a:r>
            <a:r>
              <a:rPr lang="ru-RU" dirty="0" err="1"/>
              <a:t>consistency</a:t>
            </a:r>
            <a:r>
              <a:rPr lang="ru-RU" dirty="0"/>
              <a:t>), называемая также чтением своих записей (</a:t>
            </a:r>
            <a:r>
              <a:rPr lang="ru-RU" dirty="0" err="1"/>
              <a:t>read-yourwrites</a:t>
            </a:r>
            <a:r>
              <a:rPr lang="ru-RU" dirty="0"/>
              <a:t>). Она гарантирует, что, перезагрузив страницу, пользователь точно увидит внесенные им же изменения. Относительно других пользователей она ничего не обещает: внесенные ими изменения могут еще некоторое время не быть видны. Однако пользователь может быть уверен: внесенные им самим данные были сохранены правильно.</a:t>
            </a:r>
          </a:p>
        </p:txBody>
      </p:sp>
      <p:sp>
        <p:nvSpPr>
          <p:cNvPr id="3" name="Заголовок 2"/>
          <p:cNvSpPr>
            <a:spLocks noGrp="1"/>
          </p:cNvSpPr>
          <p:nvPr>
            <p:ph type="title"/>
          </p:nvPr>
        </p:nvSpPr>
        <p:spPr/>
        <p:txBody>
          <a:bodyPr>
            <a:normAutofit/>
          </a:bodyPr>
          <a:lstStyle/>
          <a:p>
            <a:r>
              <a:rPr lang="ru-RU" dirty="0"/>
              <a:t>Читаем свои же записи</a:t>
            </a:r>
          </a:p>
        </p:txBody>
      </p:sp>
    </p:spTree>
    <p:extLst>
      <p:ext uri="{BB962C8B-B14F-4D97-AF65-F5344CB8AC3E}">
        <p14:creationId xmlns:p14="http://schemas.microsoft.com/office/powerpoint/2010/main" val="2887233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Данные, которые пользователь мог изменить, читаются с ведущего узла, а все остальные – с одного из ведомых. Для этого нужно как-то узнать, было ли что-то изменено, не выполняя при этом запрос. Например, информация из профиля пользователя в </a:t>
            </a:r>
            <a:r>
              <a:rPr lang="ru-RU" dirty="0" err="1"/>
              <a:t>соцсети</a:t>
            </a:r>
            <a:r>
              <a:rPr lang="ru-RU" dirty="0"/>
              <a:t> обычно доступна для редактирования только владельцу профиля. Следовательно, есть простое правило: всегда читать собственный профиль пользователя с ведущего узла, а профили других пользователей – с ведомых.</a:t>
            </a:r>
          </a:p>
          <a:p>
            <a:r>
              <a:rPr lang="ru-RU" dirty="0"/>
              <a:t>Если пользователь способен потенциально редактировать почти все в приложении, то предыдущий подход окажется неэффективным, так как пришлось бы почти все читать с ведущего узла (что сведет на нет эффект от масштабирования по чтению). В этом случае можно применять другие критерии определения того, следует ли читать с ведущего узла. Например, отслеживать время последнего обновления и в течение одной минуты после этого читать все с ведущего узла. Можно также следить за задержкой репликации на ведомые узлы и предотвращать выполнение запросов на любых узлах, запаздывающих по сравнению с ведущим более чем на минуту.</a:t>
            </a:r>
          </a:p>
          <a:p>
            <a:r>
              <a:rPr lang="ru-RU" dirty="0"/>
              <a:t>Клиент способен запоминать метку даты/времени своей последней операции записи – тогда система сможет гарантировать, что обслуживающая все операции чтения этого пользователя реплика отражает изменения по крайней мере по состоянию на соответствующий метке момент времени. Если же реплика недостаточно актуальна, то можно или делегировать операцию чтения другой реплике, или отложить выполнение запроса, пока реплика не наверстает упущенное. Эта метка может быть логической (отражающей последовательность операций записи, например регистрационный номер транзакции в журнале) или фактическим временем системы (в таком случае критически важна синхронизация часов).</a:t>
            </a:r>
          </a:p>
          <a:p>
            <a:r>
              <a:rPr lang="ru-RU" dirty="0"/>
              <a:t>Если реплики распределены по нескольким </a:t>
            </a:r>
            <a:r>
              <a:rPr lang="ru-RU" dirty="0" err="1"/>
              <a:t>ЦОДам</a:t>
            </a:r>
            <a:r>
              <a:rPr lang="ru-RU" dirty="0"/>
              <a:t> (ради географической близости к пользователю), то возникают дополнительные сложности. Все запросы, подлежащие обслуживанию ведущим узлом, необходимо маршрутизировать на ЦОД, в котором находится этот узел.</a:t>
            </a:r>
          </a:p>
        </p:txBody>
      </p:sp>
      <p:sp>
        <p:nvSpPr>
          <p:cNvPr id="3" name="Заголовок 2"/>
          <p:cNvSpPr>
            <a:spLocks noGrp="1"/>
          </p:cNvSpPr>
          <p:nvPr>
            <p:ph type="title"/>
          </p:nvPr>
        </p:nvSpPr>
        <p:spPr/>
        <p:txBody>
          <a:bodyPr>
            <a:normAutofit fontScale="90000"/>
          </a:bodyPr>
          <a:lstStyle/>
          <a:p>
            <a:r>
              <a:rPr lang="ru-RU" dirty="0"/>
              <a:t>Согласованность типа «чтение после записи»</a:t>
            </a:r>
          </a:p>
        </p:txBody>
      </p:sp>
    </p:spTree>
    <p:extLst>
      <p:ext uri="{BB962C8B-B14F-4D97-AF65-F5344CB8AC3E}">
        <p14:creationId xmlns:p14="http://schemas.microsoft.com/office/powerpoint/2010/main" val="2896655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Еще одна сложность возникает, когда один и тот же пользователь обращается к сервису с разных устройств, например из браузера настольного компьютера и мобильного приложения. В этом случае может пригодиться согласованность типа «чтение после записи» между разными устройствами: если пользователь вводит информацию на одном устройстве, а затем просматривает ее с другого, то должен увидеть только что введенную информацию.</a:t>
            </a:r>
          </a:p>
          <a:p>
            <a:r>
              <a:rPr lang="ru-RU" dirty="0"/>
              <a:t>В этом случае следует учесть дополнительные нюансы.</a:t>
            </a:r>
          </a:p>
          <a:p>
            <a:pPr lvl="1"/>
            <a:r>
              <a:rPr lang="ru-RU" dirty="0"/>
              <a:t>Реализовать подходы, требующие запоминания метки даты/времени последнего выполненного пользователем обновления, становится сложнее, поскольку выполняемый на одном устройстве код не знает про обновления на другом. Эти метаданные необходимо сосредоточить в одном месте.</a:t>
            </a:r>
          </a:p>
          <a:p>
            <a:pPr lvl="1"/>
            <a:r>
              <a:rPr lang="ru-RU" dirty="0"/>
              <a:t>При распределении реплик по нескольким </a:t>
            </a:r>
            <a:r>
              <a:rPr lang="ru-RU" dirty="0" err="1"/>
              <a:t>ЦОДам</a:t>
            </a:r>
            <a:r>
              <a:rPr lang="ru-RU" dirty="0"/>
              <a:t> нет никаких гарантий, что подключения с разных устройств будут маршрутизированы в один ЦОД (например, настольный компьютер пользователя применяет домашнее широкополосное соединение, а его смартфон – сотовую систему передачи данных; сетевые маршруты устройств при этом могут быть совершенно различными). Если задействованный подход требует чтения с ведущего узла, то необходимо сначала маршрутизировать запросы со всех устройств пользователя в один ЦОД.</a:t>
            </a:r>
          </a:p>
        </p:txBody>
      </p:sp>
      <p:sp>
        <p:nvSpPr>
          <p:cNvPr id="3" name="Заголовок 2"/>
          <p:cNvSpPr>
            <a:spLocks noGrp="1"/>
          </p:cNvSpPr>
          <p:nvPr>
            <p:ph type="title"/>
          </p:nvPr>
        </p:nvSpPr>
        <p:spPr/>
        <p:txBody>
          <a:bodyPr>
            <a:normAutofit fontScale="90000"/>
          </a:bodyPr>
          <a:lstStyle/>
          <a:p>
            <a:r>
              <a:rPr lang="ru-RU" dirty="0"/>
              <a:t>Согласованность типа «чтение после записи»</a:t>
            </a:r>
          </a:p>
        </p:txBody>
      </p:sp>
    </p:spTree>
    <p:extLst>
      <p:ext uri="{BB962C8B-B14F-4D97-AF65-F5344CB8AC3E}">
        <p14:creationId xmlns:p14="http://schemas.microsoft.com/office/powerpoint/2010/main" val="314251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Второй пример аномалии, происходящей при чтении с асинхронных ведомых узлов: пользователь может наблюдать движение в обратном направлении времени.</a:t>
            </a:r>
          </a:p>
          <a:p>
            <a:r>
              <a:rPr lang="ru-RU" dirty="0"/>
              <a:t>Это может произойти при выполнении пользователем нескольких операций чтения из различных реплик. Например, пользователь 2 выполняет один и тот же запрос дважды: первый раз к ведомому узлу, который запаздывает лишь чуть-чуть, а второй – к ведомому узлу, запаздывающему сильнее. Такой сценарий вполне вероятен при обновлении пользователем страницы, если все запросы маршрутизируются к случайным серверам. Первый запрос возвращает комментарий, недавно добавленный пользователем 1, а второй не возвращает ничего, поскольку сильно запаздывающий ведомый узел еще не обработал эту операцию записи. Фактически второй запрос видит систему по состоянию на более ранний момент времени, чем первый. Это было бы не так плохо, если бы первый запрос ничего не возвращал, поскольку пользователь 2, вероятно, понятия не имеет о комментарии пользователя 1, добавленном только что. Однако будет очень странно, если пользователь 2 увидит, как появляется, а затем исчезает комментарий пользователя 1.</a:t>
            </a:r>
          </a:p>
          <a:p>
            <a:r>
              <a:rPr lang="ru-RU" dirty="0"/>
              <a:t>Монотонное чтение записей гарантирует, что подобная аномалия не произойдет. Это не такая надежная гарантия, как сильная согласованность (</a:t>
            </a:r>
            <a:r>
              <a:rPr lang="ru-RU" dirty="0" err="1"/>
              <a:t>strong</a:t>
            </a:r>
            <a:r>
              <a:rPr lang="ru-RU" dirty="0"/>
              <a:t> </a:t>
            </a:r>
            <a:r>
              <a:rPr lang="ru-RU" dirty="0" err="1"/>
              <a:t>consistency</a:t>
            </a:r>
            <a:r>
              <a:rPr lang="ru-RU" dirty="0"/>
              <a:t>), но более твердая, чем конечная согласованность. Вы можете увидеть старое значение при чтении; монотонное чтение означает только одно: при нескольких операциях чтения подряд пользователь не увидит продвижения обратно по времени, то есть старые данные не будут читаться после новых. Один из способов реализации монотонного чтения записей – обеспечить чтение данных всеми пользователями из одной и той же реплики (различные пользователи могут читать из разных реплик). Например, можно выбирать реплику не случайным образом, а на основе </a:t>
            </a:r>
            <a:r>
              <a:rPr lang="ru-RU" dirty="0" err="1"/>
              <a:t>хеша</a:t>
            </a:r>
            <a:r>
              <a:rPr lang="ru-RU" dirty="0"/>
              <a:t> идентификатора пользователя. Однако в случае сбоя реплики пользовательские запросы нужно будет перенаправить на другую реплику.</a:t>
            </a:r>
          </a:p>
        </p:txBody>
      </p:sp>
      <p:sp>
        <p:nvSpPr>
          <p:cNvPr id="3" name="Заголовок 2"/>
          <p:cNvSpPr>
            <a:spLocks noGrp="1"/>
          </p:cNvSpPr>
          <p:nvPr>
            <p:ph type="title"/>
          </p:nvPr>
        </p:nvSpPr>
        <p:spPr/>
        <p:txBody>
          <a:bodyPr>
            <a:normAutofit/>
          </a:bodyPr>
          <a:lstStyle/>
          <a:p>
            <a:r>
              <a:rPr lang="ru-RU" dirty="0"/>
              <a:t>Монотонные чтения</a:t>
            </a:r>
          </a:p>
        </p:txBody>
      </p:sp>
    </p:spTree>
    <p:extLst>
      <p:ext uri="{BB962C8B-B14F-4D97-AF65-F5344CB8AC3E}">
        <p14:creationId xmlns:p14="http://schemas.microsoft.com/office/powerpoint/2010/main" val="3764658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Данный пример аномалий задержки репликации касается нарушения причинно-следственной связи. Представьте следующий диалог между двумя пользователями, где сначала пишет Пользователь 1, а Пользователь 2 ему отвечает. Между двумя фразами существует причинная зависимость: Пользователь 2 видит вопрос Пользователя 1 и отвечает на него.</a:t>
            </a:r>
          </a:p>
          <a:p>
            <a:r>
              <a:rPr lang="ru-RU" dirty="0"/>
              <a:t>Теперь представьте третьего пользователя, читающего данный диалог через ведомые узлы. Сообщение Пользователя 2 проходит через ведомый узел с небольшой задержкой, но задержка репликации написанного Пользователя 1 значительно больше. Этот наблюдатель увидит сообщения в обратном порядке.</a:t>
            </a:r>
          </a:p>
          <a:p>
            <a:r>
              <a:rPr lang="ru-RU" dirty="0"/>
              <a:t>Для предотвращения подобных аномалий необходима другая разновидность гарантий: согласованное префиксное чтение (</a:t>
            </a:r>
            <a:r>
              <a:rPr lang="ru-RU" dirty="0" err="1"/>
              <a:t>consistent</a:t>
            </a:r>
            <a:r>
              <a:rPr lang="ru-RU" dirty="0"/>
              <a:t> </a:t>
            </a:r>
            <a:r>
              <a:rPr lang="ru-RU" dirty="0" err="1"/>
              <a:t>prefix</a:t>
            </a:r>
            <a:r>
              <a:rPr lang="ru-RU" dirty="0"/>
              <a:t> </a:t>
            </a:r>
            <a:r>
              <a:rPr lang="ru-RU" dirty="0" err="1"/>
              <a:t>reads</a:t>
            </a:r>
            <a:r>
              <a:rPr lang="ru-RU" dirty="0"/>
              <a:t>). Она гарантирует, что если операции записи выполняются в определенной последовательности, то в ней же они будут и прочитаны.</a:t>
            </a:r>
          </a:p>
          <a:p>
            <a:r>
              <a:rPr lang="ru-RU" dirty="0"/>
              <a:t>Реализация этого метода особенно сложна в секционированных (подвергнутых </a:t>
            </a:r>
            <a:r>
              <a:rPr lang="ru-RU" dirty="0" err="1"/>
              <a:t>шардингу</a:t>
            </a:r>
            <a:r>
              <a:rPr lang="ru-RU" dirty="0"/>
              <a:t>) базах данных. Если БД всегда применяет операции записи в одном и том же порядке, то префикс при чтении всегда будет согласованным, так что аномалии не случится. Однако во многих распределенных базах различные секции функционируют независимо, поэтому глобально упорядочения операций записи нет: при чтении из БД пользователи видят одни части базы в более старом состоянии, а другие – в более новом.</a:t>
            </a:r>
          </a:p>
          <a:p>
            <a:r>
              <a:rPr lang="ru-RU" dirty="0"/>
              <a:t>Одно из решений данной проблемы – гарантировать, что все операции записи, связанные друг с другом, записываются в одну секцию, но в ряде приложений сделать это эффективно невозможно. Существуют также алгоритмы явного отслеживания причинно-следственных зависимостей.</a:t>
            </a:r>
          </a:p>
        </p:txBody>
      </p:sp>
      <p:sp>
        <p:nvSpPr>
          <p:cNvPr id="3" name="Заголовок 2"/>
          <p:cNvSpPr>
            <a:spLocks noGrp="1"/>
          </p:cNvSpPr>
          <p:nvPr>
            <p:ph type="title"/>
          </p:nvPr>
        </p:nvSpPr>
        <p:spPr/>
        <p:txBody>
          <a:bodyPr>
            <a:normAutofit fontScale="90000"/>
          </a:bodyPr>
          <a:lstStyle/>
          <a:p>
            <a:r>
              <a:rPr lang="ru-RU" dirty="0"/>
              <a:t>Согласованное префиксное чтение</a:t>
            </a:r>
          </a:p>
        </p:txBody>
      </p:sp>
    </p:spTree>
    <p:extLst>
      <p:ext uri="{BB962C8B-B14F-4D97-AF65-F5344CB8AC3E}">
        <p14:creationId xmlns:p14="http://schemas.microsoft.com/office/powerpoint/2010/main" val="2896127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При работе с системами с конечной согласованностью не помешает задуматься о том, как поведет себя приложение, если задержка репликации возрастет до нескольких минут или даже часов. При ответе «никаких проблем» все отлично. </a:t>
            </a:r>
          </a:p>
          <a:p>
            <a:r>
              <a:rPr lang="ru-RU" dirty="0"/>
              <a:t>Однако если в результате пользователи будут испытывать неудобства, то важно спроектировать систему с более сильными гарантиями, например, чтение после записи. Притворяться, что система синхронна, в то время как она асинхронна, – верный рецепт привлечения на свою голову проблем.</a:t>
            </a:r>
          </a:p>
          <a:p>
            <a:r>
              <a:rPr lang="ru-RU" dirty="0"/>
              <a:t>Как уже обсуждалось ранее, есть способы, с помощью которых приложение может обеспечить более сильные гарантии, чем лежащая в его основе база данных, – например, путем выполнения определенных видов операций чтения в ведущем узле. Однако решить эти проблемы в коде приложения непросто, и здесь можно легко ошибиться.</a:t>
            </a:r>
          </a:p>
          <a:p>
            <a:r>
              <a:rPr lang="ru-RU" dirty="0"/>
              <a:t>Было бы лучше, если бы разработчики приложений не должны были заботиться о подобных тонких вопросах репликации, а могли просто довериться своим базам данных. Транзакции и существуют для упрощения приложений – как способ обеспечения БД более надежных гарантий.</a:t>
            </a:r>
          </a:p>
          <a:p>
            <a:r>
              <a:rPr lang="ru-RU" dirty="0"/>
              <a:t>Одноузловые транзакции существуют уже долгое время. Однако при переходе к распределенным (реплицируемым и секционированным) базам многие системы отказались от них, заявив, что эти транзакции слишком дорогостоящи в смысле производительности и доступности, а конечная согласованность неизбежна в масштабируемой системе. В данном утверждении есть доля правды, но оно излишне упрощает </a:t>
            </a:r>
            <a:r>
              <a:rPr lang="ru-RU"/>
              <a:t>ситуацию.</a:t>
            </a:r>
            <a:endParaRPr lang="ru-RU" dirty="0"/>
          </a:p>
        </p:txBody>
      </p:sp>
      <p:sp>
        <p:nvSpPr>
          <p:cNvPr id="3" name="Заголовок 2"/>
          <p:cNvSpPr>
            <a:spLocks noGrp="1"/>
          </p:cNvSpPr>
          <p:nvPr>
            <p:ph type="title"/>
          </p:nvPr>
        </p:nvSpPr>
        <p:spPr/>
        <p:txBody>
          <a:bodyPr>
            <a:normAutofit fontScale="90000"/>
          </a:bodyPr>
          <a:lstStyle/>
          <a:p>
            <a:r>
              <a:rPr lang="ru-RU" dirty="0"/>
              <a:t>Решения проблемы задержки репликации</a:t>
            </a:r>
          </a:p>
        </p:txBody>
      </p:sp>
    </p:spTree>
    <p:extLst>
      <p:ext uri="{BB962C8B-B14F-4D97-AF65-F5344CB8AC3E}">
        <p14:creationId xmlns:p14="http://schemas.microsoft.com/office/powerpoint/2010/main" val="3015985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До сих пор мы рассматривали только варианты архитектур репликации с одним ведущим узлом. Хотя такой подход является наиболее распространенным, существуют и другие интересные варианты.</a:t>
            </a:r>
          </a:p>
          <a:p>
            <a:r>
              <a:rPr lang="ru-RU" dirty="0"/>
              <a:t>У репликации с ведущим узлом есть один крупный недостаток: только один ведущий узел, через который должны проходить все операции записи. Если подключиться к узлу невозможно, например, из-за разрыва сети между вами и ведущим узлом, то нельзя выполнить и запись в базу данных.</a:t>
            </a:r>
          </a:p>
          <a:p>
            <a:r>
              <a:rPr lang="ru-RU" dirty="0"/>
              <a:t>Напрашивающееся расширение модели репликации с ведущим узлом – разрешение приема запросов на запись более чем одному узлу. Репликация будет выполняться так же, как и ранее: каждый узел, обрабатывающий операцию записи, должен перенаправлять информацию о данных изменениях всем остальным узлам. Это называется схемой репликации с несколькими ведущими узлами (</a:t>
            </a:r>
            <a:r>
              <a:rPr lang="ru-RU" dirty="0" err="1"/>
              <a:t>multi-leader</a:t>
            </a:r>
            <a:r>
              <a:rPr lang="ru-RU" dirty="0"/>
              <a:t> </a:t>
            </a:r>
            <a:r>
              <a:rPr lang="ru-RU" dirty="0" err="1"/>
              <a:t>replication</a:t>
            </a:r>
            <a:r>
              <a:rPr lang="ru-RU" dirty="0"/>
              <a:t>), или репликацией типа «главный-главный» (</a:t>
            </a:r>
            <a:r>
              <a:rPr lang="ru-RU" dirty="0" err="1"/>
              <a:t>master-master</a:t>
            </a:r>
            <a:r>
              <a:rPr lang="ru-RU" dirty="0"/>
              <a:t>), или репликацией типа «активный/активный» (</a:t>
            </a:r>
            <a:r>
              <a:rPr lang="ru-RU" dirty="0" err="1"/>
              <a:t>active</a:t>
            </a:r>
            <a:r>
              <a:rPr lang="ru-RU" dirty="0"/>
              <a:t>/</a:t>
            </a:r>
            <a:r>
              <a:rPr lang="ru-RU" dirty="0" err="1"/>
              <a:t>active</a:t>
            </a:r>
            <a:r>
              <a:rPr lang="ru-RU" dirty="0"/>
              <a:t> </a:t>
            </a:r>
            <a:r>
              <a:rPr lang="ru-RU" dirty="0" err="1"/>
              <a:t>replication</a:t>
            </a:r>
            <a:r>
              <a:rPr lang="ru-RU" dirty="0"/>
              <a:t>). При такой схеме каждый из ведущих узлов одновременно является ведомым для других ведущих.</a:t>
            </a:r>
          </a:p>
        </p:txBody>
      </p:sp>
      <p:sp>
        <p:nvSpPr>
          <p:cNvPr id="3" name="Заголовок 2"/>
          <p:cNvSpPr>
            <a:spLocks noGrp="1"/>
          </p:cNvSpPr>
          <p:nvPr>
            <p:ph type="title"/>
          </p:nvPr>
        </p:nvSpPr>
        <p:spPr/>
        <p:txBody>
          <a:bodyPr>
            <a:normAutofit fontScale="90000"/>
          </a:bodyPr>
          <a:lstStyle/>
          <a:p>
            <a:r>
              <a:rPr lang="ru-RU" dirty="0"/>
              <a:t>Репликация с несколькими </a:t>
            </a:r>
            <a:br>
              <a:rPr lang="ru-RU" dirty="0"/>
            </a:br>
            <a:r>
              <a:rPr lang="ru-RU" dirty="0"/>
              <a:t>ведущими узлами</a:t>
            </a:r>
          </a:p>
        </p:txBody>
      </p:sp>
    </p:spTree>
    <p:extLst>
      <p:ext uri="{BB962C8B-B14F-4D97-AF65-F5344CB8AC3E}">
        <p14:creationId xmlns:p14="http://schemas.microsoft.com/office/powerpoint/2010/main" val="4003522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dirty="0"/>
              <a:t>Использовать репликацию с несколькими ведущими узлами в пределах одного </a:t>
            </a:r>
            <a:r>
              <a:rPr lang="ru-RU" dirty="0" err="1"/>
              <a:t>ЦОДа</a:t>
            </a:r>
            <a:r>
              <a:rPr lang="ru-RU" dirty="0"/>
              <a:t> редко имеет смысл, поскольку выгоды от такого решения едва ли перевесят привнесенное усложнение. Однако существуют ситуации, в которых применение этой схемы оправдывает себя.</a:t>
            </a:r>
          </a:p>
          <a:p>
            <a:pPr lvl="1"/>
            <a:r>
              <a:rPr lang="ru-RU" dirty="0"/>
              <a:t>Эксплуатация с несколькими </a:t>
            </a:r>
            <a:r>
              <a:rPr lang="ru-RU" dirty="0" err="1"/>
              <a:t>ЦОДами</a:t>
            </a:r>
            <a:r>
              <a:rPr lang="ru-RU" dirty="0"/>
              <a:t>.</a:t>
            </a:r>
          </a:p>
          <a:p>
            <a:pPr lvl="1"/>
            <a:r>
              <a:rPr lang="ru-RU" dirty="0"/>
              <a:t>Офлайн-клиенты.</a:t>
            </a:r>
          </a:p>
          <a:p>
            <a:pPr lvl="1"/>
            <a:r>
              <a:rPr lang="ru-RU" dirty="0"/>
              <a:t>Совместное редактирование.</a:t>
            </a:r>
          </a:p>
        </p:txBody>
      </p:sp>
      <p:sp>
        <p:nvSpPr>
          <p:cNvPr id="3" name="Заголовок 2"/>
          <p:cNvSpPr>
            <a:spLocks noGrp="1"/>
          </p:cNvSpPr>
          <p:nvPr>
            <p:ph type="title"/>
          </p:nvPr>
        </p:nvSpPr>
        <p:spPr/>
        <p:txBody>
          <a:bodyPr>
            <a:normAutofit fontScale="90000"/>
          </a:bodyPr>
          <a:lstStyle/>
          <a:p>
            <a:r>
              <a:rPr lang="ru-RU" dirty="0"/>
              <a:t>Сценарии использования репликации </a:t>
            </a:r>
            <a:br>
              <a:rPr lang="ru-RU" dirty="0"/>
            </a:br>
            <a:r>
              <a:rPr lang="ru-RU" dirty="0"/>
              <a:t>с несколькими ведущими узлами</a:t>
            </a:r>
          </a:p>
        </p:txBody>
      </p:sp>
    </p:spTree>
    <p:extLst>
      <p:ext uri="{BB962C8B-B14F-4D97-AF65-F5344CB8AC3E}">
        <p14:creationId xmlns:p14="http://schemas.microsoft.com/office/powerpoint/2010/main" val="1942169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Представьте базу данных с репликами в нескольких </a:t>
            </a:r>
            <a:r>
              <a:rPr lang="ru-RU" dirty="0" err="1"/>
              <a:t>ЦОДах</a:t>
            </a:r>
            <a:r>
              <a:rPr lang="ru-RU" dirty="0"/>
              <a:t> (например, с целью обеспечить устойчивость к отказу целого </a:t>
            </a:r>
            <a:r>
              <a:rPr lang="ru-RU" dirty="0" err="1"/>
              <a:t>ЦОДа</a:t>
            </a:r>
            <a:r>
              <a:rPr lang="ru-RU" dirty="0"/>
              <a:t> или расположить реплики ближе к </a:t>
            </a:r>
            <a:r>
              <a:rPr lang="ru-RU" dirty="0" err="1"/>
              <a:t>пользователям</a:t>
            </a:r>
            <a:r>
              <a:rPr lang="ru-RU" dirty="0"/>
              <a:t>). При обычной схеме репликации с ведущим узлом последний должен быть в одном из </a:t>
            </a:r>
            <a:r>
              <a:rPr lang="ru-RU" dirty="0" err="1"/>
              <a:t>ЦОДов</a:t>
            </a:r>
            <a:r>
              <a:rPr lang="ru-RU" dirty="0"/>
              <a:t> и всем операциям записи следует проходить через этот ЦОД.</a:t>
            </a:r>
          </a:p>
          <a:p>
            <a:r>
              <a:rPr lang="ru-RU" dirty="0"/>
              <a:t>В схеме с несколькими ведущими узлами можно установить ведущий узел в каждом из </a:t>
            </a:r>
            <a:r>
              <a:rPr lang="ru-RU" dirty="0" err="1"/>
              <a:t>ЦОДов</a:t>
            </a:r>
            <a:r>
              <a:rPr lang="ru-RU" dirty="0"/>
              <a:t>. Внутри каждого из </a:t>
            </a:r>
            <a:r>
              <a:rPr lang="ru-RU" dirty="0" err="1"/>
              <a:t>ЦОДов</a:t>
            </a:r>
            <a:r>
              <a:rPr lang="ru-RU" dirty="0"/>
              <a:t> используется обычная репликация типа «ведущий-ведомый»; между </a:t>
            </a:r>
            <a:r>
              <a:rPr lang="ru-RU" dirty="0" err="1"/>
              <a:t>ЦОДами</a:t>
            </a:r>
            <a:r>
              <a:rPr lang="ru-RU" dirty="0"/>
              <a:t> ведущий узел каждого </a:t>
            </a:r>
            <a:r>
              <a:rPr lang="ru-RU" dirty="0" err="1"/>
              <a:t>ЦОДа</a:t>
            </a:r>
            <a:r>
              <a:rPr lang="ru-RU" dirty="0"/>
              <a:t> реплицирует свои изменения ведущим узлам в других </a:t>
            </a:r>
            <a:r>
              <a:rPr lang="ru-RU" dirty="0" err="1"/>
              <a:t>ЦОДах</a:t>
            </a:r>
            <a:r>
              <a:rPr lang="ru-RU" dirty="0"/>
              <a:t>.</a:t>
            </a:r>
          </a:p>
          <a:p>
            <a:r>
              <a:rPr lang="ru-RU" dirty="0"/>
              <a:t>Сравним схему с одним и несколькими ведущими узлами в смысле развертывания в нескольких </a:t>
            </a:r>
            <a:r>
              <a:rPr lang="ru-RU" dirty="0" err="1"/>
              <a:t>ЦОДах</a:t>
            </a:r>
            <a:r>
              <a:rPr lang="ru-RU" dirty="0"/>
              <a:t>.</a:t>
            </a:r>
          </a:p>
          <a:p>
            <a:pPr lvl="1"/>
            <a:r>
              <a:rPr lang="ru-RU" dirty="0"/>
              <a:t>Производительность. При схеме с одним ведущим узлом каждая операция записи должна проходить через Интернет в ЦОД, содержащий ведущий узел. Это может существенно задержать операцию записи и вообще пойдет вразрез с идеей нескольких </a:t>
            </a:r>
            <a:r>
              <a:rPr lang="ru-RU" dirty="0" err="1"/>
              <a:t>ЦОДов</a:t>
            </a:r>
            <a:r>
              <a:rPr lang="ru-RU" dirty="0"/>
              <a:t>. При схеме с несколькими ведущими узлами все операции записи будут обрабатываться в локальных </a:t>
            </a:r>
            <a:r>
              <a:rPr lang="ru-RU" dirty="0" err="1"/>
              <a:t>ЦОДах</a:t>
            </a:r>
            <a:r>
              <a:rPr lang="ru-RU" dirty="0"/>
              <a:t> и реплицироваться асинхронно в остальные </a:t>
            </a:r>
            <a:r>
              <a:rPr lang="ru-RU" dirty="0" err="1"/>
              <a:t>ЦОДы</a:t>
            </a:r>
            <a:r>
              <a:rPr lang="ru-RU" dirty="0"/>
              <a:t>. Таким образом, сетевые задержки между </a:t>
            </a:r>
            <a:r>
              <a:rPr lang="ru-RU" dirty="0" err="1"/>
              <a:t>ЦОДами</a:t>
            </a:r>
            <a:r>
              <a:rPr lang="ru-RU" dirty="0"/>
              <a:t> становятся незаметными для пользователей, а значит, субъективная производительность возрастет.</a:t>
            </a:r>
          </a:p>
          <a:p>
            <a:pPr lvl="1"/>
            <a:r>
              <a:rPr lang="ru-RU" dirty="0"/>
              <a:t>Устойчивость к перебоям в обслуживании </a:t>
            </a:r>
            <a:r>
              <a:rPr lang="ru-RU" dirty="0" err="1"/>
              <a:t>ЦОДов</a:t>
            </a:r>
            <a:r>
              <a:rPr lang="ru-RU" dirty="0"/>
              <a:t>. При схеме с одним ведущим узлом в случае отказа </a:t>
            </a:r>
            <a:r>
              <a:rPr lang="ru-RU" dirty="0" err="1"/>
              <a:t>ЦОДа</a:t>
            </a:r>
            <a:r>
              <a:rPr lang="ru-RU" dirty="0"/>
              <a:t>, в котором находится ведущий узел, восстановление после сбоя сделает ведомый узел в другом </a:t>
            </a:r>
            <a:r>
              <a:rPr lang="ru-RU" dirty="0" err="1"/>
              <a:t>ЦОДе</a:t>
            </a:r>
            <a:r>
              <a:rPr lang="ru-RU" dirty="0"/>
              <a:t> ведущим. При схеме с несколькими ведущими узлами каждый ЦОД может работать независимо от остальных и репликация наверстывает упущенное после возобновления работы отказавшего </a:t>
            </a:r>
            <a:r>
              <a:rPr lang="ru-RU" dirty="0" err="1"/>
              <a:t>ЦОДа</a:t>
            </a:r>
            <a:r>
              <a:rPr lang="ru-RU" dirty="0"/>
              <a:t>.</a:t>
            </a:r>
          </a:p>
          <a:p>
            <a:pPr lvl="1"/>
            <a:r>
              <a:rPr lang="ru-RU" dirty="0"/>
              <a:t>Устойчивость к проблемам с сетью. Трафик между </a:t>
            </a:r>
            <a:r>
              <a:rPr lang="ru-RU" dirty="0" err="1"/>
              <a:t>ЦОДами</a:t>
            </a:r>
            <a:r>
              <a:rPr lang="ru-RU" dirty="0"/>
              <a:t> обычно проходит через общедоступный Интернет – менее надежный, чем локальная сеть внутри </a:t>
            </a:r>
            <a:r>
              <a:rPr lang="ru-RU" dirty="0" err="1"/>
              <a:t>ЦОДа</a:t>
            </a:r>
            <a:r>
              <a:rPr lang="ru-RU" dirty="0"/>
              <a:t>. Схема с одним ведущим узлом очень чувствительна к сбоям работы этого соединения между </a:t>
            </a:r>
            <a:r>
              <a:rPr lang="ru-RU" dirty="0" err="1"/>
              <a:t>ЦОДами</a:t>
            </a:r>
            <a:r>
              <a:rPr lang="ru-RU" dirty="0"/>
              <a:t>, поскольку операции записи выполняются через него синхронно. Схема асинхронной репликации с несколькими ведущими узлами обычно более устойчива к проблемам с сетью: временные сбои работы сети не мешают обработке операций записи.</a:t>
            </a:r>
          </a:p>
          <a:p>
            <a:r>
              <a:rPr lang="ru-RU" dirty="0"/>
              <a:t>У репликации с несколькими ведущими узлами есть свои преимущества. Однако она имеет и серьезный недостаток: одни и те же данные могут одновременно модифицироваться в двух различных </a:t>
            </a:r>
            <a:r>
              <a:rPr lang="ru-RU" dirty="0" err="1"/>
              <a:t>ЦОДах</a:t>
            </a:r>
            <a:r>
              <a:rPr lang="ru-RU" dirty="0"/>
              <a:t>, и такие конфликты записи необходимо разрешать.</a:t>
            </a:r>
          </a:p>
        </p:txBody>
      </p:sp>
      <p:sp>
        <p:nvSpPr>
          <p:cNvPr id="3" name="Заголовок 2"/>
          <p:cNvSpPr>
            <a:spLocks noGrp="1"/>
          </p:cNvSpPr>
          <p:nvPr>
            <p:ph type="title"/>
          </p:nvPr>
        </p:nvSpPr>
        <p:spPr/>
        <p:txBody>
          <a:bodyPr>
            <a:normAutofit fontScale="90000"/>
          </a:bodyPr>
          <a:lstStyle/>
          <a:p>
            <a:r>
              <a:rPr lang="ru-RU" dirty="0"/>
              <a:t>Эксплуатация с несколькими </a:t>
            </a:r>
            <a:r>
              <a:rPr lang="ru-RU" dirty="0" err="1"/>
              <a:t>ЦОДами</a:t>
            </a:r>
            <a:endParaRPr lang="ru-RU" dirty="0"/>
          </a:p>
        </p:txBody>
      </p:sp>
    </p:spTree>
    <p:extLst>
      <p:ext uri="{BB962C8B-B14F-4D97-AF65-F5344CB8AC3E}">
        <p14:creationId xmlns:p14="http://schemas.microsoft.com/office/powerpoint/2010/main" val="2160527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Другая ситуация, подходящая для использования репликации с несколькими ведущими узлами, – приложения, которые должны продолжать работать, даже будучи отключенными от Интернета.</a:t>
            </a:r>
          </a:p>
          <a:p>
            <a:r>
              <a:rPr lang="ru-RU" dirty="0"/>
              <a:t>Например, рассмотрим приложения-календари на мобильном телефоне, ноутбуке и других устройствах. У вас должна сохраняться возможность в любой момент просмотреть своё расписание (выполнять запросы на чтение) и вносить в него новые события (выполнять запросы на запись) независимо от наличия соединения с Интернетом. Любые выполняемые в офлайн-режиме изменения должны синхронизироваться с сервером и остальными вашими устройствами при следующем подключении к Интернету.</a:t>
            </a:r>
          </a:p>
          <a:p>
            <a:r>
              <a:rPr lang="ru-RU" dirty="0"/>
              <a:t>В этом случае у каждого устройства есть своя локальная база данных, служащая ведущим узлом (она принимает запросы на запись). Кроме того, происходит асинхронный процесс репликации (синхронизации) между репликами календаря на всех устройствах. Задержка репликации может составлять часы или даже дни в зависимости от того, когда появится доступ в Интернет.</a:t>
            </a:r>
          </a:p>
          <a:p>
            <a:r>
              <a:rPr lang="ru-RU" dirty="0"/>
              <a:t>С точки зрения архитектуры такая схема, по сути, то же самое, что и репликация с несколькими ведущими узлами между </a:t>
            </a:r>
            <a:r>
              <a:rPr lang="ru-RU" dirty="0" err="1"/>
              <a:t>ЦОДами</a:t>
            </a:r>
            <a:r>
              <a:rPr lang="ru-RU" dirty="0"/>
              <a:t>, доведенная до крайности: каждое устройство представляет собой ЦОД, а сетевое соединение между ними исключительно ненадежно. Как показывает богатая история неудачных реализаций синхронизации календарей, реализовать репликацию с несколькими ведущими узлами правильно очень непросто.</a:t>
            </a:r>
          </a:p>
          <a:p>
            <a:r>
              <a:rPr lang="ru-RU" dirty="0"/>
              <a:t>Существуют инструменты, призванные упростить реализацию подобных схем репликации с несколькими ведущими узлами. Например, специально для подобного режима эксплуатации создана СУБД </a:t>
            </a:r>
            <a:r>
              <a:rPr lang="ru-RU" dirty="0" err="1"/>
              <a:t>CouchDB</a:t>
            </a:r>
            <a:r>
              <a:rPr lang="ru-RU" dirty="0"/>
              <a:t>.</a:t>
            </a:r>
          </a:p>
        </p:txBody>
      </p:sp>
      <p:sp>
        <p:nvSpPr>
          <p:cNvPr id="3" name="Заголовок 2"/>
          <p:cNvSpPr>
            <a:spLocks noGrp="1"/>
          </p:cNvSpPr>
          <p:nvPr>
            <p:ph type="title"/>
          </p:nvPr>
        </p:nvSpPr>
        <p:spPr/>
        <p:txBody>
          <a:bodyPr>
            <a:normAutofit/>
          </a:bodyPr>
          <a:lstStyle/>
          <a:p>
            <a:r>
              <a:rPr lang="ru-RU" dirty="0"/>
              <a:t>Офлайн-клиенты</a:t>
            </a:r>
          </a:p>
        </p:txBody>
      </p:sp>
    </p:spTree>
    <p:extLst>
      <p:ext uri="{BB962C8B-B14F-4D97-AF65-F5344CB8AC3E}">
        <p14:creationId xmlns:p14="http://schemas.microsoft.com/office/powerpoint/2010/main" val="367254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Если нужно масштабировать систему в расчете на более высокую нагрузку, то простейший способ – использовать более мощную машину. Иногда этот подход называют вертикальным масштабированием. Можно объединить много процессоров, чипов памяти и жестких дисков под управлением одной операционной системы, а быстрые соединения между ними позволят любому из процессоров обращаться к любой части памяти или диска. В подобной архитектуре с разделяемой памятью можно рассматривать все компоненты как единую машину.</a:t>
            </a:r>
          </a:p>
          <a:p>
            <a:r>
              <a:rPr lang="ru-RU" dirty="0"/>
              <a:t>Главная проблема подхода с разделяемой памятью состоит в том, что стоимость растет быстрее, чем линейно: машина с вдвое большим количеством CPU, вдвое большим количеством памяти и двойным объемом дисков стоит отнюдь не вдвое дороже. Кроме того, вследствие узких мест вдвое более мощная машина не обязательно сможет справиться с двойной нагрузкой.</a:t>
            </a:r>
          </a:p>
          <a:p>
            <a:r>
              <a:rPr lang="ru-RU" dirty="0"/>
              <a:t>Архитектура с разделяемой памятью обеспечивает ограниченную отказоустойчивость – в высокопроизводительных машинах есть возможность горячей замены компонентов (дисков, модулей памяти и даже CPU без отключения машины), – но она строго ограничена одной географической точкой.</a:t>
            </a:r>
          </a:p>
          <a:p>
            <a:r>
              <a:rPr lang="ru-RU" dirty="0"/>
              <a:t>Другой подход: архитектура с разделяемым дисковым накопителем, при которой применяется несколько машин с отдельными CPU и оперативной памятью, но данные хранятся в массиве дисков, совместно используемых всеми машинами, подключенными с помощью быстродействующей сети. Такая архитектура применяется при складировании данных, но конкуренция и накладные расходы на блокировки ограничивают </a:t>
            </a:r>
            <a:r>
              <a:rPr lang="ru-RU"/>
              <a:t>масштабируемость этого подхода.</a:t>
            </a:r>
            <a:endParaRPr lang="ru-RU" dirty="0"/>
          </a:p>
        </p:txBody>
      </p:sp>
      <p:sp>
        <p:nvSpPr>
          <p:cNvPr id="3" name="Заголовок 2"/>
          <p:cNvSpPr>
            <a:spLocks noGrp="1"/>
          </p:cNvSpPr>
          <p:nvPr>
            <p:ph type="title"/>
          </p:nvPr>
        </p:nvSpPr>
        <p:spPr/>
        <p:txBody>
          <a:bodyPr>
            <a:normAutofit/>
          </a:bodyPr>
          <a:lstStyle/>
          <a:p>
            <a:r>
              <a:rPr lang="ru-RU" dirty="0"/>
              <a:t>Вертикальное масштабирование</a:t>
            </a:r>
          </a:p>
        </p:txBody>
      </p:sp>
    </p:spTree>
    <p:extLst>
      <p:ext uri="{BB962C8B-B14F-4D97-AF65-F5344CB8AC3E}">
        <p14:creationId xmlns:p14="http://schemas.microsoft.com/office/powerpoint/2010/main" val="291193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Приложения для совместного редактирования в режиме реального времени (</a:t>
            </a:r>
            <a:r>
              <a:rPr lang="ru-RU" dirty="0" err="1"/>
              <a:t>realtime</a:t>
            </a:r>
            <a:r>
              <a:rPr lang="ru-RU" dirty="0"/>
              <a:t> </a:t>
            </a:r>
            <a:r>
              <a:rPr lang="ru-RU" dirty="0" err="1"/>
              <a:t>collaborative</a:t>
            </a:r>
            <a:r>
              <a:rPr lang="ru-RU" dirty="0"/>
              <a:t> </a:t>
            </a:r>
            <a:r>
              <a:rPr lang="ru-RU" dirty="0" err="1"/>
              <a:t>editing</a:t>
            </a:r>
            <a:r>
              <a:rPr lang="ru-RU" dirty="0"/>
              <a:t>) предоставляют возможность нескольким людям редактировать документ одновременно. Например, </a:t>
            </a:r>
            <a:r>
              <a:rPr lang="ru-RU" dirty="0" err="1"/>
              <a:t>Google</a:t>
            </a:r>
            <a:r>
              <a:rPr lang="ru-RU" dirty="0"/>
              <a:t> </a:t>
            </a:r>
            <a:r>
              <a:rPr lang="ru-RU" dirty="0" err="1"/>
              <a:t>Docs</a:t>
            </a:r>
            <a:r>
              <a:rPr lang="ru-RU" dirty="0"/>
              <a:t> позволяют одновременно редактировать документ или электронную таблицу.</a:t>
            </a:r>
          </a:p>
          <a:p>
            <a:r>
              <a:rPr lang="ru-RU" dirty="0"/>
              <a:t>Обычно совместное редактирование не рассматривают как задачу репликации базы данных, но с ранее упомянутым офлайн-редактированием у него много общего. Когда пользователь редактирует документ, изменения немедленно применяются к его локальной реплике (состоянию документа в его браузере или клиентском приложении) и асинхронно реплицируются на сервер и на всех остальных пользователей, редактирующих этот же документ.</a:t>
            </a:r>
          </a:p>
          <a:p>
            <a:r>
              <a:rPr lang="ru-RU" dirty="0"/>
              <a:t>При необходимости обеспечить отсутствие конфликтов редактирования приложение должно, прежде чем пользователь сможет отредактировать документ, запросить на этот документ блокировку. Если другой пользователь хочет отредактировать тот же документ, он должен сначала подождать, пока первый не зафиксирует свои изменения и не снимет блокировку. Такая модель совместной работы эквивалентна репликации с одним ведущим узлом и выполнением транзакций на ведущем узле.</a:t>
            </a:r>
          </a:p>
          <a:p>
            <a:r>
              <a:rPr lang="ru-RU" dirty="0"/>
              <a:t>Однако для ускорения совместной работы желательно сделать блок изменений очень маленьким (например, одно нажатие клавиши) и по возможности избегать блокировок. Такой подход позволяет редактировать нескольким пользователям одновременно, но также влечет за собой все проблемы репликации с несколькими ведущими узлами, включая необходимость разрешения конфликтов.</a:t>
            </a:r>
          </a:p>
        </p:txBody>
      </p:sp>
      <p:sp>
        <p:nvSpPr>
          <p:cNvPr id="3" name="Заголовок 2"/>
          <p:cNvSpPr>
            <a:spLocks noGrp="1"/>
          </p:cNvSpPr>
          <p:nvPr>
            <p:ph type="title"/>
          </p:nvPr>
        </p:nvSpPr>
        <p:spPr/>
        <p:txBody>
          <a:bodyPr>
            <a:normAutofit/>
          </a:bodyPr>
          <a:lstStyle/>
          <a:p>
            <a:r>
              <a:rPr lang="ru-RU" dirty="0"/>
              <a:t>Совместное редактирование	</a:t>
            </a:r>
          </a:p>
        </p:txBody>
      </p:sp>
    </p:spTree>
    <p:extLst>
      <p:ext uri="{BB962C8B-B14F-4D97-AF65-F5344CB8AC3E}">
        <p14:creationId xmlns:p14="http://schemas.microsoft.com/office/powerpoint/2010/main" val="335874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85000" lnSpcReduction="20000"/>
          </a:bodyPr>
          <a:lstStyle/>
          <a:p>
            <a:r>
              <a:rPr lang="ru-RU" dirty="0"/>
              <a:t>Основная проблема репликации с несколькими ведущими узлами – возможность возникновения конфликтов записи, которые требуют разрешения.</a:t>
            </a:r>
          </a:p>
          <a:p>
            <a:r>
              <a:rPr lang="ru-RU" dirty="0"/>
              <a:t>Например, рассмотрим онлайн-документ, одновременно редактируемую двумя пользователями. Пользователь 1 меняет название страницы с A на B, а пользователь 2 одномоментно меняет это же название с A на C. Внесенные каждым из них изменения успешно применяются к локальному ведущему узлу этого пользователя. Однако при асинхронной репликации изменений возникает конфликт. Такой проблемы не возникло бы при репликации с одним ведущим узлом.</a:t>
            </a:r>
          </a:p>
          <a:p>
            <a:pPr lvl="1"/>
            <a:r>
              <a:rPr lang="ru-RU" dirty="0"/>
              <a:t>Асинхронное и синхронное обнаружение конфликтов.</a:t>
            </a:r>
          </a:p>
          <a:p>
            <a:pPr lvl="1"/>
            <a:r>
              <a:rPr lang="ru-RU" dirty="0"/>
              <a:t>Предотвращение конфликтов.</a:t>
            </a:r>
          </a:p>
          <a:p>
            <a:pPr lvl="1"/>
            <a:r>
              <a:rPr lang="ru-RU" dirty="0"/>
              <a:t>Сходимость к согласованному состоянию.</a:t>
            </a:r>
          </a:p>
          <a:p>
            <a:pPr lvl="1"/>
            <a:r>
              <a:rPr lang="ru-RU" dirty="0"/>
              <a:t>Пользовательская логика разрешения конфликтов.</a:t>
            </a:r>
          </a:p>
        </p:txBody>
      </p:sp>
      <p:sp>
        <p:nvSpPr>
          <p:cNvPr id="3" name="Заголовок 2"/>
          <p:cNvSpPr>
            <a:spLocks noGrp="1"/>
          </p:cNvSpPr>
          <p:nvPr>
            <p:ph type="title"/>
          </p:nvPr>
        </p:nvSpPr>
        <p:spPr/>
        <p:txBody>
          <a:bodyPr>
            <a:normAutofit/>
          </a:bodyPr>
          <a:lstStyle/>
          <a:p>
            <a:r>
              <a:rPr lang="ru-RU" dirty="0"/>
              <a:t>Обработка конфликтов записи</a:t>
            </a:r>
          </a:p>
        </p:txBody>
      </p:sp>
    </p:spTree>
    <p:extLst>
      <p:ext uri="{BB962C8B-B14F-4D97-AF65-F5344CB8AC3E}">
        <p14:creationId xmlns:p14="http://schemas.microsoft.com/office/powerpoint/2010/main" val="245431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7500" lnSpcReduction="20000"/>
          </a:bodyPr>
          <a:lstStyle/>
          <a:p>
            <a:r>
              <a:rPr lang="ru-RU" dirty="0"/>
              <a:t>В базе данных с одним ведущим узлом вторая операция записи будет или заблокирована и ей придется ждать завершения первой, или преждевременно прекращена, так что пользователю нужно ее повторить. С другой стороны, в схеме с несколькими ведущими узлами обе операции записи завершаются успешно, а конфликт обнаруживается асинхронно в какой-то более поздний момент времени. В этот момент, вероятно, уже слишком поздно просить пользователя разрешить его.</a:t>
            </a:r>
          </a:p>
          <a:p>
            <a:r>
              <a:rPr lang="ru-RU" dirty="0"/>
              <a:t>В принципе, можно сделать обнаружение конфликтов синхронным, то есть ждать репликации операции записи на все реплики, прежде чем сообщать пользователю об ее успешном завершении. Однако при этом потеряется главное преимущество репликации с несколькими ведущими узлами: возможность независимой обработки операций записи каждой репликой. Вместо синхронного обнаружения конфликтов можно просто применить репликацию с одним ведущим узлом.</a:t>
            </a:r>
          </a:p>
        </p:txBody>
      </p:sp>
      <p:sp>
        <p:nvSpPr>
          <p:cNvPr id="3" name="Заголовок 2"/>
          <p:cNvSpPr>
            <a:spLocks noGrp="1"/>
          </p:cNvSpPr>
          <p:nvPr>
            <p:ph type="title"/>
          </p:nvPr>
        </p:nvSpPr>
        <p:spPr/>
        <p:txBody>
          <a:bodyPr>
            <a:normAutofit fontScale="90000"/>
          </a:bodyPr>
          <a:lstStyle/>
          <a:p>
            <a:r>
              <a:rPr lang="ru-RU" dirty="0"/>
              <a:t>Асинхронное и синхронное обнаружение конфликтов</a:t>
            </a:r>
          </a:p>
        </p:txBody>
      </p:sp>
    </p:spTree>
    <p:extLst>
      <p:ext uri="{BB962C8B-B14F-4D97-AF65-F5344CB8AC3E}">
        <p14:creationId xmlns:p14="http://schemas.microsoft.com/office/powerpoint/2010/main" val="1652996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Простейшая стратегия для конфликтов – просто избегать их: если приложение способно гарантировать, что все операции изменения конкретной записи проходят через один и тот же ведущий узел, то конфликт просто невозможен. Поскольку многие реализации репликации с несколькими ведущими узлами не очень хорошо разрешают конфликты, зачастую предотвращение конфликтов – рекомендуемый подход.</a:t>
            </a:r>
          </a:p>
          <a:p>
            <a:r>
              <a:rPr lang="ru-RU" dirty="0"/>
              <a:t>Например, если в приложении пользователь может редактировать собственные данные, то необходимо обеспечить, чтобы запросы от конкретного человека всегда маршрутизировались на один и тот же ЦОД и применяли ведущий узел последнего для чтения и записи. У разных людей могут оказаться разные «родные» </a:t>
            </a:r>
            <a:r>
              <a:rPr lang="ru-RU" dirty="0" err="1"/>
              <a:t>ЦОДы</a:t>
            </a:r>
            <a:r>
              <a:rPr lang="ru-RU" dirty="0"/>
              <a:t> (например, подобранные исходя из географической близости к пользователю), но с точки зрения любого отдельного пользователя это фактически конфигурация с одним ведущим узлом.</a:t>
            </a:r>
          </a:p>
          <a:p>
            <a:r>
              <a:rPr lang="ru-RU" dirty="0"/>
              <a:t>Однако иногда может понадобиться сменить назначенный для записи ведущий узел, например, когда произошел сбой одного из </a:t>
            </a:r>
            <a:r>
              <a:rPr lang="ru-RU" dirty="0" err="1"/>
              <a:t>ЦОДов</a:t>
            </a:r>
            <a:r>
              <a:rPr lang="ru-RU" dirty="0"/>
              <a:t> и необходимо направить трафик на другой центр или пользователь переехал в другое место и теперь находится ближе к другому ЦОД. В этой ситуации предотвращение конфликтов не работает и приходится как-то справляться с возможностью конкурентных операций записи на различных ведущих узлах.</a:t>
            </a:r>
          </a:p>
        </p:txBody>
      </p:sp>
      <p:sp>
        <p:nvSpPr>
          <p:cNvPr id="3" name="Заголовок 2"/>
          <p:cNvSpPr>
            <a:spLocks noGrp="1"/>
          </p:cNvSpPr>
          <p:nvPr>
            <p:ph type="title"/>
          </p:nvPr>
        </p:nvSpPr>
        <p:spPr/>
        <p:txBody>
          <a:bodyPr>
            <a:normAutofit/>
          </a:bodyPr>
          <a:lstStyle/>
          <a:p>
            <a:r>
              <a:rPr lang="ru-RU" dirty="0"/>
              <a:t>Предотвращение конфликтов</a:t>
            </a:r>
          </a:p>
        </p:txBody>
      </p:sp>
    </p:spTree>
    <p:extLst>
      <p:ext uri="{BB962C8B-B14F-4D97-AF65-F5344CB8AC3E}">
        <p14:creationId xmlns:p14="http://schemas.microsoft.com/office/powerpoint/2010/main" val="623273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База данных с одним ведущим узлом применяет операции записи в последовательном порядке: при наличии нескольких изменений одного поля последняя по времени операция записи определяет итоговое значение этого поля.</a:t>
            </a:r>
          </a:p>
          <a:p>
            <a:r>
              <a:rPr lang="ru-RU" dirty="0"/>
              <a:t>В схеме с несколькими ведущими узлами нельзя задать порядок операций записи, так что непонятно, каким должно быть итоговое значение. В ведущем узле 1 название сначала меняется на B, а позднее на C, в ведущем узле 2 оно сначала меняется на C, а потом – на B. Никакой из этих порядков нельзя назвать «более правильным, чем другой».</a:t>
            </a:r>
          </a:p>
          <a:p>
            <a:r>
              <a:rPr lang="ru-RU" dirty="0"/>
              <a:t>Если все реплики просто будут применять операции записи в том порядке, в котором они эти операции записи получают, то база данных в конце концов окажется в несогласованном состоянии: итоговое значение будет C в ведущем узле 1 и B – в ведущем узле 2. Это недопустимо: каждая схема репликации обязана обеспечить наличие одинаковых данных во всех репликах. Следовательно, база должна разрешать конфликт конвергентным способом, то есть все реплики должны сойтись к одному значению после репликации всех изменений.</a:t>
            </a:r>
          </a:p>
        </p:txBody>
      </p:sp>
      <p:sp>
        <p:nvSpPr>
          <p:cNvPr id="3" name="Заголовок 2"/>
          <p:cNvSpPr>
            <a:spLocks noGrp="1"/>
          </p:cNvSpPr>
          <p:nvPr>
            <p:ph type="title"/>
          </p:nvPr>
        </p:nvSpPr>
        <p:spPr/>
        <p:txBody>
          <a:bodyPr>
            <a:normAutofit fontScale="90000"/>
          </a:bodyPr>
          <a:lstStyle/>
          <a:p>
            <a:r>
              <a:rPr lang="ru-RU" dirty="0"/>
              <a:t>Сходимость к согласованному состоянию</a:t>
            </a:r>
          </a:p>
        </p:txBody>
      </p:sp>
    </p:spTree>
    <p:extLst>
      <p:ext uri="{BB962C8B-B14F-4D97-AF65-F5344CB8AC3E}">
        <p14:creationId xmlns:p14="http://schemas.microsoft.com/office/powerpoint/2010/main" val="1913758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Присвоить каждой операции записи уникальный идентификатор (например, метку даты/времени, случайное длинное число, UUID или </a:t>
            </a:r>
            <a:r>
              <a:rPr lang="ru-RU" dirty="0" err="1"/>
              <a:t>хеш</a:t>
            </a:r>
            <a:r>
              <a:rPr lang="ru-RU" dirty="0"/>
              <a:t> ключа и значения), после чего просто выбрать операцию («победителя») с максимальным значением этого идентификатора, а остальные отбросить. В случае использования метки даты/времени в качестве идентификатора этот метод известен под названием «выигрывает последний» (</a:t>
            </a:r>
            <a:r>
              <a:rPr lang="ru-RU" dirty="0" err="1"/>
              <a:t>last</a:t>
            </a:r>
            <a:r>
              <a:rPr lang="ru-RU" dirty="0"/>
              <a:t> </a:t>
            </a:r>
            <a:r>
              <a:rPr lang="ru-RU" dirty="0" err="1"/>
              <a:t>write</a:t>
            </a:r>
            <a:r>
              <a:rPr lang="ru-RU" dirty="0"/>
              <a:t> </a:t>
            </a:r>
            <a:r>
              <a:rPr lang="ru-RU" dirty="0" err="1"/>
              <a:t>wins</a:t>
            </a:r>
            <a:r>
              <a:rPr lang="ru-RU" dirty="0"/>
              <a:t>, LWW). Хотя этот подход очень популярен, ему свойственно терять данные.</a:t>
            </a:r>
          </a:p>
          <a:p>
            <a:r>
              <a:rPr lang="ru-RU" dirty="0"/>
              <a:t>Присвоить уникальный идентификатор каждой реплике и считать, что у исходящих от реплик с большим номером операций записи есть приоритет перед теми, которые исходят от реплик с меньшим. Этот подход также приводит к потерям данных.</a:t>
            </a:r>
          </a:p>
          <a:p>
            <a:r>
              <a:rPr lang="ru-RU" dirty="0"/>
              <a:t>Каким-либо образом слить значения воедино, например, выстроить их в алфавитном порядке, после чего выполнить их конкатенацию (объединенное название могло бы выглядеть как B/C).</a:t>
            </a:r>
          </a:p>
          <a:p>
            <a:r>
              <a:rPr lang="ru-RU" dirty="0"/>
              <a:t>Заносить конфликты в заданную в явном виде структуру данных для хранения и написать код приложения, который бы разрешал конфликты позднее (возможно, спрашивая для этого пользователя).</a:t>
            </a:r>
          </a:p>
        </p:txBody>
      </p:sp>
      <p:sp>
        <p:nvSpPr>
          <p:cNvPr id="3" name="Заголовок 2"/>
          <p:cNvSpPr>
            <a:spLocks noGrp="1"/>
          </p:cNvSpPr>
          <p:nvPr>
            <p:ph type="title"/>
          </p:nvPr>
        </p:nvSpPr>
        <p:spPr/>
        <p:txBody>
          <a:bodyPr>
            <a:normAutofit fontScale="90000"/>
          </a:bodyPr>
          <a:lstStyle/>
          <a:p>
            <a:r>
              <a:rPr lang="ru-RU" dirty="0"/>
              <a:t>Способы конвергентного разрешения конфликтов</a:t>
            </a:r>
          </a:p>
        </p:txBody>
      </p:sp>
    </p:spTree>
    <p:extLst>
      <p:ext uri="{BB962C8B-B14F-4D97-AF65-F5344CB8AC3E}">
        <p14:creationId xmlns:p14="http://schemas.microsoft.com/office/powerpoint/2010/main" val="1943783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Поскольку то, как лучше всего разрешить конфликт, зависит от приложения, большинство программных средств репликации с несколькими ведущими узлами позволяют создать логику разрешения конфликтов в коде приложения. Этот код может выполняться при записи или чтении.</a:t>
            </a:r>
          </a:p>
          <a:p>
            <a:pPr lvl="1"/>
            <a:r>
              <a:rPr lang="ru-RU" dirty="0"/>
              <a:t>При записи. При обнаружении конфликта в журнале реплицированных изменений СУБД вызывает обработчик конфликтов. Например, </a:t>
            </a:r>
            <a:r>
              <a:rPr lang="ru-RU" dirty="0" err="1"/>
              <a:t>Bucardo</a:t>
            </a:r>
            <a:r>
              <a:rPr lang="ru-RU" dirty="0"/>
              <a:t> позволяет писать с этой целью </a:t>
            </a:r>
            <a:r>
              <a:rPr lang="ru-RU" dirty="0" err="1"/>
              <a:t>сниппеты</a:t>
            </a:r>
            <a:r>
              <a:rPr lang="ru-RU" dirty="0"/>
              <a:t> на языке программирования </a:t>
            </a:r>
            <a:r>
              <a:rPr lang="ru-RU" dirty="0" err="1"/>
              <a:t>Perl</a:t>
            </a:r>
            <a:r>
              <a:rPr lang="ru-RU" dirty="0"/>
              <a:t>. Подобный обработчик обычно не может спросить что-либо у пользователя – он запускается в фоновом процессе и должен выполняться быстро.</a:t>
            </a:r>
          </a:p>
          <a:p>
            <a:pPr lvl="1"/>
            <a:r>
              <a:rPr lang="ru-RU" dirty="0"/>
              <a:t>При чтении. При обнаружении конфликта система сохраняет информацию обо всех конфликтующих операциях записи. При следующей операции чтения все эти различные версии данных возвращаются приложению. Далее оно может спросить пользователя или разрешить конфликт автоматически, после чего записать результаты обратно в БД. Подобным образом работает, например, </a:t>
            </a:r>
            <a:r>
              <a:rPr lang="ru-RU" dirty="0" err="1"/>
              <a:t>CouchDB</a:t>
            </a:r>
            <a:r>
              <a:rPr lang="ru-RU" dirty="0"/>
              <a:t>.</a:t>
            </a:r>
          </a:p>
          <a:p>
            <a:r>
              <a:rPr lang="ru-RU" dirty="0"/>
              <a:t>Подобное разрешение конфликтов выполняется обычно на уровне отдельных строк или документов, а не транзакций в целом. Следовательно, в случае транзакции, выполняющей атомарно несколько различных операций записи, каждая операция рассматривается отдельно для целей разрешения конфликтов.</a:t>
            </a:r>
          </a:p>
        </p:txBody>
      </p:sp>
      <p:sp>
        <p:nvSpPr>
          <p:cNvPr id="3" name="Заголовок 2"/>
          <p:cNvSpPr>
            <a:spLocks noGrp="1"/>
          </p:cNvSpPr>
          <p:nvPr>
            <p:ph type="title"/>
          </p:nvPr>
        </p:nvSpPr>
        <p:spPr/>
        <p:txBody>
          <a:bodyPr>
            <a:normAutofit fontScale="90000"/>
          </a:bodyPr>
          <a:lstStyle/>
          <a:p>
            <a:r>
              <a:rPr lang="ru-RU" dirty="0"/>
              <a:t>Пользовательская логика разрешения конфликтов</a:t>
            </a:r>
          </a:p>
        </p:txBody>
      </p:sp>
    </p:spTree>
    <p:extLst>
      <p:ext uri="{BB962C8B-B14F-4D97-AF65-F5344CB8AC3E}">
        <p14:creationId xmlns:p14="http://schemas.microsoft.com/office/powerpoint/2010/main" val="1685366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Некоторые разновидности конфликтов очевидны. Например, две операции записи одновременно меняют значение одного поля одной записи различным образом. Совершенно очевидно, что это конфликт.</a:t>
            </a:r>
          </a:p>
          <a:p>
            <a:r>
              <a:rPr lang="ru-RU" dirty="0"/>
              <a:t>Распознать другие виды конфликтов иногда труднее. Например, рассмотрим систему бронирования комнат для переговоров: она отслеживает то, на какое время и для какой группы людей забронирован некий зал. Это приложение должно гарантировать, что каждое помещение забронировано на энное время только одной группой людей (то есть не должно быть перекрывающихся бронирований). В этом случае может возникнуть конфликт при создании двух различных бронирований одного зала на одно время. Даже если приложение проверяет доступность помещения, прежде чем разрешить пользователю операцию бронирования, конфликт возможен в случае выполнения двух бронирований на двух различных ведущих узлах.</a:t>
            </a:r>
          </a:p>
          <a:p>
            <a:r>
              <a:rPr lang="ru-RU" dirty="0"/>
              <a:t>Быстрого шаблонного решения этой проблемы нет, но масштабируемые подходы для обнаружения и разрешения конфликтов в реплицируемой системе существуют.</a:t>
            </a:r>
          </a:p>
        </p:txBody>
      </p:sp>
      <p:sp>
        <p:nvSpPr>
          <p:cNvPr id="3" name="Заголовок 2"/>
          <p:cNvSpPr>
            <a:spLocks noGrp="1"/>
          </p:cNvSpPr>
          <p:nvPr>
            <p:ph type="title"/>
          </p:nvPr>
        </p:nvSpPr>
        <p:spPr/>
        <p:txBody>
          <a:bodyPr>
            <a:normAutofit/>
          </a:bodyPr>
          <a:lstStyle/>
          <a:p>
            <a:r>
              <a:rPr lang="ru-RU" dirty="0"/>
              <a:t>Что такое конфликт</a:t>
            </a:r>
          </a:p>
        </p:txBody>
      </p:sp>
    </p:spTree>
    <p:extLst>
      <p:ext uri="{BB962C8B-B14F-4D97-AF65-F5344CB8AC3E}">
        <p14:creationId xmlns:p14="http://schemas.microsoft.com/office/powerpoint/2010/main" val="3708932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Топология репликации (</a:t>
            </a:r>
            <a:r>
              <a:rPr lang="ru-RU" dirty="0" err="1"/>
              <a:t>replication</a:t>
            </a:r>
            <a:r>
              <a:rPr lang="ru-RU" dirty="0"/>
              <a:t> </a:t>
            </a:r>
            <a:r>
              <a:rPr lang="ru-RU" dirty="0" err="1"/>
              <a:t>topology</a:t>
            </a:r>
            <a:r>
              <a:rPr lang="ru-RU" dirty="0"/>
              <a:t>) описывает пути, по которым операции записи распространяются с одного узла на другой. В случае двух ведущих узлов существует только одна разумная топология: ведущий узел 1 должен отправлять информацию обо всех своих операциях записи ведущему узлу 2 и наоборот. В случае более чем двух ведущих узлов возможны различные варианты топологии.</a:t>
            </a:r>
          </a:p>
          <a:p>
            <a:r>
              <a:rPr lang="ru-RU" dirty="0"/>
              <a:t>Наиболее общий вариант топологии – «каждый с каждым», при которой каждый ведущий узел отправляет информацию об операциях записи всем остальным таким узлам. Однако используются и более ограниченные варианты: например, </a:t>
            </a:r>
            <a:r>
              <a:rPr lang="ru-RU" dirty="0" err="1"/>
              <a:t>MySQL</a:t>
            </a:r>
            <a:r>
              <a:rPr lang="ru-RU" dirty="0"/>
              <a:t> по умолчанию поддерживает только топологию типа «кольцо», при которой каждый узел получает информацию об операциях записи от ровно одного узла и передает ее (плюс информацию о своих собственных операциях записи) ровно одному из других узлов. Еще одна популярная топология имеет форму звезды: один узел, назначенный корневым, пересылает информацию об операциях записи всем остальным узлам. Топологию типа «звезда» можно обобщить до дерева. В топологиях типа «кольцо» и «звезда» операция записи должна пройти через несколько узлов, прежде чем попадет во все реплики. Следовательно, узлам нужно пересылать получаемые ими от других узлов изменения данных. Во избежание бесконечных циклов репликации всем узлам присваиваются уникальные идентификаторы, а каждая операция записи в журнале репликации помечается идентификаторами всех узлов, через которые она прошла. Узел при получении игнорирует изменения данных, помеченные его собственным идентификатором, поскольку знает, что они уже были обработаны.</a:t>
            </a:r>
          </a:p>
          <a:p>
            <a:r>
              <a:rPr lang="ru-RU" dirty="0"/>
              <a:t>Проблема топологий типа «кольцо» и «звезда» заключается в следующем: отказ даже одного узла способен прервать поток сообщений репликации между другими узлами, делая связь между ними невозможной вплоть до момента его восстановления. Топологию можно перестроить, чтобы обойти отказавший узел, но в большинстве случаев такую перестройку придется делать вручную. Отказоустойчивость более тесно связанных топологий (например, типа «каждый с каждым») выше, поскольку они позволяют сообщениям перемещаться различными путями, обходя отказавшие узлы.</a:t>
            </a:r>
          </a:p>
          <a:p>
            <a:r>
              <a:rPr lang="ru-RU" dirty="0"/>
              <a:t>С другой стороны, у топологий типа «каждый с каждым» тоже есть свои проблемы. В частности, одни сетевые ссылки могут оказаться быстрее других (например, из-за перегруженности сети), в результате чего одни сообщения репликации могут обгонять другие.</a:t>
            </a:r>
          </a:p>
        </p:txBody>
      </p:sp>
      <p:sp>
        <p:nvSpPr>
          <p:cNvPr id="3" name="Заголовок 2"/>
          <p:cNvSpPr>
            <a:spLocks noGrp="1"/>
          </p:cNvSpPr>
          <p:nvPr>
            <p:ph type="title"/>
          </p:nvPr>
        </p:nvSpPr>
        <p:spPr/>
        <p:txBody>
          <a:bodyPr>
            <a:normAutofit fontScale="90000"/>
          </a:bodyPr>
          <a:lstStyle/>
          <a:p>
            <a:r>
              <a:rPr lang="ru-RU" dirty="0"/>
              <a:t>Топологии репликации с несколькими ведущими узлами</a:t>
            </a:r>
          </a:p>
        </p:txBody>
      </p:sp>
    </p:spTree>
    <p:extLst>
      <p:ext uri="{BB962C8B-B14F-4D97-AF65-F5344CB8AC3E}">
        <p14:creationId xmlns:p14="http://schemas.microsoft.com/office/powerpoint/2010/main" val="118316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err="1"/>
              <a:t>Обсуждавшиеся</a:t>
            </a:r>
            <a:r>
              <a:rPr lang="ru-RU" dirty="0"/>
              <a:t> до сих пор подходы к репликации – с одним ведущим узлом и с несколькими – основаны на идее, что клиент отправляет запрос на запись одному узлу (ведущему), а СУБД берет на себя дублирование этой операции на всех остальных репликах. Ведущий узел определяет порядок обработки операций записи, а ведомые применяют полученные от ведущего операции записи в том же порядке. Некоторые системы хранения данных используют другой подход, отказываясь от концепции ведущего узла и позволяя непосредственное поступление информации об операциях записи на все реплики. В ряде ранних реплицируемых информационных систем не было ведущего узла, но за время доминирования реляционных баз данных эта идея была практически забыта. Такая архитектура снова вошла в моду после того, как </a:t>
            </a:r>
            <a:r>
              <a:rPr lang="ru-RU" dirty="0" err="1"/>
              <a:t>Amazon</a:t>
            </a:r>
            <a:r>
              <a:rPr lang="ru-RU" dirty="0"/>
              <a:t> задействовал ее для своей предназначенной для внутреннего использования системы </a:t>
            </a:r>
            <a:r>
              <a:rPr lang="ru-RU" dirty="0" err="1"/>
              <a:t>Dynamo</a:t>
            </a:r>
            <a:r>
              <a:rPr lang="ru-RU" dirty="0"/>
              <a:t>.</a:t>
            </a:r>
          </a:p>
          <a:p>
            <a:r>
              <a:rPr lang="ru-RU" dirty="0"/>
              <a:t>В некоторых реализациях репликации без ведущего узла клиент непосредственно отправляет информацию о своих операциях записи на несколько реплик, в то время как для остальных данную манипуляцию от имени клиента совершает узел-координатор. Однако он, в отличие от БД с ведущим узлом, не навязывает определенный порядок операций записи. Как мы увидим в дальнейшем, это отличие в архитектуре приводит к очень серьезным последствиям в смысле стиля использования базы данных.</a:t>
            </a:r>
          </a:p>
        </p:txBody>
      </p:sp>
      <p:sp>
        <p:nvSpPr>
          <p:cNvPr id="3" name="Заголовок 2"/>
          <p:cNvSpPr>
            <a:spLocks noGrp="1"/>
          </p:cNvSpPr>
          <p:nvPr>
            <p:ph type="title"/>
          </p:nvPr>
        </p:nvSpPr>
        <p:spPr/>
        <p:txBody>
          <a:bodyPr>
            <a:normAutofit/>
          </a:bodyPr>
          <a:lstStyle/>
          <a:p>
            <a:r>
              <a:rPr lang="ru-RU" dirty="0"/>
              <a:t>Репликация без ведущего узла</a:t>
            </a:r>
          </a:p>
        </p:txBody>
      </p:sp>
    </p:spTree>
    <p:extLst>
      <p:ext uri="{BB962C8B-B14F-4D97-AF65-F5344CB8AC3E}">
        <p14:creationId xmlns:p14="http://schemas.microsoft.com/office/powerpoint/2010/main" val="171331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Архитектуры без разделения ресурсов, известные под названием горизонтального масштабирования, приобрели немалую популярность. При этом подходе каждый компьютер или виртуальная машина, на которой работает база данных, называется узлом. Все узлы используют свои CPU, память и диски независимо друг от друга. Согласование узлов выполняется на уровне программного обеспечения с помощью обычной сети.</a:t>
            </a:r>
          </a:p>
          <a:p>
            <a:r>
              <a:rPr lang="ru-RU" dirty="0"/>
              <a:t>Для систем без разделения ресурсов не требуется никакого специального аппаратного обеспечения, так что можно применять машины, имеющие наилучшее соотношение «цена/производительность». При желании можно распределить данные по многим географическим регионам и таким образом снизить задержку для пользователей и потенциально сделать систему устойчивой к потере целого </a:t>
            </a:r>
            <a:r>
              <a:rPr lang="ru-RU" dirty="0" err="1"/>
              <a:t>ЦОДа</a:t>
            </a:r>
            <a:r>
              <a:rPr lang="ru-RU" dirty="0"/>
              <a:t>.</a:t>
            </a:r>
          </a:p>
          <a:p>
            <a:r>
              <a:rPr lang="ru-RU" dirty="0"/>
              <a:t>Хотя у распределенных архитектур без разделения ресурсов есть много достоинств, обычно они приводят к усложнению приложений, а также иногда ограничивают выразительность используемых моделей данных. В некоторых случаях простая однопоточная программа может продемонстрировать намного лучшую производительность, чем кластер с сотней ядер CPU. С другой стороны, системы без разделения ресурсов могут быть высокопроизводительными.</a:t>
            </a:r>
          </a:p>
        </p:txBody>
      </p:sp>
      <p:sp>
        <p:nvSpPr>
          <p:cNvPr id="3" name="Заголовок 2"/>
          <p:cNvSpPr>
            <a:spLocks noGrp="1"/>
          </p:cNvSpPr>
          <p:nvPr>
            <p:ph type="title"/>
          </p:nvPr>
        </p:nvSpPr>
        <p:spPr/>
        <p:txBody>
          <a:bodyPr>
            <a:normAutofit fontScale="90000"/>
          </a:bodyPr>
          <a:lstStyle/>
          <a:p>
            <a:r>
              <a:rPr lang="ru-RU" dirty="0"/>
              <a:t>Горизонтальное масштабирование</a:t>
            </a:r>
          </a:p>
        </p:txBody>
      </p:sp>
    </p:spTree>
    <p:extLst>
      <p:ext uri="{BB962C8B-B14F-4D97-AF65-F5344CB8AC3E}">
        <p14:creationId xmlns:p14="http://schemas.microsoft.com/office/powerpoint/2010/main" val="966617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Представьте БД с тремя репликами, одна из которых в настоящий момент недоступна – допустим, она перезагружается для установки обновления системы. В случае схемы репликации с ведущим узлом при необходимости продолжать обработку операций записи придется выполнить восстановление после отказа. С другой стороны, в схеме репликации без ведущего узла восстановления после отказа не существует. Что происходит в этом случае: клиент параллельно отправляет информацию об операции записи всем трем репликам, и две доступные реплики принимают ее, а недоступная – нет. Допустим, вполне достаточно, что две из трех реплик подтвердили получение операции записи: после того, как пользователь получит два ответа с подтверждением, можно считать операцию записи успешной. Клиент просто игнорирует тот факт, что одна из реплик не получила информацию.</a:t>
            </a:r>
          </a:p>
          <a:p>
            <a:r>
              <a:rPr lang="ru-RU" dirty="0"/>
              <a:t>Теперь представьте, что бывший недоступным узел снова работает и клиенты начинают читать из него данные. В нем отсутствует информация обо всех операциях записи, выполнявшихся, когда он не функционировал. Следовательно, при чтении из него вы рискуете получить в ответ устаревшие значения. Для решения указанной проблемы при чтении из базы данных клиенты отправляют запросы не к одной реплике, а сразу к нескольким узлам параллельно. При этом клиент может получить различные ответы от разных узлов, то есть актуальные значения от одного узла и устаревшие от другого. Чтобы определить, какое значение новее, используются номера версий.</a:t>
            </a:r>
          </a:p>
        </p:txBody>
      </p:sp>
      <p:sp>
        <p:nvSpPr>
          <p:cNvPr id="3" name="Заголовок 2"/>
          <p:cNvSpPr>
            <a:spLocks noGrp="1"/>
          </p:cNvSpPr>
          <p:nvPr>
            <p:ph type="title"/>
          </p:nvPr>
        </p:nvSpPr>
        <p:spPr/>
        <p:txBody>
          <a:bodyPr>
            <a:normAutofit fontScale="90000"/>
          </a:bodyPr>
          <a:lstStyle/>
          <a:p>
            <a:r>
              <a:rPr lang="ru-RU" dirty="0"/>
              <a:t>Запись в базу данных при отказе одного из узлов</a:t>
            </a:r>
          </a:p>
        </p:txBody>
      </p:sp>
    </p:spTree>
    <p:extLst>
      <p:ext uri="{BB962C8B-B14F-4D97-AF65-F5344CB8AC3E}">
        <p14:creationId xmlns:p14="http://schemas.microsoft.com/office/powerpoint/2010/main" val="3478317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Схема репликации должна обеспечивать копирование в конечном итоге всех данных в каждую из реплик. Каким образом ранее недоступный узел после возобновления работы может наверстать пропущенные им операции записи?</a:t>
            </a:r>
          </a:p>
          <a:p>
            <a:r>
              <a:rPr lang="ru-RU" dirty="0"/>
              <a:t>В </a:t>
            </a:r>
            <a:r>
              <a:rPr lang="ru-RU" dirty="0" err="1"/>
              <a:t>Dynamo</a:t>
            </a:r>
            <a:r>
              <a:rPr lang="ru-RU" dirty="0"/>
              <a:t>-подобных складах данных часто используются два механизма.</a:t>
            </a:r>
          </a:p>
          <a:p>
            <a:pPr lvl="1"/>
            <a:r>
              <a:rPr lang="ru-RU" dirty="0"/>
              <a:t>Разрешение конфликтов при чтении. Клиент, читающий данные с нескольких узлов параллельно, способен обнаружить все устаревшие ответы. Например, пользователь получает значение с версией 6 от реплики 3 и значение с версией 7 от реплик 1 и 2. Клиент понимает, что значение реплики 3 устарело, и записывает в нее более новое значение.</a:t>
            </a:r>
          </a:p>
          <a:p>
            <a:pPr lvl="1"/>
            <a:r>
              <a:rPr lang="ru-RU" dirty="0"/>
              <a:t>Процесс противодействия энтропии. Кроме того, в некоторых складах есть фоновый процесс, постоянно выискивающий различия в данных между репликами и копирующий отсутствующие данные из одной реплики в другую. В отличие от журнала репликации при репликации с ведущим узлом, подобный процесс противодействия энтропии (</a:t>
            </a:r>
            <a:r>
              <a:rPr lang="ru-RU" dirty="0" err="1"/>
              <a:t>anti-entropy</a:t>
            </a:r>
            <a:r>
              <a:rPr lang="ru-RU" dirty="0"/>
              <a:t> </a:t>
            </a:r>
            <a:r>
              <a:rPr lang="ru-RU" dirty="0" err="1"/>
              <a:t>process</a:t>
            </a:r>
            <a:r>
              <a:rPr lang="ru-RU" dirty="0"/>
              <a:t>) не копирует информацию об операциях записи в каком-либо определенном порядке, а перед копированием данных может возникнуть значительная задержка.</a:t>
            </a:r>
          </a:p>
          <a:p>
            <a:r>
              <a:rPr lang="ru-RU" dirty="0"/>
              <a:t>Не во всех системах реализованы оба этих механизма: например, в СУБД </a:t>
            </a:r>
            <a:r>
              <a:rPr lang="ru-RU" dirty="0" err="1"/>
              <a:t>Voldemort</a:t>
            </a:r>
            <a:r>
              <a:rPr lang="ru-RU" dirty="0"/>
              <a:t> в настоящий момент отсутствует процесс противодействия энтропии. Обратите внимание: без этого процесса редко читаемые значения могут отсутствовать в некоторых репликах, что приводит к снижению </a:t>
            </a:r>
            <a:r>
              <a:rPr lang="ru-RU" dirty="0" err="1"/>
              <a:t>сохраняемости</a:t>
            </a:r>
            <a:r>
              <a:rPr lang="ru-RU" dirty="0"/>
              <a:t> данных, поскольку разрешение конфликтов при чтении выполняется только при чтении значения приложением.</a:t>
            </a:r>
          </a:p>
        </p:txBody>
      </p:sp>
      <p:sp>
        <p:nvSpPr>
          <p:cNvPr id="3" name="Заголовок 2"/>
          <p:cNvSpPr>
            <a:spLocks noGrp="1"/>
          </p:cNvSpPr>
          <p:nvPr>
            <p:ph type="title"/>
          </p:nvPr>
        </p:nvSpPr>
        <p:spPr/>
        <p:txBody>
          <a:bodyPr>
            <a:normAutofit fontScale="90000"/>
          </a:bodyPr>
          <a:lstStyle/>
          <a:p>
            <a:r>
              <a:rPr lang="ru-RU" dirty="0"/>
              <a:t>Разрешение конфликтов при чтении и </a:t>
            </a:r>
            <a:r>
              <a:rPr lang="ru-RU" dirty="0" err="1"/>
              <a:t>антиэнтропия</a:t>
            </a:r>
            <a:endParaRPr lang="ru-RU" dirty="0"/>
          </a:p>
        </p:txBody>
      </p:sp>
    </p:spTree>
    <p:extLst>
      <p:ext uri="{BB962C8B-B14F-4D97-AF65-F5344CB8AC3E}">
        <p14:creationId xmlns:p14="http://schemas.microsoft.com/office/powerpoint/2010/main" val="4103519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Ранее мы предполагали, что операция записи успешна, несмотря на ее обработку только двумя репликами из трех. А если бы только одна реплика из трех получила данные об этой операции записи? Насколько далеко мы можем здесь зайти?</a:t>
            </a:r>
          </a:p>
          <a:p>
            <a:r>
              <a:rPr lang="ru-RU" dirty="0"/>
              <a:t>Если бы была уверенность, что все успешные операции записи попадут как минимум на две реплики из трех, то устаревшей оказалась бы максимум одна реплика. Следовательно, при чтении данных из двух реплик можно быть уверенными: хотя бы одна из двух содержит актуальные данные. Если третья реплика не функционирует или отвечает слишком медленно, то операции чтения все равно будут продолжать возвращать актуальные значения.</a:t>
            </a:r>
          </a:p>
          <a:p>
            <a:r>
              <a:rPr lang="ru-RU" dirty="0"/>
              <a:t>Говоря более общим языком, при наличии n реплик операция записи, чтобы считаться успешной, должна быть подтверждена w узлами, причем мы должны опросить как минимум r узлов для каждой операции чтения (в нашем примере n = 3, w = 2, r = 2). Если w + r &gt; n, то можно ожидать: полученное при чтении значение будет актуальным, поскольку хотя бы один из r узлов, из которых мы читаем, должен оказаться актуальным. Операции записи и чтения, удовлетворяющие этому соотношению значений r и w, называются операциями чтения и записи по кворуму. Можно рассматривать r и w как минимальные количества «голосов», необходимых для признания операции чтения или записи приемлемой.</a:t>
            </a:r>
          </a:p>
          <a:p>
            <a:r>
              <a:rPr lang="ru-RU" dirty="0"/>
              <a:t>В </a:t>
            </a:r>
            <a:r>
              <a:rPr lang="ru-RU" dirty="0" err="1"/>
              <a:t>Dynamo</a:t>
            </a:r>
            <a:r>
              <a:rPr lang="ru-RU" dirty="0"/>
              <a:t>-подобных базах данных параметры n, w и r обычно можно настраивать. Чаще всего n делают равным нечетному числу (обычно 3 или 5), а w = r = (n + 1) / 2 (округленному в большую сторону). Однако вам под силу менять эти числа так, как покажется лучше. Например, при нагрузке, состоящей из нескольких операций записи и большого количества операций чтения, может быть выгодно задать w = n и r = 1. Такие показатели ускорят операции чтения, но всего лишь один отказавший узел приведет к сбою всей базы данных.</a:t>
            </a:r>
          </a:p>
        </p:txBody>
      </p:sp>
      <p:sp>
        <p:nvSpPr>
          <p:cNvPr id="3" name="Заголовок 2"/>
          <p:cNvSpPr>
            <a:spLocks noGrp="1"/>
          </p:cNvSpPr>
          <p:nvPr>
            <p:ph type="title"/>
          </p:nvPr>
        </p:nvSpPr>
        <p:spPr/>
        <p:txBody>
          <a:bodyPr>
            <a:normAutofit fontScale="90000"/>
          </a:bodyPr>
          <a:lstStyle/>
          <a:p>
            <a:r>
              <a:rPr lang="ru-RU" dirty="0"/>
              <a:t>Операции записи и чтения по кворуму</a:t>
            </a:r>
          </a:p>
        </p:txBody>
      </p:sp>
    </p:spTree>
    <p:extLst>
      <p:ext uri="{BB962C8B-B14F-4D97-AF65-F5344CB8AC3E}">
        <p14:creationId xmlns:p14="http://schemas.microsoft.com/office/powerpoint/2010/main" val="741683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Условие кворума, w + r &gt; n, придает системе устойчивость к недоступности узлов:</a:t>
            </a:r>
          </a:p>
          <a:p>
            <a:pPr lvl="1"/>
            <a:r>
              <a:rPr lang="ru-RU" dirty="0"/>
              <a:t>при w &lt; n можно продолжать обрабатывать информацию об операциях записи в случае недоступности узла;</a:t>
            </a:r>
          </a:p>
          <a:p>
            <a:pPr lvl="1"/>
            <a:r>
              <a:rPr lang="ru-RU" dirty="0"/>
              <a:t>при r &lt; n можно продолжать обрабатывать информацию об операциях чтения в случае недоступности узла;</a:t>
            </a:r>
          </a:p>
          <a:p>
            <a:pPr lvl="1"/>
            <a:r>
              <a:rPr lang="ru-RU" dirty="0"/>
              <a:t>при n = 5, w = 3, r = 3 система может позволить себе два недоступных узла;</a:t>
            </a:r>
          </a:p>
          <a:p>
            <a:pPr lvl="1"/>
            <a:r>
              <a:rPr lang="ru-RU" dirty="0"/>
              <a:t>обычно информация об операциях чтения и записи отправляется параллельно всем n репликам. Параметры w и r определяют, подтверждения от какого количества узлов мы будем ждать: то есть сколько узлов из n должны подтвердить успех, прежде чем можно будет считать операцию чтения или записи успешной в целом.</a:t>
            </a:r>
          </a:p>
          <a:p>
            <a:r>
              <a:rPr lang="ru-RU" dirty="0"/>
              <a:t>Если доступно меньшее количество узлов, чем требуемое w или r, то операции записи или чтения вернут ошибку. Узел может быть недоступен по множеству причин: из-за того что отключен (произошел фатальный сбой, или отключено питание), вследствие ошибки при выполнении операции (например, нельзя записать данные из-за переполнения диска), в связи с разрывом сетевого соединения между клиентом и узлом или по любой из многих других причин. Нас интересует только, вернул ли узел ответ об успешном выполнении, нет нужды дифференцировать различные виды отказов.</a:t>
            </a:r>
          </a:p>
        </p:txBody>
      </p:sp>
      <p:sp>
        <p:nvSpPr>
          <p:cNvPr id="3" name="Заголовок 2"/>
          <p:cNvSpPr>
            <a:spLocks noGrp="1"/>
          </p:cNvSpPr>
          <p:nvPr>
            <p:ph type="title"/>
          </p:nvPr>
        </p:nvSpPr>
        <p:spPr/>
        <p:txBody>
          <a:bodyPr>
            <a:normAutofit/>
          </a:bodyPr>
          <a:lstStyle/>
          <a:p>
            <a:r>
              <a:rPr lang="ru-RU" dirty="0"/>
              <a:t>Условие кворума</a:t>
            </a:r>
          </a:p>
        </p:txBody>
      </p:sp>
    </p:spTree>
    <p:extLst>
      <p:ext uri="{BB962C8B-B14F-4D97-AF65-F5344CB8AC3E}">
        <p14:creationId xmlns:p14="http://schemas.microsoft.com/office/powerpoint/2010/main" val="2450192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Проблема состоит в том, что события могут поступать в разные узлы в разном порядке вследствие различных сетевых задержек и частичных отказов. Например, два клиента одновременно записывают значение для ключа X в хранилище данных из трех узлов: </a:t>
            </a:r>
          </a:p>
          <a:p>
            <a:pPr lvl="1"/>
            <a:r>
              <a:rPr lang="ru-RU" dirty="0"/>
              <a:t>узел 1 получает информацию об операции записи от A, но не получает информацию об операции записи от B вследствие временного перебоя в обслуживании;</a:t>
            </a:r>
          </a:p>
          <a:p>
            <a:pPr lvl="1"/>
            <a:r>
              <a:rPr lang="ru-RU" dirty="0"/>
              <a:t>узел 2 получает информацию об операции записи сначала от A, а затем от B;</a:t>
            </a:r>
          </a:p>
          <a:p>
            <a:pPr lvl="1"/>
            <a:r>
              <a:rPr lang="ru-RU"/>
              <a:t>узел 3 </a:t>
            </a:r>
            <a:r>
              <a:rPr lang="ru-RU" dirty="0"/>
              <a:t>получает информацию об операции записи сначала от B, а затем от A.</a:t>
            </a:r>
          </a:p>
          <a:p>
            <a:r>
              <a:rPr lang="ru-RU" dirty="0"/>
              <a:t>Если каждый из узлов будет просто переписывать значение для ключа при каждом получении запроса на запись от клиента, то узлы будут все время несогласованными: узел 2 считает, что итоговое значение X равно B, а остальные узлы – что A.</a:t>
            </a:r>
          </a:p>
          <a:p>
            <a:r>
              <a:rPr lang="ru-RU" dirty="0"/>
              <a:t>Для достижения конечной согласованности реплики должны стремиться к одному значению. Каким образом? Можно надеяться на автоматическое решение этой проблемы реплицируемыми базами данных, но, к сожалению, большинство реализаций не особо хороши: чтобы избежать потери данных, разработчику приложения необходимо хорошо разбираться в нюансах того, как используемая БД разрешает конфликты.</a:t>
            </a:r>
          </a:p>
        </p:txBody>
      </p:sp>
      <p:sp>
        <p:nvSpPr>
          <p:cNvPr id="3" name="Заголовок 2"/>
          <p:cNvSpPr>
            <a:spLocks noGrp="1"/>
          </p:cNvSpPr>
          <p:nvPr>
            <p:ph type="title"/>
          </p:nvPr>
        </p:nvSpPr>
        <p:spPr/>
        <p:txBody>
          <a:bodyPr>
            <a:normAutofit fontScale="90000"/>
          </a:bodyPr>
          <a:lstStyle/>
          <a:p>
            <a:r>
              <a:rPr lang="ru-RU" dirty="0"/>
              <a:t>Обнаружение конкурентных операций записи</a:t>
            </a:r>
          </a:p>
        </p:txBody>
      </p:sp>
    </p:spTree>
    <p:extLst>
      <p:ext uri="{BB962C8B-B14F-4D97-AF65-F5344CB8AC3E}">
        <p14:creationId xmlns:p14="http://schemas.microsoft.com/office/powerpoint/2010/main" val="2821869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Один из методов достижения в итоге </a:t>
            </a:r>
            <a:r>
              <a:rPr lang="ru-RU" dirty="0" err="1"/>
              <a:t>конвергентности</a:t>
            </a:r>
            <a:r>
              <a:rPr lang="ru-RU" dirty="0"/>
              <a:t> – провозгласить, что все реплики должны хранить только самое «свежее» значение, а более «старые» значения могут перезаписываться и игнорироваться. В этом случае все реплики будут стремиться к одному значению, если, конечно, у нас есть способ однозначного выяснения того, какая операция записи самая «свежая», и каждая операция записи в конце концов воспроизводится во всех репликах.</a:t>
            </a:r>
          </a:p>
          <a:p>
            <a:r>
              <a:rPr lang="ru-RU" dirty="0"/>
              <a:t>Как понятно из кавычек вокруг слова «свежий», эта идея довольно обманчива. Если ни один из клиентов не знает ничего о другом при отправке запросов на запись узлам базы данных, то непонятно, что происходит первым. Фактически не имеет смысла говорить о «первенстве» какого-либо из них: говорится, что операции записи </a:t>
            </a:r>
            <a:r>
              <a:rPr lang="ru-RU" dirty="0" err="1"/>
              <a:t>конкурентны</a:t>
            </a:r>
            <a:r>
              <a:rPr lang="ru-RU" dirty="0"/>
              <a:t>, вследствие чего порядок их выполнения не определен.</a:t>
            </a:r>
          </a:p>
          <a:p>
            <a:r>
              <a:rPr lang="ru-RU" dirty="0"/>
              <a:t>Хотя операции записи не упорядочены сами по себе, мы можем навязать им произвольный порядок. Например, добавить в каждую операцию записи метку даты/времени, выбрать метку даты/времени с максимальным значением в качестве самой «свежей» и отбросить все операции записи с более ранними метками.</a:t>
            </a:r>
          </a:p>
          <a:p>
            <a:r>
              <a:rPr lang="ru-RU" dirty="0"/>
              <a:t>LWW позволяет достичь в итоге </a:t>
            </a:r>
            <a:r>
              <a:rPr lang="ru-RU" dirty="0" err="1"/>
              <a:t>конвергентности</a:t>
            </a:r>
            <a:r>
              <a:rPr lang="ru-RU" dirty="0"/>
              <a:t>, но за счет </a:t>
            </a:r>
            <a:r>
              <a:rPr lang="ru-RU" dirty="0" err="1"/>
              <a:t>сохраняемости</a:t>
            </a:r>
            <a:r>
              <a:rPr lang="ru-RU" dirty="0"/>
              <a:t> данных: в случае нескольких конкурентных операций записи для одного и того же ключа, для которых клиент мог даже получить подтверждение их успешного выполнения (поскольку они записывались на w реплик), только одна из операций записи будет учтена, а остальные – незаметно проигнорированы.</a:t>
            </a:r>
          </a:p>
        </p:txBody>
      </p:sp>
      <p:sp>
        <p:nvSpPr>
          <p:cNvPr id="3" name="Заголовок 2"/>
          <p:cNvSpPr>
            <a:spLocks noGrp="1"/>
          </p:cNvSpPr>
          <p:nvPr>
            <p:ph type="title"/>
          </p:nvPr>
        </p:nvSpPr>
        <p:spPr/>
        <p:txBody>
          <a:bodyPr>
            <a:normAutofit/>
          </a:bodyPr>
          <a:lstStyle/>
          <a:p>
            <a:r>
              <a:rPr lang="ru-RU" dirty="0"/>
              <a:t>Выигрывает последний</a:t>
            </a:r>
          </a:p>
        </p:txBody>
      </p:sp>
    </p:spTree>
    <p:extLst>
      <p:ext uri="{BB962C8B-B14F-4D97-AF65-F5344CB8AC3E}">
        <p14:creationId xmlns:p14="http://schemas.microsoft.com/office/powerpoint/2010/main" val="1485785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Сервер может определить, являются ли две операции конкурентными, по номерам версий – ему не требуется интерпретировать сами значения (так что те могут представлять собой произвольные структуры данных). Алгоритм работает следующим образом.</a:t>
            </a:r>
          </a:p>
          <a:p>
            <a:pPr lvl="1"/>
            <a:r>
              <a:rPr lang="ru-RU" dirty="0"/>
              <a:t>Сервер хранит номера версий для всех ключей, увеличивая номер версии всякий раз при выполнении записи значения для этого ключа, и сохраняет новый номер версии вместе с записанным значением.</a:t>
            </a:r>
          </a:p>
          <a:p>
            <a:pPr lvl="1"/>
            <a:r>
              <a:rPr lang="ru-RU" dirty="0"/>
              <a:t>При чтении ключа клиентом сервер возвращает все </a:t>
            </a:r>
            <a:r>
              <a:rPr lang="ru-RU" dirty="0" err="1"/>
              <a:t>неперезаписанные</a:t>
            </a:r>
            <a:r>
              <a:rPr lang="ru-RU" dirty="0"/>
              <a:t> значения, а также последний номер версии. Клиент должен прочитать ключ перед операцией записи.</a:t>
            </a:r>
          </a:p>
          <a:p>
            <a:pPr lvl="1"/>
            <a:r>
              <a:rPr lang="ru-RU" dirty="0"/>
              <a:t>Клиент, записывая значение для ключа, должен включить номер версии из предыдущей операции чтения, а также объединить все полученные при предыдущей операции чтения значения. (Полученный в результате операции записи ответ может быть таким же, как и для чтения, с возвратом всех текущих значений, что позволяет соединять несколько операций записи последовательно, подобно примеру с корзиной заказов.)</a:t>
            </a:r>
          </a:p>
          <a:p>
            <a:pPr lvl="1"/>
            <a:r>
              <a:rPr lang="ru-RU" dirty="0"/>
              <a:t>Сервер, получив информацию об операции записи с конкретным номером версии, может перезаписать все значения с этим или более низким номером версии (так как знает, что они все слиты воедино в новом значении), но должен сохранить все значения с более высоким номером версии (поскольку эти значения </a:t>
            </a:r>
            <a:r>
              <a:rPr lang="ru-RU" dirty="0" err="1"/>
              <a:t>конкурентны</a:t>
            </a:r>
            <a:r>
              <a:rPr lang="ru-RU" dirty="0"/>
              <a:t> данной входящей операции записи).</a:t>
            </a:r>
          </a:p>
          <a:p>
            <a:r>
              <a:rPr lang="ru-RU" dirty="0"/>
              <a:t>Номер версии из предыдущей операции, включаемый в операцию записи, обеспечивает информацию о том, на каком предыдущем состоянии основана эта операция записи. Операция записи, в которую не включен номер версии, будет </a:t>
            </a:r>
            <a:r>
              <a:rPr lang="ru-RU" dirty="0" err="1"/>
              <a:t>конкурентна</a:t>
            </a:r>
            <a:r>
              <a:rPr lang="ru-RU" dirty="0"/>
              <a:t> всем остальным операциям записи, так что не будет перезаписывать никакие данные, ее данные просто будут возвращены в качестве одного из значений при последующих операциях чтения.</a:t>
            </a:r>
          </a:p>
        </p:txBody>
      </p:sp>
      <p:sp>
        <p:nvSpPr>
          <p:cNvPr id="3" name="Заголовок 2"/>
          <p:cNvSpPr>
            <a:spLocks noGrp="1"/>
          </p:cNvSpPr>
          <p:nvPr>
            <p:ph type="title"/>
          </p:nvPr>
        </p:nvSpPr>
        <p:spPr/>
        <p:txBody>
          <a:bodyPr>
            <a:normAutofit fontScale="90000"/>
          </a:bodyPr>
          <a:lstStyle/>
          <a:p>
            <a:r>
              <a:rPr lang="ru-RU" dirty="0"/>
              <a:t>Связь типа «происходит до» </a:t>
            </a:r>
            <a:br>
              <a:rPr lang="ru-RU" dirty="0"/>
            </a:br>
            <a:r>
              <a:rPr lang="ru-RU" dirty="0"/>
              <a:t>и конкурентный доступ</a:t>
            </a:r>
          </a:p>
        </p:txBody>
      </p:sp>
    </p:spTree>
    <p:extLst>
      <p:ext uri="{BB962C8B-B14F-4D97-AF65-F5344CB8AC3E}">
        <p14:creationId xmlns:p14="http://schemas.microsoft.com/office/powerpoint/2010/main" val="1121765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Вышеприведенный алгоритм гарантирует, что данные не будут незаметно отбрасываться, но при этом клиентам приходится выполнять дополнительную работу: освобождать занимаемые ресурсы после конкурентного совершения нескольких операций путем объединения конкурентно записываемых значений.</a:t>
            </a:r>
          </a:p>
          <a:p>
            <a:r>
              <a:rPr lang="ru-RU" dirty="0"/>
              <a:t>Слияние родственных значений представляет собой, по сути, аналог </a:t>
            </a:r>
            <a:r>
              <a:rPr lang="ru-RU" dirty="0" err="1"/>
              <a:t>обсуждавшейся</a:t>
            </a:r>
            <a:r>
              <a:rPr lang="ru-RU" dirty="0"/>
              <a:t> выше задачи разрешения конфликтов при репликации с несколькими ведущими узлами. Простейший подход: выбрать одно из значений на основе номера версии или метки даты/времени («выигрывает последний»), но это означает потерю данных. Поэтому необходимо сделать в коде приложения нечто более изощренное.</a:t>
            </a:r>
          </a:p>
          <a:p>
            <a:r>
              <a:rPr lang="ru-RU" dirty="0"/>
              <a:t>Однако если вы хотите  удалять записи, а не только добавлять, то результат объединения действий двух клиентов может оказаться не тем, который вам нужен. Чтобы избежать такой ситуации, нельзя просто удалять записи из базы данных при удалении его из корзины заказов, вместо этого система должна оставить в базе маркер с соответствующим номером версии в качестве указания на то, что запись была удалена при слиянии. Подобный маркер называется отметкой об удалении (</a:t>
            </a:r>
            <a:r>
              <a:rPr lang="ru-RU" dirty="0" err="1"/>
              <a:t>tombstone</a:t>
            </a:r>
            <a:r>
              <a:rPr lang="ru-RU" dirty="0"/>
              <a:t>).</a:t>
            </a:r>
          </a:p>
        </p:txBody>
      </p:sp>
      <p:sp>
        <p:nvSpPr>
          <p:cNvPr id="3" name="Заголовок 2"/>
          <p:cNvSpPr>
            <a:spLocks noGrp="1"/>
          </p:cNvSpPr>
          <p:nvPr>
            <p:ph type="title"/>
          </p:nvPr>
        </p:nvSpPr>
        <p:spPr/>
        <p:txBody>
          <a:bodyPr>
            <a:normAutofit fontScale="90000"/>
          </a:bodyPr>
          <a:lstStyle/>
          <a:p>
            <a:r>
              <a:rPr lang="ru-RU" dirty="0"/>
              <a:t>Слияние конкурентно записываемых значений</a:t>
            </a:r>
          </a:p>
        </p:txBody>
      </p:sp>
    </p:spTree>
    <p:extLst>
      <p:ext uri="{BB962C8B-B14F-4D97-AF65-F5344CB8AC3E}">
        <p14:creationId xmlns:p14="http://schemas.microsoft.com/office/powerpoint/2010/main" val="4709847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Как же изменится алгоритм при наличии нескольких реплик, но без ведущего узла? В примере выше применяется один номер версии для отражения зависимостей между операциями, но его недостаточно при наличии нескольких реплик, конкурентно принимающих информацию об операциях записи. Вместо этого необходимо воспользоваться не только номером версии по ключам, но и номером версии по репликам. У каждой реплики есть свой собственный номер версии, который она увеличивает при выполнении каждой операции записи, отслеживая между тем попадающие к ней номера версий от каждой из других реплик. Исходя из данной информации одни значения перезаписываются, а другие – сохраняются в качестве родственных.</a:t>
            </a:r>
          </a:p>
          <a:p>
            <a:r>
              <a:rPr lang="ru-RU" dirty="0"/>
              <a:t>Набор номеров версий всех реплик называется вектором версий (</a:t>
            </a:r>
            <a:r>
              <a:rPr lang="ru-RU" dirty="0" err="1"/>
              <a:t>version</a:t>
            </a:r>
            <a:r>
              <a:rPr lang="ru-RU" dirty="0"/>
              <a:t> </a:t>
            </a:r>
            <a:r>
              <a:rPr lang="ru-RU" dirty="0" err="1"/>
              <a:t>vector</a:t>
            </a:r>
            <a:r>
              <a:rPr lang="ru-RU" dirty="0"/>
              <a:t>). Используется несколько разновидностей этого понятия, но самая интересная из них, вероятно, точечный вектор версий (</a:t>
            </a:r>
            <a:r>
              <a:rPr lang="ru-RU" dirty="0" err="1"/>
              <a:t>dotted</a:t>
            </a:r>
            <a:r>
              <a:rPr lang="ru-RU" dirty="0"/>
              <a:t> </a:t>
            </a:r>
            <a:r>
              <a:rPr lang="ru-RU" dirty="0" err="1"/>
              <a:t>version</a:t>
            </a:r>
            <a:r>
              <a:rPr lang="ru-RU" dirty="0"/>
              <a:t> </a:t>
            </a:r>
            <a:r>
              <a:rPr lang="ru-RU" dirty="0" err="1"/>
              <a:t>vector</a:t>
            </a:r>
            <a:r>
              <a:rPr lang="ru-RU" dirty="0"/>
              <a:t>). Аналогично номерам версии, векторы версий отправляются клиентам от реплик базы данных при чтении значений и должны отправляться обратно в БД при последующей записи значения. Вектор версий дает базе возможность различать операции перезаписи и конкурентные операции записи.</a:t>
            </a:r>
          </a:p>
          <a:p>
            <a:r>
              <a:rPr lang="ru-RU" dirty="0"/>
              <a:t>Кроме того, подобно примеру с одной репликой, приложению может понадобиться объединить родственные значения. Структура вектора версий гарантирует безопасность чтения из одной реплики с последующей записью в другую. Это способно привести к созданию родственных значений, но данные не теряются, если, конечно, родственные значения были объединены правильно.</a:t>
            </a:r>
          </a:p>
        </p:txBody>
      </p:sp>
      <p:sp>
        <p:nvSpPr>
          <p:cNvPr id="3" name="Заголовок 2"/>
          <p:cNvSpPr>
            <a:spLocks noGrp="1"/>
          </p:cNvSpPr>
          <p:nvPr>
            <p:ph type="title"/>
          </p:nvPr>
        </p:nvSpPr>
        <p:spPr/>
        <p:txBody>
          <a:bodyPr>
            <a:normAutofit/>
          </a:bodyPr>
          <a:lstStyle/>
          <a:p>
            <a:r>
              <a:rPr lang="ru-RU" dirty="0"/>
              <a:t>Векторы версий</a:t>
            </a:r>
          </a:p>
        </p:txBody>
      </p:sp>
    </p:spTree>
    <p:extLst>
      <p:ext uri="{BB962C8B-B14F-4D97-AF65-F5344CB8AC3E}">
        <p14:creationId xmlns:p14="http://schemas.microsoft.com/office/powerpoint/2010/main" val="3844066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Репликация может служить нескольким целям.</a:t>
            </a:r>
          </a:p>
          <a:p>
            <a:pPr lvl="1"/>
            <a:r>
              <a:rPr lang="ru-RU" dirty="0"/>
              <a:t>Высокая доступность. Сохранение работоспособности системы в целом даже в случае отказа одной из машин (или нескольких машин, или даже целого </a:t>
            </a:r>
            <a:r>
              <a:rPr lang="ru-RU" dirty="0" err="1"/>
              <a:t>ЦОДа</a:t>
            </a:r>
            <a:r>
              <a:rPr lang="ru-RU" dirty="0"/>
              <a:t>).</a:t>
            </a:r>
          </a:p>
          <a:p>
            <a:pPr lvl="1"/>
            <a:r>
              <a:rPr lang="ru-RU" dirty="0"/>
              <a:t>Работа в офлайн-режиме. Возможность продолжения работы приложения в случае прерывания соединения с сетью.</a:t>
            </a:r>
          </a:p>
          <a:p>
            <a:pPr lvl="1"/>
            <a:r>
              <a:rPr lang="ru-RU" dirty="0"/>
              <a:t>Задержка. Данные размещаются географически близко к пользователям, чтобы те могли работать с ними быстрее.</a:t>
            </a:r>
          </a:p>
          <a:p>
            <a:pPr lvl="1"/>
            <a:r>
              <a:rPr lang="ru-RU" dirty="0"/>
              <a:t>Масштабирование. Возможность обрабатывать большие объемы операций чтения, чем способна обработать одна машина, с помощью выполнения операций чтения на репликах.</a:t>
            </a:r>
          </a:p>
          <a:p>
            <a:r>
              <a:rPr lang="ru-RU" dirty="0"/>
              <a:t>Несмотря на кажущуюся простоту задачи – хранение копий одних и тех же данных на нескольких машинах, – репликация оказывается весьма непростым делом. Она требует тщательного обдумывания вопроса конкурентного доступа и всех возможных сбоев, а также того, как справиться с их последствиями. Как минимум необходимо что-то делать с недоступными узлами и разрывами сети (и это не говоря уже о более коварных типах отказов, например незаметной порче данных вследствие программных ошибок).</a:t>
            </a:r>
          </a:p>
        </p:txBody>
      </p:sp>
      <p:sp>
        <p:nvSpPr>
          <p:cNvPr id="3" name="Заголовок 2"/>
          <p:cNvSpPr>
            <a:spLocks noGrp="1"/>
          </p:cNvSpPr>
          <p:nvPr>
            <p:ph type="title"/>
          </p:nvPr>
        </p:nvSpPr>
        <p:spPr/>
        <p:txBody>
          <a:bodyPr>
            <a:normAutofit/>
          </a:bodyPr>
          <a:lstStyle/>
          <a:p>
            <a:r>
              <a:rPr lang="ru-RU" dirty="0"/>
              <a:t>Зачем нужна репликация</a:t>
            </a:r>
          </a:p>
        </p:txBody>
      </p:sp>
    </p:spTree>
    <p:extLst>
      <p:ext uri="{BB962C8B-B14F-4D97-AF65-F5344CB8AC3E}">
        <p14:creationId xmlns:p14="http://schemas.microsoft.com/office/powerpoint/2010/main" val="1767932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lnSpcReduction="10000"/>
          </a:bodyPr>
          <a:lstStyle/>
          <a:p>
            <a:r>
              <a:rPr lang="ru-RU" dirty="0"/>
              <a:t>Репликация. Копии одних и тех же данных хранятся в нескольких различных узлах, вероятно располагающихся в разных местах. Репликация обеспечивает избыточность: в случае недоступности части узлов данные можно выдать из остальных. Репликация также подходит для повышения производительности.</a:t>
            </a:r>
          </a:p>
          <a:p>
            <a:r>
              <a:rPr lang="ru-RU" dirty="0"/>
              <a:t>Секционирование. Разбиение большой базы данных на небольшие подмножества, называемые секциями (</a:t>
            </a:r>
            <a:r>
              <a:rPr lang="ru-RU" dirty="0" err="1"/>
              <a:t>partitions</a:t>
            </a:r>
            <a:r>
              <a:rPr lang="ru-RU" dirty="0"/>
              <a:t>), в результате чего разным узлам можно поставить в соответствие различные секции (это называется «</a:t>
            </a:r>
            <a:r>
              <a:rPr lang="ru-RU" dirty="0" err="1"/>
              <a:t>шардинг</a:t>
            </a:r>
            <a:r>
              <a:rPr lang="ru-RU" dirty="0"/>
              <a:t>»).</a:t>
            </a:r>
          </a:p>
        </p:txBody>
      </p:sp>
      <p:sp>
        <p:nvSpPr>
          <p:cNvPr id="3" name="Заголовок 2"/>
          <p:cNvSpPr>
            <a:spLocks noGrp="1"/>
          </p:cNvSpPr>
          <p:nvPr>
            <p:ph type="title"/>
          </p:nvPr>
        </p:nvSpPr>
        <p:spPr/>
        <p:txBody>
          <a:bodyPr>
            <a:normAutofit/>
          </a:bodyPr>
          <a:lstStyle/>
          <a:p>
            <a:r>
              <a:rPr lang="ru-RU" dirty="0"/>
              <a:t>Репликация и секционирование</a:t>
            </a:r>
          </a:p>
        </p:txBody>
      </p:sp>
    </p:spTree>
    <p:extLst>
      <p:ext uri="{BB962C8B-B14F-4D97-AF65-F5344CB8AC3E}">
        <p14:creationId xmlns:p14="http://schemas.microsoft.com/office/powerpoint/2010/main" val="1151132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7500" lnSpcReduction="20000"/>
          </a:bodyPr>
          <a:lstStyle/>
          <a:p>
            <a:r>
              <a:rPr lang="ru-RU" dirty="0"/>
              <a:t>Репликация с одним ведущим узлом. Клиенты отправляют информацию обо всех операциях записи одному узлу (ведущему), который отправляет поток событий изменения данных другим репликам (ведомым узлам). Операции чтения могут выполняться в любой реплике, но прочитанные из ведомых узлов данные могут оказаться устаревшими.</a:t>
            </a:r>
          </a:p>
          <a:p>
            <a:r>
              <a:rPr lang="ru-RU" dirty="0"/>
              <a:t>Репликация с несколькими ведущими узлами. Клиенты отправляют информацию о каждой из операций записи одному из нескольких ведущих узлов, могущих эту информацию принимать. Ведущие могут отправлять поток событий изменения данных друг другу и любым ведомым.</a:t>
            </a:r>
          </a:p>
          <a:p>
            <a:r>
              <a:rPr lang="ru-RU" dirty="0"/>
              <a:t>Репликация без ведущего узла. Клиенты отправляют информацию о каждой из операций записи одному из нескольких узлов и читают из нескольких узлов параллельно, чтобы обнаружить узлы с устаревшими данными и внести поправки.</a:t>
            </a:r>
          </a:p>
        </p:txBody>
      </p:sp>
      <p:sp>
        <p:nvSpPr>
          <p:cNvPr id="3" name="Заголовок 2"/>
          <p:cNvSpPr>
            <a:spLocks noGrp="1"/>
          </p:cNvSpPr>
          <p:nvPr>
            <p:ph type="title"/>
          </p:nvPr>
        </p:nvSpPr>
        <p:spPr/>
        <p:txBody>
          <a:bodyPr>
            <a:normAutofit/>
          </a:bodyPr>
          <a:lstStyle/>
          <a:p>
            <a:r>
              <a:rPr lang="ru-RU" dirty="0"/>
              <a:t> Основные методы репликации</a:t>
            </a:r>
          </a:p>
        </p:txBody>
      </p:sp>
    </p:spTree>
    <p:extLst>
      <p:ext uri="{BB962C8B-B14F-4D97-AF65-F5344CB8AC3E}">
        <p14:creationId xmlns:p14="http://schemas.microsoft.com/office/powerpoint/2010/main" val="1127673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a:bodyPr>
          <a:lstStyle/>
          <a:p>
            <a:r>
              <a:rPr lang="ru-RU" dirty="0"/>
              <a:t>Согласованность типа «чтение после записи». Пользователи должны всегда видеть данные, которые они сами отправили в БД.</a:t>
            </a:r>
          </a:p>
          <a:p>
            <a:r>
              <a:rPr lang="ru-RU" dirty="0"/>
              <a:t>Монотонное чтение. После того как пользователь увидел данные по состоянию на какой-либо момент времени, он не должен позднее увидеть те же данные по состоянию на более ранний момент времени.</a:t>
            </a:r>
          </a:p>
          <a:p>
            <a:r>
              <a:rPr lang="ru-RU" dirty="0"/>
              <a:t>Согласованное префиксное чтение. Пользователи должны видеть данные </a:t>
            </a:r>
            <a:r>
              <a:rPr lang="ru-RU"/>
              <a:t>в состоянии</a:t>
            </a:r>
            <a:r>
              <a:rPr lang="ru-RU" dirty="0"/>
              <a:t>, не нарушающем причинно-следственных связей: например, </a:t>
            </a:r>
            <a:r>
              <a:rPr lang="ru-RU"/>
              <a:t>видеть вопрос </a:t>
            </a:r>
            <a:r>
              <a:rPr lang="ru-RU" dirty="0"/>
              <a:t>и ответ на него в правильном порядке.</a:t>
            </a:r>
          </a:p>
        </p:txBody>
      </p:sp>
      <p:sp>
        <p:nvSpPr>
          <p:cNvPr id="3" name="Заголовок 2"/>
          <p:cNvSpPr>
            <a:spLocks noGrp="1"/>
          </p:cNvSpPr>
          <p:nvPr>
            <p:ph type="title"/>
          </p:nvPr>
        </p:nvSpPr>
        <p:spPr/>
        <p:txBody>
          <a:bodyPr>
            <a:normAutofit/>
          </a:bodyPr>
          <a:lstStyle/>
          <a:p>
            <a:r>
              <a:rPr lang="ru-RU" dirty="0"/>
              <a:t>Модели согласованности</a:t>
            </a:r>
          </a:p>
        </p:txBody>
      </p:sp>
    </p:spTree>
    <p:extLst>
      <p:ext uri="{BB962C8B-B14F-4D97-AF65-F5344CB8AC3E}">
        <p14:creationId xmlns:p14="http://schemas.microsoft.com/office/powerpoint/2010/main" val="3805968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Репликация означает хранение копий одних и тех же данных на нескольких машинах, соединенных с помощью сети.</a:t>
            </a:r>
          </a:p>
          <a:p>
            <a:r>
              <a:rPr lang="ru-RU" dirty="0"/>
              <a:t>Существует несколько возможных причин репликации данных:</a:t>
            </a:r>
          </a:p>
          <a:p>
            <a:pPr lvl="1"/>
            <a:r>
              <a:rPr lang="ru-RU" dirty="0"/>
              <a:t>ради хранения данных географически близко к пользователям (и сокращения, таким образом, задержек);</a:t>
            </a:r>
          </a:p>
          <a:p>
            <a:pPr lvl="1"/>
            <a:r>
              <a:rPr lang="ru-RU" dirty="0"/>
              <a:t>чтобы система могла продолжать работать при отказе некоторых ее частей (и повышения, таким образом, доступности);</a:t>
            </a:r>
          </a:p>
          <a:p>
            <a:pPr lvl="1"/>
            <a:r>
              <a:rPr lang="ru-RU" dirty="0"/>
              <a:t>для горизонтального масштабирования количества машин, обслуживающих запросы на чтение (и повышения, таким образом, пропускной способности по чтению).</a:t>
            </a:r>
          </a:p>
          <a:p>
            <a:r>
              <a:rPr lang="ru-RU" dirty="0"/>
              <a:t>Если реплицируемые данные не меняются с течением времени, то репликация не представляет сложности: просто нужно однократно скопировать их на каждый узел и все. Основные сложности репликации заключаются в том, что делать с изменениями реплицированных данных. На данный момент выделяют три популярных алгоритма репликации изменений между узлами: репликацию с одним ведущим узлом, с несколькими ведущими узлами и без ведущего узла. Практически все распределенные базы данных используют один из этих подходов. У каждого из них есть свои плюсы и минусы.</a:t>
            </a:r>
          </a:p>
          <a:p>
            <a:r>
              <a:rPr lang="ru-RU" dirty="0"/>
              <a:t>В случае репликации нужно учитывать множество альтернатив: например, использовать синхронную или асинхронную репликацию или что делать со сбойными репликами. Зачастую в базах данных есть для этого конфигурационные настройки, и хотя конкретные детали зависят от базы, общие принципы одинаковы для множества различных реализаций.</a:t>
            </a:r>
          </a:p>
        </p:txBody>
      </p:sp>
      <p:sp>
        <p:nvSpPr>
          <p:cNvPr id="3" name="Заголовок 2"/>
          <p:cNvSpPr>
            <a:spLocks noGrp="1"/>
          </p:cNvSpPr>
          <p:nvPr>
            <p:ph type="title"/>
          </p:nvPr>
        </p:nvSpPr>
        <p:spPr/>
        <p:txBody>
          <a:bodyPr>
            <a:normAutofit/>
          </a:bodyPr>
          <a:lstStyle/>
          <a:p>
            <a:r>
              <a:rPr lang="ru-RU" dirty="0"/>
              <a:t>Репликация</a:t>
            </a:r>
          </a:p>
        </p:txBody>
      </p:sp>
    </p:spTree>
    <p:extLst>
      <p:ext uri="{BB962C8B-B14F-4D97-AF65-F5344CB8AC3E}">
        <p14:creationId xmlns:p14="http://schemas.microsoft.com/office/powerpoint/2010/main" val="56476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Узлы, в которых хранятся копии БД, называются репликами. При наличии множества реплик неизбежно возникает вопрос: как обеспечить присутствие всех данных во всех репликах.</a:t>
            </a:r>
          </a:p>
          <a:p>
            <a:r>
              <a:rPr lang="ru-RU" dirty="0"/>
              <a:t>Каждая операция записи в базу должна учитываться каждой репликой, иначе нельзя гарантировать, что реплики содержат одни и те же данные. Наиболее распространенное решение этой проблемы называется репликацией с ведущим узлом. Схема ее работы следующая:</a:t>
            </a:r>
          </a:p>
          <a:p>
            <a:pPr lvl="1"/>
            <a:r>
              <a:rPr lang="ru-RU" dirty="0"/>
              <a:t>Одна из реплик назначается ведущим узлом. Клиенты, желающие записать данные в базу, должны отправить свои запросы ведущему узлу, который сначала записывает новые данные в свое локальное хранилище.</a:t>
            </a:r>
          </a:p>
          <a:p>
            <a:pPr lvl="1"/>
            <a:r>
              <a:rPr lang="ru-RU" dirty="0"/>
              <a:t>Другие реплики называются ведомыми узлами. Всякий раз, когда ведущий узел записывает в свое хранилище новые данные, он также отправляет информацию об изменениях данных всем ведомым узлам в качестве части журнала репликации или потока изменений. Все ведомые узлы получают журнал от ведущего и обновляют соответствующим образом свою локальную копию БД, применяя все операции записи в порядке их обработки ведущим узлом.</a:t>
            </a:r>
          </a:p>
          <a:p>
            <a:pPr lvl="1"/>
            <a:r>
              <a:rPr lang="ru-RU" dirty="0"/>
              <a:t>Когда клиенту требуется прочитать данные из базы, он может выполнить запрос или к ведущему узлу, или к любому из ведомых. Однако запросы на запись разрешено отправлять только ведущему (ведомые с точки зрения клиента предназначены только для чтения).</a:t>
            </a:r>
          </a:p>
        </p:txBody>
      </p:sp>
      <p:sp>
        <p:nvSpPr>
          <p:cNvPr id="3" name="Заголовок 2"/>
          <p:cNvSpPr>
            <a:spLocks noGrp="1"/>
          </p:cNvSpPr>
          <p:nvPr>
            <p:ph type="title"/>
          </p:nvPr>
        </p:nvSpPr>
        <p:spPr/>
        <p:txBody>
          <a:bodyPr>
            <a:normAutofit/>
          </a:bodyPr>
          <a:lstStyle/>
          <a:p>
            <a:r>
              <a:rPr lang="ru-RU" dirty="0"/>
              <a:t>Ведущие и ведомые узлы</a:t>
            </a:r>
          </a:p>
        </p:txBody>
      </p:sp>
    </p:spTree>
    <p:extLst>
      <p:ext uri="{BB962C8B-B14F-4D97-AF65-F5344CB8AC3E}">
        <p14:creationId xmlns:p14="http://schemas.microsoft.com/office/powerpoint/2010/main" val="59058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Преимущество синхронной репликации: копия данных на ведомом узле гарантированно актуальна и согласуется с ведущим узлом. В случае внезапного сбоя последнего можно быть уверенным, что данные по-прежнему доступны на ведомом узле. Недостаток же состоит в следующем: если синхронный ведомый узел не отвечает (из-за его сбоя, или сбоя сети, или по любой другой причине), то операцию записи завершить не удастся. Ведущему узлу придется блокировать все операции записи и ждать до тех пор, пока синхронная реплика не станет снова доступна.</a:t>
            </a:r>
          </a:p>
          <a:p>
            <a:r>
              <a:rPr lang="ru-RU" dirty="0"/>
              <a:t>Поэтому делать все ведомые узлы синхронными неразумно: перебой в обслуживании одного любого узла приведет к замедлению работы системы вплоть до полной остановки. На практике активизация в СУБД синхронной репликации обычно означает, что один из ведомых узлов – синхронный, а остальные – асинхронны. В случае замедления или недоступности синхронного ведомого узла в него превращается один из асинхронных ведомых узлов. Это гарантирует наличие актуальной копии данных по крайней мере на двух узлах: ведущем и одном синхронном ведомом. Такая конфигурация иногда называется </a:t>
            </a:r>
            <a:r>
              <a:rPr lang="ru-RU" dirty="0" err="1"/>
              <a:t>полусинхронной</a:t>
            </a:r>
            <a:r>
              <a:rPr lang="ru-RU" dirty="0"/>
              <a:t>.</a:t>
            </a:r>
          </a:p>
          <a:p>
            <a:r>
              <a:rPr lang="ru-RU" dirty="0"/>
              <a:t>Зачастую репликация с ведущим узлом делается полностью асинхронной. В этом случае при фатальном сбое ведущего узла все еще не реплицированные на ведомые узлы операции записи теряются. Это значит, что </a:t>
            </a:r>
            <a:r>
              <a:rPr lang="ru-RU" dirty="0" err="1"/>
              <a:t>сохраняемость</a:t>
            </a:r>
            <a:r>
              <a:rPr lang="ru-RU" dirty="0"/>
              <a:t> записи не гарантируется, даже если клиент получил ее подтверждение. Однако преимуществом полностью асинхронной конфигурации является возможность ведущего узла выполнять операции записи даже в случае запаздывания всех ведомых.</a:t>
            </a:r>
          </a:p>
          <a:p>
            <a:r>
              <a:rPr lang="ru-RU" dirty="0"/>
              <a:t>Ослабление </a:t>
            </a:r>
            <a:r>
              <a:rPr lang="ru-RU" dirty="0" err="1"/>
              <a:t>сохраняемости</a:t>
            </a:r>
            <a:r>
              <a:rPr lang="ru-RU" dirty="0"/>
              <a:t> может показаться плохим компромиссом, но асинхронная репликация тем не менее широко используется, особенно при наличии множества ведомых узлов или их географической разбросанности.</a:t>
            </a:r>
          </a:p>
        </p:txBody>
      </p:sp>
      <p:sp>
        <p:nvSpPr>
          <p:cNvPr id="3" name="Заголовок 2"/>
          <p:cNvSpPr>
            <a:spLocks noGrp="1"/>
          </p:cNvSpPr>
          <p:nvPr>
            <p:ph type="title"/>
          </p:nvPr>
        </p:nvSpPr>
        <p:spPr/>
        <p:txBody>
          <a:bodyPr>
            <a:normAutofit fontScale="90000"/>
          </a:bodyPr>
          <a:lstStyle/>
          <a:p>
            <a:r>
              <a:rPr lang="ru-RU" dirty="0"/>
              <a:t>Синхронная и асинхронная репликация</a:t>
            </a:r>
          </a:p>
        </p:txBody>
      </p:sp>
    </p:spTree>
    <p:extLst>
      <p:ext uri="{BB962C8B-B14F-4D97-AF65-F5344CB8AC3E}">
        <p14:creationId xmlns:p14="http://schemas.microsoft.com/office/powerpoint/2010/main" val="87724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Время от времени приходится создавать новые ведомые узлы – с целью увеличить количество реплик или заменить сбойные узлы. Как же гарантировать, что новый ведомый узел будет содержать точную копию данных ведущего?</a:t>
            </a:r>
          </a:p>
          <a:p>
            <a:r>
              <a:rPr lang="ru-RU" dirty="0"/>
              <a:t>Простого копирования данных с одного узла на другой обычно недостаточно: клиенты постоянно пишут данные в базу и данные постоянно меняются, так что при обычном копировании файлов разные части БД будут скопированы в разные моменты времени. Результат окажется совершенно бессмысленным.</a:t>
            </a:r>
          </a:p>
          <a:p>
            <a:r>
              <a:rPr lang="ru-RU" dirty="0"/>
              <a:t>Обеспечить согласованность файлов на диске можно путем блокировки базы данных (сделав ее недоступной для операций записи), но это идет вразрез с нашей целью: обеспечить высокую доступность. К счастью, создать ведомый узел обычно можно без простоя системы. По сути, такой процесс выглядит следующим образом.</a:t>
            </a:r>
          </a:p>
          <a:p>
            <a:pPr lvl="1"/>
            <a:r>
              <a:rPr lang="ru-RU" dirty="0"/>
              <a:t>Сделать согласованный снимок состояния БД ведущего узла на определенный момент </a:t>
            </a:r>
            <a:r>
              <a:rPr lang="ru-RU"/>
              <a:t>времени – по </a:t>
            </a:r>
            <a:r>
              <a:rPr lang="ru-RU" dirty="0"/>
              <a:t>возможности без блокировки всей базы. В большинстве баз такая возможность есть, так как она нужна и для резервного копирования.</a:t>
            </a:r>
          </a:p>
          <a:p>
            <a:pPr lvl="1"/>
            <a:r>
              <a:rPr lang="ru-RU" dirty="0"/>
              <a:t>Скопировать снимок состояния на новый ведомый узел.</a:t>
            </a:r>
          </a:p>
          <a:p>
            <a:pPr lvl="1"/>
            <a:r>
              <a:rPr lang="ru-RU" dirty="0"/>
              <a:t>Ведомый узел подключается к ведущему и запрашивает все изменения данных, произошедшие с момента создания снимка. Для этого нужно, чтобы снимок состояния соотносился с определенной позицией в журнале репликации ведущего узла.</a:t>
            </a:r>
          </a:p>
          <a:p>
            <a:pPr lvl="1"/>
            <a:r>
              <a:rPr lang="ru-RU" dirty="0"/>
              <a:t>Когда ведомый узел завершил обработку изменений данных, произошедших с момента снимка состояния, говорят, что он наверстал упущенное. После этого он может продолжать обрабатывать поступающие от ведущего узла изменения данных.</a:t>
            </a:r>
          </a:p>
          <a:p>
            <a:r>
              <a:rPr lang="ru-RU" dirty="0"/>
              <a:t>На практике создание и настройка ведомого узла очень зависит от используемой базы данных. В ряде систем этот процесс полностью автоматизирован, а в других – представляет собой запутанную многошаговую последовательность действий, которую должен вручную выполнить администратор.</a:t>
            </a:r>
          </a:p>
        </p:txBody>
      </p:sp>
      <p:sp>
        <p:nvSpPr>
          <p:cNvPr id="3" name="Заголовок 2"/>
          <p:cNvSpPr>
            <a:spLocks noGrp="1"/>
          </p:cNvSpPr>
          <p:nvPr>
            <p:ph type="title"/>
          </p:nvPr>
        </p:nvSpPr>
        <p:spPr/>
        <p:txBody>
          <a:bodyPr>
            <a:normAutofit/>
          </a:bodyPr>
          <a:lstStyle/>
          <a:p>
            <a:r>
              <a:rPr lang="ru-RU" dirty="0"/>
              <a:t>Создание новых ведомых узлов</a:t>
            </a:r>
          </a:p>
        </p:txBody>
      </p:sp>
    </p:spTree>
    <p:extLst>
      <p:ext uri="{BB962C8B-B14F-4D97-AF65-F5344CB8AC3E}">
        <p14:creationId xmlns:p14="http://schemas.microsoft.com/office/powerpoint/2010/main" val="29471030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Бумажная">
  <a:themeElements>
    <a:clrScheme name="Бумажная">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Бумажная">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1482</TotalTime>
  <Words>10648</Words>
  <Application>Microsoft Office PowerPoint</Application>
  <PresentationFormat>Экран (4:3)</PresentationFormat>
  <Paragraphs>260</Paragraphs>
  <Slides>51</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51</vt:i4>
      </vt:variant>
    </vt:vector>
  </HeadingPairs>
  <TitlesOfParts>
    <vt:vector size="54" baseType="lpstr">
      <vt:lpstr>Constantia</vt:lpstr>
      <vt:lpstr>Wingdings 2</vt:lpstr>
      <vt:lpstr>Бумажная</vt:lpstr>
      <vt:lpstr>Разработка высоконагруженных приложений</vt:lpstr>
      <vt:lpstr>Распределенные базы данных</vt:lpstr>
      <vt:lpstr>Вертикальное масштабирование</vt:lpstr>
      <vt:lpstr>Горизонтальное масштабирование</vt:lpstr>
      <vt:lpstr>Репликация и секционирование</vt:lpstr>
      <vt:lpstr>Репликация</vt:lpstr>
      <vt:lpstr>Ведущие и ведомые узлы</vt:lpstr>
      <vt:lpstr>Синхронная и асинхронная репликация</vt:lpstr>
      <vt:lpstr>Создание новых ведомых узлов</vt:lpstr>
      <vt:lpstr>Перебои в обслуживании узлов</vt:lpstr>
      <vt:lpstr>Автоматический процесс восстановления</vt:lpstr>
      <vt:lpstr>Потенциальные проблемы</vt:lpstr>
      <vt:lpstr>Реализация журналов репликации</vt:lpstr>
      <vt:lpstr>Операторная репликация</vt:lpstr>
      <vt:lpstr>Перенос журнала упреждающей записи</vt:lpstr>
      <vt:lpstr>Логическая (построчная) журнальная репликация</vt:lpstr>
      <vt:lpstr>Триггерная репликация</vt:lpstr>
      <vt:lpstr>Проблемы задержки репликации</vt:lpstr>
      <vt:lpstr>Конечная согласованность</vt:lpstr>
      <vt:lpstr>Читаем свои же записи</vt:lpstr>
      <vt:lpstr>Согласованность типа «чтение после записи»</vt:lpstr>
      <vt:lpstr>Согласованность типа «чтение после записи»</vt:lpstr>
      <vt:lpstr>Монотонные чтения</vt:lpstr>
      <vt:lpstr>Согласованное префиксное чтение</vt:lpstr>
      <vt:lpstr>Решения проблемы задержки репликации</vt:lpstr>
      <vt:lpstr>Репликация с несколькими  ведущими узлами</vt:lpstr>
      <vt:lpstr>Сценарии использования репликации  с несколькими ведущими узлами</vt:lpstr>
      <vt:lpstr>Эксплуатация с несколькими ЦОДами</vt:lpstr>
      <vt:lpstr>Офлайн-клиенты</vt:lpstr>
      <vt:lpstr>Совместное редактирование </vt:lpstr>
      <vt:lpstr>Обработка конфликтов записи</vt:lpstr>
      <vt:lpstr>Асинхронное и синхронное обнаружение конфликтов</vt:lpstr>
      <vt:lpstr>Предотвращение конфликтов</vt:lpstr>
      <vt:lpstr>Сходимость к согласованному состоянию</vt:lpstr>
      <vt:lpstr>Способы конвергентного разрешения конфликтов</vt:lpstr>
      <vt:lpstr>Пользовательская логика разрешения конфликтов</vt:lpstr>
      <vt:lpstr>Что такое конфликт</vt:lpstr>
      <vt:lpstr>Топологии репликации с несколькими ведущими узлами</vt:lpstr>
      <vt:lpstr>Репликация без ведущего узла</vt:lpstr>
      <vt:lpstr>Запись в базу данных при отказе одного из узлов</vt:lpstr>
      <vt:lpstr>Разрешение конфликтов при чтении и антиэнтропия</vt:lpstr>
      <vt:lpstr>Операции записи и чтения по кворуму</vt:lpstr>
      <vt:lpstr>Условие кворума</vt:lpstr>
      <vt:lpstr>Обнаружение конкурентных операций записи</vt:lpstr>
      <vt:lpstr>Выигрывает последний</vt:lpstr>
      <vt:lpstr>Связь типа «происходит до»  и конкурентный доступ</vt:lpstr>
      <vt:lpstr>Слияние конкурентно записываемых значений</vt:lpstr>
      <vt:lpstr>Векторы версий</vt:lpstr>
      <vt:lpstr>Зачем нужна репликация</vt:lpstr>
      <vt:lpstr> Основные методы репликации</vt:lpstr>
      <vt:lpstr>Модели согласованности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высоконагруженных приложений</dc:title>
  <dc:creator>Илья Лёзин</dc:creator>
  <cp:lastModifiedBy>Илья Лёзин</cp:lastModifiedBy>
  <cp:revision>108</cp:revision>
  <dcterms:created xsi:type="dcterms:W3CDTF">2024-09-04T07:17:33Z</dcterms:created>
  <dcterms:modified xsi:type="dcterms:W3CDTF">2024-10-30T08:01:34Z</dcterms:modified>
</cp:coreProperties>
</file>