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564B-4EA3-8644-0110-B2304ABAA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465DA-C225-0DB3-E395-57A5AD0E4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D6619-C91C-9390-00BB-1D8040B4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7259-DE8F-BD4C-6954-2081A090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E06D-35D3-AE4E-C204-4BA02339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D50F-1623-5986-A610-C2AC5827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4BD5C-E6B8-E41C-9C13-B7808F77E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3C1D-8EA1-56E9-9A9C-446B2515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595C-8B1E-FB5D-13FA-D5EAB74D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1A9C-6C96-2C9E-AC87-4D262874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59218-50C1-8AF8-E1A4-E3B911AD2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934C3-913B-B6E6-D036-6FD22678C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9074-E5F3-868E-9336-80D17F64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1EDA-5FC9-D1D9-426E-A97A3C38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1781-FDE3-5A58-5624-95856D03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C5B5-C9F3-C45D-90BA-D790BC99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7258-0AEF-60DA-C997-6FFD8891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B40-04BD-4C8C-3BB0-4F06A53E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AF8F-CB6C-1B97-9C72-FED85E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B8A6-2579-421D-8913-5479DD3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A9D1-2211-7956-56DF-BD072057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4446-E6A0-FA32-4AFB-4DA30B21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9BE2-86C8-2209-ECB8-CF9ADDF4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BBBD-98F6-35CE-232C-F0E4FC82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77B3-309D-BB1E-41A3-34066462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3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61D4-B9DC-D52F-BFC7-62AA0F4F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06A5-8938-BFC5-4894-8102A21AF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3B79-132A-D44F-4000-EEF38BB7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36C4E-5643-7C55-05B1-03C8B2AA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AC23C-F778-6AF6-460C-5303E3B6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7F366-5185-9633-1278-7FAEADE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89E7-6AC3-6AA6-B624-1949DC2B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71B5-79C8-2E82-284C-81CADFF0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447D6-3547-17F0-5AA2-F85ABD7A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F9B35-BC5A-4F20-6D3E-0B93E2AEB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0D568-EEA5-D09D-14F4-1C28E5F9F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A194D-63CD-0B91-12D6-8C0922CA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D4AA7-C2C1-905E-906A-71BF9C42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96B8A-7434-D7F6-F7DF-E9FEC48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0A78-0B39-3B52-9480-35085189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10FFF-561F-FECB-3782-295784B5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2650D-0E4B-A9AB-3248-71CFD653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FFC4F-94A3-649B-B2D4-C6FE4FAA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5E040-AC0F-75EE-B638-FA83115A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603A0-EA1A-CBFE-9AFF-1AA69793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BAAC4-2E2D-6B65-CD87-9029C18C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BFA0-EADF-B4FF-8780-298D8E4B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21BF-A7DA-A537-DE82-2F43EEE6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B2242-97B6-6C51-8AF8-D0B2235D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65FA9-DC07-F561-931A-DCFE0289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49DBD-9A3E-111C-CB84-C5877797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EF978-B531-F610-9C53-3CA853F3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AEAE-9183-F388-CF7F-41DD72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9BEC5-1CFA-ABD5-02A7-96764B1E9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03F11-23C6-8E97-D912-7F109455A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0827-A085-B9FD-C7F1-877A95D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DEFC-2BF3-F0FE-3346-0D126060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2953A-744B-1445-0A75-6475ECCF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E0E79-F832-D56A-37BE-07937415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4C51-B663-CF67-507A-0D8287F9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6EE2-C55E-B1B0-C2EB-4410E66EF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86C1-66D3-47BA-9F34-6534EB6FFC3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AB68-B6BE-B229-D435-2741C18B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F87-908A-E4E8-9FE7-865C63F1F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24B3-F947-46DC-B979-32325FF6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1E1456-0042-091E-4F2B-D10A126B5407}"/>
              </a:ext>
            </a:extLst>
          </p:cNvPr>
          <p:cNvSpPr/>
          <p:nvPr/>
        </p:nvSpPr>
        <p:spPr>
          <a:xfrm>
            <a:off x="7328389" y="0"/>
            <a:ext cx="486361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B8FB9-FB64-D372-849D-0F39E8F60055}"/>
              </a:ext>
            </a:extLst>
          </p:cNvPr>
          <p:cNvSpPr txBox="1"/>
          <p:nvPr/>
        </p:nvSpPr>
        <p:spPr>
          <a:xfrm>
            <a:off x="720969" y="2567225"/>
            <a:ext cx="520046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  <a:cs typeface="Arial" panose="020B0604020202020204" pitchFamily="34" charset="0"/>
              </a:rPr>
              <a:t>Exploring consumer insights:</a:t>
            </a:r>
            <a:br>
              <a:rPr lang="en-US" sz="2400" dirty="0">
                <a:latin typeface="Helvetica" pitchFamily="2" charset="0"/>
                <a:cs typeface="Arial" panose="020B0604020202020204" pitchFamily="34" charset="0"/>
              </a:rPr>
            </a:br>
            <a:br>
              <a:rPr lang="en-US" sz="2400" dirty="0">
                <a:latin typeface="Helvetica" pitchFamily="2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F&amp;B MARKET ANALYSIS 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 DHAKA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EB15A-1A87-0271-8C2D-D0B4EE46F647}"/>
              </a:ext>
            </a:extLst>
          </p:cNvPr>
          <p:cNvSpPr/>
          <p:nvPr/>
        </p:nvSpPr>
        <p:spPr>
          <a:xfrm>
            <a:off x="830874" y="3053128"/>
            <a:ext cx="2057400" cy="659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38342-2E22-0EA9-BA0B-C12CC430C577}"/>
              </a:ext>
            </a:extLst>
          </p:cNvPr>
          <p:cNvSpPr/>
          <p:nvPr/>
        </p:nvSpPr>
        <p:spPr>
          <a:xfrm>
            <a:off x="0" y="-1"/>
            <a:ext cx="338504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DA6C2-5B4B-EFBE-4D18-67422455D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3336"/>
          <a:stretch/>
        </p:blipFill>
        <p:spPr>
          <a:xfrm>
            <a:off x="7328388" y="-2"/>
            <a:ext cx="486361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1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A35B5C-1FEA-DA58-D05E-61718ECF7878}"/>
              </a:ext>
            </a:extLst>
          </p:cNvPr>
          <p:cNvSpPr txBox="1"/>
          <p:nvPr/>
        </p:nvSpPr>
        <p:spPr>
          <a:xfrm>
            <a:off x="698988" y="448280"/>
            <a:ext cx="3365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INTRODUCTION</a:t>
            </a:r>
            <a:br>
              <a:rPr lang="en-US" sz="3200" b="1" dirty="0">
                <a:latin typeface="Helvetica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General &amp; Problem Description</a:t>
            </a: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08D82-2482-83D2-163F-7ED8E2311479}"/>
              </a:ext>
            </a:extLst>
          </p:cNvPr>
          <p:cNvSpPr txBox="1"/>
          <p:nvPr/>
        </p:nvSpPr>
        <p:spPr>
          <a:xfrm>
            <a:off x="698988" y="1635370"/>
            <a:ext cx="679224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Description:</a:t>
            </a:r>
            <a:endParaRPr 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food and beverage (F&amp;B) industry in Dhaka City is vibrant and dynamic.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Reflects the rich culinary diversity of the region.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 of restaurants offering diverse cuisines.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Plays a crucial role in shaping the city's cultural and social landscape.</a:t>
            </a:r>
          </a:p>
          <a:p>
            <a:pPr algn="l"/>
            <a:br>
              <a:rPr lang="en-US" sz="11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Focus:</a:t>
            </a:r>
            <a:endParaRPr 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Hustle and bustle of Dhaka's restaurant scene.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Evolving consumer preferences, market trends, and challenges faced by local </a:t>
            </a:r>
            <a:b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establishments.</a:t>
            </a:r>
          </a:p>
          <a:p>
            <a:pPr algn="l"/>
            <a:br>
              <a:rPr lang="en-US" sz="11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Evolution:</a:t>
            </a:r>
            <a:endParaRPr 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City's F&amp;B market has witnessed an evolution post COVID 19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Propelled by globalization, urbanization, and the cosmopolitan nature of Dhaka's residents.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Surge in the number of restaurants, cafes, and eateries.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Transformation of Dhaka into a culinary destination.</a:t>
            </a:r>
          </a:p>
          <a:p>
            <a:pPr algn="l"/>
            <a:br>
              <a:rPr 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Resilience Amid Challenges:</a:t>
            </a:r>
            <a:endParaRPr 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Despite economic fluctuations and external disruptions.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Dhaka's restaurant owners and chefs remain resilient.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Continuously adapting to the dynamic demands of the market.</a:t>
            </a:r>
          </a:p>
          <a:p>
            <a:pPr algn="l"/>
            <a:br>
              <a:rPr lang="en-US" sz="11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Integral Part of City's Identity:</a:t>
            </a:r>
            <a:endParaRPr 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Dhaka grows and diversifies, the F&amp;B sector stands as an integral part of the city's identity.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Reflects the evolving landscape and capacity for innovation and adaptation towards </a:t>
            </a:r>
            <a:b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cuisines.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0DC3A-7EDF-3D50-BC03-7D3528ACB7BA}"/>
              </a:ext>
            </a:extLst>
          </p:cNvPr>
          <p:cNvSpPr/>
          <p:nvPr/>
        </p:nvSpPr>
        <p:spPr>
          <a:xfrm>
            <a:off x="8181241" y="0"/>
            <a:ext cx="401075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44872B-5632-C91E-7B82-9C76553E0C1D}"/>
              </a:ext>
            </a:extLst>
          </p:cNvPr>
          <p:cNvSpPr/>
          <p:nvPr/>
        </p:nvSpPr>
        <p:spPr>
          <a:xfrm>
            <a:off x="791308" y="1435343"/>
            <a:ext cx="2057400" cy="659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B8BE4-C87D-F9E0-9FDA-0E216E6F04F8}"/>
              </a:ext>
            </a:extLst>
          </p:cNvPr>
          <p:cNvSpPr/>
          <p:nvPr/>
        </p:nvSpPr>
        <p:spPr>
          <a:xfrm>
            <a:off x="0" y="-1"/>
            <a:ext cx="33850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68E17A-4DA1-AE59-67C0-DD96EBFEC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r="47744"/>
          <a:stretch/>
        </p:blipFill>
        <p:spPr>
          <a:xfrm>
            <a:off x="8181240" y="0"/>
            <a:ext cx="4010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0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AE85F-D505-9B8F-FDB4-D43376D0E208}"/>
              </a:ext>
            </a:extLst>
          </p:cNvPr>
          <p:cNvSpPr txBox="1"/>
          <p:nvPr/>
        </p:nvSpPr>
        <p:spPr>
          <a:xfrm>
            <a:off x="698988" y="448280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" pitchFamily="2" charset="0"/>
              </a:rPr>
              <a:t>RESEARCH QUESTIONS</a:t>
            </a:r>
            <a:br>
              <a:rPr lang="en-US" sz="3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" pitchFamily="2" charset="0"/>
              </a:rPr>
            </a:br>
            <a:r>
              <a:rPr lang="en-US" sz="1600" i="0" dirty="0">
                <a:effectLst/>
                <a:latin typeface="Helvetica" pitchFamily="2" charset="0"/>
              </a:rPr>
              <a:t>&amp; Data Presentation</a:t>
            </a: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E0FC4-E695-6022-1923-4D8E96AE55E7}"/>
              </a:ext>
            </a:extLst>
          </p:cNvPr>
          <p:cNvSpPr/>
          <p:nvPr/>
        </p:nvSpPr>
        <p:spPr>
          <a:xfrm>
            <a:off x="791308" y="1329831"/>
            <a:ext cx="2057400" cy="659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orms response chart. Question title: 4. What is your cuisine of choice?. Number of responses: 11 responses.">
            <a:extLst>
              <a:ext uri="{FF2B5EF4-FFF2-40B4-BE49-F238E27FC236}">
                <a16:creationId xmlns:a16="http://schemas.microsoft.com/office/drawing/2014/main" id="{6152406D-44A0-D3A3-3B67-ED78541C1B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8" y="1619382"/>
            <a:ext cx="3925762" cy="165167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 descr="Forms response chart. Question title: 5. How often do you dine out per week?. Number of responses: 11 responses.">
            <a:extLst>
              <a:ext uri="{FF2B5EF4-FFF2-40B4-BE49-F238E27FC236}">
                <a16:creationId xmlns:a16="http://schemas.microsoft.com/office/drawing/2014/main" id="{5C054FD8-165D-1E12-5EB7-7A102117A8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8" y="3355209"/>
            <a:ext cx="3925762" cy="165167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 descr="Forms response chart. Question title: 6. What time do you prefer to dine out?. Number of responses: 11 responses.">
            <a:extLst>
              <a:ext uri="{FF2B5EF4-FFF2-40B4-BE49-F238E27FC236}">
                <a16:creationId xmlns:a16="http://schemas.microsoft.com/office/drawing/2014/main" id="{2048A02E-FABF-B598-1F9F-F2DD9F68D2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8" y="5091036"/>
            <a:ext cx="3925765" cy="165167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2FBEFB-2F54-85A7-4392-1F50D7CC1D53}"/>
              </a:ext>
            </a:extLst>
          </p:cNvPr>
          <p:cNvSpPr txBox="1"/>
          <p:nvPr/>
        </p:nvSpPr>
        <p:spPr>
          <a:xfrm>
            <a:off x="5002822" y="2152831"/>
            <a:ext cx="5949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Roughly </a:t>
            </a:r>
            <a:r>
              <a:rPr lang="en-US" sz="16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45%</a:t>
            </a:r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the consumers surveyed expressed that they prefer a </a:t>
            </a:r>
            <a:b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Global cuisine, followed by preferences for Pan-Asian cuisine.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1D115-DE9D-E277-9724-2C4163234847}"/>
              </a:ext>
            </a:extLst>
          </p:cNvPr>
          <p:cNvSpPr txBox="1"/>
          <p:nvPr/>
        </p:nvSpPr>
        <p:spPr>
          <a:xfrm>
            <a:off x="5002822" y="3888118"/>
            <a:ext cx="60952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63.6%</a:t>
            </a:r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the consumers prefer to dine out once a week, while </a:t>
            </a:r>
            <a:r>
              <a:rPr lang="en-US" sz="16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18.2%</a:t>
            </a:r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prefer to dine our once-twice a week.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4BF74-3887-B8EB-CB8C-AB38DC1B6F4E}"/>
              </a:ext>
            </a:extLst>
          </p:cNvPr>
          <p:cNvSpPr txBox="1"/>
          <p:nvPr/>
        </p:nvSpPr>
        <p:spPr>
          <a:xfrm>
            <a:off x="4966187" y="5747595"/>
            <a:ext cx="6095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72.7%</a:t>
            </a:r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the consumers prefer to dine out during dinner time.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AD913-B2E8-E527-8E7A-CB7CB0881BD0}"/>
              </a:ext>
            </a:extLst>
          </p:cNvPr>
          <p:cNvSpPr/>
          <p:nvPr/>
        </p:nvSpPr>
        <p:spPr>
          <a:xfrm>
            <a:off x="0" y="-1"/>
            <a:ext cx="33850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6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AE85F-D505-9B8F-FDB4-D43376D0E208}"/>
              </a:ext>
            </a:extLst>
          </p:cNvPr>
          <p:cNvSpPr txBox="1"/>
          <p:nvPr/>
        </p:nvSpPr>
        <p:spPr>
          <a:xfrm>
            <a:off x="698988" y="448280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" pitchFamily="2" charset="0"/>
              </a:rPr>
              <a:t>RESEARCH QUESTIONS</a:t>
            </a:r>
            <a:br>
              <a:rPr lang="en-US" sz="3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" pitchFamily="2" charset="0"/>
              </a:rPr>
            </a:br>
            <a:r>
              <a:rPr lang="en-US" sz="1600" i="0" dirty="0">
                <a:effectLst/>
                <a:latin typeface="Helvetica" pitchFamily="2" charset="0"/>
              </a:rPr>
              <a:t>&amp; Data Presentation</a:t>
            </a: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E0FC4-E695-6022-1923-4D8E96AE55E7}"/>
              </a:ext>
            </a:extLst>
          </p:cNvPr>
          <p:cNvSpPr/>
          <p:nvPr/>
        </p:nvSpPr>
        <p:spPr>
          <a:xfrm>
            <a:off x="791308" y="1329831"/>
            <a:ext cx="2057400" cy="659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FBEFB-2F54-85A7-4392-1F50D7CC1D53}"/>
              </a:ext>
            </a:extLst>
          </p:cNvPr>
          <p:cNvSpPr txBox="1"/>
          <p:nvPr/>
        </p:nvSpPr>
        <p:spPr>
          <a:xfrm>
            <a:off x="696982" y="3499497"/>
            <a:ext cx="4672048" cy="67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majority of consumers expressed that they prefer to spend between </a:t>
            </a:r>
            <a:b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BDT 500 – 100 dining out, leaving with a small number of people who </a:t>
            </a:r>
            <a:b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would actually be willing to spend over BDT 2000. </a:t>
            </a:r>
            <a:endParaRPr lang="en-US" sz="12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AD913-B2E8-E527-8E7A-CB7CB0881BD0}"/>
              </a:ext>
            </a:extLst>
          </p:cNvPr>
          <p:cNvSpPr/>
          <p:nvPr/>
        </p:nvSpPr>
        <p:spPr>
          <a:xfrm>
            <a:off x="0" y="-1"/>
            <a:ext cx="33850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orms response chart. Question title: 7. How much are you willing to spend on dining out?. Number of responses: 11 responses.">
            <a:extLst>
              <a:ext uri="{FF2B5EF4-FFF2-40B4-BE49-F238E27FC236}">
                <a16:creationId xmlns:a16="http://schemas.microsoft.com/office/drawing/2014/main" id="{5849CFA7-1AB8-C9EA-CED4-F4DBDEB2A0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7" y="1619382"/>
            <a:ext cx="4301175" cy="18096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 descr="Forms response chart. Question title: 8. What do you look for more while dining out?. Number of responses: 11 responses.">
            <a:extLst>
              <a:ext uri="{FF2B5EF4-FFF2-40B4-BE49-F238E27FC236}">
                <a16:creationId xmlns:a16="http://schemas.microsoft.com/office/drawing/2014/main" id="{EFF73250-43B5-A51A-DFB8-F8D3765A70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7" y="4299842"/>
            <a:ext cx="4301175" cy="18096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 descr="Forms response chart. Question title: 9. What sort of establishment attracts you more?. Number of responses: 11 responses.">
            <a:extLst>
              <a:ext uri="{FF2B5EF4-FFF2-40B4-BE49-F238E27FC236}">
                <a16:creationId xmlns:a16="http://schemas.microsoft.com/office/drawing/2014/main" id="{327BCD8F-E398-9A0C-6B2D-B16D0E181F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46" y="1619382"/>
            <a:ext cx="4301175" cy="18096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 descr="Forms response chart. Question title: 10. How do you usually discover restaurants?. Number of responses: 11 responses.">
            <a:extLst>
              <a:ext uri="{FF2B5EF4-FFF2-40B4-BE49-F238E27FC236}">
                <a16:creationId xmlns:a16="http://schemas.microsoft.com/office/drawing/2014/main" id="{21292CD2-1315-1AF6-AC3B-EB08F7058E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46" y="4299842"/>
            <a:ext cx="4301174" cy="18096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1B4C15-4327-8C14-79F3-70FEB469915E}"/>
              </a:ext>
            </a:extLst>
          </p:cNvPr>
          <p:cNvSpPr txBox="1"/>
          <p:nvPr/>
        </p:nvSpPr>
        <p:spPr>
          <a:xfrm>
            <a:off x="6533609" y="3499496"/>
            <a:ext cx="3819635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72.7% of the consumers preferred casual style restaurants.</a:t>
            </a:r>
            <a:endParaRPr lang="en-US" sz="12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CB2AFD-861C-F1E7-14E9-DB1E1F796B1D}"/>
              </a:ext>
            </a:extLst>
          </p:cNvPr>
          <p:cNvSpPr txBox="1"/>
          <p:nvPr/>
        </p:nvSpPr>
        <p:spPr>
          <a:xfrm>
            <a:off x="696982" y="6184081"/>
            <a:ext cx="4465390" cy="478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63.6% consumers prefer a mix of Food Quality, Décor, Prompt Service</a:t>
            </a:r>
            <a:b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 Value for Money while dining out.</a:t>
            </a:r>
            <a:endParaRPr lang="en-US" sz="12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5774A-6C9B-6BB8-A3D3-AB6E7FD60E01}"/>
              </a:ext>
            </a:extLst>
          </p:cNvPr>
          <p:cNvSpPr txBox="1"/>
          <p:nvPr/>
        </p:nvSpPr>
        <p:spPr>
          <a:xfrm>
            <a:off x="6539741" y="6184080"/>
            <a:ext cx="4869666" cy="478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Majority of consumers discover restaurants through social media ads, while</a:t>
            </a:r>
            <a:b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36.4% come across them from word of mouth.</a:t>
            </a:r>
            <a:endParaRPr lang="en-US" sz="12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4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AE85F-D505-9B8F-FDB4-D43376D0E208}"/>
              </a:ext>
            </a:extLst>
          </p:cNvPr>
          <p:cNvSpPr txBox="1"/>
          <p:nvPr/>
        </p:nvSpPr>
        <p:spPr>
          <a:xfrm>
            <a:off x="698988" y="448280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RESEARCH METHOD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E0FC4-E695-6022-1923-4D8E96AE55E7}"/>
              </a:ext>
            </a:extLst>
          </p:cNvPr>
          <p:cNvSpPr/>
          <p:nvPr/>
        </p:nvSpPr>
        <p:spPr>
          <a:xfrm>
            <a:off x="791308" y="1066061"/>
            <a:ext cx="2057400" cy="659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FBEFB-2F54-85A7-4392-1F50D7CC1D53}"/>
              </a:ext>
            </a:extLst>
          </p:cNvPr>
          <p:cNvSpPr txBox="1"/>
          <p:nvPr/>
        </p:nvSpPr>
        <p:spPr>
          <a:xfrm>
            <a:off x="696982" y="1494851"/>
            <a:ext cx="34323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Mixed-Method Approach</a:t>
            </a:r>
            <a:b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Qualitative and Quantitative Research</a:t>
            </a:r>
            <a:b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Primary and Secondary Data Collection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AD913-B2E8-E527-8E7A-CB7CB0881BD0}"/>
              </a:ext>
            </a:extLst>
          </p:cNvPr>
          <p:cNvSpPr/>
          <p:nvPr/>
        </p:nvSpPr>
        <p:spPr>
          <a:xfrm>
            <a:off x="0" y="-1"/>
            <a:ext cx="33850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556F3-0EB2-6566-A165-301CA611A0A8}"/>
              </a:ext>
            </a:extLst>
          </p:cNvPr>
          <p:cNvSpPr txBox="1"/>
          <p:nvPr/>
        </p:nvSpPr>
        <p:spPr>
          <a:xfrm>
            <a:off x="791308" y="2926143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Tools used: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19766-312D-B7ED-ABAA-5DD2EA23D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3531748"/>
            <a:ext cx="2843736" cy="8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7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AE85F-D505-9B8F-FDB4-D43376D0E208}"/>
              </a:ext>
            </a:extLst>
          </p:cNvPr>
          <p:cNvSpPr txBox="1"/>
          <p:nvPr/>
        </p:nvSpPr>
        <p:spPr>
          <a:xfrm>
            <a:off x="698988" y="747218"/>
            <a:ext cx="36279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LEARNINGS</a:t>
            </a:r>
            <a:br>
              <a:rPr lang="en-US" sz="3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</a:br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" pitchFamily="2" charset="0"/>
              </a:rPr>
              <a:t>&amp; CONCLUSIONS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E0FC4-E695-6022-1923-4D8E96AE55E7}"/>
              </a:ext>
            </a:extLst>
          </p:cNvPr>
          <p:cNvSpPr/>
          <p:nvPr/>
        </p:nvSpPr>
        <p:spPr>
          <a:xfrm>
            <a:off x="791308" y="1866161"/>
            <a:ext cx="2057400" cy="659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FBEFB-2F54-85A7-4392-1F50D7CC1D53}"/>
              </a:ext>
            </a:extLst>
          </p:cNvPr>
          <p:cNvSpPr txBox="1"/>
          <p:nvPr/>
        </p:nvSpPr>
        <p:spPr>
          <a:xfrm>
            <a:off x="696982" y="2229009"/>
            <a:ext cx="6304033" cy="153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 Feedback Highlights: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of Food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Common concern about the inconsistency in food quality over time.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 of Authenticity: 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Consumers value the authenticity of the dining experience.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Affinity and Disappointment: 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Patrons often face disappointment when their favorite </a:t>
            </a:r>
            <a:b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establishments experience a decline in quality.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AD913-B2E8-E527-8E7A-CB7CB0881BD0}"/>
              </a:ext>
            </a:extLst>
          </p:cNvPr>
          <p:cNvSpPr/>
          <p:nvPr/>
        </p:nvSpPr>
        <p:spPr>
          <a:xfrm>
            <a:off x="0" y="-1"/>
            <a:ext cx="33850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26A4E-4A25-D6F1-8E0A-B4887904075D}"/>
              </a:ext>
            </a:extLst>
          </p:cNvPr>
          <p:cNvSpPr txBox="1"/>
          <p:nvPr/>
        </p:nvSpPr>
        <p:spPr>
          <a:xfrm>
            <a:off x="696982" y="3916972"/>
            <a:ext cx="6430671" cy="2089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 Based on Consumer Feedback: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Operational Focus: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Encourage restaurant owners to prioritize product development and </a:t>
            </a:r>
            <a:b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operational excellence over rapid expansion or branding efforts.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Quality Assurance: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Stress the importance of regular inspections and adherence to strict </a:t>
            </a:r>
            <a:b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regulatory rules to maintain consistent food quality.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Customer-Centric Approach: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Emphasize that a consumer-centric approach, focusing on </a:t>
            </a:r>
            <a:b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authenticity and uniqueness of the product, can drive long-term success.</a:t>
            </a:r>
          </a:p>
        </p:txBody>
      </p:sp>
    </p:spTree>
    <p:extLst>
      <p:ext uri="{BB962C8B-B14F-4D97-AF65-F5344CB8AC3E}">
        <p14:creationId xmlns:p14="http://schemas.microsoft.com/office/powerpoint/2010/main" val="120720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AE85F-D505-9B8F-FDB4-D43376D0E208}"/>
              </a:ext>
            </a:extLst>
          </p:cNvPr>
          <p:cNvSpPr txBox="1"/>
          <p:nvPr/>
        </p:nvSpPr>
        <p:spPr>
          <a:xfrm>
            <a:off x="698988" y="448280"/>
            <a:ext cx="36279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LEARNINGS</a:t>
            </a:r>
            <a:br>
              <a:rPr lang="en-US" sz="3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</a:br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" pitchFamily="2" charset="0"/>
              </a:rPr>
              <a:t>&amp; CONCLUSIONS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E0FC4-E695-6022-1923-4D8E96AE55E7}"/>
              </a:ext>
            </a:extLst>
          </p:cNvPr>
          <p:cNvSpPr/>
          <p:nvPr/>
        </p:nvSpPr>
        <p:spPr>
          <a:xfrm>
            <a:off x="791308" y="1866161"/>
            <a:ext cx="2057400" cy="659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FBEFB-2F54-85A7-4392-1F50D7CC1D53}"/>
              </a:ext>
            </a:extLst>
          </p:cNvPr>
          <p:cNvSpPr txBox="1"/>
          <p:nvPr/>
        </p:nvSpPr>
        <p:spPr>
          <a:xfrm>
            <a:off x="696982" y="2229009"/>
            <a:ext cx="7226658" cy="181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Survey Findings: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b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 Preferences:</a:t>
            </a:r>
            <a:endParaRPr lang="en-US" sz="12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45% 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prefer Global cuisine, while Pan-Asian cuisine also enjoys significant popularity.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63.6% 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consumers dine out once a week, with 18.2% opting for once or twice a week.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Majority (unspecified percentage) prefer to spend between </a:t>
            </a: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BDT 500 – 1000 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dining out.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AD913-B2E8-E527-8E7A-CB7CB0881BD0}"/>
              </a:ext>
            </a:extLst>
          </p:cNvPr>
          <p:cNvSpPr/>
          <p:nvPr/>
        </p:nvSpPr>
        <p:spPr>
          <a:xfrm>
            <a:off x="0" y="-1"/>
            <a:ext cx="33850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26A4E-4A25-D6F1-8E0A-B4887904075D}"/>
              </a:ext>
            </a:extLst>
          </p:cNvPr>
          <p:cNvSpPr txBox="1"/>
          <p:nvPr/>
        </p:nvSpPr>
        <p:spPr>
          <a:xfrm>
            <a:off x="696982" y="4251079"/>
            <a:ext cx="8332730" cy="2089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b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  <a:endParaRPr lang="en-US" sz="12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 of Quality: 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remains a pivotal factor influencing consumer choices.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Dining Experiences: 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Consumers seek unique and immersive settings.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Reputation Matters: 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reviews and social media feedback significantly impact decision-making.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Health-Conscious Trends: 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rising trend in health-conscious dining preferences observed.</a:t>
            </a:r>
          </a:p>
        </p:txBody>
      </p:sp>
    </p:spTree>
    <p:extLst>
      <p:ext uri="{BB962C8B-B14F-4D97-AF65-F5344CB8AC3E}">
        <p14:creationId xmlns:p14="http://schemas.microsoft.com/office/powerpoint/2010/main" val="292070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AE85F-D505-9B8F-FDB4-D43376D0E208}"/>
              </a:ext>
            </a:extLst>
          </p:cNvPr>
          <p:cNvSpPr txBox="1"/>
          <p:nvPr/>
        </p:nvSpPr>
        <p:spPr>
          <a:xfrm>
            <a:off x="698988" y="3136611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Thankyou.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AD913-B2E8-E527-8E7A-CB7CB0881BD0}"/>
              </a:ext>
            </a:extLst>
          </p:cNvPr>
          <p:cNvSpPr/>
          <p:nvPr/>
        </p:nvSpPr>
        <p:spPr>
          <a:xfrm>
            <a:off x="0" y="-1"/>
            <a:ext cx="33850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8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662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Deepro</dc:creator>
  <cp:lastModifiedBy>Aditya Deepro</cp:lastModifiedBy>
  <cp:revision>1</cp:revision>
  <dcterms:created xsi:type="dcterms:W3CDTF">2023-12-10T05:58:53Z</dcterms:created>
  <dcterms:modified xsi:type="dcterms:W3CDTF">2023-12-10T06:33:08Z</dcterms:modified>
</cp:coreProperties>
</file>