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70" r:id="rId3"/>
    <p:sldId id="275" r:id="rId4"/>
    <p:sldId id="273" r:id="rId5"/>
    <p:sldId id="276" r:id="rId6"/>
    <p:sldId id="272" r:id="rId7"/>
    <p:sldId id="257" r:id="rId8"/>
    <p:sldId id="274" r:id="rId9"/>
    <p:sldId id="259" r:id="rId10"/>
    <p:sldId id="291" r:id="rId11"/>
    <p:sldId id="258" r:id="rId12"/>
    <p:sldId id="292" r:id="rId13"/>
    <p:sldId id="267" r:id="rId14"/>
    <p:sldId id="266" r:id="rId15"/>
    <p:sldId id="293" r:id="rId16"/>
    <p:sldId id="263" r:id="rId17"/>
    <p:sldId id="261" r:id="rId18"/>
    <p:sldId id="262" r:id="rId19"/>
    <p:sldId id="268" r:id="rId20"/>
    <p:sldId id="264" r:id="rId21"/>
    <p:sldId id="271" r:id="rId22"/>
    <p:sldId id="278" r:id="rId23"/>
    <p:sldId id="284" r:id="rId24"/>
    <p:sldId id="279" r:id="rId25"/>
    <p:sldId id="285" r:id="rId26"/>
    <p:sldId id="286" r:id="rId27"/>
    <p:sldId id="280" r:id="rId28"/>
    <p:sldId id="287" r:id="rId29"/>
    <p:sldId id="288" r:id="rId30"/>
    <p:sldId id="281" r:id="rId31"/>
    <p:sldId id="289" r:id="rId32"/>
    <p:sldId id="282" r:id="rId33"/>
    <p:sldId id="283" r:id="rId34"/>
    <p:sldId id="290" r:id="rId35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546" y="-96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AEC7-4891-443B-B76D-2CEDB4F5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F28D4-9D1B-4D8C-A364-B1049D953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7B6E-6F0C-4408-8125-8DA04628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7610-BFB3-4CD6-A815-DE2266EE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4C97-6C11-4E50-9643-56974201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CFE8-4155-4EBE-B611-26261C4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5AD2-1A1E-44E1-98C5-9A24E8D08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5E64-185C-4C75-AFF1-F719E04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D043-0B6A-4994-B8AD-7A931FF6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B86C-5F41-4FB2-BF70-E21D11A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C54FA-344D-448F-BBE7-42E010F4A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94E7-172A-4E9C-BCB5-CE340FEA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0711-3FEC-42C5-995F-A0DAD6E3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37C9-ED46-416C-B62C-1067DAE8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7B60-2940-4684-B4D1-7E2F1624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1"/>
            <a:ext cx="2833688" cy="12192002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755" y="1625602"/>
            <a:ext cx="5210345" cy="6201362"/>
          </a:xfrm>
        </p:spPr>
        <p:txBody>
          <a:bodyPr anchor="b">
            <a:normAutofit/>
          </a:bodyPr>
          <a:lstStyle>
            <a:lvl1pPr algn="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79" y="7826963"/>
            <a:ext cx="4321922" cy="2425833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4330" y="10875265"/>
            <a:ext cx="643105" cy="649111"/>
          </a:xfrm>
        </p:spPr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800" y="10875265"/>
            <a:ext cx="2707079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490" y="10875265"/>
            <a:ext cx="308610" cy="649111"/>
          </a:xfrm>
        </p:spPr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152400" y="6705600"/>
            <a:ext cx="271463" cy="16086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20291" y="6874934"/>
            <a:ext cx="46435" cy="143934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04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812802"/>
            <a:ext cx="5778500" cy="3522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4741333"/>
            <a:ext cx="5778500" cy="592500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247" y="10858975"/>
            <a:ext cx="643105" cy="649111"/>
          </a:xfrm>
        </p:spPr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486" y="10858975"/>
            <a:ext cx="3985888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4226" y="10858975"/>
            <a:ext cx="320875" cy="649111"/>
          </a:xfrm>
        </p:spPr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47" y="4741331"/>
            <a:ext cx="5024854" cy="41956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48" y="8937013"/>
            <a:ext cx="5024852" cy="15296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988" y="10873014"/>
            <a:ext cx="310112" cy="649111"/>
          </a:xfrm>
        </p:spPr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219202"/>
            <a:ext cx="5778500" cy="3115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4741333"/>
            <a:ext cx="2804922" cy="598875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0178" y="4741334"/>
            <a:ext cx="2804922" cy="594990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111" y="4726281"/>
            <a:ext cx="2592218" cy="1024466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142" y="5929487"/>
            <a:ext cx="2754186" cy="4738238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1282" y="4741333"/>
            <a:ext cx="2600855" cy="1024466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950" y="5929487"/>
            <a:ext cx="2754186" cy="4738238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2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1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2844800"/>
            <a:ext cx="1996901" cy="2438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65" y="1219201"/>
            <a:ext cx="3511472" cy="9076268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5283200"/>
            <a:ext cx="1996901" cy="32512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B322-3BAD-47E0-9BB7-58B23AE5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4460-BB7B-4CEC-A663-6E5D5F63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3A23-3EDF-4BC3-916E-6821BC4A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7207-13F7-4DB9-81E1-ED3413B9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838E-A96D-415D-8380-26EFAC8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8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50" y="3115732"/>
            <a:ext cx="3053009" cy="24384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3122" y="1625600"/>
            <a:ext cx="1846028" cy="812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50" y="5554132"/>
            <a:ext cx="3053009" cy="32512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8413982"/>
            <a:ext cx="5636993" cy="100753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482" y="1657088"/>
            <a:ext cx="4628299" cy="56266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9421517"/>
            <a:ext cx="5636993" cy="877710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0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1219200"/>
            <a:ext cx="5636993" cy="5418667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7721600"/>
            <a:ext cx="5636994" cy="25738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534263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5012265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1219203"/>
            <a:ext cx="5230586" cy="487679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8676" y="6095998"/>
            <a:ext cx="4973346" cy="677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7721600"/>
            <a:ext cx="5636993" cy="25738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8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5881922"/>
            <a:ext cx="5636992" cy="26112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8493122"/>
            <a:ext cx="5636993" cy="15296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3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534263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5012265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1219203"/>
            <a:ext cx="5230586" cy="487679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4" y="6908800"/>
            <a:ext cx="5636993" cy="1580444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8489245"/>
            <a:ext cx="5636993" cy="1806222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8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1219203"/>
            <a:ext cx="5636993" cy="48485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3" y="6231467"/>
            <a:ext cx="5636994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7721600"/>
            <a:ext cx="5636994" cy="25738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045" y="1219200"/>
            <a:ext cx="996092" cy="90762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143" y="1219200"/>
            <a:ext cx="4512280" cy="907626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AF80-2140-44DC-B238-AFCF4026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2A3F-A2E3-4E50-A2B6-3C304354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3D96-4BB8-43F2-B19E-9D56DC78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17BB-5FE3-41AE-B039-61BB07AE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3A7C-7689-426F-9757-842E2001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C769-F14C-4A2C-ADDF-D06627F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6ADC-A697-4BD5-A91C-64A34849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34C99-80A9-4A98-993F-966EC96E6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3D53-144A-44C7-BAC8-6C2CCE12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EEB5-36BC-44B5-A595-943ADE4A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E35AA-E6B0-4135-BA8E-A6693CD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DF0E-D7E7-46A9-93BA-5B768A5C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88D0B-B5A2-4683-812F-CA792D52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28832-0571-4B10-9A0C-0E32DD00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4FDC0-5DC9-40B3-86F4-37EA1AE70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E23B-E604-42B1-99D9-8310B444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E6294-3ED8-4EC4-89F7-098309D2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7B7CF-63E7-4448-B7E0-C6E5D574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A3135-E7B0-4126-81F8-5CEA26A2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AD5-0C35-41D9-9E46-B658DC6C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35F4-5CFE-459C-AA25-8040A50C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9DE06-656F-422C-8C7A-8F5AB7C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897C-2B8A-400E-BAF1-5A34CA3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871D-B523-4E29-8043-C935BDA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17557-FF8B-4354-93A7-FE7D6D4D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EA41A-1CBE-4AEB-A816-8CB8C769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BF6D-11B0-4E79-8456-767AAAAE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2D47-16A3-4B64-9244-06D6F6D6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A29BF-8F55-4B81-8D7E-8B2F053E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4BD4-DD73-4DC6-A013-D44B926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FAA3-F533-454A-AE89-E641063C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417D-BEFF-4ED6-B28F-55F9F826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0869-ADF8-45D6-9FCA-75D22C89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D2D78-BDDF-42C6-8ADD-31DFA4A0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F5D5-D7D9-4DFE-A5A2-223BB3C88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6DA6-9A0E-4798-A36F-21DA8156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A21A-9B77-4C06-A566-18676A7F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30F4A-4BE5-4D40-A4C7-07B6D3D8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24440-87B5-4038-8C10-49612022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46E5-EEE5-4BD7-B13E-F59784E2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9171-EB43-4C1B-BAFA-F347D6BA3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387C-101A-458E-9DA4-5C846048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15F6-0209-472E-86EF-C14C1844C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599010" cy="12192002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812802"/>
            <a:ext cx="5778500" cy="35221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4741334"/>
            <a:ext cx="5778500" cy="596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010" y="10873014"/>
            <a:ext cx="6431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53349-7F64-4429-8886-B3C18314A92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248" y="10873014"/>
            <a:ext cx="39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4988" y="10873014"/>
            <a:ext cx="31011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923691-1E11-4CD6-A183-F3FA5410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BEA4-21D6-4D3B-91FD-EAA1CB023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827" y="2575559"/>
            <a:ext cx="5210345" cy="3117803"/>
          </a:xfrm>
        </p:spPr>
        <p:txBody>
          <a:bodyPr>
            <a:normAutofit/>
          </a:bodyPr>
          <a:lstStyle/>
          <a:p>
            <a:r>
              <a:rPr lang="en-US" sz="4800"/>
              <a:t>CS 410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B9EF-556B-407F-8BB8-26BA6FB1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5053" y="5693362"/>
            <a:ext cx="4321922" cy="3951953"/>
          </a:xfrm>
        </p:spPr>
        <p:txBody>
          <a:bodyPr>
            <a:noAutofit/>
          </a:bodyPr>
          <a:lstStyle/>
          <a:p>
            <a:pPr algn="l"/>
            <a:endParaRPr lang="en-US" sz="2000" b="1"/>
          </a:p>
          <a:p>
            <a:pPr algn="l"/>
            <a:r>
              <a:rPr lang="en-US" sz="2000" b="1"/>
              <a:t>Financial News Sentiment Analysis</a:t>
            </a:r>
          </a:p>
          <a:p>
            <a:pPr algn="l"/>
            <a:endParaRPr lang="en-US" sz="2000" b="1"/>
          </a:p>
          <a:p>
            <a:pPr algn="l"/>
            <a:r>
              <a:rPr lang="en-US" sz="2000" b="1"/>
              <a:t>Team: AHR</a:t>
            </a:r>
          </a:p>
          <a:p>
            <a:pPr algn="l"/>
            <a:endParaRPr lang="en-US" sz="2000" b="1"/>
          </a:p>
          <a:p>
            <a:pPr algn="l"/>
            <a:r>
              <a:rPr lang="en-US" sz="2000" b="1"/>
              <a:t>Members: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/>
              <a:t>Anthony Petrotte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/>
              <a:t>Hrishikesh Deshmukh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/>
              <a:t>Rahul </a:t>
            </a:r>
            <a:r>
              <a:rPr lang="en-US" sz="2000" b="1" err="1"/>
              <a:t>Jonnalagadda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2723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40904" y="0"/>
            <a:ext cx="6888391" cy="12192000"/>
            <a:chOff x="-40904" y="0"/>
            <a:chExt cx="6888391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9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9906D9-32A7-4131-8EF0-385EB0F20678}"/>
                </a:ext>
              </a:extLst>
            </p:cNvPr>
            <p:cNvSpPr/>
            <p:nvPr/>
          </p:nvSpPr>
          <p:spPr>
            <a:xfrm>
              <a:off x="5045828" y="1259175"/>
              <a:ext cx="1661160" cy="14420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/>
                <a:t>Ticker</a:t>
              </a:r>
              <a:endParaRPr lang="en-US" b="1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E7A48DC-ABD8-4F9E-A9FD-003D69598DB2}"/>
                </a:ext>
              </a:extLst>
            </p:cNvPr>
            <p:cNvSpPr/>
            <p:nvPr/>
          </p:nvSpPr>
          <p:spPr>
            <a:xfrm>
              <a:off x="4373573" y="3455341"/>
              <a:ext cx="1466352" cy="7507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Build_queries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4825C38-F07C-482C-AF74-DF34EAF3DF3A}"/>
                </a:ext>
              </a:extLst>
            </p:cNvPr>
            <p:cNvCxnSpPr>
              <a:cxnSpLocks/>
              <a:stCxn id="6" idx="4"/>
              <a:endCxn id="333" idx="7"/>
            </p:cNvCxnSpPr>
            <p:nvPr/>
          </p:nvCxnSpPr>
          <p:spPr>
            <a:xfrm flipH="1">
              <a:off x="5625183" y="2701198"/>
              <a:ext cx="251225" cy="86408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EB070A6-C774-4D68-8239-CBCE1BC174AD}"/>
                </a:ext>
              </a:extLst>
            </p:cNvPr>
            <p:cNvSpPr/>
            <p:nvPr/>
          </p:nvSpPr>
          <p:spPr>
            <a:xfrm>
              <a:off x="4964341" y="5141911"/>
              <a:ext cx="1494386" cy="15375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Queries</a:t>
              </a:r>
              <a:endParaRPr lang="en-US" sz="1400" b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48394D-6F43-4B5E-AACE-0FDEF03F013F}"/>
                </a:ext>
              </a:extLst>
            </p:cNvPr>
            <p:cNvSpPr/>
            <p:nvPr/>
          </p:nvSpPr>
          <p:spPr>
            <a:xfrm>
              <a:off x="5180345" y="5265277"/>
              <a:ext cx="920474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Prime</a:t>
              </a:r>
              <a:endParaRPr lang="en-US" sz="1400" b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8CA83B3-8A7F-4173-8EB1-554AF2CFA3B7}"/>
                </a:ext>
              </a:extLst>
            </p:cNvPr>
            <p:cNvSpPr/>
            <p:nvPr/>
          </p:nvSpPr>
          <p:spPr>
            <a:xfrm>
              <a:off x="5106749" y="6171932"/>
              <a:ext cx="1165975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Expanded</a:t>
              </a:r>
              <a:endParaRPr lang="en-US" sz="140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F7DF468-9434-4C11-8854-80D0785ECDF4}"/>
                </a:ext>
              </a:extLst>
            </p:cNvPr>
            <p:cNvCxnSpPr>
              <a:cxnSpLocks/>
              <a:stCxn id="333" idx="5"/>
              <a:endCxn id="201" idx="0"/>
            </p:cNvCxnSpPr>
            <p:nvPr/>
          </p:nvCxnSpPr>
          <p:spPr>
            <a:xfrm>
              <a:off x="5625183" y="4096156"/>
              <a:ext cx="86351" cy="10457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071336FD-44F8-4397-9D9F-C7A03E802000}"/>
                </a:ext>
              </a:extLst>
            </p:cNvPr>
            <p:cNvCxnSpPr>
              <a:cxnSpLocks/>
              <a:stCxn id="200" idx="4"/>
              <a:endCxn id="197" idx="4"/>
            </p:cNvCxnSpPr>
            <p:nvPr/>
          </p:nvCxnSpPr>
          <p:spPr>
            <a:xfrm rot="5400000">
              <a:off x="3108629" y="6698254"/>
              <a:ext cx="2726776" cy="2435440"/>
            </a:xfrm>
            <a:prstGeom prst="curvedConnector3">
              <a:avLst>
                <a:gd name="adj1" fmla="val 1083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B311434-CD8A-4B09-A811-6440C3E15BF0}"/>
                </a:ext>
              </a:extLst>
            </p:cNvPr>
            <p:cNvCxnSpPr>
              <a:cxnSpLocks/>
              <a:stCxn id="199" idx="2"/>
              <a:endCxn id="102" idx="6"/>
            </p:cNvCxnSpPr>
            <p:nvPr/>
          </p:nvCxnSpPr>
          <p:spPr>
            <a:xfrm flipH="1" flipV="1">
              <a:off x="3945515" y="3398538"/>
              <a:ext cx="1234830" cy="20570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A7E7B1C-6AE4-48FC-98BA-59A5F5768D99}"/>
                </a:ext>
              </a:extLst>
            </p:cNvPr>
            <p:cNvCxnSpPr>
              <a:cxnSpLocks/>
              <a:stCxn id="199" idx="3"/>
              <a:endCxn id="108" idx="6"/>
            </p:cNvCxnSpPr>
            <p:nvPr/>
          </p:nvCxnSpPr>
          <p:spPr>
            <a:xfrm flipH="1">
              <a:off x="3953247" y="5590186"/>
              <a:ext cx="1361898" cy="594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0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40904" y="0"/>
            <a:ext cx="6888391" cy="12192000"/>
            <a:chOff x="-40904" y="0"/>
            <a:chExt cx="6888391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F20DCB8-17CE-4F37-B4B3-C0E0A456C14C}"/>
                </a:ext>
              </a:extLst>
            </p:cNvPr>
            <p:cNvSpPr/>
            <p:nvPr/>
          </p:nvSpPr>
          <p:spPr>
            <a:xfrm>
              <a:off x="64231" y="2079218"/>
              <a:ext cx="2005981" cy="163004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/>
                <a:t>Transformer</a:t>
              </a:r>
              <a:endParaRPr lang="en-US" sz="1400" b="1" u="sng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26F522C-B2A6-4A11-BE8A-511052FFE96C}"/>
                </a:ext>
              </a:extLst>
            </p:cNvPr>
            <p:cNvSpPr/>
            <p:nvPr/>
          </p:nvSpPr>
          <p:spPr>
            <a:xfrm>
              <a:off x="491324" y="3157419"/>
              <a:ext cx="1382682" cy="3716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tokenizer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C03F447-5113-42AD-84D0-409C8371B019}"/>
                </a:ext>
              </a:extLst>
            </p:cNvPr>
            <p:cNvCxnSpPr>
              <a:cxnSpLocks/>
              <a:stCxn id="253" idx="4"/>
              <a:endCxn id="89" idx="2"/>
            </p:cNvCxnSpPr>
            <p:nvPr/>
          </p:nvCxnSpPr>
          <p:spPr>
            <a:xfrm>
              <a:off x="1182665" y="3529062"/>
              <a:ext cx="1596308" cy="1267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9906D9-32A7-4131-8EF0-385EB0F20678}"/>
                </a:ext>
              </a:extLst>
            </p:cNvPr>
            <p:cNvSpPr/>
            <p:nvPr/>
          </p:nvSpPr>
          <p:spPr>
            <a:xfrm>
              <a:off x="5045828" y="1259175"/>
              <a:ext cx="1661160" cy="14420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/>
                <a:t>Ticker</a:t>
              </a:r>
              <a:endParaRPr lang="en-US" b="1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E7A48DC-ABD8-4F9E-A9FD-003D69598DB2}"/>
                </a:ext>
              </a:extLst>
            </p:cNvPr>
            <p:cNvSpPr/>
            <p:nvPr/>
          </p:nvSpPr>
          <p:spPr>
            <a:xfrm>
              <a:off x="4373573" y="3455341"/>
              <a:ext cx="1466352" cy="7507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Build_queries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4825C38-F07C-482C-AF74-DF34EAF3DF3A}"/>
                </a:ext>
              </a:extLst>
            </p:cNvPr>
            <p:cNvCxnSpPr>
              <a:cxnSpLocks/>
              <a:stCxn id="6" idx="4"/>
              <a:endCxn id="333" idx="7"/>
            </p:cNvCxnSpPr>
            <p:nvPr/>
          </p:nvCxnSpPr>
          <p:spPr>
            <a:xfrm flipH="1">
              <a:off x="5625183" y="2701198"/>
              <a:ext cx="251225" cy="86408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EB070A6-C774-4D68-8239-CBCE1BC174AD}"/>
                </a:ext>
              </a:extLst>
            </p:cNvPr>
            <p:cNvSpPr/>
            <p:nvPr/>
          </p:nvSpPr>
          <p:spPr>
            <a:xfrm>
              <a:off x="4964341" y="5141911"/>
              <a:ext cx="1494386" cy="15375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Queries</a:t>
              </a:r>
              <a:endParaRPr lang="en-US" sz="1400" b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48394D-6F43-4B5E-AACE-0FDEF03F013F}"/>
                </a:ext>
              </a:extLst>
            </p:cNvPr>
            <p:cNvSpPr/>
            <p:nvPr/>
          </p:nvSpPr>
          <p:spPr>
            <a:xfrm>
              <a:off x="5180345" y="5265277"/>
              <a:ext cx="920474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Prime</a:t>
              </a:r>
              <a:endParaRPr lang="en-US" sz="1400" b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8CA83B3-8A7F-4173-8EB1-554AF2CFA3B7}"/>
                </a:ext>
              </a:extLst>
            </p:cNvPr>
            <p:cNvSpPr/>
            <p:nvPr/>
          </p:nvSpPr>
          <p:spPr>
            <a:xfrm>
              <a:off x="5106749" y="6171932"/>
              <a:ext cx="1165975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Expanded</a:t>
              </a:r>
              <a:endParaRPr lang="en-US" sz="140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F7DF468-9434-4C11-8854-80D0785ECDF4}"/>
                </a:ext>
              </a:extLst>
            </p:cNvPr>
            <p:cNvCxnSpPr>
              <a:cxnSpLocks/>
              <a:stCxn id="333" idx="5"/>
              <a:endCxn id="201" idx="0"/>
            </p:cNvCxnSpPr>
            <p:nvPr/>
          </p:nvCxnSpPr>
          <p:spPr>
            <a:xfrm>
              <a:off x="5625183" y="4096156"/>
              <a:ext cx="86351" cy="10457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071336FD-44F8-4397-9D9F-C7A03E802000}"/>
                </a:ext>
              </a:extLst>
            </p:cNvPr>
            <p:cNvCxnSpPr>
              <a:cxnSpLocks/>
              <a:stCxn id="200" idx="4"/>
              <a:endCxn id="197" idx="4"/>
            </p:cNvCxnSpPr>
            <p:nvPr/>
          </p:nvCxnSpPr>
          <p:spPr>
            <a:xfrm rot="5400000">
              <a:off x="3108629" y="6698254"/>
              <a:ext cx="2726776" cy="2435440"/>
            </a:xfrm>
            <a:prstGeom prst="curvedConnector3">
              <a:avLst>
                <a:gd name="adj1" fmla="val 1083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B311434-CD8A-4B09-A811-6440C3E15BF0}"/>
                </a:ext>
              </a:extLst>
            </p:cNvPr>
            <p:cNvCxnSpPr>
              <a:cxnSpLocks/>
              <a:stCxn id="199" idx="2"/>
              <a:endCxn id="102" idx="6"/>
            </p:cNvCxnSpPr>
            <p:nvPr/>
          </p:nvCxnSpPr>
          <p:spPr>
            <a:xfrm flipH="1" flipV="1">
              <a:off x="3945515" y="3398538"/>
              <a:ext cx="1234830" cy="20570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A7E7B1C-6AE4-48FC-98BA-59A5F5768D99}"/>
                </a:ext>
              </a:extLst>
            </p:cNvPr>
            <p:cNvCxnSpPr>
              <a:cxnSpLocks/>
              <a:stCxn id="199" idx="3"/>
              <a:endCxn id="108" idx="6"/>
            </p:cNvCxnSpPr>
            <p:nvPr/>
          </p:nvCxnSpPr>
          <p:spPr>
            <a:xfrm flipH="1">
              <a:off x="3953247" y="5590186"/>
              <a:ext cx="1361898" cy="594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AD0C640-ADAE-4B8B-953B-9790556073CB}"/>
              </a:ext>
            </a:extLst>
          </p:cNvPr>
          <p:cNvSpPr/>
          <p:nvPr/>
        </p:nvSpPr>
        <p:spPr>
          <a:xfrm>
            <a:off x="64231" y="2079218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ED590D-E05A-4375-BACD-340258342114}"/>
              </a:ext>
            </a:extLst>
          </p:cNvPr>
          <p:cNvSpPr/>
          <p:nvPr/>
        </p:nvSpPr>
        <p:spPr>
          <a:xfrm>
            <a:off x="491324" y="3157419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224375-D49B-4DBB-A30C-3A9FE234611F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82665" y="3529062"/>
            <a:ext cx="1596308" cy="1267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5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2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4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7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8A5D9162-6F84-42A7-BA74-4BEA77648062}"/>
              </a:ext>
            </a:extLst>
          </p:cNvPr>
          <p:cNvSpPr/>
          <p:nvPr/>
        </p:nvSpPr>
        <p:spPr>
          <a:xfrm>
            <a:off x="3903081" y="6457916"/>
            <a:ext cx="2005981" cy="479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data_preprocess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8C3A5E07-8C93-442F-8406-A6C46A5AB781}"/>
              </a:ext>
            </a:extLst>
          </p:cNvPr>
          <p:cNvSpPr/>
          <p:nvPr/>
        </p:nvSpPr>
        <p:spPr>
          <a:xfrm>
            <a:off x="3492459" y="8239193"/>
            <a:ext cx="1137592" cy="7268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Full_df</a:t>
            </a:r>
            <a:endParaRPr lang="en-US" sz="1600" b="1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B2C74F16-8242-4F28-9A52-8A1B0F3138F6}"/>
              </a:ext>
            </a:extLst>
          </p:cNvPr>
          <p:cNvSpPr/>
          <p:nvPr/>
        </p:nvSpPr>
        <p:spPr>
          <a:xfrm>
            <a:off x="4615491" y="7569448"/>
            <a:ext cx="1243583" cy="7962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Price_df</a:t>
            </a:r>
            <a:endParaRPr lang="en-US" sz="1600" b="1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A26AA11-9CA9-4313-B508-6F9B7D2B6EA0}"/>
              </a:ext>
            </a:extLst>
          </p:cNvPr>
          <p:cNvSpPr/>
          <p:nvPr/>
        </p:nvSpPr>
        <p:spPr>
          <a:xfrm>
            <a:off x="3596762" y="7932884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16571431-857A-469C-A8C2-55D1272F40D8}"/>
              </a:ext>
            </a:extLst>
          </p:cNvPr>
          <p:cNvSpPr/>
          <p:nvPr/>
        </p:nvSpPr>
        <p:spPr>
          <a:xfrm>
            <a:off x="4596100" y="7285980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7E34E0B-2BA3-4FAB-9EA5-C40E699F5663}"/>
              </a:ext>
            </a:extLst>
          </p:cNvPr>
          <p:cNvCxnSpPr>
            <a:cxnSpLocks/>
            <a:stCxn id="224" idx="4"/>
            <a:endCxn id="464" idx="0"/>
          </p:cNvCxnSpPr>
          <p:nvPr/>
        </p:nvCxnSpPr>
        <p:spPr>
          <a:xfrm>
            <a:off x="4867234" y="6053233"/>
            <a:ext cx="38838" cy="4046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1E3152C-E162-4968-90CF-693BA21A4CDA}"/>
              </a:ext>
            </a:extLst>
          </p:cNvPr>
          <p:cNvCxnSpPr>
            <a:cxnSpLocks/>
            <a:stCxn id="464" idx="4"/>
            <a:endCxn id="497" idx="0"/>
          </p:cNvCxnSpPr>
          <p:nvPr/>
        </p:nvCxnSpPr>
        <p:spPr>
          <a:xfrm>
            <a:off x="4906072" y="6937305"/>
            <a:ext cx="124066" cy="348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FF23520C-9E0A-4426-A3B7-618C00850093}"/>
              </a:ext>
            </a:extLst>
          </p:cNvPr>
          <p:cNvCxnSpPr>
            <a:cxnSpLocks/>
            <a:stCxn id="464" idx="3"/>
            <a:endCxn id="496" idx="0"/>
          </p:cNvCxnSpPr>
          <p:nvPr/>
        </p:nvCxnSpPr>
        <p:spPr>
          <a:xfrm flipH="1">
            <a:off x="4030800" y="6867100"/>
            <a:ext cx="166050" cy="10657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13824964-C978-42CE-8B92-FD794F1D361D}"/>
              </a:ext>
            </a:extLst>
          </p:cNvPr>
          <p:cNvCxnSpPr>
            <a:cxnSpLocks/>
            <a:stCxn id="6" idx="6"/>
            <a:endCxn id="497" idx="7"/>
          </p:cNvCxnSpPr>
          <p:nvPr/>
        </p:nvCxnSpPr>
        <p:spPr>
          <a:xfrm flipH="1">
            <a:off x="5337049" y="1580869"/>
            <a:ext cx="631839" cy="5773882"/>
          </a:xfrm>
          <a:prstGeom prst="curvedConnector4">
            <a:avLst>
              <a:gd name="adj1" fmla="val -113364"/>
              <a:gd name="adj2" fmla="val 9893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7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8A5D9162-6F84-42A7-BA74-4BEA77648062}"/>
              </a:ext>
            </a:extLst>
          </p:cNvPr>
          <p:cNvSpPr/>
          <p:nvPr/>
        </p:nvSpPr>
        <p:spPr>
          <a:xfrm>
            <a:off x="3903081" y="6457916"/>
            <a:ext cx="2005981" cy="479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data_preprocess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8C3A5E07-8C93-442F-8406-A6C46A5AB781}"/>
              </a:ext>
            </a:extLst>
          </p:cNvPr>
          <p:cNvSpPr/>
          <p:nvPr/>
        </p:nvSpPr>
        <p:spPr>
          <a:xfrm>
            <a:off x="3492459" y="8239193"/>
            <a:ext cx="1137592" cy="7268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Full_df</a:t>
            </a:r>
            <a:endParaRPr lang="en-US" sz="1600" b="1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B2C74F16-8242-4F28-9A52-8A1B0F3138F6}"/>
              </a:ext>
            </a:extLst>
          </p:cNvPr>
          <p:cNvSpPr/>
          <p:nvPr/>
        </p:nvSpPr>
        <p:spPr>
          <a:xfrm>
            <a:off x="4615491" y="7569448"/>
            <a:ext cx="1243583" cy="7962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Price_df</a:t>
            </a:r>
            <a:endParaRPr lang="en-US" sz="1600" b="1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A26AA11-9CA9-4313-B508-6F9B7D2B6EA0}"/>
              </a:ext>
            </a:extLst>
          </p:cNvPr>
          <p:cNvSpPr/>
          <p:nvPr/>
        </p:nvSpPr>
        <p:spPr>
          <a:xfrm>
            <a:off x="3596762" y="7932884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16571431-857A-469C-A8C2-55D1272F40D8}"/>
              </a:ext>
            </a:extLst>
          </p:cNvPr>
          <p:cNvSpPr/>
          <p:nvPr/>
        </p:nvSpPr>
        <p:spPr>
          <a:xfrm>
            <a:off x="4596100" y="7285980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7E34E0B-2BA3-4FAB-9EA5-C40E699F5663}"/>
              </a:ext>
            </a:extLst>
          </p:cNvPr>
          <p:cNvCxnSpPr>
            <a:cxnSpLocks/>
            <a:stCxn id="224" idx="4"/>
            <a:endCxn id="464" idx="0"/>
          </p:cNvCxnSpPr>
          <p:nvPr/>
        </p:nvCxnSpPr>
        <p:spPr>
          <a:xfrm>
            <a:off x="4867234" y="6053233"/>
            <a:ext cx="38838" cy="4046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1E3152C-E162-4968-90CF-693BA21A4CDA}"/>
              </a:ext>
            </a:extLst>
          </p:cNvPr>
          <p:cNvCxnSpPr>
            <a:cxnSpLocks/>
            <a:stCxn id="464" idx="4"/>
            <a:endCxn id="497" idx="0"/>
          </p:cNvCxnSpPr>
          <p:nvPr/>
        </p:nvCxnSpPr>
        <p:spPr>
          <a:xfrm>
            <a:off x="4906072" y="6937305"/>
            <a:ext cx="124066" cy="348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FF23520C-9E0A-4426-A3B7-618C00850093}"/>
              </a:ext>
            </a:extLst>
          </p:cNvPr>
          <p:cNvCxnSpPr>
            <a:cxnSpLocks/>
            <a:stCxn id="464" idx="3"/>
            <a:endCxn id="496" idx="0"/>
          </p:cNvCxnSpPr>
          <p:nvPr/>
        </p:nvCxnSpPr>
        <p:spPr>
          <a:xfrm flipH="1">
            <a:off x="4030800" y="6867100"/>
            <a:ext cx="166050" cy="10657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F7079620-9739-454E-A6BA-034F69732DF2}"/>
              </a:ext>
            </a:extLst>
          </p:cNvPr>
          <p:cNvSpPr/>
          <p:nvPr/>
        </p:nvSpPr>
        <p:spPr>
          <a:xfrm>
            <a:off x="1815560" y="9449612"/>
            <a:ext cx="1799481" cy="18166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1B69CEE7-616A-4BE0-9698-100A992E2CCB}"/>
              </a:ext>
            </a:extLst>
          </p:cNvPr>
          <p:cNvSpPr/>
          <p:nvPr/>
        </p:nvSpPr>
        <p:spPr>
          <a:xfrm>
            <a:off x="4386439" y="8950202"/>
            <a:ext cx="2276946" cy="1220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err="1"/>
              <a:t>Data_manager</a:t>
            </a:r>
            <a:endParaRPr lang="en-US" sz="1400" b="1" u="sng"/>
          </a:p>
        </p:txBody>
      </p:sp>
      <p:pic>
        <p:nvPicPr>
          <p:cNvPr id="518" name="Graphic 517" descr="Open folder">
            <a:extLst>
              <a:ext uri="{FF2B5EF4-FFF2-40B4-BE49-F238E27FC236}">
                <a16:creationId xmlns:a16="http://schemas.microsoft.com/office/drawing/2014/main" id="{831169B4-0274-457A-91B7-C030882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6549" y="9677095"/>
            <a:ext cx="1115830" cy="1115830"/>
          </a:xfrm>
          <a:prstGeom prst="rect">
            <a:avLst/>
          </a:prstGeom>
        </p:spPr>
      </p:pic>
      <p:sp>
        <p:nvSpPr>
          <p:cNvPr id="519" name="TextBox 518">
            <a:extLst>
              <a:ext uri="{FF2B5EF4-FFF2-40B4-BE49-F238E27FC236}">
                <a16:creationId xmlns:a16="http://schemas.microsoft.com/office/drawing/2014/main" id="{7D9F78B6-C672-44A1-B584-5159336DD3E0}"/>
              </a:ext>
            </a:extLst>
          </p:cNvPr>
          <p:cNvSpPr txBox="1"/>
          <p:nvPr/>
        </p:nvSpPr>
        <p:spPr>
          <a:xfrm>
            <a:off x="1896441" y="10525390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_data</a:t>
            </a:r>
          </a:p>
        </p:txBody>
      </p:sp>
      <p:cxnSp>
        <p:nvCxnSpPr>
          <p:cNvPr id="531" name="Connector: Curved 530">
            <a:extLst>
              <a:ext uri="{FF2B5EF4-FFF2-40B4-BE49-F238E27FC236}">
                <a16:creationId xmlns:a16="http://schemas.microsoft.com/office/drawing/2014/main" id="{069D2D24-2E79-4E25-8F74-B2822444EE92}"/>
              </a:ext>
            </a:extLst>
          </p:cNvPr>
          <p:cNvCxnSpPr>
            <a:cxnSpLocks/>
            <a:stCxn id="495" idx="6"/>
            <a:endCxn id="516" idx="7"/>
          </p:cNvCxnSpPr>
          <p:nvPr/>
        </p:nvCxnSpPr>
        <p:spPr>
          <a:xfrm>
            <a:off x="5859074" y="7967565"/>
            <a:ext cx="470860" cy="1161315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>
            <a:extLst>
              <a:ext uri="{FF2B5EF4-FFF2-40B4-BE49-F238E27FC236}">
                <a16:creationId xmlns:a16="http://schemas.microsoft.com/office/drawing/2014/main" id="{ACA08BBF-5B4C-4124-82B2-6AE5ACA57FBB}"/>
              </a:ext>
            </a:extLst>
          </p:cNvPr>
          <p:cNvSpPr/>
          <p:nvPr/>
        </p:nvSpPr>
        <p:spPr>
          <a:xfrm>
            <a:off x="4405163" y="10716703"/>
            <a:ext cx="2276946" cy="12200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Graphing</a:t>
            </a:r>
            <a:endParaRPr lang="en-US" sz="1400" b="1" u="sng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13824964-C978-42CE-8B92-FD794F1D361D}"/>
              </a:ext>
            </a:extLst>
          </p:cNvPr>
          <p:cNvCxnSpPr>
            <a:cxnSpLocks/>
            <a:stCxn id="6" idx="6"/>
            <a:endCxn id="497" idx="7"/>
          </p:cNvCxnSpPr>
          <p:nvPr/>
        </p:nvCxnSpPr>
        <p:spPr>
          <a:xfrm flipH="1">
            <a:off x="5337049" y="1580869"/>
            <a:ext cx="631839" cy="5773882"/>
          </a:xfrm>
          <a:prstGeom prst="curvedConnector4">
            <a:avLst>
              <a:gd name="adj1" fmla="val -113364"/>
              <a:gd name="adj2" fmla="val 9893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3A4A5F-062D-48AD-BCA3-764240B1D03E}"/>
              </a:ext>
            </a:extLst>
          </p:cNvPr>
          <p:cNvCxnSpPr>
            <a:cxnSpLocks/>
            <a:stCxn id="494" idx="5"/>
            <a:endCxn id="516" idx="1"/>
          </p:cNvCxnSpPr>
          <p:nvPr/>
        </p:nvCxnSpPr>
        <p:spPr>
          <a:xfrm>
            <a:off x="4463455" y="8859580"/>
            <a:ext cx="256435" cy="2693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2C74E47-CADE-469A-81B9-E4802120260C}"/>
              </a:ext>
            </a:extLst>
          </p:cNvPr>
          <p:cNvCxnSpPr>
            <a:cxnSpLocks/>
            <a:stCxn id="516" idx="4"/>
            <a:endCxn id="563" idx="0"/>
          </p:cNvCxnSpPr>
          <p:nvPr/>
        </p:nvCxnSpPr>
        <p:spPr>
          <a:xfrm>
            <a:off x="5524912" y="10170290"/>
            <a:ext cx="18724" cy="54641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100F025-7020-490B-A585-B366B7F05514}"/>
              </a:ext>
            </a:extLst>
          </p:cNvPr>
          <p:cNvCxnSpPr>
            <a:cxnSpLocks/>
            <a:stCxn id="516" idx="2"/>
            <a:endCxn id="252" idx="6"/>
          </p:cNvCxnSpPr>
          <p:nvPr/>
        </p:nvCxnSpPr>
        <p:spPr>
          <a:xfrm flipH="1">
            <a:off x="3615041" y="9560246"/>
            <a:ext cx="771398" cy="79771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0B43-EF23-49CF-8C99-75FAEFC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9082"/>
            <a:ext cx="5778500" cy="1722118"/>
          </a:xfrm>
        </p:spPr>
        <p:txBody>
          <a:bodyPr>
            <a:normAutofit/>
          </a:bodyPr>
          <a:lstStyle/>
          <a:p>
            <a:r>
              <a:rPr lang="en-US" sz="3600" b="1" u="sng"/>
              <a:t>Very High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067AA-EA6B-42A6-BF57-F8EFD52B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981200"/>
            <a:ext cx="5496560" cy="464610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/>
              <a:t>Goal</a:t>
            </a:r>
          </a:p>
          <a:p>
            <a:r>
              <a:rPr lang="en-US" sz="2200"/>
              <a:t>Get sentiment of the news focused on a specific company/security</a:t>
            </a:r>
          </a:p>
          <a:p>
            <a:pPr marL="0" indent="0">
              <a:buNone/>
            </a:pPr>
            <a:endParaRPr lang="en-US" sz="2400" b="1" u="sng"/>
          </a:p>
          <a:p>
            <a:pPr marL="0" indent="0">
              <a:buNone/>
            </a:pPr>
            <a:r>
              <a:rPr lang="en-US" sz="2600" b="1" u="sng"/>
              <a:t>Create Data</a:t>
            </a:r>
          </a:p>
          <a:p>
            <a:r>
              <a:rPr lang="en-US" sz="2200"/>
              <a:t>Gather relevant News on a company</a:t>
            </a:r>
          </a:p>
          <a:p>
            <a:r>
              <a:rPr lang="en-US" sz="2200"/>
              <a:t>Get the sentiment of that news </a:t>
            </a:r>
          </a:p>
          <a:p>
            <a:r>
              <a:rPr lang="en-US" sz="2200"/>
              <a:t>Builds datasets into </a:t>
            </a:r>
            <a:r>
              <a:rPr lang="en-US" sz="2200" b="1"/>
              <a:t>_data </a:t>
            </a:r>
            <a:r>
              <a:rPr lang="en-US" sz="2200"/>
              <a:t>directory</a:t>
            </a:r>
          </a:p>
          <a:p>
            <a:pPr marL="0" indent="0">
              <a:buNone/>
            </a:pPr>
            <a:endParaRPr lang="en-US" sz="2600" b="1" u="sng"/>
          </a:p>
          <a:p>
            <a:pPr marL="0" indent="0">
              <a:buNone/>
            </a:pPr>
            <a:r>
              <a:rPr lang="en-US" sz="2600" b="1" u="sng"/>
              <a:t>Visualize</a:t>
            </a:r>
          </a:p>
          <a:p>
            <a:r>
              <a:rPr lang="en-US" sz="2200"/>
              <a:t>Graphing the datasets</a:t>
            </a:r>
          </a:p>
          <a:p>
            <a:r>
              <a:rPr lang="en-US" sz="2200"/>
              <a:t>Plotly dashboard</a:t>
            </a:r>
          </a:p>
          <a:p>
            <a:pPr marL="342900" lvl="1" indent="0">
              <a:buNone/>
            </a:pPr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170491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2205-BED7-4D95-981B-3F7B1C00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975361"/>
            <a:ext cx="5778500" cy="1569720"/>
          </a:xfrm>
        </p:spPr>
        <p:txBody>
          <a:bodyPr>
            <a:normAutofit/>
          </a:bodyPr>
          <a:lstStyle/>
          <a:p>
            <a:r>
              <a:rPr lang="en-US" sz="3600" b="1" u="sng"/>
              <a:t>What We’ve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4720-F9B8-4F0F-BB15-814C98E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724605"/>
            <a:ext cx="5778500" cy="623651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/>
              <a:t>Data Creation</a:t>
            </a:r>
          </a:p>
          <a:p>
            <a:pPr lvl="1"/>
            <a:r>
              <a:rPr lang="en-US" sz="2000" b="1"/>
              <a:t>data</a:t>
            </a:r>
            <a:r>
              <a:rPr lang="en-US" sz="2000" b="1" err="1"/>
              <a:t>_creation.ipynb</a:t>
            </a:r>
            <a:r>
              <a:rPr lang="en-US" sz="2000"/>
              <a:t>: </a:t>
            </a:r>
          </a:p>
          <a:p>
            <a:pPr lvl="2"/>
            <a:r>
              <a:rPr lang="en-US" sz="1800"/>
              <a:t>This notebook shows how the data creation pipeline works in code</a:t>
            </a:r>
          </a:p>
          <a:p>
            <a:pPr lvl="2"/>
            <a:r>
              <a:rPr lang="en-US" sz="1800"/>
              <a:t> Can be used to create datasets for visualizing</a:t>
            </a:r>
          </a:p>
          <a:p>
            <a:pPr lvl="1"/>
            <a:r>
              <a:rPr lang="en-US" sz="2000" b="1" err="1"/>
              <a:t>re_analyzing.ipynb</a:t>
            </a:r>
            <a:r>
              <a:rPr lang="en-US" sz="2000" b="1"/>
              <a:t>:</a:t>
            </a:r>
          </a:p>
          <a:p>
            <a:pPr lvl="2"/>
            <a:r>
              <a:rPr lang="en-US" sz="1800"/>
              <a:t>Note book that shows how you can re-analyze the already existing data with a new sentiment model </a:t>
            </a:r>
          </a:p>
          <a:p>
            <a:r>
              <a:rPr lang="en-US" sz="2400" b="1" u="sng"/>
              <a:t>Visualizing</a:t>
            </a:r>
          </a:p>
          <a:p>
            <a:pPr lvl="1"/>
            <a:r>
              <a:rPr lang="en-US" sz="2000" b="1"/>
              <a:t>_data</a:t>
            </a:r>
            <a:r>
              <a:rPr lang="en-US" sz="2000"/>
              <a:t>: </a:t>
            </a:r>
          </a:p>
          <a:p>
            <a:pPr lvl="2"/>
            <a:r>
              <a:rPr lang="en-US" sz="1800"/>
              <a:t>bunch of precompiled data to graph and play with</a:t>
            </a:r>
          </a:p>
          <a:p>
            <a:pPr lvl="2"/>
            <a:r>
              <a:rPr lang="en-US" sz="1800"/>
              <a:t>where the dash looks for data to graph</a:t>
            </a:r>
          </a:p>
          <a:p>
            <a:pPr lvl="1"/>
            <a:r>
              <a:rPr lang="en-US" sz="2000" b="1"/>
              <a:t>app.py</a:t>
            </a:r>
            <a:r>
              <a:rPr lang="en-US" sz="2000"/>
              <a:t>: </a:t>
            </a:r>
          </a:p>
          <a:p>
            <a:pPr lvl="2"/>
            <a:r>
              <a:rPr lang="en-US" sz="1800"/>
              <a:t>will run from the command line and auto open browser</a:t>
            </a:r>
          </a:p>
          <a:p>
            <a:pPr lvl="1"/>
            <a:r>
              <a:rPr lang="en-US" sz="2000" b="1" err="1"/>
              <a:t>dash_app.ipynb</a:t>
            </a:r>
            <a:r>
              <a:rPr lang="en-US" sz="2100"/>
              <a:t>: </a:t>
            </a:r>
          </a:p>
          <a:p>
            <a:pPr lvl="2"/>
            <a:r>
              <a:rPr lang="en-US" sz="1900" err="1"/>
              <a:t>jupyter</a:t>
            </a:r>
            <a:r>
              <a:rPr lang="en-US" sz="1900"/>
              <a:t> notebook version of app.py</a:t>
            </a:r>
            <a:endParaRPr lang="en-US" sz="1900" b="1"/>
          </a:p>
        </p:txBody>
      </p:sp>
    </p:spTree>
    <p:extLst>
      <p:ext uri="{BB962C8B-B14F-4D97-AF65-F5344CB8AC3E}">
        <p14:creationId xmlns:p14="http://schemas.microsoft.com/office/powerpoint/2010/main" val="319737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0B43-EF23-49CF-8C99-75FAEFCF9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Example </a:t>
            </a:r>
            <a:br>
              <a:rPr lang="en-US" sz="4800"/>
            </a:br>
            <a:r>
              <a:rPr lang="en-US" sz="4800"/>
              <a:t>Walk Through</a:t>
            </a:r>
          </a:p>
        </p:txBody>
      </p:sp>
    </p:spTree>
    <p:extLst>
      <p:ext uri="{BB962C8B-B14F-4D97-AF65-F5344CB8AC3E}">
        <p14:creationId xmlns:p14="http://schemas.microsoft.com/office/powerpoint/2010/main" val="259442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0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AD42939-83E4-4C0A-882D-AA995E9E4DC0}"/>
              </a:ext>
            </a:extLst>
          </p:cNvPr>
          <p:cNvSpPr/>
          <p:nvPr/>
        </p:nvSpPr>
        <p:spPr>
          <a:xfrm>
            <a:off x="1113438" y="748040"/>
            <a:ext cx="1918305" cy="13658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CFA9F4-FAF5-4465-B2CF-5BD64301F68E}"/>
              </a:ext>
            </a:extLst>
          </p:cNvPr>
          <p:cNvSpPr/>
          <p:nvPr/>
        </p:nvSpPr>
        <p:spPr>
          <a:xfrm>
            <a:off x="78503" y="1569809"/>
            <a:ext cx="1918305" cy="13658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9906D9-32A7-4131-8EF0-385EB0F20678}"/>
                </a:ext>
              </a:extLst>
            </p:cNvPr>
            <p:cNvSpPr/>
            <p:nvPr/>
          </p:nvSpPr>
          <p:spPr>
            <a:xfrm>
              <a:off x="5045828" y="1259175"/>
              <a:ext cx="1661160" cy="14420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/>
                <a:t>Ticker</a:t>
              </a:r>
              <a:endParaRPr lang="en-US" b="1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F20DCB8-17CE-4F37-B4B3-C0E0A456C14C}"/>
                </a:ext>
              </a:extLst>
            </p:cNvPr>
            <p:cNvSpPr/>
            <p:nvPr/>
          </p:nvSpPr>
          <p:spPr>
            <a:xfrm>
              <a:off x="64231" y="2079218"/>
              <a:ext cx="2005981" cy="163004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/>
                <a:t>Transformer</a:t>
              </a:r>
              <a:endParaRPr lang="en-US" sz="1400" b="1" u="sng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26F522C-B2A6-4A11-BE8A-511052FFE96C}"/>
                </a:ext>
              </a:extLst>
            </p:cNvPr>
            <p:cNvSpPr/>
            <p:nvPr/>
          </p:nvSpPr>
          <p:spPr>
            <a:xfrm>
              <a:off x="491324" y="3157419"/>
              <a:ext cx="1382682" cy="3716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tokenizer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E7A48DC-ABD8-4F9E-A9FD-003D69598DB2}"/>
                </a:ext>
              </a:extLst>
            </p:cNvPr>
            <p:cNvSpPr/>
            <p:nvPr/>
          </p:nvSpPr>
          <p:spPr>
            <a:xfrm>
              <a:off x="4373573" y="3455341"/>
              <a:ext cx="1466352" cy="7507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Build_queries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4825C38-F07C-482C-AF74-DF34EAF3DF3A}"/>
                </a:ext>
              </a:extLst>
            </p:cNvPr>
            <p:cNvCxnSpPr>
              <a:cxnSpLocks/>
              <a:stCxn id="6" idx="4"/>
              <a:endCxn id="333" idx="7"/>
            </p:cNvCxnSpPr>
            <p:nvPr/>
          </p:nvCxnSpPr>
          <p:spPr>
            <a:xfrm flipH="1">
              <a:off x="5625183" y="2701198"/>
              <a:ext cx="251225" cy="86408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C03F447-5113-42AD-84D0-409C8371B019}"/>
                </a:ext>
              </a:extLst>
            </p:cNvPr>
            <p:cNvCxnSpPr>
              <a:cxnSpLocks/>
              <a:stCxn id="253" idx="4"/>
              <a:endCxn id="89" idx="2"/>
            </p:cNvCxnSpPr>
            <p:nvPr/>
          </p:nvCxnSpPr>
          <p:spPr>
            <a:xfrm>
              <a:off x="1182665" y="3529062"/>
              <a:ext cx="1596308" cy="1267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EB070A6-C774-4D68-8239-CBCE1BC174AD}"/>
                </a:ext>
              </a:extLst>
            </p:cNvPr>
            <p:cNvSpPr/>
            <p:nvPr/>
          </p:nvSpPr>
          <p:spPr>
            <a:xfrm>
              <a:off x="4964341" y="5141911"/>
              <a:ext cx="1494386" cy="15375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Queries</a:t>
              </a:r>
              <a:endParaRPr lang="en-US" sz="1400" b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48394D-6F43-4B5E-AACE-0FDEF03F013F}"/>
                </a:ext>
              </a:extLst>
            </p:cNvPr>
            <p:cNvSpPr/>
            <p:nvPr/>
          </p:nvSpPr>
          <p:spPr>
            <a:xfrm>
              <a:off x="5180345" y="5265277"/>
              <a:ext cx="920474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Prime</a:t>
              </a:r>
              <a:endParaRPr lang="en-US" sz="1400" b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8CA83B3-8A7F-4173-8EB1-554AF2CFA3B7}"/>
                </a:ext>
              </a:extLst>
            </p:cNvPr>
            <p:cNvSpPr/>
            <p:nvPr/>
          </p:nvSpPr>
          <p:spPr>
            <a:xfrm>
              <a:off x="5106749" y="6171932"/>
              <a:ext cx="1165975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Expanded</a:t>
              </a:r>
              <a:endParaRPr lang="en-US" sz="140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F7DF468-9434-4C11-8854-80D0785ECDF4}"/>
                </a:ext>
              </a:extLst>
            </p:cNvPr>
            <p:cNvCxnSpPr>
              <a:cxnSpLocks/>
              <a:stCxn id="333" idx="5"/>
              <a:endCxn id="201" idx="0"/>
            </p:cNvCxnSpPr>
            <p:nvPr/>
          </p:nvCxnSpPr>
          <p:spPr>
            <a:xfrm>
              <a:off x="5625183" y="4096156"/>
              <a:ext cx="86351" cy="10457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071336FD-44F8-4397-9D9F-C7A03E802000}"/>
                </a:ext>
              </a:extLst>
            </p:cNvPr>
            <p:cNvCxnSpPr>
              <a:cxnSpLocks/>
              <a:stCxn id="200" idx="4"/>
              <a:endCxn id="197" idx="4"/>
            </p:cNvCxnSpPr>
            <p:nvPr/>
          </p:nvCxnSpPr>
          <p:spPr>
            <a:xfrm rot="5400000">
              <a:off x="3108629" y="6698254"/>
              <a:ext cx="2726776" cy="2435440"/>
            </a:xfrm>
            <a:prstGeom prst="curvedConnector3">
              <a:avLst>
                <a:gd name="adj1" fmla="val 1083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B311434-CD8A-4B09-A811-6440C3E15BF0}"/>
                </a:ext>
              </a:extLst>
            </p:cNvPr>
            <p:cNvCxnSpPr>
              <a:cxnSpLocks/>
              <a:stCxn id="199" idx="2"/>
              <a:endCxn id="102" idx="6"/>
            </p:cNvCxnSpPr>
            <p:nvPr/>
          </p:nvCxnSpPr>
          <p:spPr>
            <a:xfrm flipH="1" flipV="1">
              <a:off x="3945515" y="3398538"/>
              <a:ext cx="1234830" cy="20570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A7E7B1C-6AE4-48FC-98BA-59A5F5768D99}"/>
                </a:ext>
              </a:extLst>
            </p:cNvPr>
            <p:cNvCxnSpPr>
              <a:cxnSpLocks/>
              <a:stCxn id="199" idx="3"/>
              <a:endCxn id="108" idx="6"/>
            </p:cNvCxnSpPr>
            <p:nvPr/>
          </p:nvCxnSpPr>
          <p:spPr>
            <a:xfrm flipH="1">
              <a:off x="3953247" y="5590186"/>
              <a:ext cx="1361898" cy="594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080FE99-5185-4C02-B61C-8A75AE0F1255}"/>
              </a:ext>
            </a:extLst>
          </p:cNvPr>
          <p:cNvSpPr/>
          <p:nvPr/>
        </p:nvSpPr>
        <p:spPr>
          <a:xfrm>
            <a:off x="-40905" y="4315881"/>
            <a:ext cx="2283411" cy="257850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9906D9-32A7-4131-8EF0-385EB0F20678}"/>
                </a:ext>
              </a:extLst>
            </p:cNvPr>
            <p:cNvSpPr/>
            <p:nvPr/>
          </p:nvSpPr>
          <p:spPr>
            <a:xfrm>
              <a:off x="5045828" y="1259175"/>
              <a:ext cx="1661160" cy="14420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/>
                <a:t>Ticker</a:t>
              </a:r>
              <a:endParaRPr lang="en-US" b="1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F20DCB8-17CE-4F37-B4B3-C0E0A456C14C}"/>
                </a:ext>
              </a:extLst>
            </p:cNvPr>
            <p:cNvSpPr/>
            <p:nvPr/>
          </p:nvSpPr>
          <p:spPr>
            <a:xfrm>
              <a:off x="64231" y="2079218"/>
              <a:ext cx="2005981" cy="163004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/>
                <a:t>Transformer</a:t>
              </a:r>
              <a:endParaRPr lang="en-US" sz="1400" b="1" u="sng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26F522C-B2A6-4A11-BE8A-511052FFE96C}"/>
                </a:ext>
              </a:extLst>
            </p:cNvPr>
            <p:cNvSpPr/>
            <p:nvPr/>
          </p:nvSpPr>
          <p:spPr>
            <a:xfrm>
              <a:off x="491324" y="3157419"/>
              <a:ext cx="1382682" cy="3716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tokenizer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E7A48DC-ABD8-4F9E-A9FD-003D69598DB2}"/>
                </a:ext>
              </a:extLst>
            </p:cNvPr>
            <p:cNvSpPr/>
            <p:nvPr/>
          </p:nvSpPr>
          <p:spPr>
            <a:xfrm>
              <a:off x="4373573" y="3455341"/>
              <a:ext cx="1466352" cy="7507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Build_queries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4825C38-F07C-482C-AF74-DF34EAF3DF3A}"/>
                </a:ext>
              </a:extLst>
            </p:cNvPr>
            <p:cNvCxnSpPr>
              <a:cxnSpLocks/>
              <a:stCxn id="6" idx="4"/>
              <a:endCxn id="333" idx="7"/>
            </p:cNvCxnSpPr>
            <p:nvPr/>
          </p:nvCxnSpPr>
          <p:spPr>
            <a:xfrm flipH="1">
              <a:off x="5625183" y="2701198"/>
              <a:ext cx="251225" cy="86408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C03F447-5113-42AD-84D0-409C8371B019}"/>
                </a:ext>
              </a:extLst>
            </p:cNvPr>
            <p:cNvCxnSpPr>
              <a:cxnSpLocks/>
              <a:stCxn id="253" idx="4"/>
              <a:endCxn id="89" idx="2"/>
            </p:cNvCxnSpPr>
            <p:nvPr/>
          </p:nvCxnSpPr>
          <p:spPr>
            <a:xfrm>
              <a:off x="1182665" y="3529062"/>
              <a:ext cx="1596308" cy="1267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EB070A6-C774-4D68-8239-CBCE1BC174AD}"/>
                </a:ext>
              </a:extLst>
            </p:cNvPr>
            <p:cNvSpPr/>
            <p:nvPr/>
          </p:nvSpPr>
          <p:spPr>
            <a:xfrm>
              <a:off x="4964341" y="5141911"/>
              <a:ext cx="1494386" cy="15375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Queries</a:t>
              </a:r>
              <a:endParaRPr lang="en-US" sz="1400" b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48394D-6F43-4B5E-AACE-0FDEF03F013F}"/>
                </a:ext>
              </a:extLst>
            </p:cNvPr>
            <p:cNvSpPr/>
            <p:nvPr/>
          </p:nvSpPr>
          <p:spPr>
            <a:xfrm>
              <a:off x="5180345" y="5265277"/>
              <a:ext cx="920474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Prime</a:t>
              </a:r>
              <a:endParaRPr lang="en-US" sz="1400" b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8CA83B3-8A7F-4173-8EB1-554AF2CFA3B7}"/>
                </a:ext>
              </a:extLst>
            </p:cNvPr>
            <p:cNvSpPr/>
            <p:nvPr/>
          </p:nvSpPr>
          <p:spPr>
            <a:xfrm>
              <a:off x="5106749" y="6171932"/>
              <a:ext cx="1165975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Expanded</a:t>
              </a:r>
              <a:endParaRPr lang="en-US" sz="140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F7DF468-9434-4C11-8854-80D0785ECDF4}"/>
                </a:ext>
              </a:extLst>
            </p:cNvPr>
            <p:cNvCxnSpPr>
              <a:cxnSpLocks/>
              <a:stCxn id="333" idx="5"/>
              <a:endCxn id="201" idx="0"/>
            </p:cNvCxnSpPr>
            <p:nvPr/>
          </p:nvCxnSpPr>
          <p:spPr>
            <a:xfrm>
              <a:off x="5625183" y="4096156"/>
              <a:ext cx="86351" cy="10457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071336FD-44F8-4397-9D9F-C7A03E802000}"/>
                </a:ext>
              </a:extLst>
            </p:cNvPr>
            <p:cNvCxnSpPr>
              <a:cxnSpLocks/>
              <a:stCxn id="200" idx="4"/>
              <a:endCxn id="197" idx="4"/>
            </p:cNvCxnSpPr>
            <p:nvPr/>
          </p:nvCxnSpPr>
          <p:spPr>
            <a:xfrm rot="5400000">
              <a:off x="3108629" y="6698254"/>
              <a:ext cx="2726776" cy="2435440"/>
            </a:xfrm>
            <a:prstGeom prst="curvedConnector3">
              <a:avLst>
                <a:gd name="adj1" fmla="val 1083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B311434-CD8A-4B09-A811-6440C3E15BF0}"/>
                </a:ext>
              </a:extLst>
            </p:cNvPr>
            <p:cNvCxnSpPr>
              <a:cxnSpLocks/>
              <a:stCxn id="199" idx="2"/>
              <a:endCxn id="102" idx="6"/>
            </p:cNvCxnSpPr>
            <p:nvPr/>
          </p:nvCxnSpPr>
          <p:spPr>
            <a:xfrm flipH="1" flipV="1">
              <a:off x="3945515" y="3398538"/>
              <a:ext cx="1234830" cy="20570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A7E7B1C-6AE4-48FC-98BA-59A5F5768D99}"/>
                </a:ext>
              </a:extLst>
            </p:cNvPr>
            <p:cNvCxnSpPr>
              <a:cxnSpLocks/>
              <a:stCxn id="199" idx="3"/>
              <a:endCxn id="108" idx="6"/>
            </p:cNvCxnSpPr>
            <p:nvPr/>
          </p:nvCxnSpPr>
          <p:spPr>
            <a:xfrm flipH="1">
              <a:off x="3953247" y="5590186"/>
              <a:ext cx="1361898" cy="594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080FE99-5185-4C02-B61C-8A75AE0F1255}"/>
              </a:ext>
            </a:extLst>
          </p:cNvPr>
          <p:cNvSpPr/>
          <p:nvPr/>
        </p:nvSpPr>
        <p:spPr>
          <a:xfrm>
            <a:off x="2175347" y="1923428"/>
            <a:ext cx="4264864" cy="257850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9906D9-32A7-4131-8EF0-385EB0F20678}"/>
                </a:ext>
              </a:extLst>
            </p:cNvPr>
            <p:cNvSpPr/>
            <p:nvPr/>
          </p:nvSpPr>
          <p:spPr>
            <a:xfrm>
              <a:off x="5045828" y="1259175"/>
              <a:ext cx="1661160" cy="14420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/>
                <a:t>Ticker</a:t>
              </a:r>
              <a:endParaRPr lang="en-US" b="1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F20DCB8-17CE-4F37-B4B3-C0E0A456C14C}"/>
                </a:ext>
              </a:extLst>
            </p:cNvPr>
            <p:cNvSpPr/>
            <p:nvPr/>
          </p:nvSpPr>
          <p:spPr>
            <a:xfrm>
              <a:off x="64231" y="2079218"/>
              <a:ext cx="2005981" cy="163004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/>
                <a:t>Transformer</a:t>
              </a:r>
              <a:endParaRPr lang="en-US" sz="1400" b="1" u="sng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26F522C-B2A6-4A11-BE8A-511052FFE96C}"/>
                </a:ext>
              </a:extLst>
            </p:cNvPr>
            <p:cNvSpPr/>
            <p:nvPr/>
          </p:nvSpPr>
          <p:spPr>
            <a:xfrm>
              <a:off x="491324" y="3157419"/>
              <a:ext cx="1382682" cy="3716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tokenizer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E7A48DC-ABD8-4F9E-A9FD-003D69598DB2}"/>
                </a:ext>
              </a:extLst>
            </p:cNvPr>
            <p:cNvSpPr/>
            <p:nvPr/>
          </p:nvSpPr>
          <p:spPr>
            <a:xfrm>
              <a:off x="4373573" y="3455341"/>
              <a:ext cx="1466352" cy="7507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Build_queries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4825C38-F07C-482C-AF74-DF34EAF3DF3A}"/>
                </a:ext>
              </a:extLst>
            </p:cNvPr>
            <p:cNvCxnSpPr>
              <a:cxnSpLocks/>
              <a:stCxn id="6" idx="4"/>
              <a:endCxn id="333" idx="7"/>
            </p:cNvCxnSpPr>
            <p:nvPr/>
          </p:nvCxnSpPr>
          <p:spPr>
            <a:xfrm flipH="1">
              <a:off x="5625183" y="2701198"/>
              <a:ext cx="251225" cy="86408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C03F447-5113-42AD-84D0-409C8371B019}"/>
                </a:ext>
              </a:extLst>
            </p:cNvPr>
            <p:cNvCxnSpPr>
              <a:cxnSpLocks/>
              <a:stCxn id="253" idx="4"/>
              <a:endCxn id="89" idx="2"/>
            </p:cNvCxnSpPr>
            <p:nvPr/>
          </p:nvCxnSpPr>
          <p:spPr>
            <a:xfrm>
              <a:off x="1182665" y="3529062"/>
              <a:ext cx="1596308" cy="1267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EB070A6-C774-4D68-8239-CBCE1BC174AD}"/>
                </a:ext>
              </a:extLst>
            </p:cNvPr>
            <p:cNvSpPr/>
            <p:nvPr/>
          </p:nvSpPr>
          <p:spPr>
            <a:xfrm>
              <a:off x="4964341" y="5141911"/>
              <a:ext cx="1494386" cy="15375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Queries</a:t>
              </a:r>
              <a:endParaRPr lang="en-US" sz="1400" b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48394D-6F43-4B5E-AACE-0FDEF03F013F}"/>
                </a:ext>
              </a:extLst>
            </p:cNvPr>
            <p:cNvSpPr/>
            <p:nvPr/>
          </p:nvSpPr>
          <p:spPr>
            <a:xfrm>
              <a:off x="5180345" y="5265277"/>
              <a:ext cx="920474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Prime</a:t>
              </a:r>
              <a:endParaRPr lang="en-US" sz="1400" b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8CA83B3-8A7F-4173-8EB1-554AF2CFA3B7}"/>
                </a:ext>
              </a:extLst>
            </p:cNvPr>
            <p:cNvSpPr/>
            <p:nvPr/>
          </p:nvSpPr>
          <p:spPr>
            <a:xfrm>
              <a:off x="5106749" y="6171932"/>
              <a:ext cx="1165975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Expanded</a:t>
              </a:r>
              <a:endParaRPr lang="en-US" sz="140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F7DF468-9434-4C11-8854-80D0785ECDF4}"/>
                </a:ext>
              </a:extLst>
            </p:cNvPr>
            <p:cNvCxnSpPr>
              <a:cxnSpLocks/>
              <a:stCxn id="333" idx="5"/>
              <a:endCxn id="201" idx="0"/>
            </p:cNvCxnSpPr>
            <p:nvPr/>
          </p:nvCxnSpPr>
          <p:spPr>
            <a:xfrm>
              <a:off x="5625183" y="4096156"/>
              <a:ext cx="86351" cy="10457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071336FD-44F8-4397-9D9F-C7A03E802000}"/>
                </a:ext>
              </a:extLst>
            </p:cNvPr>
            <p:cNvCxnSpPr>
              <a:cxnSpLocks/>
              <a:stCxn id="200" idx="4"/>
              <a:endCxn id="197" idx="4"/>
            </p:cNvCxnSpPr>
            <p:nvPr/>
          </p:nvCxnSpPr>
          <p:spPr>
            <a:xfrm rot="5400000">
              <a:off x="3108629" y="6698254"/>
              <a:ext cx="2726776" cy="2435440"/>
            </a:xfrm>
            <a:prstGeom prst="curvedConnector3">
              <a:avLst>
                <a:gd name="adj1" fmla="val 1083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B311434-CD8A-4B09-A811-6440C3E15BF0}"/>
                </a:ext>
              </a:extLst>
            </p:cNvPr>
            <p:cNvCxnSpPr>
              <a:cxnSpLocks/>
              <a:stCxn id="199" idx="2"/>
              <a:endCxn id="102" idx="6"/>
            </p:cNvCxnSpPr>
            <p:nvPr/>
          </p:nvCxnSpPr>
          <p:spPr>
            <a:xfrm flipH="1" flipV="1">
              <a:off x="3945515" y="3398538"/>
              <a:ext cx="1234830" cy="20570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A7E7B1C-6AE4-48FC-98BA-59A5F5768D99}"/>
                </a:ext>
              </a:extLst>
            </p:cNvPr>
            <p:cNvCxnSpPr>
              <a:cxnSpLocks/>
              <a:stCxn id="199" idx="3"/>
              <a:endCxn id="108" idx="6"/>
            </p:cNvCxnSpPr>
            <p:nvPr/>
          </p:nvCxnSpPr>
          <p:spPr>
            <a:xfrm flipH="1">
              <a:off x="3953247" y="5590186"/>
              <a:ext cx="1361898" cy="594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080FE99-5185-4C02-B61C-8A75AE0F1255}"/>
              </a:ext>
            </a:extLst>
          </p:cNvPr>
          <p:cNvSpPr/>
          <p:nvPr/>
        </p:nvSpPr>
        <p:spPr>
          <a:xfrm>
            <a:off x="2042912" y="4389268"/>
            <a:ext cx="2969885" cy="20453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AC26025-AEA8-4A0E-BB91-E04CB7BB7227}"/>
              </a:ext>
            </a:extLst>
          </p:cNvPr>
          <p:cNvGrpSpPr/>
          <p:nvPr/>
        </p:nvGrpSpPr>
        <p:grpSpPr>
          <a:xfrm>
            <a:off x="-114439" y="0"/>
            <a:ext cx="6961926" cy="12192000"/>
            <a:chOff x="-114439" y="0"/>
            <a:chExt cx="6961926" cy="12192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B19A071-764D-4E37-838B-2831DE530A95}"/>
                </a:ext>
              </a:extLst>
            </p:cNvPr>
            <p:cNvSpPr/>
            <p:nvPr/>
          </p:nvSpPr>
          <p:spPr>
            <a:xfrm>
              <a:off x="-40904" y="0"/>
              <a:ext cx="6888391" cy="1219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9906D9-32A7-4131-8EF0-385EB0F20678}"/>
                </a:ext>
              </a:extLst>
            </p:cNvPr>
            <p:cNvSpPr/>
            <p:nvPr/>
          </p:nvSpPr>
          <p:spPr>
            <a:xfrm>
              <a:off x="5045828" y="1259175"/>
              <a:ext cx="1661160" cy="14420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/>
                <a:t>Ticker</a:t>
              </a:r>
              <a:endParaRPr lang="en-US" b="1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9928C9-4629-424A-9781-007586D783C8}"/>
                </a:ext>
              </a:extLst>
            </p:cNvPr>
            <p:cNvSpPr/>
            <p:nvPr/>
          </p:nvSpPr>
          <p:spPr>
            <a:xfrm>
              <a:off x="1388992" y="1572868"/>
              <a:ext cx="4977684" cy="90462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5F8A78-B459-493D-906D-8D4F23AFD535}"/>
                </a:ext>
              </a:extLst>
            </p:cNvPr>
            <p:cNvSpPr/>
            <p:nvPr/>
          </p:nvSpPr>
          <p:spPr>
            <a:xfrm>
              <a:off x="-114439" y="4591674"/>
              <a:ext cx="2014943" cy="19913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E6869E-518E-4B57-9170-B2818DD1A501}"/>
                </a:ext>
              </a:extLst>
            </p:cNvPr>
            <p:cNvSpPr/>
            <p:nvPr/>
          </p:nvSpPr>
          <p:spPr>
            <a:xfrm>
              <a:off x="552436" y="4672658"/>
              <a:ext cx="637736" cy="3211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fit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1D13ED-65C4-4BDD-B4B3-2D77FA63FB80}"/>
                </a:ext>
              </a:extLst>
            </p:cNvPr>
            <p:cNvCxnSpPr>
              <a:cxnSpLocks/>
              <a:stCxn id="73" idx="7"/>
              <a:endCxn id="77" idx="2"/>
            </p:cNvCxnSpPr>
            <p:nvPr/>
          </p:nvCxnSpPr>
          <p:spPr>
            <a:xfrm flipV="1">
              <a:off x="1096778" y="2800249"/>
              <a:ext cx="1344031" cy="191943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F8B887-D1CE-4C83-B04C-648A2ABE8B2B}"/>
                </a:ext>
              </a:extLst>
            </p:cNvPr>
            <p:cNvSpPr/>
            <p:nvPr/>
          </p:nvSpPr>
          <p:spPr>
            <a:xfrm>
              <a:off x="2440809" y="2372571"/>
              <a:ext cx="2225695" cy="8553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Docs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A7ECD3-F046-495F-A337-324F8E1C5F55}"/>
                </a:ext>
              </a:extLst>
            </p:cNvPr>
            <p:cNvSpPr/>
            <p:nvPr/>
          </p:nvSpPr>
          <p:spPr>
            <a:xfrm>
              <a:off x="2778973" y="4561452"/>
              <a:ext cx="1537801" cy="46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sub_divide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B189D1-46BD-48B6-96CD-432D699B921C}"/>
                </a:ext>
              </a:extLst>
            </p:cNvPr>
            <p:cNvSpPr/>
            <p:nvPr/>
          </p:nvSpPr>
          <p:spPr>
            <a:xfrm>
              <a:off x="2328863" y="5330872"/>
              <a:ext cx="2464082" cy="794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Sub_docs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926F5C-7C28-4F45-A21D-D811E78481D7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>
              <a:off x="3547874" y="5031051"/>
              <a:ext cx="13030" cy="2998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11F775-DA22-4E8A-9808-0BF46D1C3E98}"/>
                </a:ext>
              </a:extLst>
            </p:cNvPr>
            <p:cNvSpPr/>
            <p:nvPr/>
          </p:nvSpPr>
          <p:spPr>
            <a:xfrm>
              <a:off x="2428924" y="8080945"/>
              <a:ext cx="2370287" cy="91938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Relevance_Set</a:t>
              </a:r>
              <a:endParaRPr lang="en-US" b="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AD3F0A7-C70C-48F8-8B2C-36F3E368341F}"/>
                </a:ext>
              </a:extLst>
            </p:cNvPr>
            <p:cNvSpPr txBox="1"/>
            <p:nvPr/>
          </p:nvSpPr>
          <p:spPr>
            <a:xfrm>
              <a:off x="3381203" y="1631311"/>
              <a:ext cx="1681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Corpus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F20DCB8-17CE-4F37-B4B3-C0E0A456C14C}"/>
                </a:ext>
              </a:extLst>
            </p:cNvPr>
            <p:cNvSpPr/>
            <p:nvPr/>
          </p:nvSpPr>
          <p:spPr>
            <a:xfrm>
              <a:off x="64231" y="2079218"/>
              <a:ext cx="2005981" cy="163004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/>
                <a:t>Transformer</a:t>
              </a:r>
              <a:endParaRPr lang="en-US" sz="1400" b="1" u="sng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26F522C-B2A6-4A11-BE8A-511052FFE96C}"/>
                </a:ext>
              </a:extLst>
            </p:cNvPr>
            <p:cNvSpPr/>
            <p:nvPr/>
          </p:nvSpPr>
          <p:spPr>
            <a:xfrm>
              <a:off x="491324" y="3157419"/>
              <a:ext cx="1382682" cy="3716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tokenizer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E371CE-3939-4BC2-B0D8-EA5CCD86661F}"/>
                </a:ext>
              </a:extLst>
            </p:cNvPr>
            <p:cNvSpPr/>
            <p:nvPr/>
          </p:nvSpPr>
          <p:spPr>
            <a:xfrm>
              <a:off x="3114457" y="3178031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61E5524-9A3F-4FB7-B69F-4B14D3DCBB59}"/>
                </a:ext>
              </a:extLst>
            </p:cNvPr>
            <p:cNvSpPr/>
            <p:nvPr/>
          </p:nvSpPr>
          <p:spPr>
            <a:xfrm>
              <a:off x="3065833" y="3912286"/>
              <a:ext cx="935644" cy="41788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17F8E-574F-40D4-ADDC-1AF69C9A7741}"/>
                </a:ext>
              </a:extLst>
            </p:cNvPr>
            <p:cNvSpPr/>
            <p:nvPr/>
          </p:nvSpPr>
          <p:spPr>
            <a:xfrm>
              <a:off x="3122189" y="5963926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EE028E-E439-4A2B-924C-467FC36460E4}"/>
                </a:ext>
              </a:extLst>
            </p:cNvPr>
            <p:cNvSpPr/>
            <p:nvPr/>
          </p:nvSpPr>
          <p:spPr>
            <a:xfrm>
              <a:off x="3105689" y="6639425"/>
              <a:ext cx="961273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037F7E-5C21-4D4D-8D1D-607DBB4BD276}"/>
                </a:ext>
              </a:extLst>
            </p:cNvPr>
            <p:cNvCxnSpPr>
              <a:cxnSpLocks/>
              <a:stCxn id="103" idx="4"/>
              <a:endCxn id="89" idx="0"/>
            </p:cNvCxnSpPr>
            <p:nvPr/>
          </p:nvCxnSpPr>
          <p:spPr>
            <a:xfrm>
              <a:off x="3533655" y="4330173"/>
              <a:ext cx="14219" cy="2312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49DCF0-9539-4A0D-98A6-6741EAC64352}"/>
                </a:ext>
              </a:extLst>
            </p:cNvPr>
            <p:cNvSpPr/>
            <p:nvPr/>
          </p:nvSpPr>
          <p:spPr>
            <a:xfrm>
              <a:off x="2838768" y="8838349"/>
              <a:ext cx="831058" cy="441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7C6AB00-BD3E-438B-BA3A-2DDC12726182}"/>
                </a:ext>
              </a:extLst>
            </p:cNvPr>
            <p:cNvSpPr/>
            <p:nvPr/>
          </p:nvSpPr>
          <p:spPr>
            <a:xfrm>
              <a:off x="3587838" y="8887612"/>
              <a:ext cx="935644" cy="409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Prune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4E2318-436A-441A-8BD6-C37DABEC0B50}"/>
                </a:ext>
              </a:extLst>
            </p:cNvPr>
            <p:cNvSpPr/>
            <p:nvPr/>
          </p:nvSpPr>
          <p:spPr>
            <a:xfrm>
              <a:off x="2676671" y="7353818"/>
              <a:ext cx="1795346" cy="4286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Make_relevant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3CDD36F-1ED7-4F7B-B873-72F78F6F0C2A}"/>
                </a:ext>
              </a:extLst>
            </p:cNvPr>
            <p:cNvCxnSpPr>
              <a:cxnSpLocks/>
              <a:stCxn id="109" idx="4"/>
              <a:endCxn id="205" idx="0"/>
            </p:cNvCxnSpPr>
            <p:nvPr/>
          </p:nvCxnSpPr>
          <p:spPr>
            <a:xfrm flipH="1">
              <a:off x="3574344" y="7048516"/>
              <a:ext cx="11982" cy="30530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175D7DE-5439-4ED6-B83B-8B25AA4104E5}"/>
                </a:ext>
              </a:extLst>
            </p:cNvPr>
            <p:cNvCxnSpPr>
              <a:cxnSpLocks/>
              <a:stCxn id="205" idx="4"/>
              <a:endCxn id="120" idx="0"/>
            </p:cNvCxnSpPr>
            <p:nvPr/>
          </p:nvCxnSpPr>
          <p:spPr>
            <a:xfrm>
              <a:off x="3574344" y="7782469"/>
              <a:ext cx="39724" cy="2984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9690643-45D9-4D5B-8F55-FC67DF7A0A87}"/>
                </a:ext>
              </a:extLst>
            </p:cNvPr>
            <p:cNvSpPr/>
            <p:nvPr/>
          </p:nvSpPr>
          <p:spPr>
            <a:xfrm>
              <a:off x="986848" y="4968238"/>
              <a:ext cx="901523" cy="4824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BC5D6F4D-99DA-4A1C-B088-D3EA4EDA7A3E}"/>
                </a:ext>
              </a:extLst>
            </p:cNvPr>
            <p:cNvSpPr/>
            <p:nvPr/>
          </p:nvSpPr>
          <p:spPr>
            <a:xfrm>
              <a:off x="216983" y="5936858"/>
              <a:ext cx="1238500" cy="4472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BM25-QE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83497F-53A0-4F68-A24B-595CA1C21FCC}"/>
                </a:ext>
              </a:extLst>
            </p:cNvPr>
            <p:cNvSpPr txBox="1"/>
            <p:nvPr/>
          </p:nvSpPr>
          <p:spPr>
            <a:xfrm>
              <a:off x="-55235" y="5402066"/>
              <a:ext cx="168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err="1">
                  <a:solidFill>
                    <a:schemeClr val="bg1"/>
                  </a:solidFill>
                </a:rPr>
                <a:t>pyRanker</a:t>
              </a:r>
              <a:endParaRPr lang="en-US" sz="2400" b="1" u="sng">
                <a:solidFill>
                  <a:schemeClr val="bg1"/>
                </a:solidFill>
              </a:endParaRP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0B51913-12C1-40D4-B006-2125B3E5179B}"/>
                </a:ext>
              </a:extLst>
            </p:cNvPr>
            <p:cNvCxnSpPr>
              <a:cxnSpLocks/>
              <a:stCxn id="422" idx="7"/>
              <a:endCxn id="102" idx="2"/>
            </p:cNvCxnSpPr>
            <p:nvPr/>
          </p:nvCxnSpPr>
          <p:spPr>
            <a:xfrm flipV="1">
              <a:off x="1756346" y="3398538"/>
              <a:ext cx="1358111" cy="16403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EDEA4582-CC17-4EDC-A270-9E8FDACD90C7}"/>
                </a:ext>
              </a:extLst>
            </p:cNvPr>
            <p:cNvCxnSpPr>
              <a:cxnSpLocks/>
              <a:stCxn id="422" idx="5"/>
              <a:endCxn id="108" idx="2"/>
            </p:cNvCxnSpPr>
            <p:nvPr/>
          </p:nvCxnSpPr>
          <p:spPr>
            <a:xfrm>
              <a:off x="1756346" y="5380045"/>
              <a:ext cx="1365843" cy="8043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69CCB2A-E60A-4A7C-AB1B-808F0C66483C}"/>
                </a:ext>
              </a:extLst>
            </p:cNvPr>
            <p:cNvCxnSpPr>
              <a:cxnSpLocks/>
              <a:stCxn id="423" idx="4"/>
              <a:endCxn id="197" idx="2"/>
            </p:cNvCxnSpPr>
            <p:nvPr/>
          </p:nvCxnSpPr>
          <p:spPr>
            <a:xfrm>
              <a:off x="836233" y="6384124"/>
              <a:ext cx="2002535" cy="2674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E7A48DC-ABD8-4F9E-A9FD-003D69598DB2}"/>
                </a:ext>
              </a:extLst>
            </p:cNvPr>
            <p:cNvSpPr/>
            <p:nvPr/>
          </p:nvSpPr>
          <p:spPr>
            <a:xfrm>
              <a:off x="4373573" y="3455341"/>
              <a:ext cx="1466352" cy="7507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Build_queries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4825C38-F07C-482C-AF74-DF34EAF3DF3A}"/>
                </a:ext>
              </a:extLst>
            </p:cNvPr>
            <p:cNvCxnSpPr>
              <a:cxnSpLocks/>
              <a:stCxn id="6" idx="4"/>
              <a:endCxn id="333" idx="7"/>
            </p:cNvCxnSpPr>
            <p:nvPr/>
          </p:nvCxnSpPr>
          <p:spPr>
            <a:xfrm flipH="1">
              <a:off x="5625183" y="2701198"/>
              <a:ext cx="251225" cy="86408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C03F447-5113-42AD-84D0-409C8371B019}"/>
                </a:ext>
              </a:extLst>
            </p:cNvPr>
            <p:cNvCxnSpPr>
              <a:cxnSpLocks/>
              <a:stCxn id="253" idx="4"/>
              <a:endCxn id="89" idx="2"/>
            </p:cNvCxnSpPr>
            <p:nvPr/>
          </p:nvCxnSpPr>
          <p:spPr>
            <a:xfrm>
              <a:off x="1182665" y="3529062"/>
              <a:ext cx="1596308" cy="1267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EB070A6-C774-4D68-8239-CBCE1BC174AD}"/>
                </a:ext>
              </a:extLst>
            </p:cNvPr>
            <p:cNvSpPr/>
            <p:nvPr/>
          </p:nvSpPr>
          <p:spPr>
            <a:xfrm>
              <a:off x="4964341" y="5141911"/>
              <a:ext cx="1494386" cy="15375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Queries</a:t>
              </a:r>
              <a:endParaRPr lang="en-US" sz="1400" b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448394D-6F43-4B5E-AACE-0FDEF03F013F}"/>
                </a:ext>
              </a:extLst>
            </p:cNvPr>
            <p:cNvSpPr/>
            <p:nvPr/>
          </p:nvSpPr>
          <p:spPr>
            <a:xfrm>
              <a:off x="5180345" y="5265277"/>
              <a:ext cx="920474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Prime</a:t>
              </a:r>
              <a:endParaRPr lang="en-US" sz="1400" b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8CA83B3-8A7F-4173-8EB1-554AF2CFA3B7}"/>
                </a:ext>
              </a:extLst>
            </p:cNvPr>
            <p:cNvSpPr/>
            <p:nvPr/>
          </p:nvSpPr>
          <p:spPr>
            <a:xfrm>
              <a:off x="5106749" y="6171932"/>
              <a:ext cx="1165975" cy="38065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Expanded</a:t>
              </a:r>
              <a:endParaRPr lang="en-US" sz="140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DC3CF15-0A77-4391-8EA0-4652EB2CE423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3537718" y="6404939"/>
              <a:ext cx="10155" cy="2410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FF4D1C5-E7D6-4B59-80E0-D56CFD0A8A9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529986" y="3619044"/>
              <a:ext cx="3669" cy="2932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F7DF468-9434-4C11-8854-80D0785ECDF4}"/>
                </a:ext>
              </a:extLst>
            </p:cNvPr>
            <p:cNvCxnSpPr>
              <a:cxnSpLocks/>
              <a:stCxn id="333" idx="5"/>
              <a:endCxn id="201" idx="0"/>
            </p:cNvCxnSpPr>
            <p:nvPr/>
          </p:nvCxnSpPr>
          <p:spPr>
            <a:xfrm>
              <a:off x="5625183" y="4096156"/>
              <a:ext cx="86351" cy="10457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071336FD-44F8-4397-9D9F-C7A03E802000}"/>
                </a:ext>
              </a:extLst>
            </p:cNvPr>
            <p:cNvCxnSpPr>
              <a:cxnSpLocks/>
              <a:stCxn id="200" idx="4"/>
              <a:endCxn id="197" idx="4"/>
            </p:cNvCxnSpPr>
            <p:nvPr/>
          </p:nvCxnSpPr>
          <p:spPr>
            <a:xfrm rot="5400000">
              <a:off x="3108629" y="6698254"/>
              <a:ext cx="2726776" cy="2435440"/>
            </a:xfrm>
            <a:prstGeom prst="curvedConnector3">
              <a:avLst>
                <a:gd name="adj1" fmla="val 1083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B311434-CD8A-4B09-A811-6440C3E15BF0}"/>
                </a:ext>
              </a:extLst>
            </p:cNvPr>
            <p:cNvCxnSpPr>
              <a:cxnSpLocks/>
              <a:stCxn id="199" idx="2"/>
              <a:endCxn id="102" idx="6"/>
            </p:cNvCxnSpPr>
            <p:nvPr/>
          </p:nvCxnSpPr>
          <p:spPr>
            <a:xfrm flipH="1" flipV="1">
              <a:off x="3945515" y="3398538"/>
              <a:ext cx="1234830" cy="20570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A7E7B1C-6AE4-48FC-98BA-59A5F5768D99}"/>
                </a:ext>
              </a:extLst>
            </p:cNvPr>
            <p:cNvCxnSpPr>
              <a:cxnSpLocks/>
              <a:stCxn id="199" idx="3"/>
              <a:endCxn id="108" idx="6"/>
            </p:cNvCxnSpPr>
            <p:nvPr/>
          </p:nvCxnSpPr>
          <p:spPr>
            <a:xfrm flipH="1">
              <a:off x="3953247" y="5590186"/>
              <a:ext cx="1361898" cy="5942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A6F9654-1A08-4D47-B669-60DBEBEEDCC7}"/>
                </a:ext>
              </a:extLst>
            </p:cNvPr>
            <p:cNvSpPr/>
            <p:nvPr/>
          </p:nvSpPr>
          <p:spPr>
            <a:xfrm>
              <a:off x="25480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Class object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542A69-AAF9-4CC3-8D8A-18BED6EA8A9A}"/>
                </a:ext>
              </a:extLst>
            </p:cNvPr>
            <p:cNvSpPr/>
            <p:nvPr/>
          </p:nvSpPr>
          <p:spPr>
            <a:xfrm>
              <a:off x="1216581" y="11581206"/>
              <a:ext cx="1264648" cy="5761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Data/entity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C26106E-E0C2-47D0-AD13-6D3D8172ADE2}"/>
                </a:ext>
              </a:extLst>
            </p:cNvPr>
            <p:cNvSpPr/>
            <p:nvPr/>
          </p:nvSpPr>
          <p:spPr>
            <a:xfrm>
              <a:off x="2611308" y="11581206"/>
              <a:ext cx="1087958" cy="576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7900BAD-C343-42CD-AAFD-A2B235C83DBD}"/>
                </a:ext>
              </a:extLst>
            </p:cNvPr>
            <p:cNvSpPr txBox="1"/>
            <p:nvPr/>
          </p:nvSpPr>
          <p:spPr>
            <a:xfrm>
              <a:off x="52947" y="62812"/>
              <a:ext cx="3406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>
                  <a:solidFill>
                    <a:schemeClr val="bg1"/>
                  </a:solidFill>
                </a:rPr>
                <a:t>Creating Relevant Set</a:t>
              </a:r>
              <a:endParaRPr lang="en-US" sz="2000" b="1" u="sng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CFC474-DF64-4022-AA25-605AF6DA4403}"/>
              </a:ext>
            </a:extLst>
          </p:cNvPr>
          <p:cNvSpPr/>
          <p:nvPr/>
        </p:nvSpPr>
        <p:spPr>
          <a:xfrm>
            <a:off x="657007" y="726921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D09723-AECA-4523-A7D1-8B862F032CB6}"/>
              </a:ext>
            </a:extLst>
          </p:cNvPr>
          <p:cNvCxnSpPr>
            <a:cxnSpLocks/>
            <a:stCxn id="49" idx="5"/>
            <a:endCxn id="77" idx="0"/>
          </p:cNvCxnSpPr>
          <p:nvPr/>
        </p:nvCxnSpPr>
        <p:spPr>
          <a:xfrm>
            <a:off x="3069499" y="1457012"/>
            <a:ext cx="484158" cy="9155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080FE99-5185-4C02-B61C-8A75AE0F1255}"/>
              </a:ext>
            </a:extLst>
          </p:cNvPr>
          <p:cNvSpPr/>
          <p:nvPr/>
        </p:nvSpPr>
        <p:spPr>
          <a:xfrm>
            <a:off x="2136864" y="6491975"/>
            <a:ext cx="2969885" cy="33274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25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0B43-EF23-49CF-8C99-75FAEFC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87963"/>
            <a:ext cx="5778500" cy="1473198"/>
          </a:xfrm>
        </p:spPr>
        <p:txBody>
          <a:bodyPr>
            <a:normAutofit/>
          </a:bodyPr>
          <a:lstStyle/>
          <a:p>
            <a:r>
              <a:rPr lang="en-US" sz="480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4380-70FC-4B48-98EF-8BB11E0E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35480"/>
            <a:ext cx="5778500" cy="86698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24292F"/>
                </a:solidFill>
                <a:effectLst/>
                <a:latin typeface="-apple-system"/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24292F"/>
                </a:solidFill>
                <a:effectLst/>
                <a:latin typeface="-apple-system"/>
              </a:rPr>
              <a:t>Data Processing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numpy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pandas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sklearn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scipy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24292F"/>
                </a:solidFill>
                <a:effectLst/>
                <a:latin typeface="-apple-system"/>
              </a:rPr>
              <a:t>Online Data Retrieval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BeautifulSoup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urllib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24292F"/>
                </a:solidFill>
                <a:effectLst/>
                <a:latin typeface="-apple-system"/>
              </a:rPr>
              <a:t>Date/time </a:t>
            </a:r>
            <a:r>
              <a:rPr lang="en-US" sz="2000" b="1" i="0" err="1">
                <a:solidFill>
                  <a:srgbClr val="24292F"/>
                </a:solidFill>
                <a:effectLst/>
                <a:latin typeface="-apple-system"/>
              </a:rPr>
              <a:t>formating</a:t>
            </a:r>
            <a:endParaRPr lang="en-US" sz="20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datetime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dateutil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timeit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24292F"/>
                </a:solidFill>
                <a:effectLst/>
                <a:latin typeface="-apple-system"/>
              </a:rPr>
              <a:t>DNN for NLP (sentiment analysis)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torch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transformers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24292F"/>
                </a:solidFill>
                <a:effectLst/>
                <a:latin typeface="-apple-system"/>
              </a:rPr>
              <a:t>Graphing/Utilizing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rgbClr val="24292F"/>
                </a:solidFill>
                <a:effectLst/>
                <a:latin typeface="-apple-system"/>
              </a:rPr>
              <a:t>plotly</a:t>
            </a:r>
            <a:endParaRPr lang="en-US" sz="1600" b="1" i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24292F"/>
                </a:solidFill>
                <a:effectLst/>
                <a:latin typeface="-apple-system"/>
              </a:rPr>
              <a:t>dash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2405D8F-43CF-40CC-A036-FCBD00656C22}"/>
              </a:ext>
            </a:extLst>
          </p:cNvPr>
          <p:cNvSpPr/>
          <p:nvPr/>
        </p:nvSpPr>
        <p:spPr>
          <a:xfrm>
            <a:off x="3447977" y="4938491"/>
            <a:ext cx="2969885" cy="14654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8A5D9162-6F84-42A7-BA74-4BEA77648062}"/>
              </a:ext>
            </a:extLst>
          </p:cNvPr>
          <p:cNvSpPr/>
          <p:nvPr/>
        </p:nvSpPr>
        <p:spPr>
          <a:xfrm>
            <a:off x="3903081" y="6457916"/>
            <a:ext cx="2005981" cy="479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data_preprocess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8C3A5E07-8C93-442F-8406-A6C46A5AB781}"/>
              </a:ext>
            </a:extLst>
          </p:cNvPr>
          <p:cNvSpPr/>
          <p:nvPr/>
        </p:nvSpPr>
        <p:spPr>
          <a:xfrm>
            <a:off x="3492459" y="8239193"/>
            <a:ext cx="1137592" cy="7268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Full_df</a:t>
            </a:r>
            <a:endParaRPr lang="en-US" sz="1600" b="1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B2C74F16-8242-4F28-9A52-8A1B0F3138F6}"/>
              </a:ext>
            </a:extLst>
          </p:cNvPr>
          <p:cNvSpPr/>
          <p:nvPr/>
        </p:nvSpPr>
        <p:spPr>
          <a:xfrm>
            <a:off x="4615491" y="7569448"/>
            <a:ext cx="1243583" cy="7962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Price_df</a:t>
            </a:r>
            <a:endParaRPr lang="en-US" sz="1600" b="1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A26AA11-9CA9-4313-B508-6F9B7D2B6EA0}"/>
              </a:ext>
            </a:extLst>
          </p:cNvPr>
          <p:cNvSpPr/>
          <p:nvPr/>
        </p:nvSpPr>
        <p:spPr>
          <a:xfrm>
            <a:off x="3596762" y="7932884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16571431-857A-469C-A8C2-55D1272F40D8}"/>
              </a:ext>
            </a:extLst>
          </p:cNvPr>
          <p:cNvSpPr/>
          <p:nvPr/>
        </p:nvSpPr>
        <p:spPr>
          <a:xfrm>
            <a:off x="4596100" y="7285980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7E34E0B-2BA3-4FAB-9EA5-C40E699F5663}"/>
              </a:ext>
            </a:extLst>
          </p:cNvPr>
          <p:cNvCxnSpPr>
            <a:cxnSpLocks/>
            <a:stCxn id="224" idx="4"/>
            <a:endCxn id="464" idx="0"/>
          </p:cNvCxnSpPr>
          <p:nvPr/>
        </p:nvCxnSpPr>
        <p:spPr>
          <a:xfrm>
            <a:off x="4867234" y="6053233"/>
            <a:ext cx="38838" cy="4046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1E3152C-E162-4968-90CF-693BA21A4CDA}"/>
              </a:ext>
            </a:extLst>
          </p:cNvPr>
          <p:cNvCxnSpPr>
            <a:cxnSpLocks/>
            <a:stCxn id="464" idx="4"/>
            <a:endCxn id="497" idx="0"/>
          </p:cNvCxnSpPr>
          <p:nvPr/>
        </p:nvCxnSpPr>
        <p:spPr>
          <a:xfrm>
            <a:off x="4906072" y="6937305"/>
            <a:ext cx="124066" cy="348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FF23520C-9E0A-4426-A3B7-618C00850093}"/>
              </a:ext>
            </a:extLst>
          </p:cNvPr>
          <p:cNvCxnSpPr>
            <a:cxnSpLocks/>
            <a:stCxn id="464" idx="3"/>
            <a:endCxn id="496" idx="0"/>
          </p:cNvCxnSpPr>
          <p:nvPr/>
        </p:nvCxnSpPr>
        <p:spPr>
          <a:xfrm flipH="1">
            <a:off x="4030800" y="6867100"/>
            <a:ext cx="166050" cy="10657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13824964-C978-42CE-8B92-FD794F1D361D}"/>
              </a:ext>
            </a:extLst>
          </p:cNvPr>
          <p:cNvCxnSpPr>
            <a:cxnSpLocks/>
            <a:stCxn id="6" idx="6"/>
            <a:endCxn id="497" idx="7"/>
          </p:cNvCxnSpPr>
          <p:nvPr/>
        </p:nvCxnSpPr>
        <p:spPr>
          <a:xfrm flipH="1">
            <a:off x="5337049" y="1580869"/>
            <a:ext cx="631839" cy="5773882"/>
          </a:xfrm>
          <a:prstGeom prst="curvedConnector4">
            <a:avLst>
              <a:gd name="adj1" fmla="val -113364"/>
              <a:gd name="adj2" fmla="val 9893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B76D71E-6C4E-4286-A1F3-173CDDAB11BA}"/>
              </a:ext>
            </a:extLst>
          </p:cNvPr>
          <p:cNvSpPr/>
          <p:nvPr/>
        </p:nvSpPr>
        <p:spPr>
          <a:xfrm>
            <a:off x="3154749" y="6069338"/>
            <a:ext cx="3325660" cy="32671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1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8A5D9162-6F84-42A7-BA74-4BEA77648062}"/>
              </a:ext>
            </a:extLst>
          </p:cNvPr>
          <p:cNvSpPr/>
          <p:nvPr/>
        </p:nvSpPr>
        <p:spPr>
          <a:xfrm>
            <a:off x="3903081" y="6457916"/>
            <a:ext cx="2005981" cy="479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data_preprocess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8C3A5E07-8C93-442F-8406-A6C46A5AB781}"/>
              </a:ext>
            </a:extLst>
          </p:cNvPr>
          <p:cNvSpPr/>
          <p:nvPr/>
        </p:nvSpPr>
        <p:spPr>
          <a:xfrm>
            <a:off x="3492459" y="8239193"/>
            <a:ext cx="1137592" cy="7268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Full_df</a:t>
            </a:r>
            <a:endParaRPr lang="en-US" sz="1600" b="1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B2C74F16-8242-4F28-9A52-8A1B0F3138F6}"/>
              </a:ext>
            </a:extLst>
          </p:cNvPr>
          <p:cNvSpPr/>
          <p:nvPr/>
        </p:nvSpPr>
        <p:spPr>
          <a:xfrm>
            <a:off x="4615491" y="7569448"/>
            <a:ext cx="1243583" cy="7962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Price_df</a:t>
            </a:r>
            <a:endParaRPr lang="en-US" sz="1600" b="1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A26AA11-9CA9-4313-B508-6F9B7D2B6EA0}"/>
              </a:ext>
            </a:extLst>
          </p:cNvPr>
          <p:cNvSpPr/>
          <p:nvPr/>
        </p:nvSpPr>
        <p:spPr>
          <a:xfrm>
            <a:off x="3596762" y="7932884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16571431-857A-469C-A8C2-55D1272F40D8}"/>
              </a:ext>
            </a:extLst>
          </p:cNvPr>
          <p:cNvSpPr/>
          <p:nvPr/>
        </p:nvSpPr>
        <p:spPr>
          <a:xfrm>
            <a:off x="4596100" y="7285980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7E34E0B-2BA3-4FAB-9EA5-C40E699F5663}"/>
              </a:ext>
            </a:extLst>
          </p:cNvPr>
          <p:cNvCxnSpPr>
            <a:cxnSpLocks/>
            <a:stCxn id="224" idx="4"/>
            <a:endCxn id="464" idx="0"/>
          </p:cNvCxnSpPr>
          <p:nvPr/>
        </p:nvCxnSpPr>
        <p:spPr>
          <a:xfrm>
            <a:off x="4867234" y="6053233"/>
            <a:ext cx="38838" cy="4046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1E3152C-E162-4968-90CF-693BA21A4CDA}"/>
              </a:ext>
            </a:extLst>
          </p:cNvPr>
          <p:cNvCxnSpPr>
            <a:cxnSpLocks/>
            <a:stCxn id="464" idx="4"/>
            <a:endCxn id="497" idx="0"/>
          </p:cNvCxnSpPr>
          <p:nvPr/>
        </p:nvCxnSpPr>
        <p:spPr>
          <a:xfrm>
            <a:off x="4906072" y="6937305"/>
            <a:ext cx="124066" cy="348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FF23520C-9E0A-4426-A3B7-618C00850093}"/>
              </a:ext>
            </a:extLst>
          </p:cNvPr>
          <p:cNvCxnSpPr>
            <a:cxnSpLocks/>
            <a:stCxn id="464" idx="3"/>
            <a:endCxn id="496" idx="0"/>
          </p:cNvCxnSpPr>
          <p:nvPr/>
        </p:nvCxnSpPr>
        <p:spPr>
          <a:xfrm flipH="1">
            <a:off x="4030800" y="6867100"/>
            <a:ext cx="166050" cy="10657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F7079620-9739-454E-A6BA-034F69732DF2}"/>
              </a:ext>
            </a:extLst>
          </p:cNvPr>
          <p:cNvSpPr/>
          <p:nvPr/>
        </p:nvSpPr>
        <p:spPr>
          <a:xfrm>
            <a:off x="1815560" y="9449612"/>
            <a:ext cx="1799481" cy="18166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1B69CEE7-616A-4BE0-9698-100A992E2CCB}"/>
              </a:ext>
            </a:extLst>
          </p:cNvPr>
          <p:cNvSpPr/>
          <p:nvPr/>
        </p:nvSpPr>
        <p:spPr>
          <a:xfrm>
            <a:off x="4386439" y="8950202"/>
            <a:ext cx="2276946" cy="1220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err="1"/>
              <a:t>Data_manager</a:t>
            </a:r>
            <a:endParaRPr lang="en-US" sz="1400" b="1" u="sng"/>
          </a:p>
        </p:txBody>
      </p:sp>
      <p:pic>
        <p:nvPicPr>
          <p:cNvPr id="518" name="Graphic 517" descr="Open folder">
            <a:extLst>
              <a:ext uri="{FF2B5EF4-FFF2-40B4-BE49-F238E27FC236}">
                <a16:creationId xmlns:a16="http://schemas.microsoft.com/office/drawing/2014/main" id="{831169B4-0274-457A-91B7-C030882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6549" y="9677095"/>
            <a:ext cx="1115830" cy="1115830"/>
          </a:xfrm>
          <a:prstGeom prst="rect">
            <a:avLst/>
          </a:prstGeom>
        </p:spPr>
      </p:pic>
      <p:sp>
        <p:nvSpPr>
          <p:cNvPr id="519" name="TextBox 518">
            <a:extLst>
              <a:ext uri="{FF2B5EF4-FFF2-40B4-BE49-F238E27FC236}">
                <a16:creationId xmlns:a16="http://schemas.microsoft.com/office/drawing/2014/main" id="{7D9F78B6-C672-44A1-B584-5159336DD3E0}"/>
              </a:ext>
            </a:extLst>
          </p:cNvPr>
          <p:cNvSpPr txBox="1"/>
          <p:nvPr/>
        </p:nvSpPr>
        <p:spPr>
          <a:xfrm>
            <a:off x="1896441" y="10525390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_data</a:t>
            </a:r>
          </a:p>
        </p:txBody>
      </p:sp>
      <p:cxnSp>
        <p:nvCxnSpPr>
          <p:cNvPr id="531" name="Connector: Curved 530">
            <a:extLst>
              <a:ext uri="{FF2B5EF4-FFF2-40B4-BE49-F238E27FC236}">
                <a16:creationId xmlns:a16="http://schemas.microsoft.com/office/drawing/2014/main" id="{069D2D24-2E79-4E25-8F74-B2822444EE92}"/>
              </a:ext>
            </a:extLst>
          </p:cNvPr>
          <p:cNvCxnSpPr>
            <a:cxnSpLocks/>
            <a:stCxn id="495" idx="6"/>
            <a:endCxn id="516" idx="7"/>
          </p:cNvCxnSpPr>
          <p:nvPr/>
        </p:nvCxnSpPr>
        <p:spPr>
          <a:xfrm>
            <a:off x="5859074" y="7967565"/>
            <a:ext cx="470860" cy="1161315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>
            <a:extLst>
              <a:ext uri="{FF2B5EF4-FFF2-40B4-BE49-F238E27FC236}">
                <a16:creationId xmlns:a16="http://schemas.microsoft.com/office/drawing/2014/main" id="{ACA08BBF-5B4C-4124-82B2-6AE5ACA57FBB}"/>
              </a:ext>
            </a:extLst>
          </p:cNvPr>
          <p:cNvSpPr/>
          <p:nvPr/>
        </p:nvSpPr>
        <p:spPr>
          <a:xfrm>
            <a:off x="4405163" y="10716703"/>
            <a:ext cx="2276946" cy="12200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Graphing</a:t>
            </a:r>
            <a:endParaRPr lang="en-US" sz="1400" b="1" u="sng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13824964-C978-42CE-8B92-FD794F1D361D}"/>
              </a:ext>
            </a:extLst>
          </p:cNvPr>
          <p:cNvCxnSpPr>
            <a:cxnSpLocks/>
            <a:stCxn id="6" idx="6"/>
            <a:endCxn id="497" idx="7"/>
          </p:cNvCxnSpPr>
          <p:nvPr/>
        </p:nvCxnSpPr>
        <p:spPr>
          <a:xfrm flipH="1">
            <a:off x="5337049" y="1580869"/>
            <a:ext cx="631839" cy="5773882"/>
          </a:xfrm>
          <a:prstGeom prst="curvedConnector4">
            <a:avLst>
              <a:gd name="adj1" fmla="val -113364"/>
              <a:gd name="adj2" fmla="val 9893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3A4A5F-062D-48AD-BCA3-764240B1D03E}"/>
              </a:ext>
            </a:extLst>
          </p:cNvPr>
          <p:cNvCxnSpPr>
            <a:cxnSpLocks/>
            <a:stCxn id="494" idx="5"/>
            <a:endCxn id="516" idx="1"/>
          </p:cNvCxnSpPr>
          <p:nvPr/>
        </p:nvCxnSpPr>
        <p:spPr>
          <a:xfrm>
            <a:off x="4463455" y="8859580"/>
            <a:ext cx="256435" cy="2693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2C74E47-CADE-469A-81B9-E4802120260C}"/>
              </a:ext>
            </a:extLst>
          </p:cNvPr>
          <p:cNvCxnSpPr>
            <a:cxnSpLocks/>
            <a:stCxn id="516" idx="4"/>
            <a:endCxn id="563" idx="0"/>
          </p:cNvCxnSpPr>
          <p:nvPr/>
        </p:nvCxnSpPr>
        <p:spPr>
          <a:xfrm>
            <a:off x="5524912" y="10170290"/>
            <a:ext cx="18724" cy="54641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100F025-7020-490B-A585-B366B7F05514}"/>
              </a:ext>
            </a:extLst>
          </p:cNvPr>
          <p:cNvCxnSpPr>
            <a:cxnSpLocks/>
            <a:stCxn id="516" idx="2"/>
            <a:endCxn id="252" idx="6"/>
          </p:cNvCxnSpPr>
          <p:nvPr/>
        </p:nvCxnSpPr>
        <p:spPr>
          <a:xfrm flipH="1">
            <a:off x="3615041" y="9560246"/>
            <a:ext cx="771398" cy="79771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796CBBC-8454-45B7-B883-7CFBA4E62E01}"/>
              </a:ext>
            </a:extLst>
          </p:cNvPr>
          <p:cNvSpPr/>
          <p:nvPr/>
        </p:nvSpPr>
        <p:spPr>
          <a:xfrm rot="20619657">
            <a:off x="1246220" y="8816523"/>
            <a:ext cx="5552283" cy="24550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8A5D9162-6F84-42A7-BA74-4BEA77648062}"/>
              </a:ext>
            </a:extLst>
          </p:cNvPr>
          <p:cNvSpPr/>
          <p:nvPr/>
        </p:nvSpPr>
        <p:spPr>
          <a:xfrm>
            <a:off x="3903081" y="6457916"/>
            <a:ext cx="2005981" cy="479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data_preprocess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8C3A5E07-8C93-442F-8406-A6C46A5AB781}"/>
              </a:ext>
            </a:extLst>
          </p:cNvPr>
          <p:cNvSpPr/>
          <p:nvPr/>
        </p:nvSpPr>
        <p:spPr>
          <a:xfrm>
            <a:off x="3492459" y="8239193"/>
            <a:ext cx="1137592" cy="7268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Full_df</a:t>
            </a:r>
            <a:endParaRPr lang="en-US" sz="1600" b="1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B2C74F16-8242-4F28-9A52-8A1B0F3138F6}"/>
              </a:ext>
            </a:extLst>
          </p:cNvPr>
          <p:cNvSpPr/>
          <p:nvPr/>
        </p:nvSpPr>
        <p:spPr>
          <a:xfrm>
            <a:off x="4615491" y="7569448"/>
            <a:ext cx="1243583" cy="7962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Price_df</a:t>
            </a:r>
            <a:endParaRPr lang="en-US" sz="1600" b="1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A26AA11-9CA9-4313-B508-6F9B7D2B6EA0}"/>
              </a:ext>
            </a:extLst>
          </p:cNvPr>
          <p:cNvSpPr/>
          <p:nvPr/>
        </p:nvSpPr>
        <p:spPr>
          <a:xfrm>
            <a:off x="3596762" y="7932884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16571431-857A-469C-A8C2-55D1272F40D8}"/>
              </a:ext>
            </a:extLst>
          </p:cNvPr>
          <p:cNvSpPr/>
          <p:nvPr/>
        </p:nvSpPr>
        <p:spPr>
          <a:xfrm>
            <a:off x="4596100" y="7285980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7E34E0B-2BA3-4FAB-9EA5-C40E699F5663}"/>
              </a:ext>
            </a:extLst>
          </p:cNvPr>
          <p:cNvCxnSpPr>
            <a:cxnSpLocks/>
            <a:stCxn id="224" idx="4"/>
            <a:endCxn id="464" idx="0"/>
          </p:cNvCxnSpPr>
          <p:nvPr/>
        </p:nvCxnSpPr>
        <p:spPr>
          <a:xfrm>
            <a:off x="4867234" y="6053233"/>
            <a:ext cx="38838" cy="4046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1E3152C-E162-4968-90CF-693BA21A4CDA}"/>
              </a:ext>
            </a:extLst>
          </p:cNvPr>
          <p:cNvCxnSpPr>
            <a:cxnSpLocks/>
            <a:stCxn id="464" idx="4"/>
            <a:endCxn id="497" idx="0"/>
          </p:cNvCxnSpPr>
          <p:nvPr/>
        </p:nvCxnSpPr>
        <p:spPr>
          <a:xfrm>
            <a:off x="4906072" y="6937305"/>
            <a:ext cx="124066" cy="348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FF23520C-9E0A-4426-A3B7-618C00850093}"/>
              </a:ext>
            </a:extLst>
          </p:cNvPr>
          <p:cNvCxnSpPr>
            <a:cxnSpLocks/>
            <a:stCxn id="464" idx="3"/>
            <a:endCxn id="496" idx="0"/>
          </p:cNvCxnSpPr>
          <p:nvPr/>
        </p:nvCxnSpPr>
        <p:spPr>
          <a:xfrm flipH="1">
            <a:off x="4030800" y="6867100"/>
            <a:ext cx="166050" cy="10657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F7079620-9739-454E-A6BA-034F69732DF2}"/>
              </a:ext>
            </a:extLst>
          </p:cNvPr>
          <p:cNvSpPr/>
          <p:nvPr/>
        </p:nvSpPr>
        <p:spPr>
          <a:xfrm>
            <a:off x="1815560" y="9449612"/>
            <a:ext cx="1799481" cy="18166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1B69CEE7-616A-4BE0-9698-100A992E2CCB}"/>
              </a:ext>
            </a:extLst>
          </p:cNvPr>
          <p:cNvSpPr/>
          <p:nvPr/>
        </p:nvSpPr>
        <p:spPr>
          <a:xfrm>
            <a:off x="4386439" y="8950202"/>
            <a:ext cx="2276946" cy="1220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err="1"/>
              <a:t>Data_manager</a:t>
            </a:r>
            <a:endParaRPr lang="en-US" sz="1400" b="1" u="sng"/>
          </a:p>
        </p:txBody>
      </p:sp>
      <p:pic>
        <p:nvPicPr>
          <p:cNvPr id="518" name="Graphic 517" descr="Open folder">
            <a:extLst>
              <a:ext uri="{FF2B5EF4-FFF2-40B4-BE49-F238E27FC236}">
                <a16:creationId xmlns:a16="http://schemas.microsoft.com/office/drawing/2014/main" id="{831169B4-0274-457A-91B7-C030882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6549" y="9677095"/>
            <a:ext cx="1115830" cy="1115830"/>
          </a:xfrm>
          <a:prstGeom prst="rect">
            <a:avLst/>
          </a:prstGeom>
        </p:spPr>
      </p:pic>
      <p:sp>
        <p:nvSpPr>
          <p:cNvPr id="519" name="TextBox 518">
            <a:extLst>
              <a:ext uri="{FF2B5EF4-FFF2-40B4-BE49-F238E27FC236}">
                <a16:creationId xmlns:a16="http://schemas.microsoft.com/office/drawing/2014/main" id="{7D9F78B6-C672-44A1-B584-5159336DD3E0}"/>
              </a:ext>
            </a:extLst>
          </p:cNvPr>
          <p:cNvSpPr txBox="1"/>
          <p:nvPr/>
        </p:nvSpPr>
        <p:spPr>
          <a:xfrm>
            <a:off x="1896441" y="10525390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_data</a:t>
            </a:r>
          </a:p>
        </p:txBody>
      </p:sp>
      <p:cxnSp>
        <p:nvCxnSpPr>
          <p:cNvPr id="531" name="Connector: Curved 530">
            <a:extLst>
              <a:ext uri="{FF2B5EF4-FFF2-40B4-BE49-F238E27FC236}">
                <a16:creationId xmlns:a16="http://schemas.microsoft.com/office/drawing/2014/main" id="{069D2D24-2E79-4E25-8F74-B2822444EE92}"/>
              </a:ext>
            </a:extLst>
          </p:cNvPr>
          <p:cNvCxnSpPr>
            <a:cxnSpLocks/>
            <a:stCxn id="495" idx="6"/>
            <a:endCxn id="516" idx="7"/>
          </p:cNvCxnSpPr>
          <p:nvPr/>
        </p:nvCxnSpPr>
        <p:spPr>
          <a:xfrm>
            <a:off x="5859074" y="7967565"/>
            <a:ext cx="470860" cy="1161315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>
            <a:extLst>
              <a:ext uri="{FF2B5EF4-FFF2-40B4-BE49-F238E27FC236}">
                <a16:creationId xmlns:a16="http://schemas.microsoft.com/office/drawing/2014/main" id="{ACA08BBF-5B4C-4124-82B2-6AE5ACA57FBB}"/>
              </a:ext>
            </a:extLst>
          </p:cNvPr>
          <p:cNvSpPr/>
          <p:nvPr/>
        </p:nvSpPr>
        <p:spPr>
          <a:xfrm>
            <a:off x="4405163" y="10716703"/>
            <a:ext cx="2276946" cy="12200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Graphing</a:t>
            </a:r>
            <a:endParaRPr lang="en-US" sz="1400" b="1" u="sng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13824964-C978-42CE-8B92-FD794F1D361D}"/>
              </a:ext>
            </a:extLst>
          </p:cNvPr>
          <p:cNvCxnSpPr>
            <a:cxnSpLocks/>
            <a:stCxn id="6" idx="6"/>
            <a:endCxn id="497" idx="7"/>
          </p:cNvCxnSpPr>
          <p:nvPr/>
        </p:nvCxnSpPr>
        <p:spPr>
          <a:xfrm flipH="1">
            <a:off x="5337049" y="1580869"/>
            <a:ext cx="631839" cy="5773882"/>
          </a:xfrm>
          <a:prstGeom prst="curvedConnector4">
            <a:avLst>
              <a:gd name="adj1" fmla="val -113364"/>
              <a:gd name="adj2" fmla="val 9893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3A4A5F-062D-48AD-BCA3-764240B1D03E}"/>
              </a:ext>
            </a:extLst>
          </p:cNvPr>
          <p:cNvCxnSpPr>
            <a:cxnSpLocks/>
            <a:stCxn id="494" idx="5"/>
            <a:endCxn id="516" idx="1"/>
          </p:cNvCxnSpPr>
          <p:nvPr/>
        </p:nvCxnSpPr>
        <p:spPr>
          <a:xfrm>
            <a:off x="4463455" y="8859580"/>
            <a:ext cx="256435" cy="2693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2C74E47-CADE-469A-81B9-E4802120260C}"/>
              </a:ext>
            </a:extLst>
          </p:cNvPr>
          <p:cNvCxnSpPr>
            <a:cxnSpLocks/>
            <a:stCxn id="516" idx="4"/>
            <a:endCxn id="563" idx="0"/>
          </p:cNvCxnSpPr>
          <p:nvPr/>
        </p:nvCxnSpPr>
        <p:spPr>
          <a:xfrm>
            <a:off x="5524912" y="10170290"/>
            <a:ext cx="18724" cy="54641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100F025-7020-490B-A585-B366B7F05514}"/>
              </a:ext>
            </a:extLst>
          </p:cNvPr>
          <p:cNvCxnSpPr>
            <a:cxnSpLocks/>
            <a:stCxn id="516" idx="2"/>
            <a:endCxn id="252" idx="6"/>
          </p:cNvCxnSpPr>
          <p:nvPr/>
        </p:nvCxnSpPr>
        <p:spPr>
          <a:xfrm flipH="1">
            <a:off x="3615041" y="9560246"/>
            <a:ext cx="771398" cy="79771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796CBBC-8454-45B7-B883-7CFBA4E62E01}"/>
              </a:ext>
            </a:extLst>
          </p:cNvPr>
          <p:cNvSpPr/>
          <p:nvPr/>
        </p:nvSpPr>
        <p:spPr>
          <a:xfrm>
            <a:off x="4137758" y="8660995"/>
            <a:ext cx="2694762" cy="34474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0B43-EF23-49CF-8C99-75FAEFC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9082"/>
            <a:ext cx="5778500" cy="1722118"/>
          </a:xfrm>
        </p:spPr>
        <p:txBody>
          <a:bodyPr>
            <a:normAutofit/>
          </a:bodyPr>
          <a:lstStyle/>
          <a:p>
            <a:r>
              <a:rPr lang="en-US" sz="3600" b="1" u="sng"/>
              <a:t>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067AA-EA6B-42A6-BF57-F8EFD52B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981200"/>
            <a:ext cx="5496560" cy="46461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/>
              <a:t>APIs</a:t>
            </a:r>
          </a:p>
          <a:p>
            <a:r>
              <a:rPr lang="en-US" sz="1800"/>
              <a:t>API for news data</a:t>
            </a:r>
          </a:p>
          <a:p>
            <a:r>
              <a:rPr lang="en-US" sz="1800"/>
              <a:t>API for ticker information</a:t>
            </a:r>
          </a:p>
          <a:p>
            <a:pPr marL="0" indent="0">
              <a:buNone/>
            </a:pPr>
            <a:endParaRPr lang="en-US" sz="2400" b="1" u="sng"/>
          </a:p>
          <a:p>
            <a:pPr marL="0" indent="0">
              <a:buNone/>
            </a:pPr>
            <a:r>
              <a:rPr lang="en-US" sz="2400" b="1" u="sng"/>
              <a:t>API keys</a:t>
            </a:r>
          </a:p>
          <a:p>
            <a:r>
              <a:rPr lang="en-US" sz="1800"/>
              <a:t>Read by config.py</a:t>
            </a:r>
          </a:p>
          <a:p>
            <a:r>
              <a:rPr lang="en-US" sz="1800"/>
              <a:t>Simply create a keys.py file</a:t>
            </a:r>
          </a:p>
          <a:p>
            <a:pPr marL="342900" lvl="1" indent="0">
              <a:buNone/>
            </a:pPr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42773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0B43-EF23-49CF-8C99-75FAEFCF9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53125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9928C9-4629-424A-9781-007586D783C8}"/>
              </a:ext>
            </a:extLst>
          </p:cNvPr>
          <p:cNvSpPr/>
          <p:nvPr/>
        </p:nvSpPr>
        <p:spPr>
          <a:xfrm>
            <a:off x="1264062" y="2943529"/>
            <a:ext cx="5065872" cy="6425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5F8A78-B459-493D-906D-8D4F23AFD535}"/>
              </a:ext>
            </a:extLst>
          </p:cNvPr>
          <p:cNvSpPr/>
          <p:nvPr/>
        </p:nvSpPr>
        <p:spPr>
          <a:xfrm>
            <a:off x="-233552" y="3608250"/>
            <a:ext cx="2014943" cy="19913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E6869E-518E-4B57-9170-B2818DD1A501}"/>
              </a:ext>
            </a:extLst>
          </p:cNvPr>
          <p:cNvSpPr/>
          <p:nvPr/>
        </p:nvSpPr>
        <p:spPr>
          <a:xfrm>
            <a:off x="808551" y="3806242"/>
            <a:ext cx="655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1D13ED-65C4-4BDD-B4B3-2D77FA63FB80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1463871" y="3943402"/>
            <a:ext cx="910023" cy="46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3F8B887-D1CE-4C83-B04C-648A2ABE8B2B}"/>
              </a:ext>
            </a:extLst>
          </p:cNvPr>
          <p:cNvSpPr/>
          <p:nvPr/>
        </p:nvSpPr>
        <p:spPr>
          <a:xfrm>
            <a:off x="2373894" y="3288492"/>
            <a:ext cx="2256157" cy="14022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Docs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18A4C8-997B-4098-96B4-05554C4288D1}"/>
              </a:ext>
            </a:extLst>
          </p:cNvPr>
          <p:cNvSpPr/>
          <p:nvPr/>
        </p:nvSpPr>
        <p:spPr>
          <a:xfrm>
            <a:off x="2699771" y="3236096"/>
            <a:ext cx="784861" cy="3500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113C3D-9F4E-49D4-8EAF-69E6FAF338E7}"/>
              </a:ext>
            </a:extLst>
          </p:cNvPr>
          <p:cNvCxnSpPr>
            <a:cxnSpLocks/>
            <a:stCxn id="63" idx="6"/>
            <a:endCxn id="78" idx="2"/>
          </p:cNvCxnSpPr>
          <p:nvPr/>
        </p:nvCxnSpPr>
        <p:spPr>
          <a:xfrm>
            <a:off x="2410166" y="3144447"/>
            <a:ext cx="289605" cy="266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A7ECD3-F046-495F-A337-324F8E1C5F55}"/>
              </a:ext>
            </a:extLst>
          </p:cNvPr>
          <p:cNvSpPr/>
          <p:nvPr/>
        </p:nvSpPr>
        <p:spPr>
          <a:xfrm>
            <a:off x="2715301" y="4752820"/>
            <a:ext cx="1537801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sub_divide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B189D1-46BD-48B6-96CD-432D699B921C}"/>
              </a:ext>
            </a:extLst>
          </p:cNvPr>
          <p:cNvSpPr/>
          <p:nvPr/>
        </p:nvSpPr>
        <p:spPr>
          <a:xfrm>
            <a:off x="1682469" y="5259420"/>
            <a:ext cx="1961592" cy="7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Sub_docs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926F5C-7C28-4F45-A21D-D811E78481D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flipH="1">
            <a:off x="2663265" y="4987620"/>
            <a:ext cx="52036" cy="271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E11F775-DA22-4E8A-9808-0BF46D1C3E98}"/>
              </a:ext>
            </a:extLst>
          </p:cNvPr>
          <p:cNvSpPr/>
          <p:nvPr/>
        </p:nvSpPr>
        <p:spPr>
          <a:xfrm>
            <a:off x="1549321" y="6851887"/>
            <a:ext cx="2370287" cy="9193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Relevance_Set</a:t>
            </a:r>
            <a:endParaRPr lang="en-US" b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AD3F0A7-C70C-48F8-8B2C-36F3E368341F}"/>
              </a:ext>
            </a:extLst>
          </p:cNvPr>
          <p:cNvSpPr txBox="1"/>
          <p:nvPr/>
        </p:nvSpPr>
        <p:spPr>
          <a:xfrm>
            <a:off x="2176549" y="8180512"/>
            <a:ext cx="16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bg1"/>
                </a:solidFill>
              </a:rPr>
              <a:t>Corpus</a:t>
            </a:r>
            <a:endParaRPr lang="en-US" sz="2000" b="1" u="sng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0B1AE9-0A2C-4592-AD41-E08B7C9EF45C}"/>
              </a:ext>
            </a:extLst>
          </p:cNvPr>
          <p:cNvSpPr/>
          <p:nvPr/>
        </p:nvSpPr>
        <p:spPr>
          <a:xfrm>
            <a:off x="3859762" y="5264713"/>
            <a:ext cx="2014943" cy="788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Get_sentiments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A3163CF-F05E-488E-BED4-C9B941C83D58}"/>
              </a:ext>
            </a:extLst>
          </p:cNvPr>
          <p:cNvCxnSpPr>
            <a:cxnSpLocks/>
            <a:stCxn id="120" idx="7"/>
            <a:endCxn id="224" idx="3"/>
          </p:cNvCxnSpPr>
          <p:nvPr/>
        </p:nvCxnSpPr>
        <p:spPr>
          <a:xfrm flipV="1">
            <a:off x="3572488" y="5937757"/>
            <a:ext cx="582356" cy="1048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F20DCB8-17CE-4F37-B4B3-C0E0A456C14C}"/>
              </a:ext>
            </a:extLst>
          </p:cNvPr>
          <p:cNvSpPr/>
          <p:nvPr/>
        </p:nvSpPr>
        <p:spPr>
          <a:xfrm>
            <a:off x="4701935" y="3342404"/>
            <a:ext cx="2005981" cy="1630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Transformer</a:t>
            </a:r>
            <a:endParaRPr lang="en-US" sz="1400" b="1" u="sng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26F522C-B2A6-4A11-BE8A-511052FFE96C}"/>
              </a:ext>
            </a:extLst>
          </p:cNvPr>
          <p:cNvSpPr/>
          <p:nvPr/>
        </p:nvSpPr>
        <p:spPr>
          <a:xfrm>
            <a:off x="4932920" y="4353142"/>
            <a:ext cx="1382682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tokenizer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E371CE-3939-4BC2-B0D8-EA5CCD86661F}"/>
              </a:ext>
            </a:extLst>
          </p:cNvPr>
          <p:cNvSpPr/>
          <p:nvPr/>
        </p:nvSpPr>
        <p:spPr>
          <a:xfrm>
            <a:off x="2230547" y="4077299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61E5524-9A3F-4FB7-B69F-4B14D3DCBB59}"/>
              </a:ext>
            </a:extLst>
          </p:cNvPr>
          <p:cNvSpPr/>
          <p:nvPr/>
        </p:nvSpPr>
        <p:spPr>
          <a:xfrm>
            <a:off x="2756880" y="4288791"/>
            <a:ext cx="935644" cy="417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B617F8E-574F-40D4-ADDC-1AF69C9A7741}"/>
              </a:ext>
            </a:extLst>
          </p:cNvPr>
          <p:cNvSpPr/>
          <p:nvPr/>
        </p:nvSpPr>
        <p:spPr>
          <a:xfrm>
            <a:off x="1239357" y="5520718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028E-E439-4A2B-924C-467FC36460E4}"/>
              </a:ext>
            </a:extLst>
          </p:cNvPr>
          <p:cNvSpPr/>
          <p:nvPr/>
        </p:nvSpPr>
        <p:spPr>
          <a:xfrm>
            <a:off x="1644577" y="5828391"/>
            <a:ext cx="961273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37F7E-5C21-4D4D-8D1D-607DBB4BD276}"/>
              </a:ext>
            </a:extLst>
          </p:cNvPr>
          <p:cNvCxnSpPr>
            <a:cxnSpLocks/>
            <a:stCxn id="103" idx="6"/>
            <a:endCxn id="89" idx="7"/>
          </p:cNvCxnSpPr>
          <p:nvPr/>
        </p:nvCxnSpPr>
        <p:spPr>
          <a:xfrm>
            <a:off x="3692524" y="4497735"/>
            <a:ext cx="335372" cy="323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0749DCF0-9539-4A0D-98A6-6741EAC64352}"/>
              </a:ext>
            </a:extLst>
          </p:cNvPr>
          <p:cNvSpPr/>
          <p:nvPr/>
        </p:nvSpPr>
        <p:spPr>
          <a:xfrm>
            <a:off x="1316086" y="7376895"/>
            <a:ext cx="831058" cy="4410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Rank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7C6AB00-BD3E-438B-BA3A-2DDC12726182}"/>
              </a:ext>
            </a:extLst>
          </p:cNvPr>
          <p:cNvSpPr/>
          <p:nvPr/>
        </p:nvSpPr>
        <p:spPr>
          <a:xfrm>
            <a:off x="2013407" y="7548347"/>
            <a:ext cx="935644" cy="4090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4E2318-436A-441A-8BD6-C37DABEC0B50}"/>
              </a:ext>
            </a:extLst>
          </p:cNvPr>
          <p:cNvSpPr/>
          <p:nvPr/>
        </p:nvSpPr>
        <p:spPr>
          <a:xfrm>
            <a:off x="1585498" y="6363170"/>
            <a:ext cx="1795346" cy="4286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Make_relevant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3CDD36F-1ED7-4F7B-B873-72F78F6F0C2A}"/>
              </a:ext>
            </a:extLst>
          </p:cNvPr>
          <p:cNvCxnSpPr>
            <a:cxnSpLocks/>
            <a:stCxn id="109" idx="6"/>
            <a:endCxn id="205" idx="0"/>
          </p:cNvCxnSpPr>
          <p:nvPr/>
        </p:nvCxnSpPr>
        <p:spPr>
          <a:xfrm flipH="1">
            <a:off x="2483171" y="6032937"/>
            <a:ext cx="122679" cy="330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75D7DE-5439-4ED6-B83B-8B25AA4104E5}"/>
              </a:ext>
            </a:extLst>
          </p:cNvPr>
          <p:cNvCxnSpPr>
            <a:cxnSpLocks/>
            <a:stCxn id="205" idx="3"/>
            <a:endCxn id="120" idx="1"/>
          </p:cNvCxnSpPr>
          <p:nvPr/>
        </p:nvCxnSpPr>
        <p:spPr>
          <a:xfrm>
            <a:off x="1848420" y="6729047"/>
            <a:ext cx="48021" cy="2574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59D606C-BB33-4C73-ACBA-23C0E4426A98}"/>
              </a:ext>
            </a:extLst>
          </p:cNvPr>
          <p:cNvCxnSpPr>
            <a:cxnSpLocks/>
            <a:stCxn id="253" idx="3"/>
            <a:endCxn id="89" idx="6"/>
          </p:cNvCxnSpPr>
          <p:nvPr/>
        </p:nvCxnSpPr>
        <p:spPr>
          <a:xfrm flipH="1">
            <a:off x="4253102" y="4670359"/>
            <a:ext cx="882307" cy="3172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D0C3430-079B-4E09-8709-7DCFEBD1A9DE}"/>
              </a:ext>
            </a:extLst>
          </p:cNvPr>
          <p:cNvCxnSpPr>
            <a:cxnSpLocks/>
            <a:stCxn id="227" idx="4"/>
            <a:endCxn id="224" idx="0"/>
          </p:cNvCxnSpPr>
          <p:nvPr/>
        </p:nvCxnSpPr>
        <p:spPr>
          <a:xfrm flipH="1">
            <a:off x="4867234" y="4972453"/>
            <a:ext cx="837692" cy="2922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9690643-45D9-4D5B-8F55-FC67DF7A0A87}"/>
              </a:ext>
            </a:extLst>
          </p:cNvPr>
          <p:cNvSpPr/>
          <p:nvPr/>
        </p:nvSpPr>
        <p:spPr>
          <a:xfrm>
            <a:off x="773919" y="4605423"/>
            <a:ext cx="901523" cy="3716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BC5D6F4D-99DA-4A1C-B088-D3EA4EDA7A3E}"/>
              </a:ext>
            </a:extLst>
          </p:cNvPr>
          <p:cNvSpPr/>
          <p:nvPr/>
        </p:nvSpPr>
        <p:spPr>
          <a:xfrm>
            <a:off x="17901" y="5002962"/>
            <a:ext cx="1238500" cy="4472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BM25-QE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C83497F-53A0-4F68-A24B-595CA1C21FCC}"/>
              </a:ext>
            </a:extLst>
          </p:cNvPr>
          <p:cNvSpPr txBox="1"/>
          <p:nvPr/>
        </p:nvSpPr>
        <p:spPr>
          <a:xfrm>
            <a:off x="-40904" y="4077299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err="1">
                <a:solidFill>
                  <a:schemeClr val="bg1"/>
                </a:solidFill>
              </a:rPr>
              <a:t>pyRanker</a:t>
            </a:r>
            <a:endParaRPr lang="en-US" sz="2400" b="1" u="sng">
              <a:solidFill>
                <a:schemeClr val="bg1"/>
              </a:solidFill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0B51913-12C1-40D4-B006-2125B3E5179B}"/>
              </a:ext>
            </a:extLst>
          </p:cNvPr>
          <p:cNvCxnSpPr>
            <a:cxnSpLocks/>
            <a:stCxn id="422" idx="6"/>
            <a:endCxn id="102" idx="2"/>
          </p:cNvCxnSpPr>
          <p:nvPr/>
        </p:nvCxnSpPr>
        <p:spPr>
          <a:xfrm flipV="1">
            <a:off x="1675442" y="4297806"/>
            <a:ext cx="555105" cy="4934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DEA4582-CC17-4EDC-A270-9E8FDACD90C7}"/>
              </a:ext>
            </a:extLst>
          </p:cNvPr>
          <p:cNvCxnSpPr>
            <a:cxnSpLocks/>
            <a:stCxn id="422" idx="4"/>
            <a:endCxn id="108" idx="1"/>
          </p:cNvCxnSpPr>
          <p:nvPr/>
        </p:nvCxnSpPr>
        <p:spPr>
          <a:xfrm>
            <a:off x="1224681" y="4977066"/>
            <a:ext cx="136382" cy="6082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69CCB2A-E60A-4A7C-AB1B-808F0C66483C}"/>
              </a:ext>
            </a:extLst>
          </p:cNvPr>
          <p:cNvCxnSpPr>
            <a:cxnSpLocks/>
            <a:stCxn id="423" idx="4"/>
            <a:endCxn id="197" idx="2"/>
          </p:cNvCxnSpPr>
          <p:nvPr/>
        </p:nvCxnSpPr>
        <p:spPr>
          <a:xfrm>
            <a:off x="637151" y="5450228"/>
            <a:ext cx="678935" cy="2147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8A5D9162-6F84-42A7-BA74-4BEA77648062}"/>
              </a:ext>
            </a:extLst>
          </p:cNvPr>
          <p:cNvSpPr/>
          <p:nvPr/>
        </p:nvSpPr>
        <p:spPr>
          <a:xfrm>
            <a:off x="3903081" y="6457916"/>
            <a:ext cx="2005981" cy="479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data_preprocess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8C3A5E07-8C93-442F-8406-A6C46A5AB781}"/>
              </a:ext>
            </a:extLst>
          </p:cNvPr>
          <p:cNvSpPr/>
          <p:nvPr/>
        </p:nvSpPr>
        <p:spPr>
          <a:xfrm>
            <a:off x="3492459" y="8239193"/>
            <a:ext cx="1137592" cy="7268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Full_df</a:t>
            </a:r>
            <a:endParaRPr lang="en-US" sz="1600" b="1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B2C74F16-8242-4F28-9A52-8A1B0F3138F6}"/>
              </a:ext>
            </a:extLst>
          </p:cNvPr>
          <p:cNvSpPr/>
          <p:nvPr/>
        </p:nvSpPr>
        <p:spPr>
          <a:xfrm>
            <a:off x="4615491" y="7569448"/>
            <a:ext cx="1243583" cy="7962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/>
              <a:t>Price_df</a:t>
            </a:r>
            <a:endParaRPr lang="en-US" sz="1600" b="1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A26AA11-9CA9-4313-B508-6F9B7D2B6EA0}"/>
              </a:ext>
            </a:extLst>
          </p:cNvPr>
          <p:cNvSpPr/>
          <p:nvPr/>
        </p:nvSpPr>
        <p:spPr>
          <a:xfrm>
            <a:off x="3596762" y="7932884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16571431-857A-469C-A8C2-55D1272F40D8}"/>
              </a:ext>
            </a:extLst>
          </p:cNvPr>
          <p:cNvSpPr/>
          <p:nvPr/>
        </p:nvSpPr>
        <p:spPr>
          <a:xfrm>
            <a:off x="4596100" y="7285980"/>
            <a:ext cx="868076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7E34E0B-2BA3-4FAB-9EA5-C40E699F5663}"/>
              </a:ext>
            </a:extLst>
          </p:cNvPr>
          <p:cNvCxnSpPr>
            <a:cxnSpLocks/>
            <a:stCxn id="224" idx="4"/>
            <a:endCxn id="464" idx="0"/>
          </p:cNvCxnSpPr>
          <p:nvPr/>
        </p:nvCxnSpPr>
        <p:spPr>
          <a:xfrm>
            <a:off x="4867234" y="6053233"/>
            <a:ext cx="38838" cy="4046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1E3152C-E162-4968-90CF-693BA21A4CDA}"/>
              </a:ext>
            </a:extLst>
          </p:cNvPr>
          <p:cNvCxnSpPr>
            <a:cxnSpLocks/>
            <a:stCxn id="464" idx="4"/>
            <a:endCxn id="497" idx="0"/>
          </p:cNvCxnSpPr>
          <p:nvPr/>
        </p:nvCxnSpPr>
        <p:spPr>
          <a:xfrm>
            <a:off x="4906072" y="6937305"/>
            <a:ext cx="124066" cy="348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FF23520C-9E0A-4426-A3B7-618C00850093}"/>
              </a:ext>
            </a:extLst>
          </p:cNvPr>
          <p:cNvCxnSpPr>
            <a:cxnSpLocks/>
            <a:stCxn id="464" idx="3"/>
            <a:endCxn id="496" idx="0"/>
          </p:cNvCxnSpPr>
          <p:nvPr/>
        </p:nvCxnSpPr>
        <p:spPr>
          <a:xfrm flipH="1">
            <a:off x="4030800" y="6867100"/>
            <a:ext cx="166050" cy="10657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F7079620-9739-454E-A6BA-034F69732DF2}"/>
              </a:ext>
            </a:extLst>
          </p:cNvPr>
          <p:cNvSpPr/>
          <p:nvPr/>
        </p:nvSpPr>
        <p:spPr>
          <a:xfrm>
            <a:off x="1815560" y="9449612"/>
            <a:ext cx="1799481" cy="18166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1B69CEE7-616A-4BE0-9698-100A992E2CCB}"/>
              </a:ext>
            </a:extLst>
          </p:cNvPr>
          <p:cNvSpPr/>
          <p:nvPr/>
        </p:nvSpPr>
        <p:spPr>
          <a:xfrm>
            <a:off x="4386439" y="8950202"/>
            <a:ext cx="2276946" cy="1220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err="1"/>
              <a:t>Data_manager</a:t>
            </a:r>
            <a:endParaRPr lang="en-US" sz="1400" b="1" u="sng"/>
          </a:p>
        </p:txBody>
      </p:sp>
      <p:pic>
        <p:nvPicPr>
          <p:cNvPr id="518" name="Graphic 517" descr="Open folder">
            <a:extLst>
              <a:ext uri="{FF2B5EF4-FFF2-40B4-BE49-F238E27FC236}">
                <a16:creationId xmlns:a16="http://schemas.microsoft.com/office/drawing/2014/main" id="{831169B4-0274-457A-91B7-C030882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6549" y="9677095"/>
            <a:ext cx="1115830" cy="1115830"/>
          </a:xfrm>
          <a:prstGeom prst="rect">
            <a:avLst/>
          </a:prstGeom>
        </p:spPr>
      </p:pic>
      <p:sp>
        <p:nvSpPr>
          <p:cNvPr id="519" name="TextBox 518">
            <a:extLst>
              <a:ext uri="{FF2B5EF4-FFF2-40B4-BE49-F238E27FC236}">
                <a16:creationId xmlns:a16="http://schemas.microsoft.com/office/drawing/2014/main" id="{7D9F78B6-C672-44A1-B584-5159336DD3E0}"/>
              </a:ext>
            </a:extLst>
          </p:cNvPr>
          <p:cNvSpPr txBox="1"/>
          <p:nvPr/>
        </p:nvSpPr>
        <p:spPr>
          <a:xfrm>
            <a:off x="1896441" y="10525390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>
                <a:solidFill>
                  <a:schemeClr val="bg1"/>
                </a:solidFill>
              </a:rPr>
              <a:t>_</a:t>
            </a:r>
            <a:r>
              <a:rPr lang="en-US" sz="2400" b="1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531" name="Connector: Curved 530">
            <a:extLst>
              <a:ext uri="{FF2B5EF4-FFF2-40B4-BE49-F238E27FC236}">
                <a16:creationId xmlns:a16="http://schemas.microsoft.com/office/drawing/2014/main" id="{069D2D24-2E79-4E25-8F74-B2822444EE92}"/>
              </a:ext>
            </a:extLst>
          </p:cNvPr>
          <p:cNvCxnSpPr>
            <a:cxnSpLocks/>
            <a:stCxn id="495" idx="6"/>
            <a:endCxn id="516" idx="7"/>
          </p:cNvCxnSpPr>
          <p:nvPr/>
        </p:nvCxnSpPr>
        <p:spPr>
          <a:xfrm>
            <a:off x="5859074" y="7967565"/>
            <a:ext cx="470860" cy="1161315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>
            <a:extLst>
              <a:ext uri="{FF2B5EF4-FFF2-40B4-BE49-F238E27FC236}">
                <a16:creationId xmlns:a16="http://schemas.microsoft.com/office/drawing/2014/main" id="{ACA08BBF-5B4C-4124-82B2-6AE5ACA57FBB}"/>
              </a:ext>
            </a:extLst>
          </p:cNvPr>
          <p:cNvSpPr/>
          <p:nvPr/>
        </p:nvSpPr>
        <p:spPr>
          <a:xfrm>
            <a:off x="4405163" y="10716703"/>
            <a:ext cx="2276946" cy="12200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Graphing</a:t>
            </a:r>
            <a:endParaRPr lang="en-US" sz="1400" b="1" u="sng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AEDB7B-1502-4F3C-BCA4-859BACF9AA5E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734464" y="2494725"/>
            <a:ext cx="357738" cy="74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13824964-C978-42CE-8B92-FD794F1D361D}"/>
              </a:ext>
            </a:extLst>
          </p:cNvPr>
          <p:cNvCxnSpPr>
            <a:cxnSpLocks/>
            <a:stCxn id="6" idx="6"/>
            <a:endCxn id="497" idx="7"/>
          </p:cNvCxnSpPr>
          <p:nvPr/>
        </p:nvCxnSpPr>
        <p:spPr>
          <a:xfrm flipH="1">
            <a:off x="5337049" y="1580869"/>
            <a:ext cx="631839" cy="5773882"/>
          </a:xfrm>
          <a:prstGeom prst="curvedConnector4">
            <a:avLst>
              <a:gd name="adj1" fmla="val -113364"/>
              <a:gd name="adj2" fmla="val 9893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3A4A5F-062D-48AD-BCA3-764240B1D03E}"/>
              </a:ext>
            </a:extLst>
          </p:cNvPr>
          <p:cNvCxnSpPr>
            <a:cxnSpLocks/>
            <a:stCxn id="494" idx="5"/>
            <a:endCxn id="516" idx="1"/>
          </p:cNvCxnSpPr>
          <p:nvPr/>
        </p:nvCxnSpPr>
        <p:spPr>
          <a:xfrm>
            <a:off x="4463455" y="8859580"/>
            <a:ext cx="256435" cy="2693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2C74E47-CADE-469A-81B9-E4802120260C}"/>
              </a:ext>
            </a:extLst>
          </p:cNvPr>
          <p:cNvCxnSpPr>
            <a:cxnSpLocks/>
            <a:stCxn id="516" idx="4"/>
            <a:endCxn id="563" idx="0"/>
          </p:cNvCxnSpPr>
          <p:nvPr/>
        </p:nvCxnSpPr>
        <p:spPr>
          <a:xfrm>
            <a:off x="5524912" y="10170290"/>
            <a:ext cx="18724" cy="54641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100F025-7020-490B-A585-B366B7F05514}"/>
              </a:ext>
            </a:extLst>
          </p:cNvPr>
          <p:cNvCxnSpPr>
            <a:cxnSpLocks/>
            <a:stCxn id="516" idx="2"/>
            <a:endCxn id="252" idx="6"/>
          </p:cNvCxnSpPr>
          <p:nvPr/>
        </p:nvCxnSpPr>
        <p:spPr>
          <a:xfrm flipH="1">
            <a:off x="3615041" y="9560246"/>
            <a:ext cx="771398" cy="79771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3E7A48DC-ABD8-4F9E-A9FD-003D69598DB2}"/>
              </a:ext>
            </a:extLst>
          </p:cNvPr>
          <p:cNvSpPr/>
          <p:nvPr/>
        </p:nvSpPr>
        <p:spPr>
          <a:xfrm>
            <a:off x="3432075" y="3138763"/>
            <a:ext cx="1466352" cy="46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Build_queries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022D9A1-DBB4-41CD-9409-92A7F2FA88BD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165251" y="2315146"/>
            <a:ext cx="909816" cy="823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1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t&amp;#39;s break it down - Explainative Sponge | Meme Generator">
            <a:extLst>
              <a:ext uri="{FF2B5EF4-FFF2-40B4-BE49-F238E27FC236}">
                <a16:creationId xmlns:a16="http://schemas.microsoft.com/office/drawing/2014/main" id="{C563B1F0-68C0-44E3-96A7-5A7D8CBF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3141345"/>
            <a:ext cx="63531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73432144-1B31-44E9-A407-47565AD55058}"/>
              </a:ext>
            </a:extLst>
          </p:cNvPr>
          <p:cNvSpPr/>
          <p:nvPr/>
        </p:nvSpPr>
        <p:spPr>
          <a:xfrm>
            <a:off x="-40904" y="0"/>
            <a:ext cx="6888391" cy="121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906D9-32A7-4131-8EF0-385EB0F20678}"/>
              </a:ext>
            </a:extLst>
          </p:cNvPr>
          <p:cNvSpPr/>
          <p:nvPr/>
        </p:nvSpPr>
        <p:spPr>
          <a:xfrm>
            <a:off x="4307728" y="859857"/>
            <a:ext cx="1661160" cy="1442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/>
              <a:t>Ticker</a:t>
            </a:r>
            <a:endParaRPr lang="en-US" b="1" u="s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21CBF9-A908-47BB-B95C-6244F0A4A98C}"/>
              </a:ext>
            </a:extLst>
          </p:cNvPr>
          <p:cNvSpPr/>
          <p:nvPr/>
        </p:nvSpPr>
        <p:spPr>
          <a:xfrm>
            <a:off x="30759" y="944604"/>
            <a:ext cx="3289208" cy="26805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E8C4A9-62AF-46B7-9043-FA5FA50694D3}"/>
              </a:ext>
            </a:extLst>
          </p:cNvPr>
          <p:cNvSpPr/>
          <p:nvPr/>
        </p:nvSpPr>
        <p:spPr>
          <a:xfrm>
            <a:off x="1389131" y="1108117"/>
            <a:ext cx="13106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Query_all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F44A1-FB9E-4548-8B10-2A5DD1C3A5D5}"/>
              </a:ext>
            </a:extLst>
          </p:cNvPr>
          <p:cNvSpPr/>
          <p:nvPr/>
        </p:nvSpPr>
        <p:spPr>
          <a:xfrm>
            <a:off x="2208684" y="1947173"/>
            <a:ext cx="1051560" cy="54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E8319-D4B7-41B1-8C20-5078B6B00163}"/>
              </a:ext>
            </a:extLst>
          </p:cNvPr>
          <p:cNvSpPr/>
          <p:nvPr/>
        </p:nvSpPr>
        <p:spPr>
          <a:xfrm>
            <a:off x="54037" y="1967397"/>
            <a:ext cx="1882140" cy="655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scrape_results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3E1537-D7BD-4B7B-BF03-2107FCCD5AC5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2507832" y="1667468"/>
            <a:ext cx="226632" cy="279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36308-C378-4305-878F-21B7BDE864E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936177" y="2220949"/>
            <a:ext cx="272507" cy="741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66F562-2290-46E8-8ECC-B47ADD86D75C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2699771" y="1435777"/>
            <a:ext cx="1607957" cy="1450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58ECC91-A8FC-4A9B-959F-59FA297E5C81}"/>
              </a:ext>
            </a:extLst>
          </p:cNvPr>
          <p:cNvSpPr/>
          <p:nvPr/>
        </p:nvSpPr>
        <p:spPr>
          <a:xfrm>
            <a:off x="1358606" y="2816787"/>
            <a:ext cx="1051560" cy="6553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B7E38-71A3-4BB2-90FF-DCFA58D745C1}"/>
              </a:ext>
            </a:extLst>
          </p:cNvPr>
          <p:cNvCxnSpPr>
            <a:cxnSpLocks/>
            <a:stCxn id="15" idx="5"/>
            <a:endCxn id="63" idx="0"/>
          </p:cNvCxnSpPr>
          <p:nvPr/>
        </p:nvCxnSpPr>
        <p:spPr>
          <a:xfrm>
            <a:off x="1660544" y="2526748"/>
            <a:ext cx="223842" cy="2900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D51667F-39E6-4700-848B-12B15548936D}"/>
              </a:ext>
            </a:extLst>
          </p:cNvPr>
          <p:cNvSpPr txBox="1"/>
          <p:nvPr/>
        </p:nvSpPr>
        <p:spPr>
          <a:xfrm>
            <a:off x="184829" y="1517087"/>
            <a:ext cx="168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Web_query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82BBCA-E833-49C2-BA2B-8603B9B72A44}"/>
              </a:ext>
            </a:extLst>
          </p:cNvPr>
          <p:cNvSpPr/>
          <p:nvPr/>
        </p:nvSpPr>
        <p:spPr>
          <a:xfrm>
            <a:off x="25480" y="11581206"/>
            <a:ext cx="1087958" cy="576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object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582B78B-B058-4F6F-BD35-D3793E6C90E5}"/>
              </a:ext>
            </a:extLst>
          </p:cNvPr>
          <p:cNvSpPr/>
          <p:nvPr/>
        </p:nvSpPr>
        <p:spPr>
          <a:xfrm>
            <a:off x="1216581" y="11581206"/>
            <a:ext cx="1264648" cy="57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Data/entity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1E595EC-4106-491B-AF99-DB7485E3B847}"/>
              </a:ext>
            </a:extLst>
          </p:cNvPr>
          <p:cNvSpPr/>
          <p:nvPr/>
        </p:nvSpPr>
        <p:spPr>
          <a:xfrm>
            <a:off x="2611308" y="11581206"/>
            <a:ext cx="1087958" cy="576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1" name="Cloud 280">
            <a:extLst>
              <a:ext uri="{FF2B5EF4-FFF2-40B4-BE49-F238E27FC236}">
                <a16:creationId xmlns:a16="http://schemas.microsoft.com/office/drawing/2014/main" id="{054C4A13-B8DF-4B1B-A75F-4966A12C32AA}"/>
              </a:ext>
            </a:extLst>
          </p:cNvPr>
          <p:cNvSpPr/>
          <p:nvPr/>
        </p:nvSpPr>
        <p:spPr>
          <a:xfrm>
            <a:off x="204541" y="-134929"/>
            <a:ext cx="3828245" cy="98999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News APIs</a:t>
            </a:r>
            <a:endParaRPr lang="en-US" sz="105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FC7828-9A01-4582-949F-4E39CDAA2E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60497" y="555142"/>
            <a:ext cx="283954" cy="5529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loud 292">
            <a:extLst>
              <a:ext uri="{FF2B5EF4-FFF2-40B4-BE49-F238E27FC236}">
                <a16:creationId xmlns:a16="http://schemas.microsoft.com/office/drawing/2014/main" id="{6267EC59-A972-460E-A6C9-BE51BDB2ADF6}"/>
              </a:ext>
            </a:extLst>
          </p:cNvPr>
          <p:cNvSpPr/>
          <p:nvPr/>
        </p:nvSpPr>
        <p:spPr>
          <a:xfrm>
            <a:off x="4630051" y="-136949"/>
            <a:ext cx="2377475" cy="76798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Ticker API</a:t>
            </a:r>
            <a:endParaRPr lang="en-US" sz="105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4DED4F4-CB0B-435B-9995-12ABB933CD81}"/>
              </a:ext>
            </a:extLst>
          </p:cNvPr>
          <p:cNvCxnSpPr>
            <a:cxnSpLocks/>
            <a:stCxn id="293" idx="1"/>
            <a:endCxn id="6" idx="7"/>
          </p:cNvCxnSpPr>
          <p:nvPr/>
        </p:nvCxnSpPr>
        <p:spPr>
          <a:xfrm flipH="1">
            <a:off x="5725617" y="630216"/>
            <a:ext cx="93172" cy="4408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C6C090F-7F3C-476E-979F-DD00F1E52623}"/>
              </a:ext>
            </a:extLst>
          </p:cNvPr>
          <p:cNvSpPr/>
          <p:nvPr/>
        </p:nvSpPr>
        <p:spPr>
          <a:xfrm>
            <a:off x="1773810" y="3901984"/>
            <a:ext cx="2826410" cy="855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Scraped Web Text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385E3A-1F2E-4E01-B5C4-44509DFFCE9A}"/>
              </a:ext>
            </a:extLst>
          </p:cNvPr>
          <p:cNvCxnSpPr>
            <a:cxnSpLocks/>
            <a:stCxn id="63" idx="4"/>
            <a:endCxn id="21" idx="1"/>
          </p:cNvCxnSpPr>
          <p:nvPr/>
        </p:nvCxnSpPr>
        <p:spPr>
          <a:xfrm>
            <a:off x="1884386" y="3472107"/>
            <a:ext cx="303342" cy="5551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195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6838</TotalTime>
  <Words>1397</Words>
  <Application>Microsoft Office PowerPoint</Application>
  <PresentationFormat>Widescreen</PresentationFormat>
  <Paragraphs>736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Corbel</vt:lpstr>
      <vt:lpstr>Office Theme</vt:lpstr>
      <vt:lpstr>Parallax</vt:lpstr>
      <vt:lpstr>CS 410 Project</vt:lpstr>
      <vt:lpstr>Very High Level</vt:lpstr>
      <vt:lpstr>Dependencies</vt:lpstr>
      <vt:lpstr>Setup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We’ve Included</vt:lpstr>
      <vt:lpstr>Example  Walk 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Petrotte</dc:creator>
  <cp:lastModifiedBy>Tony Petrotte</cp:lastModifiedBy>
  <cp:revision>16</cp:revision>
  <dcterms:created xsi:type="dcterms:W3CDTF">2021-11-23T19:55:04Z</dcterms:created>
  <dcterms:modified xsi:type="dcterms:W3CDTF">2021-12-10T01:28:03Z</dcterms:modified>
</cp:coreProperties>
</file>