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3"/>
    <p:restoredTop sz="94682"/>
  </p:normalViewPr>
  <p:slideViewPr>
    <p:cSldViewPr snapToGrid="0" snapToObjects="1">
      <p:cViewPr varScale="1">
        <p:scale>
          <a:sx n="113" d="100"/>
          <a:sy n="11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enicsprojec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Partial Differential Equation Modeling with </a:t>
            </a:r>
            <a:r>
              <a:rPr lang="en-US" sz="2800" dirty="0" err="1"/>
              <a:t>FEniCS</a:t>
            </a:r>
            <a:r>
              <a:rPr lang="en-US" sz="2800" dirty="0"/>
              <a:t> and Potential Applications in Chemistry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Pendergast</a:t>
            </a:r>
          </a:p>
          <a:p>
            <a:r>
              <a:rPr lang="en-US" dirty="0" smtClean="0"/>
              <a:t>Comp 50H 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Objects describing behavior changing over time</a:t>
            </a:r>
          </a:p>
          <a:p>
            <a:pPr lvl="1"/>
            <a:r>
              <a:rPr lang="en-US" sz="2000" dirty="0" smtClean="0"/>
              <a:t>Function in terms of the partial derivatives (ex d/dx, d/</a:t>
            </a:r>
            <a:r>
              <a:rPr lang="en-US" sz="2000" dirty="0" err="1" smtClean="0"/>
              <a:t>dy</a:t>
            </a:r>
            <a:r>
              <a:rPr lang="en-US" sz="2000" dirty="0" smtClean="0"/>
              <a:t>, d/</a:t>
            </a:r>
            <a:r>
              <a:rPr lang="en-US" sz="2000" dirty="0" err="1" smtClean="0"/>
              <a:t>dt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Integral in physics, mathematics, chemistry, and other applied sciences</a:t>
            </a:r>
          </a:p>
          <a:p>
            <a:pPr lvl="1"/>
            <a:r>
              <a:rPr lang="en-US" sz="2000" dirty="0" smtClean="0"/>
              <a:t>Predicting and modeling complex behavior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PDE modeling as method for analyzing complex mathematical relationships </a:t>
            </a:r>
          </a:p>
          <a:p>
            <a:r>
              <a:rPr lang="en-US" dirty="0" smtClean="0"/>
              <a:t>Systems composed of different compounds, media, forces,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Chromatography and Diffusion </a:t>
            </a:r>
          </a:p>
          <a:p>
            <a:pPr lvl="1"/>
            <a:r>
              <a:rPr lang="en-US" dirty="0" smtClean="0"/>
              <a:t>van </a:t>
            </a:r>
            <a:r>
              <a:rPr lang="en-US" dirty="0" err="1" smtClean="0"/>
              <a:t>Deemter</a:t>
            </a:r>
            <a:r>
              <a:rPr lang="en-US" dirty="0" smtClean="0"/>
              <a:t> equation </a:t>
            </a:r>
          </a:p>
          <a:p>
            <a:pPr lvl="1"/>
            <a:r>
              <a:rPr lang="en-US" dirty="0" smtClean="0"/>
              <a:t>Capillary columns and Packed columns </a:t>
            </a:r>
          </a:p>
          <a:p>
            <a:pPr lvl="1"/>
            <a:r>
              <a:rPr lang="en-US" dirty="0" smtClean="0"/>
              <a:t>Why chromatography? 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 err="1" smtClean="0"/>
              <a:t>FeNics</a:t>
            </a:r>
            <a:r>
              <a:rPr lang="en-US" dirty="0" smtClean="0"/>
              <a:t> </a:t>
            </a:r>
            <a:r>
              <a:rPr lang="en-US" dirty="0" smtClean="0"/>
              <a:t>Python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PDE solving library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Goal of developing scientific models from data and equations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Python with Anaconda </a:t>
            </a:r>
          </a:p>
          <a:p>
            <a:pPr lvl="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https://fenicsproject.org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0">
              <a:spcBef>
                <a:spcPts val="0"/>
              </a:spcBef>
              <a:buClrTx/>
              <a:buFont typeface="Arial" charset="0"/>
              <a:buChar char="•"/>
            </a:pPr>
            <a:endParaRPr lang="en-US" sz="2000" dirty="0"/>
          </a:p>
          <a:p>
            <a:pPr lvl="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000" dirty="0" smtClean="0"/>
              <a:t>Functionality: </a:t>
            </a:r>
          </a:p>
          <a:p>
            <a:pPr lvl="1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000" dirty="0" smtClean="0"/>
              <a:t>Given vector fields, functions, and parameterization of equations to find relationship between partial derivatives and distinct parent function of interest</a:t>
            </a:r>
          </a:p>
          <a:p>
            <a:pPr lvl="0">
              <a:spcBef>
                <a:spcPts val="0"/>
              </a:spcBef>
              <a:buClrTx/>
              <a:buFont typeface="Arial" charset="0"/>
              <a:buChar char="•"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Coding </a:t>
            </a:r>
            <a:r>
              <a:rPr lang="en-US" dirty="0" smtClean="0"/>
              <a:t>with </a:t>
            </a:r>
            <a:r>
              <a:rPr lang="en-US" dirty="0" err="1" smtClean="0"/>
              <a:t>Fenics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57" y="2638044"/>
            <a:ext cx="8911772" cy="3101983"/>
          </a:xfrm>
        </p:spPr>
        <p:txBody>
          <a:bodyPr>
            <a:noAutofit/>
          </a:bodyPr>
          <a:lstStyle/>
          <a:p>
            <a:r>
              <a:rPr lang="en-US" sz="2100" dirty="0" smtClean="0"/>
              <a:t>1. Definition of mesh region representing domain of interest for u(</a:t>
            </a:r>
            <a:r>
              <a:rPr lang="en-US" sz="2100" dirty="0" err="1" smtClean="0"/>
              <a:t>x,t</a:t>
            </a:r>
            <a:r>
              <a:rPr lang="en-US" sz="2100" dirty="0" smtClean="0"/>
              <a:t>)</a:t>
            </a:r>
          </a:p>
          <a:p>
            <a:r>
              <a:rPr lang="en-US" sz="2100" dirty="0" smtClean="0"/>
              <a:t>II. Definition of function space</a:t>
            </a:r>
          </a:p>
          <a:p>
            <a:r>
              <a:rPr lang="en-US" sz="2100" dirty="0" smtClean="0"/>
              <a:t>III. Definition of boundary cases and initial value of a function </a:t>
            </a:r>
          </a:p>
          <a:p>
            <a:r>
              <a:rPr lang="en-US" sz="2100" dirty="0" smtClean="0"/>
              <a:t>IV. Multiplication of initial value by vector field mesh </a:t>
            </a:r>
          </a:p>
          <a:p>
            <a:r>
              <a:rPr lang="en-US" sz="2100" dirty="0" smtClean="0"/>
              <a:t>V. Utilization of methods to find solutions such that A == L == </a:t>
            </a:r>
            <a:r>
              <a:rPr lang="en-US" sz="2100" dirty="0" err="1" smtClean="0"/>
              <a:t>bc</a:t>
            </a:r>
            <a:r>
              <a:rPr lang="en-US" sz="2100" dirty="0" smtClean="0"/>
              <a:t> == u</a:t>
            </a:r>
          </a:p>
          <a:p>
            <a:r>
              <a:rPr lang="en-US" sz="2100" dirty="0" smtClean="0"/>
              <a:t>VI. Analysis in </a:t>
            </a:r>
            <a:r>
              <a:rPr lang="en-US" sz="2100" dirty="0" err="1" smtClean="0"/>
              <a:t>Paraview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1696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78" y="2300006"/>
            <a:ext cx="7729728" cy="1188720"/>
          </a:xfrm>
        </p:spPr>
        <p:txBody>
          <a:bodyPr/>
          <a:lstStyle/>
          <a:p>
            <a:r>
              <a:rPr lang="en-US" dirty="0" smtClean="0"/>
              <a:t>Demo: Gaussian and van </a:t>
            </a:r>
            <a:r>
              <a:rPr lang="en-US" dirty="0" err="1" smtClean="0"/>
              <a:t>deemter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3292709" y="4165092"/>
            <a:ext cx="5693665" cy="7987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/>
              <a:t>Spyder</a:t>
            </a:r>
            <a:r>
              <a:rPr lang="en-US" sz="1800" dirty="0" smtClean="0"/>
              <a:t>, </a:t>
            </a:r>
            <a:r>
              <a:rPr lang="en-US" sz="1800" dirty="0" err="1" smtClean="0"/>
              <a:t>Fenics</a:t>
            </a:r>
            <a:r>
              <a:rPr lang="en-US" sz="1800" dirty="0" smtClean="0"/>
              <a:t>, </a:t>
            </a:r>
            <a:r>
              <a:rPr lang="en-US" sz="1800" dirty="0" err="1" smtClean="0"/>
              <a:t>Paraview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16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driven PDE modeling of </a:t>
            </a:r>
            <a:r>
              <a:rPr lang="en-US" dirty="0" smtClean="0"/>
              <a:t>diffusion</a:t>
            </a:r>
          </a:p>
          <a:p>
            <a:pPr lvl="1"/>
            <a:r>
              <a:rPr lang="en-US" dirty="0" smtClean="0"/>
              <a:t>Direct partial behavior of each component compared to theoretical </a:t>
            </a:r>
            <a:endParaRPr lang="en-US" dirty="0" smtClean="0"/>
          </a:p>
          <a:p>
            <a:r>
              <a:rPr lang="en-US" dirty="0" smtClean="0"/>
              <a:t>Formalized differential equation knowledge </a:t>
            </a:r>
          </a:p>
          <a:p>
            <a:r>
              <a:rPr lang="en-US" dirty="0" smtClean="0"/>
              <a:t>Expansion of van </a:t>
            </a:r>
            <a:r>
              <a:rPr lang="en-US" dirty="0" err="1" smtClean="0"/>
              <a:t>Deemter</a:t>
            </a:r>
            <a:r>
              <a:rPr lang="en-US" dirty="0" smtClean="0"/>
              <a:t> equation example </a:t>
            </a:r>
            <a:r>
              <a:rPr lang="en-US" dirty="0" smtClean="0"/>
              <a:t>beyond ‘B’ term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157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</TotalTime>
  <Words>254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Parcel</vt:lpstr>
      <vt:lpstr>Partial Differential Equation Modeling with FEniCS and Potential Applications in Chemistry </vt:lpstr>
      <vt:lpstr>Dynamical Systems</vt:lpstr>
      <vt:lpstr>Motivations and Background</vt:lpstr>
      <vt:lpstr>Method: FeNics Python Library </vt:lpstr>
      <vt:lpstr>Method: Coding with Fenics</vt:lpstr>
      <vt:lpstr>Demo: Gaussian and van deemter </vt:lpstr>
      <vt:lpstr>Future applications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 Modeling </dc:title>
  <dc:creator>Andrew Pendergast</dc:creator>
  <cp:lastModifiedBy>Andrew Pendergast</cp:lastModifiedBy>
  <cp:revision>24</cp:revision>
  <dcterms:created xsi:type="dcterms:W3CDTF">2017-05-09T02:56:41Z</dcterms:created>
  <dcterms:modified xsi:type="dcterms:W3CDTF">2017-05-09T15:05:55Z</dcterms:modified>
</cp:coreProperties>
</file>