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Merriweather"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XvLeBDnBj1riMN4pUby/KiLgV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A9AF40-4C04-4891-B33A-00C6E49B0EB6}">
  <a:tblStyle styleId="{DFA9AF40-4C04-4891-B33A-00C6E49B0EB6}" styleName="Table_0">
    <a:wholeTbl>
      <a:tcTxStyle b="off" i="off">
        <a:font>
          <a:latin typeface="Avenir Next LT Pro Light"/>
          <a:ea typeface="Avenir Next LT Pro Light"/>
          <a:cs typeface="Avenir Next LT Pro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EEF5"/>
          </a:solidFill>
        </a:fill>
      </a:tcStyle>
    </a:wholeTbl>
    <a:band1H>
      <a:tcTxStyle/>
      <a:tcStyle>
        <a:tcBdr/>
        <a:fill>
          <a:solidFill>
            <a:srgbClr val="F2DCEA"/>
          </a:solidFill>
        </a:fill>
      </a:tcStyle>
    </a:band1H>
    <a:band2H>
      <a:tcTxStyle/>
      <a:tcStyle>
        <a:tcBdr/>
      </a:tcStyle>
    </a:band2H>
    <a:band1V>
      <a:tcTxStyle/>
      <a:tcStyle>
        <a:tcBdr/>
        <a:fill>
          <a:solidFill>
            <a:srgbClr val="F2DCEA"/>
          </a:solidFill>
        </a:fill>
      </a:tcStyle>
    </a:band1V>
    <a:band2V>
      <a:tcTxStyle/>
      <a:tcStyle>
        <a:tcBdr/>
      </a:tcStyle>
    </a:band2V>
    <a:lastCol>
      <a:tcTxStyle b="on" i="off">
        <a:font>
          <a:latin typeface="Avenir Next LT Pro Light"/>
          <a:ea typeface="Avenir Next LT Pro Light"/>
          <a:cs typeface="Avenir Next LT Pro Light"/>
        </a:font>
        <a:schemeClr val="lt1"/>
      </a:tcTxStyle>
      <a:tcStyle>
        <a:tcBdr/>
        <a:fill>
          <a:solidFill>
            <a:schemeClr val="accent3"/>
          </a:solidFill>
        </a:fill>
      </a:tcStyle>
    </a:lastCol>
    <a:firstCol>
      <a:tcTxStyle b="on" i="off">
        <a:font>
          <a:latin typeface="Avenir Next LT Pro Light"/>
          <a:ea typeface="Avenir Next LT Pro Light"/>
          <a:cs typeface="Avenir Next LT Pro Light"/>
        </a:font>
        <a:schemeClr val="lt1"/>
      </a:tcTxStyle>
      <a:tcStyle>
        <a:tcBdr/>
        <a:fill>
          <a:solidFill>
            <a:schemeClr val="accent3"/>
          </a:solidFill>
        </a:fill>
      </a:tcStyle>
    </a:firstCol>
    <a:lastRow>
      <a:tcTxStyle b="on" i="off">
        <a:font>
          <a:latin typeface="Avenir Next LT Pro Light"/>
          <a:ea typeface="Avenir Next LT Pro Light"/>
          <a:cs typeface="Avenir Next LT Pro Light"/>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venir Next LT Pro Light"/>
          <a:ea typeface="Avenir Next LT Pro Light"/>
          <a:cs typeface="Avenir Next LT Pro Light"/>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e4b8d955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e4b8d955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e4b8d955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e4b8d955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e4b8d9558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e4b8d9558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e4b8d955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e4b8d955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e4b8d9558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be4b8d9558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e4b8d9558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e4b8d9558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e4b8d9558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e4b8d9558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e4b8d9558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e4b8d9558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e4b8d9558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e4b8d9558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e4b8d9558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e4b8d9558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e4b8d9558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e4b8d9558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gbe4b8d9558_0_494"/>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gbe4b8d9558_0_494"/>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 name="Google Shape;12;gbe4b8d9558_0_494"/>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3" name="Google Shape;13;gbe4b8d9558_0_49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gbe4b8d9558_0_539"/>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gbe4b8d9558_0_539"/>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57" name="Google Shape;57;gbe4b8d9558_0_5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gbe4b8d9558_0_5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gbe4b8d9558_0_545"/>
          <p:cNvSpPr txBox="1">
            <a:spLocks noGrp="1"/>
          </p:cNvSpPr>
          <p:nvPr>
            <p:ph type="title"/>
          </p:nvPr>
        </p:nvSpPr>
        <p:spPr>
          <a:xfrm>
            <a:off x="1371600" y="795528"/>
            <a:ext cx="10241400" cy="1234500"/>
          </a:xfrm>
          <a:prstGeom prst="rect">
            <a:avLst/>
          </a:prstGeom>
          <a:noFill/>
          <a:ln>
            <a:noFill/>
          </a:ln>
        </p:spPr>
        <p:txBody>
          <a:bodyPr spcFirstLastPara="1" wrap="square" lIns="0" tIns="0" rIns="0" bIns="0" anchor="b" anchorCtr="0">
            <a:norm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2" name="Google Shape;62;gbe4b8d9558_0_545"/>
          <p:cNvSpPr txBox="1">
            <a:spLocks noGrp="1"/>
          </p:cNvSpPr>
          <p:nvPr>
            <p:ph type="body" idx="1"/>
          </p:nvPr>
        </p:nvSpPr>
        <p:spPr>
          <a:xfrm>
            <a:off x="1371600" y="2112264"/>
            <a:ext cx="10241400" cy="3959400"/>
          </a:xfrm>
          <a:prstGeom prst="rect">
            <a:avLst/>
          </a:prstGeom>
          <a:noFill/>
          <a:ln>
            <a:noFill/>
          </a:ln>
        </p:spPr>
        <p:txBody>
          <a:bodyPr spcFirstLastPara="1" wrap="square" lIns="0" tIns="0" rIns="0" bIns="0" anchor="t" anchorCtr="0">
            <a:normAutofit/>
          </a:bodyPr>
          <a:lstStyle>
            <a:lvl1pPr marL="457200" lvl="0" indent="-342900" algn="l" rtl="0">
              <a:lnSpc>
                <a:spcPct val="120000"/>
              </a:lnSpc>
              <a:spcBef>
                <a:spcPts val="1000"/>
              </a:spcBef>
              <a:spcAft>
                <a:spcPts val="0"/>
              </a:spcAft>
              <a:buClr>
                <a:schemeClr val="dk1"/>
              </a:buClr>
              <a:buSzPts val="1800"/>
              <a:buChar char="●"/>
              <a:defRPr/>
            </a:lvl1pPr>
            <a:lvl2pPr marL="914400" lvl="1" indent="-342900" algn="l" rtl="0">
              <a:lnSpc>
                <a:spcPct val="120000"/>
              </a:lnSpc>
              <a:spcBef>
                <a:spcPts val="1600"/>
              </a:spcBef>
              <a:spcAft>
                <a:spcPts val="0"/>
              </a:spcAft>
              <a:buClr>
                <a:schemeClr val="dk1"/>
              </a:buClr>
              <a:buSzPts val="1800"/>
              <a:buChar char="○"/>
              <a:defRPr/>
            </a:lvl2pPr>
            <a:lvl3pPr marL="1371600" lvl="2" indent="-342900" algn="l" rtl="0">
              <a:lnSpc>
                <a:spcPct val="120000"/>
              </a:lnSpc>
              <a:spcBef>
                <a:spcPts val="1600"/>
              </a:spcBef>
              <a:spcAft>
                <a:spcPts val="0"/>
              </a:spcAft>
              <a:buClr>
                <a:schemeClr val="dk1"/>
              </a:buClr>
              <a:buSzPts val="1800"/>
              <a:buChar char="■"/>
              <a:defRPr/>
            </a:lvl3pPr>
            <a:lvl4pPr marL="1828800" lvl="3" indent="-342900" algn="l" rtl="0">
              <a:lnSpc>
                <a:spcPct val="120000"/>
              </a:lnSpc>
              <a:spcBef>
                <a:spcPts val="1600"/>
              </a:spcBef>
              <a:spcAft>
                <a:spcPts val="0"/>
              </a:spcAft>
              <a:buClr>
                <a:schemeClr val="dk1"/>
              </a:buClr>
              <a:buSzPts val="1800"/>
              <a:buChar char="●"/>
              <a:defRPr/>
            </a:lvl4pPr>
            <a:lvl5pPr marL="2286000" lvl="4" indent="-342900" algn="l" rtl="0">
              <a:lnSpc>
                <a:spcPct val="12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3" name="Google Shape;63;gbe4b8d9558_0_545"/>
          <p:cNvSpPr txBox="1">
            <a:spLocks noGrp="1"/>
          </p:cNvSpPr>
          <p:nvPr>
            <p:ph type="dt" idx="10"/>
          </p:nvPr>
        </p:nvSpPr>
        <p:spPr>
          <a:xfrm>
            <a:off x="7909560" y="6409944"/>
            <a:ext cx="3703200" cy="4482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gbe4b8d9558_0_545"/>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gbe4b8d9558_0_545"/>
          <p:cNvSpPr txBox="1">
            <a:spLocks noGrp="1"/>
          </p:cNvSpPr>
          <p:nvPr>
            <p:ph type="sldNum" idx="12"/>
          </p:nvPr>
        </p:nvSpPr>
        <p:spPr>
          <a:xfrm>
            <a:off x="11667744" y="6409944"/>
            <a:ext cx="438900" cy="4482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gbe4b8d9558_0_551"/>
          <p:cNvSpPr txBox="1">
            <a:spLocks noGrp="1"/>
          </p:cNvSpPr>
          <p:nvPr>
            <p:ph type="title"/>
          </p:nvPr>
        </p:nvSpPr>
        <p:spPr>
          <a:xfrm>
            <a:off x="1371600" y="987425"/>
            <a:ext cx="3932100" cy="1894500"/>
          </a:xfrm>
          <a:prstGeom prst="rect">
            <a:avLst/>
          </a:prstGeom>
          <a:noFill/>
          <a:ln>
            <a:noFill/>
          </a:ln>
        </p:spPr>
        <p:txBody>
          <a:bodyPr spcFirstLastPara="1" wrap="square" lIns="0" tIns="0" rIns="0" bIns="0" anchor="b" anchorCtr="0">
            <a:normAutofit/>
          </a:bodyPr>
          <a:lstStyle>
            <a:lvl1pPr lvl="0" algn="l" rtl="0">
              <a:lnSpc>
                <a:spcPct val="100000"/>
              </a:lnSpc>
              <a:spcBef>
                <a:spcPts val="0"/>
              </a:spcBef>
              <a:spcAft>
                <a:spcPts val="0"/>
              </a:spcAft>
              <a:buClr>
                <a:schemeClr val="dk1"/>
              </a:buClr>
              <a:buSzPts val="3200"/>
              <a:buFont typeface="Avenir"/>
              <a:buNone/>
              <a:defRPr sz="32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8" name="Google Shape;68;gbe4b8d9558_0_551"/>
          <p:cNvSpPr txBox="1">
            <a:spLocks noGrp="1"/>
          </p:cNvSpPr>
          <p:nvPr>
            <p:ph type="body" idx="1"/>
          </p:nvPr>
        </p:nvSpPr>
        <p:spPr>
          <a:xfrm>
            <a:off x="5650992" y="987425"/>
            <a:ext cx="5687700" cy="4873500"/>
          </a:xfrm>
          <a:prstGeom prst="rect">
            <a:avLst/>
          </a:prstGeom>
          <a:noFill/>
          <a:ln>
            <a:noFill/>
          </a:ln>
        </p:spPr>
        <p:txBody>
          <a:bodyPr spcFirstLastPara="1" wrap="square" lIns="0" tIns="0" rIns="0" bIns="0" anchor="t" anchorCtr="0">
            <a:normAutofit/>
          </a:bodyPr>
          <a:lstStyle>
            <a:lvl1pPr marL="457200" lvl="0" indent="-355600" algn="l" rtl="0">
              <a:lnSpc>
                <a:spcPct val="120000"/>
              </a:lnSpc>
              <a:spcBef>
                <a:spcPts val="1000"/>
              </a:spcBef>
              <a:spcAft>
                <a:spcPts val="0"/>
              </a:spcAft>
              <a:buClr>
                <a:schemeClr val="dk1"/>
              </a:buClr>
              <a:buSzPts val="2000"/>
              <a:buChar char="●"/>
              <a:defRPr sz="2000"/>
            </a:lvl1pPr>
            <a:lvl2pPr marL="914400" lvl="1" indent="-355600" algn="l" rtl="0">
              <a:lnSpc>
                <a:spcPct val="120000"/>
              </a:lnSpc>
              <a:spcBef>
                <a:spcPts val="1600"/>
              </a:spcBef>
              <a:spcAft>
                <a:spcPts val="0"/>
              </a:spcAft>
              <a:buClr>
                <a:schemeClr val="dk1"/>
              </a:buClr>
              <a:buSzPts val="2000"/>
              <a:buChar char="○"/>
              <a:defRPr sz="2000"/>
            </a:lvl2pPr>
            <a:lvl3pPr marL="1371600" lvl="2" indent="-342900" algn="l" rtl="0">
              <a:lnSpc>
                <a:spcPct val="120000"/>
              </a:lnSpc>
              <a:spcBef>
                <a:spcPts val="1600"/>
              </a:spcBef>
              <a:spcAft>
                <a:spcPts val="0"/>
              </a:spcAft>
              <a:buClr>
                <a:schemeClr val="dk1"/>
              </a:buClr>
              <a:buSzPts val="1800"/>
              <a:buChar char="■"/>
              <a:defRPr sz="1800"/>
            </a:lvl3pPr>
            <a:lvl4pPr marL="1828800" lvl="3" indent="-330200" algn="l" rtl="0">
              <a:lnSpc>
                <a:spcPct val="120000"/>
              </a:lnSpc>
              <a:spcBef>
                <a:spcPts val="1600"/>
              </a:spcBef>
              <a:spcAft>
                <a:spcPts val="0"/>
              </a:spcAft>
              <a:buClr>
                <a:schemeClr val="dk1"/>
              </a:buClr>
              <a:buSzPts val="1600"/>
              <a:buChar char="●"/>
              <a:defRPr sz="1600"/>
            </a:lvl4pPr>
            <a:lvl5pPr marL="2286000" lvl="4" indent="-330200" algn="l" rtl="0">
              <a:lnSpc>
                <a:spcPct val="120000"/>
              </a:lnSpc>
              <a:spcBef>
                <a:spcPts val="1600"/>
              </a:spcBef>
              <a:spcAft>
                <a:spcPts val="0"/>
              </a:spcAft>
              <a:buClr>
                <a:schemeClr val="dk1"/>
              </a:buClr>
              <a:buSzPts val="1600"/>
              <a:buChar char="○"/>
              <a:defRPr sz="1600"/>
            </a:lvl5pPr>
            <a:lvl6pPr marL="2743200" lvl="5" indent="-355600" algn="l" rtl="0">
              <a:lnSpc>
                <a:spcPct val="90000"/>
              </a:lnSpc>
              <a:spcBef>
                <a:spcPts val="1600"/>
              </a:spcBef>
              <a:spcAft>
                <a:spcPts val="0"/>
              </a:spcAft>
              <a:buClr>
                <a:schemeClr val="dk1"/>
              </a:buClr>
              <a:buSzPts val="2000"/>
              <a:buChar char="■"/>
              <a:defRPr sz="2000"/>
            </a:lvl6pPr>
            <a:lvl7pPr marL="3200400" lvl="6" indent="-355600" algn="l" rtl="0">
              <a:lnSpc>
                <a:spcPct val="90000"/>
              </a:lnSpc>
              <a:spcBef>
                <a:spcPts val="1600"/>
              </a:spcBef>
              <a:spcAft>
                <a:spcPts val="0"/>
              </a:spcAft>
              <a:buClr>
                <a:schemeClr val="dk1"/>
              </a:buClr>
              <a:buSzPts val="2000"/>
              <a:buChar char="●"/>
              <a:defRPr sz="2000"/>
            </a:lvl7pPr>
            <a:lvl8pPr marL="3657600" lvl="7" indent="-355600" algn="l" rtl="0">
              <a:lnSpc>
                <a:spcPct val="90000"/>
              </a:lnSpc>
              <a:spcBef>
                <a:spcPts val="1600"/>
              </a:spcBef>
              <a:spcAft>
                <a:spcPts val="0"/>
              </a:spcAft>
              <a:buClr>
                <a:schemeClr val="dk1"/>
              </a:buClr>
              <a:buSzPts val="2000"/>
              <a:buChar char="○"/>
              <a:defRPr sz="2000"/>
            </a:lvl8pPr>
            <a:lvl9pPr marL="4114800" lvl="8" indent="-355600" algn="l" rtl="0">
              <a:lnSpc>
                <a:spcPct val="90000"/>
              </a:lnSpc>
              <a:spcBef>
                <a:spcPts val="1600"/>
              </a:spcBef>
              <a:spcAft>
                <a:spcPts val="1600"/>
              </a:spcAft>
              <a:buClr>
                <a:schemeClr val="dk1"/>
              </a:buClr>
              <a:buSzPts val="2000"/>
              <a:buChar char="■"/>
              <a:defRPr sz="2000"/>
            </a:lvl9pPr>
          </a:lstStyle>
          <a:p>
            <a:endParaRPr/>
          </a:p>
        </p:txBody>
      </p:sp>
      <p:sp>
        <p:nvSpPr>
          <p:cNvPr id="69" name="Google Shape;69;gbe4b8d9558_0_551"/>
          <p:cNvSpPr txBox="1">
            <a:spLocks noGrp="1"/>
          </p:cNvSpPr>
          <p:nvPr>
            <p:ph type="body" idx="2"/>
          </p:nvPr>
        </p:nvSpPr>
        <p:spPr>
          <a:xfrm>
            <a:off x="1371600" y="3058510"/>
            <a:ext cx="3932100" cy="2802600"/>
          </a:xfrm>
          <a:prstGeom prst="rect">
            <a:avLst/>
          </a:prstGeom>
          <a:noFill/>
          <a:ln>
            <a:noFill/>
          </a:ln>
        </p:spPr>
        <p:txBody>
          <a:bodyPr spcFirstLastPara="1" wrap="square" lIns="0" tIns="0" rIns="0" bIns="0" anchor="t" anchorCtr="0">
            <a:normAutofit/>
          </a:bodyPr>
          <a:lstStyle>
            <a:lvl1pPr marL="457200" lvl="0" indent="-228600" algn="l" rtl="0">
              <a:lnSpc>
                <a:spcPct val="120000"/>
              </a:lnSpc>
              <a:spcBef>
                <a:spcPts val="1000"/>
              </a:spcBef>
              <a:spcAft>
                <a:spcPts val="0"/>
              </a:spcAft>
              <a:buClr>
                <a:schemeClr val="dk1"/>
              </a:buClr>
              <a:buSzPts val="1600"/>
              <a:buNone/>
              <a:defRPr sz="1600"/>
            </a:lvl1pPr>
            <a:lvl2pPr marL="914400" lvl="1" indent="-228600" algn="l" rtl="0">
              <a:lnSpc>
                <a:spcPct val="120000"/>
              </a:lnSpc>
              <a:spcBef>
                <a:spcPts val="1600"/>
              </a:spcBef>
              <a:spcAft>
                <a:spcPts val="0"/>
              </a:spcAft>
              <a:buClr>
                <a:schemeClr val="dk1"/>
              </a:buClr>
              <a:buSzPts val="1400"/>
              <a:buNone/>
              <a:defRPr sz="1400"/>
            </a:lvl2pPr>
            <a:lvl3pPr marL="1371600" lvl="2" indent="-228600" algn="l" rtl="0">
              <a:lnSpc>
                <a:spcPct val="120000"/>
              </a:lnSpc>
              <a:spcBef>
                <a:spcPts val="1600"/>
              </a:spcBef>
              <a:spcAft>
                <a:spcPts val="0"/>
              </a:spcAft>
              <a:buClr>
                <a:schemeClr val="dk1"/>
              </a:buClr>
              <a:buSzPts val="1200"/>
              <a:buNone/>
              <a:defRPr sz="1200"/>
            </a:lvl3pPr>
            <a:lvl4pPr marL="1828800" lvl="3" indent="-228600" algn="l" rtl="0">
              <a:lnSpc>
                <a:spcPct val="120000"/>
              </a:lnSpc>
              <a:spcBef>
                <a:spcPts val="1600"/>
              </a:spcBef>
              <a:spcAft>
                <a:spcPts val="0"/>
              </a:spcAft>
              <a:buClr>
                <a:schemeClr val="dk1"/>
              </a:buClr>
              <a:buSzPts val="1000"/>
              <a:buNone/>
              <a:defRPr sz="1000"/>
            </a:lvl4pPr>
            <a:lvl5pPr marL="2286000" lvl="4" indent="-228600" algn="l" rtl="0">
              <a:lnSpc>
                <a:spcPct val="120000"/>
              </a:lnSpc>
              <a:spcBef>
                <a:spcPts val="1600"/>
              </a:spcBef>
              <a:spcAft>
                <a:spcPts val="0"/>
              </a:spcAft>
              <a:buClr>
                <a:schemeClr val="dk1"/>
              </a:buClr>
              <a:buSzPts val="1000"/>
              <a:buNone/>
              <a:defRPr sz="1000"/>
            </a:lvl5pPr>
            <a:lvl6pPr marL="2743200" lvl="5" indent="-228600" algn="l" rtl="0">
              <a:lnSpc>
                <a:spcPct val="90000"/>
              </a:lnSpc>
              <a:spcBef>
                <a:spcPts val="1600"/>
              </a:spcBef>
              <a:spcAft>
                <a:spcPts val="0"/>
              </a:spcAft>
              <a:buClr>
                <a:schemeClr val="dk1"/>
              </a:buClr>
              <a:buSzPts val="1000"/>
              <a:buNone/>
              <a:defRPr sz="1000"/>
            </a:lvl6pPr>
            <a:lvl7pPr marL="3200400" lvl="6" indent="-228600" algn="l" rtl="0">
              <a:lnSpc>
                <a:spcPct val="90000"/>
              </a:lnSpc>
              <a:spcBef>
                <a:spcPts val="1600"/>
              </a:spcBef>
              <a:spcAft>
                <a:spcPts val="0"/>
              </a:spcAft>
              <a:buClr>
                <a:schemeClr val="dk1"/>
              </a:buClr>
              <a:buSzPts val="1000"/>
              <a:buNone/>
              <a:defRPr sz="1000"/>
            </a:lvl7pPr>
            <a:lvl8pPr marL="3657600" lvl="7" indent="-228600" algn="l" rtl="0">
              <a:lnSpc>
                <a:spcPct val="90000"/>
              </a:lnSpc>
              <a:spcBef>
                <a:spcPts val="1600"/>
              </a:spcBef>
              <a:spcAft>
                <a:spcPts val="0"/>
              </a:spcAft>
              <a:buClr>
                <a:schemeClr val="dk1"/>
              </a:buClr>
              <a:buSzPts val="1000"/>
              <a:buNone/>
              <a:defRPr sz="1000"/>
            </a:lvl8pPr>
            <a:lvl9pPr marL="4114800" lvl="8" indent="-228600" algn="l" rtl="0">
              <a:lnSpc>
                <a:spcPct val="90000"/>
              </a:lnSpc>
              <a:spcBef>
                <a:spcPts val="1600"/>
              </a:spcBef>
              <a:spcAft>
                <a:spcPts val="1600"/>
              </a:spcAft>
              <a:buClr>
                <a:schemeClr val="dk1"/>
              </a:buClr>
              <a:buSzPts val="1000"/>
              <a:buNone/>
              <a:defRPr sz="1000"/>
            </a:lvl9pPr>
          </a:lstStyle>
          <a:p>
            <a:endParaRPr/>
          </a:p>
        </p:txBody>
      </p:sp>
      <p:sp>
        <p:nvSpPr>
          <p:cNvPr id="70" name="Google Shape;70;gbe4b8d9558_0_551"/>
          <p:cNvSpPr txBox="1">
            <a:spLocks noGrp="1"/>
          </p:cNvSpPr>
          <p:nvPr>
            <p:ph type="dt" idx="10"/>
          </p:nvPr>
        </p:nvSpPr>
        <p:spPr>
          <a:xfrm>
            <a:off x="7909560" y="6409944"/>
            <a:ext cx="3703200" cy="4482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gbe4b8d9558_0_551"/>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gbe4b8d9558_0_551"/>
          <p:cNvSpPr txBox="1">
            <a:spLocks noGrp="1"/>
          </p:cNvSpPr>
          <p:nvPr>
            <p:ph type="sldNum" idx="12"/>
          </p:nvPr>
        </p:nvSpPr>
        <p:spPr>
          <a:xfrm>
            <a:off x="11667744" y="6409944"/>
            <a:ext cx="438900" cy="4482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gbe4b8d9558_0_499"/>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gbe4b8d9558_0_499"/>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gbe4b8d9558_0_499"/>
          <p:cNvSpPr txBox="1">
            <a:spLocks noGrp="1"/>
          </p:cNvSpPr>
          <p:nvPr>
            <p:ph type="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 name="Google Shape;18;gbe4b8d9558_0_49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gbe4b8d9558_0_504"/>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be4b8d9558_0_504"/>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gbe4b8d9558_0_504"/>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gbe4b8d9558_0_504"/>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4" name="Google Shape;24;gbe4b8d9558_0_504"/>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25" name="Google Shape;25;gbe4b8d9558_0_50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gbe4b8d9558_0_511"/>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be4b8d9558_0_511"/>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9" name="Google Shape;29;gbe4b8d9558_0_511"/>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0" name="Google Shape;30;gbe4b8d9558_0_511"/>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1" name="Google Shape;31;gbe4b8d9558_0_5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gbe4b8d9558_0_517"/>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be4b8d9558_0_517"/>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5" name="Google Shape;35;gbe4b8d9558_0_5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gbe4b8d9558_0_521"/>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be4b8d9558_0_521"/>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gbe4b8d9558_0_521"/>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40" name="Google Shape;40;gbe4b8d9558_0_52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gbe4b8d9558_0_526"/>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gbe4b8d9558_0_52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gbe4b8d9558_0_52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gbe4b8d9558_0_529"/>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47" name="Google Shape;47;gbe4b8d9558_0_529"/>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48" name="Google Shape;48;gbe4b8d9558_0_529"/>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9" name="Google Shape;49;gbe4b8d9558_0_52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gbe4b8d9558_0_535"/>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gbe4b8d9558_0_535"/>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gbe4b8d9558_0_53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gbe4b8d9558_0_49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7" name="Google Shape;7;gbe4b8d9558_0_49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8" name="Google Shape;8;gbe4b8d9558_0_49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a:xfrm>
            <a:off x="847225" y="407769"/>
            <a:ext cx="9144000" cy="2478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3600"/>
              <a:buFont typeface="Avenir"/>
              <a:buNone/>
            </a:pPr>
            <a:r>
              <a:rPr lang="en-US" sz="3600"/>
              <a:t>TRANSFORMING LEARNING INTO AMAZING E-LEARNING EXPERIENCE</a:t>
            </a:r>
            <a:endParaRPr sz="36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gbe4b8d9558_1_6"/>
          <p:cNvPicPr preferRelativeResize="0"/>
          <p:nvPr/>
        </p:nvPicPr>
        <p:blipFill rotWithShape="1">
          <a:blip r:embed="rId3">
            <a:extLst>
              <a:ext uri="{28A0092B-C50C-407E-A947-70E740481C1C}">
                <a14:useLocalDpi xmlns:a14="http://schemas.microsoft.com/office/drawing/2010/main" val="0"/>
              </a:ext>
            </a:extLst>
          </a:blip>
          <a:srcRect l="-1" t="12853" r="693" b="3681"/>
          <a:stretch/>
        </p:blipFill>
        <p:spPr>
          <a:xfrm>
            <a:off x="201706" y="201707"/>
            <a:ext cx="11712387" cy="644114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be4b8d9558_1_15"/>
          <p:cNvPicPr preferRelativeResize="0"/>
          <p:nvPr/>
        </p:nvPicPr>
        <p:blipFill rotWithShape="1">
          <a:blip r:embed="rId3">
            <a:extLst>
              <a:ext uri="{28A0092B-C50C-407E-A947-70E740481C1C}">
                <a14:useLocalDpi xmlns:a14="http://schemas.microsoft.com/office/drawing/2010/main" val="0"/>
              </a:ext>
            </a:extLst>
          </a:blip>
          <a:srcRect t="12260" r="-50" b="4812"/>
          <a:stretch/>
        </p:blipFill>
        <p:spPr>
          <a:xfrm>
            <a:off x="215153" y="201706"/>
            <a:ext cx="11779623" cy="6185647"/>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gbe4b8d9558_1_19"/>
          <p:cNvPicPr preferRelativeResize="0"/>
          <p:nvPr/>
        </p:nvPicPr>
        <p:blipFill rotWithShape="1">
          <a:blip r:embed="rId3">
            <a:extLst>
              <a:ext uri="{28A0092B-C50C-407E-A947-70E740481C1C}">
                <a14:useLocalDpi xmlns:a14="http://schemas.microsoft.com/office/drawing/2010/main" val="0"/>
              </a:ext>
            </a:extLst>
          </a:blip>
          <a:srcRect t="11833" r="208" b="4569"/>
          <a:stretch/>
        </p:blipFill>
        <p:spPr>
          <a:xfrm>
            <a:off x="282388" y="349624"/>
            <a:ext cx="11443447" cy="5809129"/>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gbe4b8d9558_1_0"/>
          <p:cNvPicPr preferRelativeResize="0"/>
          <p:nvPr/>
        </p:nvPicPr>
        <p:blipFill>
          <a:blip r:embed="rId3">
            <a:alphaModFix/>
          </a:blip>
          <a:stretch>
            <a:fillRect/>
          </a:stretch>
        </p:blipFill>
        <p:spPr>
          <a:xfrm>
            <a:off x="1066800" y="609600"/>
            <a:ext cx="9753600" cy="54959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a:spLocks noGrp="1"/>
          </p:cNvSpPr>
          <p:nvPr>
            <p:ph type="title"/>
          </p:nvPr>
        </p:nvSpPr>
        <p:spPr>
          <a:xfrm>
            <a:off x="415633" y="667900"/>
            <a:ext cx="11360700" cy="8316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Clr>
                <a:schemeClr val="dk1"/>
              </a:buClr>
              <a:buSzPts val="3200"/>
              <a:buFont typeface="Avenir"/>
              <a:buNone/>
            </a:pPr>
            <a:r>
              <a:rPr lang="en-US" sz="3500" b="0"/>
              <a:t>TEAM DETAILS</a:t>
            </a:r>
            <a:endParaRPr sz="3500" b="0"/>
          </a:p>
        </p:txBody>
      </p:sp>
      <p:graphicFrame>
        <p:nvGraphicFramePr>
          <p:cNvPr id="83" name="Google Shape;83;p2"/>
          <p:cNvGraphicFramePr/>
          <p:nvPr/>
        </p:nvGraphicFramePr>
        <p:xfrm>
          <a:off x="1371599" y="2210617"/>
          <a:ext cx="9556825" cy="2263750"/>
        </p:xfrm>
        <a:graphic>
          <a:graphicData uri="http://schemas.openxmlformats.org/drawingml/2006/table">
            <a:tbl>
              <a:tblPr firstRow="1" bandRow="1">
                <a:noFill/>
                <a:tableStyleId>{DFA9AF40-4C04-4891-B33A-00C6E49B0EB6}</a:tableStyleId>
              </a:tblPr>
              <a:tblGrid>
                <a:gridCol w="2434250">
                  <a:extLst>
                    <a:ext uri="{9D8B030D-6E8A-4147-A177-3AD203B41FA5}">
                      <a16:colId xmlns:a16="http://schemas.microsoft.com/office/drawing/2014/main" val="20000"/>
                    </a:ext>
                  </a:extLst>
                </a:gridCol>
                <a:gridCol w="2254075">
                  <a:extLst>
                    <a:ext uri="{9D8B030D-6E8A-4147-A177-3AD203B41FA5}">
                      <a16:colId xmlns:a16="http://schemas.microsoft.com/office/drawing/2014/main" val="20001"/>
                    </a:ext>
                  </a:extLst>
                </a:gridCol>
                <a:gridCol w="2254075">
                  <a:extLst>
                    <a:ext uri="{9D8B030D-6E8A-4147-A177-3AD203B41FA5}">
                      <a16:colId xmlns:a16="http://schemas.microsoft.com/office/drawing/2014/main" val="20002"/>
                    </a:ext>
                  </a:extLst>
                </a:gridCol>
                <a:gridCol w="2614425">
                  <a:extLst>
                    <a:ext uri="{9D8B030D-6E8A-4147-A177-3AD203B41FA5}">
                      <a16:colId xmlns:a16="http://schemas.microsoft.com/office/drawing/2014/main" val="20003"/>
                    </a:ext>
                  </a:extLst>
                </a:gridCol>
              </a:tblGrid>
              <a:tr h="452750">
                <a:tc>
                  <a:txBody>
                    <a:bodyPr/>
                    <a:lstStyle/>
                    <a:p>
                      <a:pPr marL="0" marR="0" lvl="0" indent="0" algn="l" rtl="0">
                        <a:spcBef>
                          <a:spcPts val="0"/>
                        </a:spcBef>
                        <a:spcAft>
                          <a:spcPts val="0"/>
                        </a:spcAft>
                        <a:buNone/>
                      </a:pPr>
                      <a:r>
                        <a:rPr lang="en-US" sz="1800" u="none" strike="noStrike" cap="none"/>
                        <a:t>NAME</a:t>
                      </a:r>
                      <a:endParaRPr sz="1800"/>
                    </a:p>
                  </a:txBody>
                  <a:tcPr marL="91450" marR="91450" marT="45725" marB="45725">
                    <a:solidFill>
                      <a:srgbClr val="073763"/>
                    </a:solidFill>
                  </a:tcPr>
                </a:tc>
                <a:tc>
                  <a:txBody>
                    <a:bodyPr/>
                    <a:lstStyle/>
                    <a:p>
                      <a:pPr marL="0" marR="0" lvl="0" indent="0" algn="l" rtl="0">
                        <a:spcBef>
                          <a:spcPts val="0"/>
                        </a:spcBef>
                        <a:spcAft>
                          <a:spcPts val="0"/>
                        </a:spcAft>
                        <a:buNone/>
                      </a:pPr>
                      <a:r>
                        <a:rPr lang="en-US" sz="1800"/>
                        <a:t>SEMESTER</a:t>
                      </a:r>
                      <a:endParaRPr sz="1800"/>
                    </a:p>
                  </a:txBody>
                  <a:tcPr marL="91450" marR="91450" marT="45725" marB="45725">
                    <a:solidFill>
                      <a:srgbClr val="073763"/>
                    </a:solidFill>
                  </a:tcPr>
                </a:tc>
                <a:tc>
                  <a:txBody>
                    <a:bodyPr/>
                    <a:lstStyle/>
                    <a:p>
                      <a:pPr marL="0" marR="0" lvl="0" indent="0" algn="l" rtl="0">
                        <a:spcBef>
                          <a:spcPts val="0"/>
                        </a:spcBef>
                        <a:spcAft>
                          <a:spcPts val="0"/>
                        </a:spcAft>
                        <a:buNone/>
                      </a:pPr>
                      <a:r>
                        <a:rPr lang="en-US" sz="1800"/>
                        <a:t>ENROLLMENT NO.</a:t>
                      </a:r>
                      <a:endParaRPr sz="1800"/>
                    </a:p>
                  </a:txBody>
                  <a:tcPr marL="91450" marR="91450" marT="45725" marB="45725">
                    <a:solidFill>
                      <a:srgbClr val="073763"/>
                    </a:solidFill>
                  </a:tcPr>
                </a:tc>
                <a:tc>
                  <a:txBody>
                    <a:bodyPr/>
                    <a:lstStyle/>
                    <a:p>
                      <a:pPr marL="0" marR="0" lvl="0" indent="0" algn="l" rtl="0">
                        <a:spcBef>
                          <a:spcPts val="0"/>
                        </a:spcBef>
                        <a:spcAft>
                          <a:spcPts val="0"/>
                        </a:spcAft>
                        <a:buNone/>
                      </a:pPr>
                      <a:r>
                        <a:rPr lang="en-US" sz="1800"/>
                        <a:t>NAME OF INSTITUTE</a:t>
                      </a:r>
                      <a:endParaRPr sz="1800"/>
                    </a:p>
                  </a:txBody>
                  <a:tcPr marL="91450" marR="91450" marT="45725" marB="45725">
                    <a:solidFill>
                      <a:srgbClr val="073763"/>
                    </a:solidFill>
                  </a:tcPr>
                </a:tc>
                <a:extLst>
                  <a:ext uri="{0D108BD9-81ED-4DB2-BD59-A6C34878D82A}">
                    <a16:rowId xmlns:a16="http://schemas.microsoft.com/office/drawing/2014/main" val="10000"/>
                  </a:ext>
                </a:extLst>
              </a:tr>
              <a:tr h="452750">
                <a:tc>
                  <a:txBody>
                    <a:bodyPr/>
                    <a:lstStyle/>
                    <a:p>
                      <a:pPr marL="0" marR="0" lvl="0" indent="0" algn="l" rtl="0">
                        <a:spcBef>
                          <a:spcPts val="0"/>
                        </a:spcBef>
                        <a:spcAft>
                          <a:spcPts val="0"/>
                        </a:spcAft>
                        <a:buNone/>
                      </a:pPr>
                      <a:r>
                        <a:rPr lang="en-US" sz="1800">
                          <a:solidFill>
                            <a:srgbClr val="FFFFFF"/>
                          </a:solidFill>
                        </a:rPr>
                        <a:t>Abhishek Pipaliya</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6</a:t>
                      </a:r>
                      <a:r>
                        <a:rPr lang="en-US" sz="1800" baseline="30000">
                          <a:solidFill>
                            <a:srgbClr val="FFFFFF"/>
                          </a:solidFill>
                        </a:rPr>
                        <a:t>th</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18SOEIT11025</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RK University</a:t>
                      </a:r>
                      <a:endParaRPr sz="1800">
                        <a:solidFill>
                          <a:srgbClr val="FFFFFF"/>
                        </a:solidFill>
                      </a:endParaRPr>
                    </a:p>
                  </a:txBody>
                  <a:tcPr marL="91450" marR="91450" marT="45725" marB="45725">
                    <a:solidFill>
                      <a:srgbClr val="073763"/>
                    </a:solidFill>
                  </a:tcPr>
                </a:tc>
                <a:extLst>
                  <a:ext uri="{0D108BD9-81ED-4DB2-BD59-A6C34878D82A}">
                    <a16:rowId xmlns:a16="http://schemas.microsoft.com/office/drawing/2014/main" val="10001"/>
                  </a:ext>
                </a:extLst>
              </a:tr>
              <a:tr h="452750">
                <a:tc>
                  <a:txBody>
                    <a:bodyPr/>
                    <a:lstStyle/>
                    <a:p>
                      <a:pPr marL="0" marR="0" lvl="0" indent="0" algn="l" rtl="0">
                        <a:spcBef>
                          <a:spcPts val="0"/>
                        </a:spcBef>
                        <a:spcAft>
                          <a:spcPts val="0"/>
                        </a:spcAft>
                        <a:buNone/>
                      </a:pPr>
                      <a:r>
                        <a:rPr lang="en-US" sz="1800">
                          <a:solidFill>
                            <a:srgbClr val="FFFFFF"/>
                          </a:solidFill>
                        </a:rPr>
                        <a:t>Rutika Sorthiya</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6</a:t>
                      </a:r>
                      <a:r>
                        <a:rPr lang="en-US" sz="1800" baseline="30000">
                          <a:solidFill>
                            <a:srgbClr val="FFFFFF"/>
                          </a:solidFill>
                        </a:rPr>
                        <a:t>th</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18SOECE11059</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RK University</a:t>
                      </a:r>
                      <a:endParaRPr sz="1800">
                        <a:solidFill>
                          <a:srgbClr val="FFFFFF"/>
                        </a:solidFill>
                      </a:endParaRPr>
                    </a:p>
                  </a:txBody>
                  <a:tcPr marL="91450" marR="91450" marT="45725" marB="45725">
                    <a:solidFill>
                      <a:srgbClr val="073763"/>
                    </a:solidFill>
                  </a:tcPr>
                </a:tc>
                <a:extLst>
                  <a:ext uri="{0D108BD9-81ED-4DB2-BD59-A6C34878D82A}">
                    <a16:rowId xmlns:a16="http://schemas.microsoft.com/office/drawing/2014/main" val="10002"/>
                  </a:ext>
                </a:extLst>
              </a:tr>
              <a:tr h="452750">
                <a:tc>
                  <a:txBody>
                    <a:bodyPr/>
                    <a:lstStyle/>
                    <a:p>
                      <a:pPr marL="0" marR="0" lvl="0" indent="0" algn="l" rtl="0">
                        <a:spcBef>
                          <a:spcPts val="0"/>
                        </a:spcBef>
                        <a:spcAft>
                          <a:spcPts val="0"/>
                        </a:spcAft>
                        <a:buNone/>
                      </a:pPr>
                      <a:r>
                        <a:rPr lang="en-US" sz="1800">
                          <a:solidFill>
                            <a:srgbClr val="FFFFFF"/>
                          </a:solidFill>
                        </a:rPr>
                        <a:t>Darshan Vyas</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6</a:t>
                      </a:r>
                      <a:r>
                        <a:rPr lang="en-US" sz="1800" baseline="30000">
                          <a:solidFill>
                            <a:srgbClr val="FFFFFF"/>
                          </a:solidFill>
                        </a:rPr>
                        <a:t>th</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19SOEIT13004</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RK University</a:t>
                      </a:r>
                      <a:endParaRPr sz="1800">
                        <a:solidFill>
                          <a:srgbClr val="FFFFFF"/>
                        </a:solidFill>
                      </a:endParaRPr>
                    </a:p>
                  </a:txBody>
                  <a:tcPr marL="91450" marR="91450" marT="45725" marB="45725">
                    <a:solidFill>
                      <a:srgbClr val="073763"/>
                    </a:solidFill>
                  </a:tcPr>
                </a:tc>
                <a:extLst>
                  <a:ext uri="{0D108BD9-81ED-4DB2-BD59-A6C34878D82A}">
                    <a16:rowId xmlns:a16="http://schemas.microsoft.com/office/drawing/2014/main" val="10003"/>
                  </a:ext>
                </a:extLst>
              </a:tr>
              <a:tr h="452750">
                <a:tc>
                  <a:txBody>
                    <a:bodyPr/>
                    <a:lstStyle/>
                    <a:p>
                      <a:pPr marL="0" marR="0" lvl="0" indent="0" algn="l" rtl="0">
                        <a:spcBef>
                          <a:spcPts val="0"/>
                        </a:spcBef>
                        <a:spcAft>
                          <a:spcPts val="0"/>
                        </a:spcAft>
                        <a:buNone/>
                      </a:pPr>
                      <a:r>
                        <a:rPr lang="en-US" sz="1800">
                          <a:solidFill>
                            <a:srgbClr val="FFFFFF"/>
                          </a:solidFill>
                        </a:rPr>
                        <a:t>Vasu Mathukiya</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6</a:t>
                      </a:r>
                      <a:r>
                        <a:rPr lang="en-US" sz="1800" baseline="30000">
                          <a:solidFill>
                            <a:srgbClr val="FFFFFF"/>
                          </a:solidFill>
                        </a:rPr>
                        <a:t>th</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19SOEIT13801</a:t>
                      </a:r>
                      <a:endParaRPr sz="1800">
                        <a:solidFill>
                          <a:srgbClr val="FFFFFF"/>
                        </a:solidFill>
                      </a:endParaRPr>
                    </a:p>
                  </a:txBody>
                  <a:tcPr marL="91450" marR="91450" marT="45725" marB="45725">
                    <a:solidFill>
                      <a:srgbClr val="073763"/>
                    </a:solidFill>
                  </a:tcPr>
                </a:tc>
                <a:tc>
                  <a:txBody>
                    <a:bodyPr/>
                    <a:lstStyle/>
                    <a:p>
                      <a:pPr marL="0" marR="0" lvl="0" indent="0" algn="l" rtl="0">
                        <a:spcBef>
                          <a:spcPts val="0"/>
                        </a:spcBef>
                        <a:spcAft>
                          <a:spcPts val="0"/>
                        </a:spcAft>
                        <a:buNone/>
                      </a:pPr>
                      <a:r>
                        <a:rPr lang="en-US" sz="1800">
                          <a:solidFill>
                            <a:srgbClr val="FFFFFF"/>
                          </a:solidFill>
                        </a:rPr>
                        <a:t>RK University</a:t>
                      </a:r>
                      <a:endParaRPr sz="1800">
                        <a:solidFill>
                          <a:srgbClr val="FFFFFF"/>
                        </a:solidFill>
                      </a:endParaRPr>
                    </a:p>
                  </a:txBody>
                  <a:tcPr marL="91450" marR="91450" marT="45725" marB="45725">
                    <a:solidFill>
                      <a:srgbClr val="073763"/>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be4b8d9558_0_485"/>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PROBLEM STATEMENT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89" name="Google Shape;89;gbe4b8d9558_0_485"/>
          <p:cNvPicPr preferRelativeResize="0"/>
          <p:nvPr/>
        </p:nvPicPr>
        <p:blipFill rotWithShape="1">
          <a:blip r:embed="rId3">
            <a:alphaModFix/>
          </a:blip>
          <a:srcRect/>
          <a:stretch/>
        </p:blipFill>
        <p:spPr>
          <a:xfrm>
            <a:off x="6809175" y="1684425"/>
            <a:ext cx="5382825" cy="5173576"/>
          </a:xfrm>
          <a:prstGeom prst="rect">
            <a:avLst/>
          </a:prstGeom>
          <a:noFill/>
          <a:ln>
            <a:noFill/>
          </a:ln>
        </p:spPr>
      </p:pic>
      <p:sp>
        <p:nvSpPr>
          <p:cNvPr id="90" name="Google Shape;90;gbe4b8d9558_0_485"/>
          <p:cNvSpPr txBox="1"/>
          <p:nvPr/>
        </p:nvSpPr>
        <p:spPr>
          <a:xfrm>
            <a:off x="180475" y="1860713"/>
            <a:ext cx="5850300" cy="4821000"/>
          </a:xfrm>
          <a:prstGeom prst="rect">
            <a:avLst/>
          </a:prstGeom>
          <a:noFill/>
          <a:ln>
            <a:noFill/>
          </a:ln>
        </p:spPr>
        <p:txBody>
          <a:bodyPr spcFirstLastPara="1" wrap="square" lIns="91425" tIns="91425" rIns="91425" bIns="91425" anchor="t" anchorCtr="0">
            <a:spAutoFit/>
          </a:bodyPr>
          <a:lstStyle/>
          <a:p>
            <a:pPr marL="228600" lvl="0" indent="-228600" algn="l" rtl="0">
              <a:lnSpc>
                <a:spcPct val="120000"/>
              </a:lnSpc>
              <a:spcBef>
                <a:spcPts val="0"/>
              </a:spcBef>
              <a:spcAft>
                <a:spcPts val="0"/>
              </a:spcAft>
              <a:buClr>
                <a:schemeClr val="dk1"/>
              </a:buClr>
              <a:buSzPts val="2400"/>
              <a:buFont typeface="Roboto"/>
              <a:buChar char="●"/>
            </a:pPr>
            <a:r>
              <a:rPr lang="en-US" sz="2400">
                <a:solidFill>
                  <a:schemeClr val="dk2"/>
                </a:solidFill>
                <a:latin typeface="Roboto"/>
                <a:ea typeface="Roboto"/>
                <a:cs typeface="Roboto"/>
                <a:sym typeface="Roboto"/>
              </a:rPr>
              <a:t>How do you motivate students to embrace social learning and upgrade their knowledge?</a:t>
            </a:r>
            <a:endParaRPr sz="1700">
              <a:solidFill>
                <a:schemeClr val="dk2"/>
              </a:solidFill>
              <a:latin typeface="Roboto"/>
              <a:ea typeface="Roboto"/>
              <a:cs typeface="Roboto"/>
              <a:sym typeface="Roboto"/>
            </a:endParaRPr>
          </a:p>
          <a:p>
            <a:pPr marL="228600" lvl="0" indent="-228600" algn="l" rtl="0">
              <a:lnSpc>
                <a:spcPct val="120000"/>
              </a:lnSpc>
              <a:spcBef>
                <a:spcPts val="1000"/>
              </a:spcBef>
              <a:spcAft>
                <a:spcPts val="0"/>
              </a:spcAft>
              <a:buClr>
                <a:schemeClr val="dk1"/>
              </a:buClr>
              <a:buSzPts val="2400"/>
              <a:buFont typeface="Roboto"/>
              <a:buChar char="●"/>
            </a:pPr>
            <a:r>
              <a:rPr lang="en-US" sz="2400">
                <a:solidFill>
                  <a:schemeClr val="dk2"/>
                </a:solidFill>
                <a:latin typeface="Roboto"/>
                <a:ea typeface="Roboto"/>
                <a:cs typeface="Roboto"/>
                <a:sym typeface="Roboto"/>
              </a:rPr>
              <a:t>Enabling employees to generate social learning content that delivers value for students.</a:t>
            </a:r>
            <a:endParaRPr sz="1700">
              <a:solidFill>
                <a:schemeClr val="dk2"/>
              </a:solidFill>
              <a:latin typeface="Roboto"/>
              <a:ea typeface="Roboto"/>
              <a:cs typeface="Roboto"/>
              <a:sym typeface="Roboto"/>
            </a:endParaRPr>
          </a:p>
          <a:p>
            <a:pPr marL="228600" lvl="0" indent="-228600" algn="l" rtl="0">
              <a:lnSpc>
                <a:spcPct val="120000"/>
              </a:lnSpc>
              <a:spcBef>
                <a:spcPts val="1000"/>
              </a:spcBef>
              <a:spcAft>
                <a:spcPts val="0"/>
              </a:spcAft>
              <a:buClr>
                <a:schemeClr val="dk1"/>
              </a:buClr>
              <a:buSzPts val="2400"/>
              <a:buFont typeface="Roboto"/>
              <a:buChar char="●"/>
            </a:pPr>
            <a:r>
              <a:rPr lang="en-US" sz="2400">
                <a:solidFill>
                  <a:schemeClr val="dk2"/>
                </a:solidFill>
                <a:latin typeface="Roboto"/>
                <a:ea typeface="Roboto"/>
                <a:cs typeface="Roboto"/>
                <a:sym typeface="Roboto"/>
              </a:rPr>
              <a:t>Most commonly problem now days, How to attract the students for amazing e-learning?</a:t>
            </a:r>
            <a:endParaRPr sz="1700">
              <a:solidFill>
                <a:schemeClr val="dk2"/>
              </a:solidFill>
              <a:latin typeface="Roboto"/>
              <a:ea typeface="Roboto"/>
              <a:cs typeface="Roboto"/>
              <a:sym typeface="Roboto"/>
            </a:endParaRPr>
          </a:p>
          <a:p>
            <a:pPr marL="228600" lvl="0" indent="-101600" algn="l" rtl="0">
              <a:lnSpc>
                <a:spcPct val="120000"/>
              </a:lnSpc>
              <a:spcBef>
                <a:spcPts val="1000"/>
              </a:spcBef>
              <a:spcAft>
                <a:spcPts val="1600"/>
              </a:spcAft>
              <a:buNone/>
            </a:pPr>
            <a:endParaRPr sz="1700">
              <a:solidFill>
                <a:schemeClr val="dk2"/>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be4b8d9558_0_564"/>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Synchronous E-learning</a:t>
            </a:r>
            <a:endParaRPr/>
          </a:p>
        </p:txBody>
      </p:sp>
      <p:sp>
        <p:nvSpPr>
          <p:cNvPr id="96" name="Google Shape;96;gbe4b8d9558_0_564"/>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p>
            <a:pPr marL="457200" lvl="0" indent="-342900" algn="l" rtl="0">
              <a:spcBef>
                <a:spcPts val="0"/>
              </a:spcBef>
              <a:spcAft>
                <a:spcPts val="0"/>
              </a:spcAft>
              <a:buSzPts val="1800"/>
              <a:buChar char="●"/>
            </a:pPr>
            <a:r>
              <a:rPr lang="en-US" sz="1800"/>
              <a:t>Synchronous e-learning involves online studies through chat and videoconferencing. This kind of learning tool is real-time.</a:t>
            </a:r>
            <a:endParaRPr sz="1800"/>
          </a:p>
          <a:p>
            <a:pPr marL="457200" lvl="0" indent="-342900" algn="l" rtl="0">
              <a:spcBef>
                <a:spcPts val="0"/>
              </a:spcBef>
              <a:spcAft>
                <a:spcPts val="0"/>
              </a:spcAft>
              <a:buSzPts val="1800"/>
              <a:buChar char="●"/>
            </a:pPr>
            <a:r>
              <a:rPr lang="en-US" sz="1800"/>
              <a:t>There is real interaction with other people</a:t>
            </a:r>
            <a:endParaRPr sz="1800"/>
          </a:p>
          <a:p>
            <a:pPr marL="457200" lvl="0" indent="-342900" algn="l" rtl="0">
              <a:spcBef>
                <a:spcPts val="0"/>
              </a:spcBef>
              <a:spcAft>
                <a:spcPts val="0"/>
              </a:spcAft>
              <a:buSzPts val="1800"/>
              <a:buChar char="●"/>
            </a:pPr>
            <a:r>
              <a:rPr lang="en-US" sz="1800"/>
              <a:t>In this case, the courses are self-paced and can be completed at the convenience of the student. </a:t>
            </a:r>
            <a:endParaRPr sz="1800"/>
          </a:p>
          <a:p>
            <a:pPr marL="457200" lvl="0" indent="-342900" algn="l" rtl="0">
              <a:spcBef>
                <a:spcPts val="0"/>
              </a:spcBef>
              <a:spcAft>
                <a:spcPts val="0"/>
              </a:spcAft>
              <a:buSzPts val="1800"/>
              <a:buChar char="●"/>
            </a:pPr>
            <a:r>
              <a:rPr lang="en-US" sz="1800" b="1"/>
              <a:t>The benefits of synchronous learning</a:t>
            </a:r>
            <a:endParaRPr sz="1800" b="1"/>
          </a:p>
          <a:p>
            <a:pPr marL="457200" lvl="0" indent="-342900" algn="l" rtl="0">
              <a:spcBef>
                <a:spcPts val="0"/>
              </a:spcBef>
              <a:spcAft>
                <a:spcPts val="0"/>
              </a:spcAft>
              <a:buSzPts val="1800"/>
              <a:buChar char="●"/>
            </a:pPr>
            <a:r>
              <a:rPr lang="en-US" sz="1800"/>
              <a:t>Interaction between participants.</a:t>
            </a:r>
            <a:endParaRPr sz="1800"/>
          </a:p>
          <a:p>
            <a:pPr marL="457200" lvl="0" indent="-342900" algn="l" rtl="0">
              <a:spcBef>
                <a:spcPts val="0"/>
              </a:spcBef>
              <a:spcAft>
                <a:spcPts val="0"/>
              </a:spcAft>
              <a:buSzPts val="1800"/>
              <a:buChar char="●"/>
            </a:pPr>
            <a:r>
              <a:rPr lang="en-US" sz="1800"/>
              <a:t>Exchange of knowledge and experience between participants.</a:t>
            </a:r>
            <a:endParaRPr sz="1800"/>
          </a:p>
          <a:p>
            <a:pPr marL="457200" lvl="0" indent="-342900" algn="l" rtl="0">
              <a:spcBef>
                <a:spcPts val="0"/>
              </a:spcBef>
              <a:spcAft>
                <a:spcPts val="0"/>
              </a:spcAft>
              <a:buSzPts val="1800"/>
              <a:buChar char="●"/>
            </a:pPr>
            <a:r>
              <a:rPr lang="en-US" sz="1800"/>
              <a:t>Real-time feedback for the instructor.</a:t>
            </a:r>
            <a:endParaRPr sz="1800"/>
          </a:p>
          <a:p>
            <a:pPr marL="457200" lvl="0" indent="-342900" algn="l" rtl="0">
              <a:spcBef>
                <a:spcPts val="0"/>
              </a:spcBef>
              <a:spcAft>
                <a:spcPts val="0"/>
              </a:spcAft>
              <a:buSzPts val="1800"/>
              <a:buChar char="●"/>
            </a:pPr>
            <a:r>
              <a:rPr lang="en-US" sz="1800"/>
              <a:t>Training happens on a fixed schedule.</a:t>
            </a:r>
            <a:endParaRPr sz="1800"/>
          </a:p>
          <a:p>
            <a:pPr marL="457200" lvl="0" indent="0" algn="l" rtl="0">
              <a:spcBef>
                <a:spcPts val="1600"/>
              </a:spcBef>
              <a:spcAft>
                <a:spcPts val="1600"/>
              </a:spcAft>
              <a:buNone/>
            </a:pPr>
            <a:endParaRPr sz="1800"/>
          </a:p>
        </p:txBody>
      </p:sp>
      <p:sp>
        <p:nvSpPr>
          <p:cNvPr id="97" name="Google Shape;97;gbe4b8d9558_0_564"/>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   </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be4b8d9558_0_591"/>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Asynchronous E-Learning</a:t>
            </a:r>
            <a:endParaRPr/>
          </a:p>
        </p:txBody>
      </p:sp>
      <p:sp>
        <p:nvSpPr>
          <p:cNvPr id="103" name="Google Shape;103;gbe4b8d9558_0_591"/>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   </a:t>
            </a:r>
            <a:endParaRPr/>
          </a:p>
        </p:txBody>
      </p:sp>
      <p:sp>
        <p:nvSpPr>
          <p:cNvPr id="104" name="Google Shape;104;gbe4b8d9558_0_591"/>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p>
            <a:pPr marL="457200" lvl="0" indent="-342900" algn="l" rtl="0">
              <a:spcBef>
                <a:spcPts val="0"/>
              </a:spcBef>
              <a:spcAft>
                <a:spcPts val="0"/>
              </a:spcAft>
              <a:buSzPts val="1800"/>
              <a:buChar char="●"/>
            </a:pPr>
            <a:r>
              <a:rPr lang="en-US" sz="1800"/>
              <a:t>Asynchronous e-learning refers to the opposite .The instructor, the learner, and other participants are not engaged in the learning process at the same time. </a:t>
            </a:r>
            <a:endParaRPr sz="1800"/>
          </a:p>
          <a:p>
            <a:pPr marL="457200" lvl="0" indent="-342900" algn="l" rtl="0">
              <a:spcBef>
                <a:spcPts val="0"/>
              </a:spcBef>
              <a:spcAft>
                <a:spcPts val="0"/>
              </a:spcAft>
              <a:buSzPts val="1800"/>
              <a:buChar char="●"/>
            </a:pPr>
            <a:r>
              <a:rPr lang="en-US" sz="1800"/>
              <a:t>There is no real-time interaction with other people</a:t>
            </a:r>
            <a:endParaRPr sz="1800"/>
          </a:p>
          <a:p>
            <a:pPr marL="457200" lvl="0" indent="0" algn="l" rtl="0">
              <a:spcBef>
                <a:spcPts val="1600"/>
              </a:spcBef>
              <a:spcAft>
                <a:spcPts val="0"/>
              </a:spcAft>
              <a:buNone/>
            </a:pPr>
            <a:endParaRPr sz="1800"/>
          </a:p>
          <a:p>
            <a:pPr marL="457200" lvl="0" indent="-342900" algn="l" rtl="0">
              <a:spcBef>
                <a:spcPts val="1600"/>
              </a:spcBef>
              <a:spcAft>
                <a:spcPts val="0"/>
              </a:spcAft>
              <a:buSzPts val="1800"/>
              <a:buChar char="●"/>
            </a:pPr>
            <a:r>
              <a:rPr lang="en-US" sz="1800" b="1"/>
              <a:t>The benefits of asynchronous learning</a:t>
            </a:r>
            <a:endParaRPr sz="1800" b="1"/>
          </a:p>
          <a:p>
            <a:pPr marL="457200" lvl="0" indent="-342900" algn="l" rtl="0">
              <a:spcBef>
                <a:spcPts val="0"/>
              </a:spcBef>
              <a:spcAft>
                <a:spcPts val="0"/>
              </a:spcAft>
              <a:buSzPts val="1800"/>
              <a:buChar char="●"/>
            </a:pPr>
            <a:r>
              <a:rPr lang="en-US" sz="1800"/>
              <a:t>Participants can learn in their own time and schedule</a:t>
            </a:r>
            <a:endParaRPr sz="1800"/>
          </a:p>
          <a:p>
            <a:pPr marL="457200" lvl="0" indent="-342900" algn="l" rtl="0">
              <a:spcBef>
                <a:spcPts val="0"/>
              </a:spcBef>
              <a:spcAft>
                <a:spcPts val="0"/>
              </a:spcAft>
              <a:buSzPts val="1800"/>
              <a:buChar char="●"/>
            </a:pPr>
            <a:r>
              <a:rPr lang="en-US" sz="1800"/>
              <a:t>Less work for trainers and faculty</a:t>
            </a:r>
            <a:endParaRPr sz="1800"/>
          </a:p>
          <a:p>
            <a:pPr marL="457200" lvl="0" indent="-342900" algn="l" rtl="0">
              <a:spcBef>
                <a:spcPts val="0"/>
              </a:spcBef>
              <a:spcAft>
                <a:spcPts val="0"/>
              </a:spcAft>
              <a:buSzPts val="1800"/>
              <a:buChar char="●"/>
            </a:pPr>
            <a:r>
              <a:rPr lang="en-US" sz="1800"/>
              <a:t>Automated tasks reduce repetitive work such as giving online classes and grading exams</a:t>
            </a:r>
            <a:endParaRPr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be4b8d9558_0_608"/>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a:t>Advantages of E-learning</a:t>
            </a:r>
            <a:endParaRPr/>
          </a:p>
          <a:p>
            <a:pPr marL="0" lvl="0" indent="0" algn="ctr" rtl="0">
              <a:spcBef>
                <a:spcPts val="0"/>
              </a:spcBef>
              <a:spcAft>
                <a:spcPts val="0"/>
              </a:spcAft>
              <a:buNone/>
            </a:pPr>
            <a:endParaRPr/>
          </a:p>
        </p:txBody>
      </p:sp>
      <p:sp>
        <p:nvSpPr>
          <p:cNvPr id="110" name="Google Shape;110;gbe4b8d9558_0_608"/>
          <p:cNvSpPr txBox="1">
            <a:spLocks noGrp="1"/>
          </p:cNvSpPr>
          <p:nvPr>
            <p:ph type="body" idx="4294967295"/>
          </p:nvPr>
        </p:nvSpPr>
        <p:spPr>
          <a:xfrm>
            <a:off x="180475" y="2000250"/>
            <a:ext cx="11265900" cy="47061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sz="2100" b="1"/>
              <a:t>Online Learning Accommodates Everyone’s Needs</a:t>
            </a:r>
            <a:endParaRPr sz="2100" b="1"/>
          </a:p>
          <a:p>
            <a:pPr marL="457200" lvl="0" indent="-342900" algn="l" rtl="0">
              <a:spcBef>
                <a:spcPts val="1600"/>
              </a:spcBef>
              <a:spcAft>
                <a:spcPts val="0"/>
              </a:spcAft>
              <a:buSzPts val="1800"/>
              <a:buChar char="●"/>
            </a:pPr>
            <a:r>
              <a:rPr lang="en-US" sz="1800"/>
              <a:t>The online method of learning is best suited for everyone. This digital revolution has led to remarkable changes in how the content is accessed, consumed, discussed, and shared. </a:t>
            </a:r>
            <a:endParaRPr sz="1800"/>
          </a:p>
          <a:p>
            <a:pPr marL="457200" lvl="0" indent="-342900" algn="l" rtl="0">
              <a:spcBef>
                <a:spcPts val="0"/>
              </a:spcBef>
              <a:spcAft>
                <a:spcPts val="0"/>
              </a:spcAft>
              <a:buSzPts val="1800"/>
              <a:buChar char="●"/>
            </a:pPr>
            <a:r>
              <a:rPr lang="en-US" sz="1800"/>
              <a:t>Online educational courses can be taken up by office goers and housewives too, at the time that suits them. Depending on their availability and comfort, many people choose to learn at weekends or evenings.</a:t>
            </a:r>
            <a:endParaRPr sz="1800"/>
          </a:p>
          <a:p>
            <a:pPr marL="0" lvl="0" indent="0" algn="l" rtl="0">
              <a:spcBef>
                <a:spcPts val="1600"/>
              </a:spcBef>
              <a:spcAft>
                <a:spcPts val="0"/>
              </a:spcAft>
              <a:buNone/>
            </a:pPr>
            <a:r>
              <a:rPr lang="en-US" sz="2100" b="1"/>
              <a:t>Lectures Can Be Taken Any Number Of Times</a:t>
            </a:r>
            <a:endParaRPr sz="2100" b="1"/>
          </a:p>
          <a:p>
            <a:pPr marL="457200" lvl="0" indent="-342900" algn="l" rtl="0">
              <a:spcBef>
                <a:spcPts val="1600"/>
              </a:spcBef>
              <a:spcAft>
                <a:spcPts val="0"/>
              </a:spcAft>
              <a:buSzPts val="1800"/>
              <a:buChar char="●"/>
            </a:pPr>
            <a:r>
              <a:rPr lang="en-US" sz="1800"/>
              <a:t>Unlike classroom teaching, with online learning you can access the content an unlimited number of times. </a:t>
            </a:r>
            <a:endParaRPr sz="1800"/>
          </a:p>
          <a:p>
            <a:pPr marL="457200" lvl="0" indent="-342900" algn="l" rtl="0">
              <a:spcBef>
                <a:spcPts val="0"/>
              </a:spcBef>
              <a:spcAft>
                <a:spcPts val="0"/>
              </a:spcAft>
              <a:buSzPts val="1800"/>
              <a:buChar char="●"/>
            </a:pPr>
            <a:r>
              <a:rPr lang="en-US" sz="1800"/>
              <a:t>This is especially required at the time of revision when preparing for an exam.</a:t>
            </a:r>
            <a:endParaRPr sz="1800"/>
          </a:p>
          <a:p>
            <a:pPr marL="457200" lvl="0" indent="0" algn="l" rtl="0">
              <a:spcBef>
                <a:spcPts val="1600"/>
              </a:spcBef>
              <a:spcAft>
                <a:spcPts val="1600"/>
              </a:spcAft>
              <a:buNone/>
            </a:pPr>
            <a:endParaRPr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be4b8d9558_0_627"/>
          <p:cNvSpPr txBox="1"/>
          <p:nvPr/>
        </p:nvSpPr>
        <p:spPr>
          <a:xfrm>
            <a:off x="541425" y="391025"/>
            <a:ext cx="10873500" cy="614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solidFill>
                  <a:schemeClr val="dk2"/>
                </a:solidFill>
              </a:rPr>
              <a:t>Reduced Costs</a:t>
            </a:r>
            <a:endParaRPr sz="2100" b="1">
              <a:solidFill>
                <a:schemeClr val="dk2"/>
              </a:solidFill>
            </a:endParaRPr>
          </a:p>
          <a:p>
            <a:pPr marL="457200" lvl="0" indent="-342900" algn="l" rtl="0">
              <a:spcBef>
                <a:spcPts val="0"/>
              </a:spcBef>
              <a:spcAft>
                <a:spcPts val="0"/>
              </a:spcAft>
              <a:buClr>
                <a:schemeClr val="dk2"/>
              </a:buClr>
              <a:buSzPts val="1800"/>
              <a:buChar char="●"/>
            </a:pPr>
            <a:r>
              <a:rPr lang="en-US" sz="1800">
                <a:solidFill>
                  <a:schemeClr val="dk2"/>
                </a:solidFill>
              </a:rPr>
              <a:t>e-Learning is cost effective as compared to traditional forms of learning.  The reason for this price reduction is because learning through this mode happens quickly and easily.</a:t>
            </a:r>
            <a:endParaRPr sz="1800">
              <a:solidFill>
                <a:schemeClr val="dk2"/>
              </a:solidFill>
            </a:endParaRPr>
          </a:p>
          <a:p>
            <a:pPr marL="457200" lvl="0" indent="-342900" algn="l" rtl="0">
              <a:spcBef>
                <a:spcPts val="0"/>
              </a:spcBef>
              <a:spcAft>
                <a:spcPts val="0"/>
              </a:spcAft>
              <a:buClr>
                <a:schemeClr val="dk2"/>
              </a:buClr>
              <a:buSzPts val="1800"/>
              <a:buChar char="●"/>
            </a:pPr>
            <a:r>
              <a:rPr lang="en-US" sz="1800">
                <a:solidFill>
                  <a:schemeClr val="dk2"/>
                </a:solidFill>
              </a:rPr>
              <a:t>A lot of training time is reduced with respect to trainers, travel, course materials, and accommodation.</a:t>
            </a:r>
            <a:endParaRPr sz="1800">
              <a:solidFill>
                <a:schemeClr val="dk2"/>
              </a:solidFill>
            </a:endParaRPr>
          </a:p>
          <a:p>
            <a:pPr marL="457200" lvl="0" indent="-342900" algn="l" rtl="0">
              <a:spcBef>
                <a:spcPts val="0"/>
              </a:spcBef>
              <a:spcAft>
                <a:spcPts val="0"/>
              </a:spcAft>
              <a:buClr>
                <a:schemeClr val="dk2"/>
              </a:buClr>
              <a:buSzPts val="1800"/>
              <a:buChar char="●"/>
            </a:pPr>
            <a:r>
              <a:rPr lang="en-US" sz="1800">
                <a:solidFill>
                  <a:schemeClr val="dk2"/>
                </a:solidFill>
              </a:rPr>
              <a:t>This cost effectiveness also helps in enhancing the profitability of an organization. </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US" sz="2100" b="1">
                <a:solidFill>
                  <a:schemeClr val="dk2"/>
                </a:solidFill>
              </a:rPr>
              <a:t>Environmental Effects</a:t>
            </a:r>
            <a:endParaRPr sz="2100" b="1">
              <a:solidFill>
                <a:schemeClr val="dk2"/>
              </a:solidFill>
            </a:endParaRPr>
          </a:p>
          <a:p>
            <a:pPr marL="457200" lvl="0" indent="-342900" algn="l" rtl="0">
              <a:spcBef>
                <a:spcPts val="0"/>
              </a:spcBef>
              <a:spcAft>
                <a:spcPts val="0"/>
              </a:spcAft>
              <a:buClr>
                <a:schemeClr val="dk2"/>
              </a:buClr>
              <a:buSzPts val="1800"/>
              <a:buChar char="●"/>
            </a:pPr>
            <a:r>
              <a:rPr lang="en-US" sz="1800">
                <a:solidFill>
                  <a:schemeClr val="dk2"/>
                </a:solidFill>
              </a:rPr>
              <a:t>Considering the present times, e-learning is an effective way to prevent a burden on the environment. </a:t>
            </a:r>
            <a:endParaRPr sz="1800">
              <a:solidFill>
                <a:schemeClr val="dk2"/>
              </a:solidFill>
            </a:endParaRPr>
          </a:p>
          <a:p>
            <a:pPr marL="457200" lvl="0" indent="-342900" algn="l" rtl="0">
              <a:spcBef>
                <a:spcPts val="0"/>
              </a:spcBef>
              <a:spcAft>
                <a:spcPts val="0"/>
              </a:spcAft>
              <a:buClr>
                <a:schemeClr val="dk2"/>
              </a:buClr>
              <a:buSzPts val="1800"/>
              <a:buChar char="●"/>
            </a:pPr>
            <a:r>
              <a:rPr lang="en-US" sz="1800">
                <a:solidFill>
                  <a:schemeClr val="dk2"/>
                </a:solidFill>
              </a:rPr>
              <a:t>Traditional learning methods involve lots of paperwork. E-learning is a paperless form of learning that helps protect the environment. </a:t>
            </a:r>
            <a:endParaRPr sz="1800">
              <a:solidFill>
                <a:schemeClr val="dk2"/>
              </a:solidFill>
            </a:endParaRPr>
          </a:p>
          <a:p>
            <a:pPr marL="457200" lvl="0" indent="-342900" algn="l" rtl="0">
              <a:spcBef>
                <a:spcPts val="0"/>
              </a:spcBef>
              <a:spcAft>
                <a:spcPts val="0"/>
              </a:spcAft>
              <a:buClr>
                <a:schemeClr val="dk2"/>
              </a:buClr>
              <a:buSzPts val="1800"/>
              <a:buChar char="●"/>
            </a:pPr>
            <a:r>
              <a:rPr lang="en-US" sz="1800">
                <a:solidFill>
                  <a:schemeClr val="dk2"/>
                </a:solidFill>
              </a:rPr>
              <a:t>A study revealed that the e-learning approach took up 90% less power and generated 85% fewer carbon emissions as compared to the traditional learning approach</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US" sz="2100" b="1">
                <a:solidFill>
                  <a:schemeClr val="dk2"/>
                </a:solidFill>
              </a:rPr>
              <a:t>Effectiveness</a:t>
            </a:r>
            <a:endParaRPr sz="2100" b="1">
              <a:solidFill>
                <a:schemeClr val="dk2"/>
              </a:solidFill>
            </a:endParaRPr>
          </a:p>
          <a:p>
            <a:pPr marL="457200" lvl="0" indent="-342900" algn="l" rtl="0">
              <a:spcBef>
                <a:spcPts val="0"/>
              </a:spcBef>
              <a:spcAft>
                <a:spcPts val="0"/>
              </a:spcAft>
              <a:buClr>
                <a:schemeClr val="dk2"/>
              </a:buClr>
              <a:buSzPts val="1800"/>
              <a:buChar char="●"/>
            </a:pPr>
            <a:r>
              <a:rPr lang="en-US" sz="1800">
                <a:solidFill>
                  <a:schemeClr val="dk2"/>
                </a:solidFill>
              </a:rPr>
              <a:t>It results in improved scores on certifications, tests, or other types of evaluation.</a:t>
            </a:r>
            <a:endParaRPr sz="1800">
              <a:solidFill>
                <a:schemeClr val="dk2"/>
              </a:solidFill>
            </a:endParaRPr>
          </a:p>
          <a:p>
            <a:pPr marL="457200" lvl="0" indent="-342900" algn="l" rtl="0">
              <a:spcBef>
                <a:spcPts val="0"/>
              </a:spcBef>
              <a:spcAft>
                <a:spcPts val="0"/>
              </a:spcAft>
              <a:buClr>
                <a:schemeClr val="dk2"/>
              </a:buClr>
              <a:buSzPts val="1800"/>
              <a:buChar char="●"/>
            </a:pPr>
            <a:r>
              <a:rPr lang="en-US" sz="1800">
                <a:solidFill>
                  <a:schemeClr val="dk2"/>
                </a:solidFill>
              </a:rPr>
              <a:t>Higher number of students who achieve ‘pass’ or mastery’ level.</a:t>
            </a:r>
            <a:endParaRPr sz="1800">
              <a:solidFill>
                <a:schemeClr val="dk2"/>
              </a:solidFill>
            </a:endParaRPr>
          </a:p>
          <a:p>
            <a:pPr marL="457200" lvl="0" indent="-342900" algn="l" rtl="0">
              <a:spcBef>
                <a:spcPts val="0"/>
              </a:spcBef>
              <a:spcAft>
                <a:spcPts val="0"/>
              </a:spcAft>
              <a:buClr>
                <a:schemeClr val="dk2"/>
              </a:buClr>
              <a:buSzPts val="1800"/>
              <a:buChar char="●"/>
            </a:pPr>
            <a:r>
              <a:rPr lang="en-US" sz="1800">
                <a:solidFill>
                  <a:schemeClr val="dk2"/>
                </a:solidFill>
              </a:rPr>
              <a:t>Enhanced ability to learn and implement the new processes or knowledge at the workplace.</a:t>
            </a:r>
            <a:endParaRPr sz="1800">
              <a:solidFill>
                <a:schemeClr val="dk2"/>
              </a:solidFill>
            </a:endParaRPr>
          </a:p>
          <a:p>
            <a:pPr marL="457200" lvl="0" indent="-342900" algn="l" rtl="0">
              <a:spcBef>
                <a:spcPts val="0"/>
              </a:spcBef>
              <a:spcAft>
                <a:spcPts val="0"/>
              </a:spcAft>
              <a:buClr>
                <a:schemeClr val="dk2"/>
              </a:buClr>
              <a:buSzPts val="1800"/>
              <a:buChar char="●"/>
            </a:pPr>
            <a:r>
              <a:rPr lang="en-US" sz="1800">
                <a:solidFill>
                  <a:schemeClr val="dk2"/>
                </a:solidFill>
              </a:rPr>
              <a:t>Help in retaining information for a longer time.</a:t>
            </a:r>
            <a:endParaRPr sz="1800">
              <a:solidFill>
                <a:schemeClr val="dk2"/>
              </a:solidFill>
            </a:endParaRPr>
          </a:p>
          <a:p>
            <a:pPr marL="457200" lvl="0" indent="0" algn="l" rtl="0">
              <a:spcBef>
                <a:spcPts val="0"/>
              </a:spcBef>
              <a:spcAft>
                <a:spcPts val="0"/>
              </a:spcAft>
              <a:buNone/>
            </a:pPr>
            <a:endParaRPr sz="1800">
              <a:solidFill>
                <a:schemeClr val="dk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gbe4b8d9558_0_655"/>
          <p:cNvPicPr preferRelativeResize="0"/>
          <p:nvPr/>
        </p:nvPicPr>
        <p:blipFill>
          <a:blip r:embed="rId3">
            <a:alphaModFix/>
          </a:blip>
          <a:stretch>
            <a:fillRect/>
          </a:stretch>
        </p:blipFill>
        <p:spPr>
          <a:xfrm>
            <a:off x="2180725" y="799100"/>
            <a:ext cx="6918151" cy="50211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be4b8d9558_0_673"/>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a:t>Overview of website</a:t>
            </a:r>
            <a:endParaRPr/>
          </a:p>
        </p:txBody>
      </p:sp>
      <p:pic>
        <p:nvPicPr>
          <p:cNvPr id="126" name="Google Shape;126;gbe4b8d9558_0_673"/>
          <p:cNvPicPr preferRelativeResize="0"/>
          <p:nvPr/>
        </p:nvPicPr>
        <p:blipFill>
          <a:blip r:embed="rId3">
            <a:alphaModFix/>
          </a:blip>
          <a:stretch>
            <a:fillRect/>
          </a:stretch>
        </p:blipFill>
        <p:spPr>
          <a:xfrm>
            <a:off x="1626275" y="1922600"/>
            <a:ext cx="7953875" cy="4769975"/>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Widescreen</PresentationFormat>
  <Paragraphs>68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Merriweather</vt:lpstr>
      <vt:lpstr>Roboto</vt:lpstr>
      <vt:lpstr>Avenir Next LT Pro Light</vt:lpstr>
      <vt:lpstr>Avenir</vt:lpstr>
      <vt:lpstr>Arial</vt:lpstr>
      <vt:lpstr>Paradigm</vt:lpstr>
      <vt:lpstr>TRANSFORMING LEARNING INTO AMAZING E-LEARNING EXPERIENCE</vt:lpstr>
      <vt:lpstr>TEAM DETAILS</vt:lpstr>
      <vt:lpstr>PROBLEM STATEMENT  </vt:lpstr>
      <vt:lpstr>Synchronous E-learning</vt:lpstr>
      <vt:lpstr>Asynchronous E-Learning</vt:lpstr>
      <vt:lpstr>Advantages of E-learning </vt:lpstr>
      <vt:lpstr>PowerPoint Presentation</vt:lpstr>
      <vt:lpstr>PowerPoint Presentation</vt:lpstr>
      <vt:lpstr>Overview of website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LEARNING INTO AMAZING E-LEARNING EXPERIENCE</dc:title>
  <dc:creator>vasu Mathukiya</dc:creator>
  <cp:lastModifiedBy>Abhi Pipaliya</cp:lastModifiedBy>
  <cp:revision>1</cp:revision>
  <dcterms:created xsi:type="dcterms:W3CDTF">2021-02-17T05:02:54Z</dcterms:created>
  <dcterms:modified xsi:type="dcterms:W3CDTF">2021-02-17T16:56:46Z</dcterms:modified>
</cp:coreProperties>
</file>