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AC32"/>
    <a:srgbClr val="2F318B"/>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64" d="100"/>
          <a:sy n="64" d="100"/>
        </p:scale>
        <p:origin x="978"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2" name=""/>
        <p:cNvGrpSpPr/>
        <p:nvPr/>
      </p:nvGrpSpPr>
      <p:grpSpPr>
        <a:xfrm>
          <a:off x="0" y="0"/>
          <a:ext cx="0" cy="0"/>
          <a:chOff x="0" y="0"/>
          <a:chExt cx="0" cy="0"/>
        </a:xfrm>
      </p:grpSpPr>
      <p:sp>
        <p:nvSpPr>
          <p:cNvPr id="104875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5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F23C0674-EFFF-40EE-940F-1E18EDC6DC7C}" type="datetimeFigureOut">
              <a:rPr lang="en-US" smtClean="0"/>
              <a:t>5/24/2024</a:t>
            </a:fld>
            <a:endParaRPr lang="en-US"/>
          </a:p>
        </p:txBody>
      </p:sp>
      <p:sp>
        <p:nvSpPr>
          <p:cNvPr id="104875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5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5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4B7791ED-5349-4F0F-8EDC-90BCE981D618}"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US"/>
          </a:p>
        </p:txBody>
      </p:sp>
      <p:sp>
        <p:nvSpPr>
          <p:cNvPr id="1048670" name="Slide Number Placeholder 3"/>
          <p:cNvSpPr>
            <a:spLocks noGrp="1"/>
          </p:cNvSpPr>
          <p:nvPr>
            <p:ph type="sldNum" sz="quarter" idx="5"/>
          </p:nvPr>
        </p:nvSpPr>
        <p:spPr/>
        <p:txBody>
          <a:bodyPr/>
          <a:p>
            <a:fld id="{4B7791ED-5349-4F0F-8EDC-90BCE981D618}"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5904EE8E-F172-4729-B71E-A4DEFF6E92D6}" type="datetimeFigureOut">
              <a:rPr lang="en-US" smtClean="0"/>
              <a:t>5/24/2024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718" name="Title 1"/>
          <p:cNvSpPr>
            <a:spLocks noGrp="1"/>
          </p:cNvSpPr>
          <p:nvPr>
            <p:ph type="title"/>
          </p:nvPr>
        </p:nvSpPr>
        <p:spPr/>
        <p:txBody>
          <a:bodyPr/>
          <a:p>
            <a:r>
              <a:rPr lang="en-US"/>
              <a:t>Click to edit Master title style</a:t>
            </a:r>
          </a:p>
        </p:txBody>
      </p:sp>
      <p:sp>
        <p:nvSpPr>
          <p:cNvPr id="104871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0" name="Date Placeholder 3"/>
          <p:cNvSpPr>
            <a:spLocks noGrp="1"/>
          </p:cNvSpPr>
          <p:nvPr>
            <p:ph type="dt" sz="half" idx="10"/>
          </p:nvPr>
        </p:nvSpPr>
        <p:spPr/>
        <p:txBody>
          <a:bodyPr/>
          <a:p>
            <a:fld id="{5904EE8E-F172-4729-B71E-A4DEFF6E92D6}" type="datetimeFigureOut">
              <a:rPr lang="en-US" smtClean="0"/>
              <a:t>5/24/2024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02"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703"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3"/>
          <p:cNvSpPr>
            <a:spLocks noGrp="1"/>
          </p:cNvSpPr>
          <p:nvPr>
            <p:ph type="dt" sz="half" idx="10"/>
          </p:nvPr>
        </p:nvSpPr>
        <p:spPr/>
        <p:txBody>
          <a:bodyPr/>
          <a:p>
            <a:fld id="{5904EE8E-F172-4729-B71E-A4DEFF6E92D6}" type="datetimeFigureOut">
              <a:rPr lang="en-US" smtClean="0"/>
              <a:t>5/24/2024</a:t>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4" name=""/>
        <p:cNvGrpSpPr/>
        <p:nvPr/>
      </p:nvGrpSpPr>
      <p:grpSpPr>
        <a:xfrm>
          <a:off x="0" y="0"/>
          <a:ext cx="0" cy="0"/>
          <a:chOff x="0" y="0"/>
          <a:chExt cx="0" cy="0"/>
        </a:xfrm>
      </p:grpSpPr>
      <p:sp>
        <p:nvSpPr>
          <p:cNvPr id="1048707" name="Title 1"/>
          <p:cNvSpPr>
            <a:spLocks noGrp="1"/>
          </p:cNvSpPr>
          <p:nvPr>
            <p:ph type="title"/>
          </p:nvPr>
        </p:nvSpPr>
        <p:spPr/>
        <p:txBody>
          <a:bodyPr/>
          <a:p>
            <a:r>
              <a:rPr lang="en-US"/>
              <a:t>Click to edit Master title style</a:t>
            </a:r>
          </a:p>
        </p:txBody>
      </p:sp>
      <p:sp>
        <p:nvSpPr>
          <p:cNvPr id="1048708"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Date Placeholder 3"/>
          <p:cNvSpPr>
            <a:spLocks noGrp="1"/>
          </p:cNvSpPr>
          <p:nvPr>
            <p:ph type="dt" sz="half" idx="10"/>
          </p:nvPr>
        </p:nvSpPr>
        <p:spPr/>
        <p:txBody>
          <a:bodyPr/>
          <a:p>
            <a:fld id="{5904EE8E-F172-4729-B71E-A4DEFF6E92D6}" type="datetimeFigureOut">
              <a:rPr lang="en-US" smtClean="0"/>
              <a:t>5/24/2024</a:t>
            </a:fld>
            <a:endParaRPr lang="en-US"/>
          </a:p>
        </p:txBody>
      </p:sp>
      <p:sp>
        <p:nvSpPr>
          <p:cNvPr id="1048710" name="Footer Placeholder 4"/>
          <p:cNvSpPr>
            <a:spLocks noGrp="1"/>
          </p:cNvSpPr>
          <p:nvPr>
            <p:ph type="ftr" sz="quarter" idx="11"/>
          </p:nvPr>
        </p:nvSpPr>
        <p:spPr/>
        <p:txBody>
          <a:bodyPr/>
          <a:p>
            <a:endParaRPr lang="en-US"/>
          </a:p>
        </p:txBody>
      </p:sp>
      <p:sp>
        <p:nvSpPr>
          <p:cNvPr id="1048711" name="Slide Number Placeholder 5"/>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7" name=""/>
        <p:cNvGrpSpPr/>
        <p:nvPr/>
      </p:nvGrpSpPr>
      <p:grpSpPr>
        <a:xfrm>
          <a:off x="0" y="0"/>
          <a:ext cx="0" cy="0"/>
          <a:chOff x="0" y="0"/>
          <a:chExt cx="0" cy="0"/>
        </a:xfrm>
      </p:grpSpPr>
      <p:sp>
        <p:nvSpPr>
          <p:cNvPr id="10487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7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25" name="Date Placeholder 3"/>
          <p:cNvSpPr>
            <a:spLocks noGrp="1"/>
          </p:cNvSpPr>
          <p:nvPr>
            <p:ph type="dt" sz="half" idx="10"/>
          </p:nvPr>
        </p:nvSpPr>
        <p:spPr/>
        <p:txBody>
          <a:bodyPr/>
          <a:p>
            <a:fld id="{5904EE8E-F172-4729-B71E-A4DEFF6E92D6}" type="datetimeFigureOut">
              <a:rPr lang="en-US" smtClean="0"/>
              <a:t>5/24/2024</a:t>
            </a:fld>
            <a:endParaRPr lang="en-US"/>
          </a:p>
        </p:txBody>
      </p:sp>
      <p:sp>
        <p:nvSpPr>
          <p:cNvPr id="1048726" name="Footer Placeholder 4"/>
          <p:cNvSpPr>
            <a:spLocks noGrp="1"/>
          </p:cNvSpPr>
          <p:nvPr>
            <p:ph type="ftr" sz="quarter" idx="11"/>
          </p:nvPr>
        </p:nvSpPr>
        <p:spPr/>
        <p:txBody>
          <a:bodyPr/>
          <a:p>
            <a:endParaRPr lang="en-US"/>
          </a:p>
        </p:txBody>
      </p:sp>
      <p:sp>
        <p:nvSpPr>
          <p:cNvPr id="1048727" name="Slide Number Placeholder 5"/>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8"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p>
        </p:txBody>
      </p:sp>
      <p:sp>
        <p:nvSpPr>
          <p:cNvPr id="1048729"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0"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1" name="Date Placeholder 4"/>
          <p:cNvSpPr>
            <a:spLocks noGrp="1"/>
          </p:cNvSpPr>
          <p:nvPr>
            <p:ph type="dt" sz="half" idx="10"/>
          </p:nvPr>
        </p:nvSpPr>
        <p:spPr/>
        <p:txBody>
          <a:bodyPr/>
          <a:p>
            <a:fld id="{5904EE8E-F172-4729-B71E-A4DEFF6E92D6}" type="datetimeFigureOut">
              <a:rPr lang="en-US" smtClean="0"/>
              <a:t>5/24/2024</a:t>
            </a:fld>
            <a:endParaRPr lang="en-US"/>
          </a:p>
        </p:txBody>
      </p:sp>
      <p:sp>
        <p:nvSpPr>
          <p:cNvPr id="1048732" name="Footer Placeholder 5"/>
          <p:cNvSpPr>
            <a:spLocks noGrp="1"/>
          </p:cNvSpPr>
          <p:nvPr>
            <p:ph type="ftr" sz="quarter" idx="11"/>
          </p:nvPr>
        </p:nvSpPr>
        <p:spPr/>
        <p:txBody>
          <a:bodyPr/>
          <a:p>
            <a:endParaRPr lang="en-US"/>
          </a:p>
        </p:txBody>
      </p:sp>
      <p:sp>
        <p:nvSpPr>
          <p:cNvPr id="1048733" name="Slide Number Placeholder 6"/>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9" name=""/>
        <p:cNvGrpSpPr/>
        <p:nvPr/>
      </p:nvGrpSpPr>
      <p:grpSpPr>
        <a:xfrm>
          <a:off x="0" y="0"/>
          <a:ext cx="0" cy="0"/>
          <a:chOff x="0" y="0"/>
          <a:chExt cx="0" cy="0"/>
        </a:xfrm>
      </p:grpSpPr>
      <p:sp>
        <p:nvSpPr>
          <p:cNvPr id="1048734" name="Title 1"/>
          <p:cNvSpPr>
            <a:spLocks noGrp="1"/>
          </p:cNvSpPr>
          <p:nvPr>
            <p:ph type="title"/>
          </p:nvPr>
        </p:nvSpPr>
        <p:spPr>
          <a:xfrm>
            <a:off x="839788" y="365125"/>
            <a:ext cx="10515600" cy="1325563"/>
          </a:xfrm>
        </p:spPr>
        <p:txBody>
          <a:bodyPr/>
          <a:p>
            <a:r>
              <a:rPr lang="en-US"/>
              <a:t>Click to edit Master title style</a:t>
            </a:r>
          </a:p>
        </p:txBody>
      </p:sp>
      <p:sp>
        <p:nvSpPr>
          <p:cNvPr id="104873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6"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Date Placeholder 6"/>
          <p:cNvSpPr>
            <a:spLocks noGrp="1"/>
          </p:cNvSpPr>
          <p:nvPr>
            <p:ph type="dt" sz="half" idx="10"/>
          </p:nvPr>
        </p:nvSpPr>
        <p:spPr/>
        <p:txBody>
          <a:bodyPr/>
          <a:p>
            <a:fld id="{5904EE8E-F172-4729-B71E-A4DEFF6E92D6}" type="datetimeFigureOut">
              <a:rPr lang="en-US" smtClean="0"/>
              <a:t>5/24/2024</a:t>
            </a:fld>
            <a:endParaRPr lang="en-US"/>
          </a:p>
        </p:txBody>
      </p:sp>
      <p:sp>
        <p:nvSpPr>
          <p:cNvPr id="1048740" name="Footer Placeholder 7"/>
          <p:cNvSpPr>
            <a:spLocks noGrp="1"/>
          </p:cNvSpPr>
          <p:nvPr>
            <p:ph type="ftr" sz="quarter" idx="11"/>
          </p:nvPr>
        </p:nvSpPr>
        <p:spPr/>
        <p:txBody>
          <a:bodyPr/>
          <a:p>
            <a:endParaRPr lang="en-US"/>
          </a:p>
        </p:txBody>
      </p:sp>
      <p:sp>
        <p:nvSpPr>
          <p:cNvPr id="1048741" name="Slide Number Placeholder 8"/>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98" name="Title 1"/>
          <p:cNvSpPr>
            <a:spLocks noGrp="1"/>
          </p:cNvSpPr>
          <p:nvPr>
            <p:ph type="title"/>
          </p:nvPr>
        </p:nvSpPr>
        <p:spPr/>
        <p:txBody>
          <a:bodyPr/>
          <a:p>
            <a:r>
              <a:rPr lang="en-US"/>
              <a:t>Click to edit Master title style</a:t>
            </a:r>
          </a:p>
        </p:txBody>
      </p:sp>
      <p:sp>
        <p:nvSpPr>
          <p:cNvPr id="1048699" name="Date Placeholder 2"/>
          <p:cNvSpPr>
            <a:spLocks noGrp="1"/>
          </p:cNvSpPr>
          <p:nvPr>
            <p:ph type="dt" sz="half" idx="10"/>
          </p:nvPr>
        </p:nvSpPr>
        <p:spPr/>
        <p:txBody>
          <a:bodyPr/>
          <a:p>
            <a:fld id="{5904EE8E-F172-4729-B71E-A4DEFF6E92D6}" type="datetimeFigureOut">
              <a:rPr lang="en-US" smtClean="0"/>
              <a:t>5/24/2024</a:t>
            </a:fld>
            <a:endParaRPr lang="en-US"/>
          </a:p>
        </p:txBody>
      </p:sp>
      <p:sp>
        <p:nvSpPr>
          <p:cNvPr id="1048700" name="Footer Placeholder 3"/>
          <p:cNvSpPr>
            <a:spLocks noGrp="1"/>
          </p:cNvSpPr>
          <p:nvPr>
            <p:ph type="ftr" sz="quarter" idx="11"/>
          </p:nvPr>
        </p:nvSpPr>
        <p:spPr/>
        <p:txBody>
          <a:bodyPr/>
          <a:p>
            <a:endParaRPr lang="en-US"/>
          </a:p>
        </p:txBody>
      </p:sp>
      <p:sp>
        <p:nvSpPr>
          <p:cNvPr id="1048701" name="Slide Number Placeholder 4"/>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0" name=""/>
        <p:cNvGrpSpPr/>
        <p:nvPr/>
      </p:nvGrpSpPr>
      <p:grpSpPr>
        <a:xfrm>
          <a:off x="0" y="0"/>
          <a:ext cx="0" cy="0"/>
          <a:chOff x="0" y="0"/>
          <a:chExt cx="0" cy="0"/>
        </a:xfrm>
      </p:grpSpPr>
      <p:sp>
        <p:nvSpPr>
          <p:cNvPr id="1048742" name="Date Placeholder 1"/>
          <p:cNvSpPr>
            <a:spLocks noGrp="1"/>
          </p:cNvSpPr>
          <p:nvPr>
            <p:ph type="dt" sz="half" idx="10"/>
          </p:nvPr>
        </p:nvSpPr>
        <p:spPr/>
        <p:txBody>
          <a:bodyPr/>
          <a:p>
            <a:fld id="{5904EE8E-F172-4729-B71E-A4DEFF6E92D6}" type="datetimeFigureOut">
              <a:rPr lang="en-US" smtClean="0"/>
              <a:t>5/24/2024</a:t>
            </a:fld>
            <a:endParaRPr lang="en-US"/>
          </a:p>
        </p:txBody>
      </p:sp>
      <p:sp>
        <p:nvSpPr>
          <p:cNvPr id="1048743" name="Footer Placeholder 2"/>
          <p:cNvSpPr>
            <a:spLocks noGrp="1"/>
          </p:cNvSpPr>
          <p:nvPr>
            <p:ph type="ftr" sz="quarter" idx="11"/>
          </p:nvPr>
        </p:nvSpPr>
        <p:spPr/>
        <p:txBody>
          <a:bodyPr/>
          <a:p>
            <a:endParaRPr lang="en-US"/>
          </a:p>
        </p:txBody>
      </p:sp>
      <p:sp>
        <p:nvSpPr>
          <p:cNvPr id="1048744" name="Slide Number Placeholder 3"/>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1" name=""/>
        <p:cNvGrpSpPr/>
        <p:nvPr/>
      </p:nvGrpSpPr>
      <p:grpSpPr>
        <a:xfrm>
          <a:off x="0" y="0"/>
          <a:ext cx="0" cy="0"/>
          <a:chOff x="0" y="0"/>
          <a:chExt cx="0" cy="0"/>
        </a:xfrm>
      </p:grpSpPr>
      <p:sp>
        <p:nvSpPr>
          <p:cNvPr id="104874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4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8" name="Date Placeholder 4"/>
          <p:cNvSpPr>
            <a:spLocks noGrp="1"/>
          </p:cNvSpPr>
          <p:nvPr>
            <p:ph type="dt" sz="half" idx="10"/>
          </p:nvPr>
        </p:nvSpPr>
        <p:spPr/>
        <p:txBody>
          <a:bodyPr/>
          <a:p>
            <a:fld id="{5904EE8E-F172-4729-B71E-A4DEFF6E92D6}" type="datetimeFigureOut">
              <a:rPr lang="en-US" smtClean="0"/>
              <a:t>5/24/2024</a:t>
            </a:fld>
            <a:endParaRPr lang="en-US"/>
          </a:p>
        </p:txBody>
      </p:sp>
      <p:sp>
        <p:nvSpPr>
          <p:cNvPr id="1048749" name="Footer Placeholder 5"/>
          <p:cNvSpPr>
            <a:spLocks noGrp="1"/>
          </p:cNvSpPr>
          <p:nvPr>
            <p:ph type="ftr" sz="quarter" idx="11"/>
          </p:nvPr>
        </p:nvSpPr>
        <p:spPr/>
        <p:txBody>
          <a:bodyPr/>
          <a:p>
            <a:endParaRPr lang="en-US"/>
          </a:p>
        </p:txBody>
      </p:sp>
      <p:sp>
        <p:nvSpPr>
          <p:cNvPr id="1048750" name="Slide Number Placeholder 6"/>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5" name=""/>
        <p:cNvGrpSpPr/>
        <p:nvPr/>
      </p:nvGrpSpPr>
      <p:grpSpPr>
        <a:xfrm>
          <a:off x="0" y="0"/>
          <a:ext cx="0" cy="0"/>
          <a:chOff x="0" y="0"/>
          <a:chExt cx="0" cy="0"/>
        </a:xfrm>
      </p:grpSpPr>
      <p:sp>
        <p:nvSpPr>
          <p:cNvPr id="104871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1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1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5" name="Date Placeholder 4"/>
          <p:cNvSpPr>
            <a:spLocks noGrp="1"/>
          </p:cNvSpPr>
          <p:nvPr>
            <p:ph type="dt" sz="half" idx="10"/>
          </p:nvPr>
        </p:nvSpPr>
        <p:spPr/>
        <p:txBody>
          <a:bodyPr/>
          <a:p>
            <a:fld id="{5904EE8E-F172-4729-B71E-A4DEFF6E92D6}" type="datetimeFigureOut">
              <a:rPr lang="en-US" smtClean="0"/>
              <a:t>5/24/2024</a:t>
            </a:fld>
            <a:endParaRPr lang="en-US"/>
          </a:p>
        </p:txBody>
      </p:sp>
      <p:sp>
        <p:nvSpPr>
          <p:cNvPr id="1048716" name="Footer Placeholder 5"/>
          <p:cNvSpPr>
            <a:spLocks noGrp="1"/>
          </p:cNvSpPr>
          <p:nvPr>
            <p:ph type="ftr" sz="quarter" idx="11"/>
          </p:nvPr>
        </p:nvSpPr>
        <p:spPr/>
        <p:txBody>
          <a:bodyPr/>
          <a:p>
            <a:endParaRPr lang="en-US"/>
          </a:p>
        </p:txBody>
      </p:sp>
      <p:sp>
        <p:nvSpPr>
          <p:cNvPr id="1048717" name="Slide Number Placeholder 6"/>
          <p:cNvSpPr>
            <a:spLocks noGrp="1"/>
          </p:cNvSpPr>
          <p:nvPr>
            <p:ph type="sldNum" sz="quarter" idx="12"/>
          </p:nvPr>
        </p:nvSpPr>
        <p:spPr/>
        <p:txBody>
          <a:bodyPr/>
          <a:p>
            <a:fld id="{E1629069-D98D-4B8E-A8EE-8C6376A699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904EE8E-F172-4729-B71E-A4DEFF6E92D6}" type="datetimeFigureOut">
              <a:rPr lang="en-US" smtClean="0"/>
              <a:t>5/24/2024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E1629069-D98D-4B8E-A8EE-8C6376A6998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Flowchart: Delay 9"/>
          <p:cNvSpPr/>
          <p:nvPr/>
        </p:nvSpPr>
        <p:spPr>
          <a:xfrm rot="16200000" flipH="1">
            <a:off x="10533920" y="76682"/>
            <a:ext cx="1380257" cy="1226895"/>
          </a:xfrm>
          <a:prstGeom prst="flowChartDelay"/>
          <a:solidFill>
            <a:srgbClr val="00AC32"/>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dirty="0" lang="en-US"/>
          </a:p>
        </p:txBody>
      </p:sp>
      <p:sp>
        <p:nvSpPr>
          <p:cNvPr id="1048587" name="Rectangle 3"/>
          <p:cNvSpPr/>
          <p:nvPr/>
        </p:nvSpPr>
        <p:spPr>
          <a:xfrm>
            <a:off x="-1" y="0"/>
            <a:ext cx="6010275" cy="6858001"/>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pic>
        <p:nvPicPr>
          <p:cNvPr id="2097152" name="Picture 8"/>
          <p:cNvPicPr>
            <a:picLocks noChangeAspect="1"/>
          </p:cNvPicPr>
          <p:nvPr/>
        </p:nvPicPr>
        <p:blipFill>
          <a:blip xmlns:r="http://schemas.openxmlformats.org/officeDocument/2006/relationships" r:embed="rId1"/>
          <a:stretch>
            <a:fillRect/>
          </a:stretch>
        </p:blipFill>
        <p:spPr>
          <a:xfrm>
            <a:off x="10868204" y="245913"/>
            <a:ext cx="757578" cy="754211"/>
          </a:xfrm>
          <a:prstGeom prst="rect"/>
        </p:spPr>
      </p:pic>
      <p:sp>
        <p:nvSpPr>
          <p:cNvPr id="1048588" name="TextBox 10"/>
          <p:cNvSpPr txBox="1"/>
          <p:nvPr/>
        </p:nvSpPr>
        <p:spPr>
          <a:xfrm>
            <a:off x="714376" y="2890837"/>
            <a:ext cx="4733924" cy="1691640"/>
          </a:xfrm>
          <a:prstGeom prst="rect"/>
          <a:noFill/>
        </p:spPr>
        <p:txBody>
          <a:bodyPr rtlCol="0" wrap="square">
            <a:spAutoFit/>
          </a:bodyPr>
          <a:p>
            <a:pPr algn="ctr"/>
            <a:r>
              <a:rPr b="1" dirty="0" sz="5400" lang="id-ID">
                <a:ln w="38100">
                  <a:solidFill>
                    <a:schemeClr val="bg1"/>
                  </a:solidFill>
                </a:ln>
                <a:solidFill>
                  <a:srgbClr val="FFC000"/>
                </a:solidFill>
                <a:latin typeface="Montserrat Black" pitchFamily="2" charset="0"/>
              </a:rPr>
              <a:t>COMPANY PROFILE</a:t>
            </a:r>
            <a:endParaRPr b="1" dirty="0" sz="5400" lang="en-US">
              <a:ln w="38100">
                <a:solidFill>
                  <a:schemeClr val="bg1"/>
                </a:solidFill>
              </a:ln>
              <a:solidFill>
                <a:srgbClr val="FFC000"/>
              </a:solidFill>
              <a:latin typeface="Montserrat Black" pitchFamily="2" charset="0"/>
            </a:endParaRPr>
          </a:p>
        </p:txBody>
      </p:sp>
      <p:sp>
        <p:nvSpPr>
          <p:cNvPr id="1048589" name="TextBox 11"/>
          <p:cNvSpPr txBox="1"/>
          <p:nvPr/>
        </p:nvSpPr>
        <p:spPr>
          <a:xfrm>
            <a:off x="6633029" y="5471886"/>
            <a:ext cx="4513942" cy="891540"/>
          </a:xfrm>
          <a:prstGeom prst="rect"/>
          <a:noFill/>
        </p:spPr>
        <p:txBody>
          <a:bodyPr rtlCol="0" wrap="square">
            <a:spAutoFit/>
          </a:bodyPr>
          <a:p>
            <a:pPr algn="ctr"/>
            <a:r>
              <a:rPr dirty="0" sz="1800" lang="en-ID">
                <a:effectLst/>
                <a:latin typeface="Montserrat" pitchFamily="2" charset="0"/>
                <a:ea typeface="Calibri" panose="020F0502020204030204" pitchFamily="34" charset="0"/>
                <a:cs typeface="Calibri" panose="020F0502020204030204" pitchFamily="34" charset="0"/>
              </a:rPr>
              <a:t>Vivo </a:t>
            </a:r>
            <a:r>
              <a:rPr dirty="0" sz="1800" lang="en-ID" err="1">
                <a:effectLst/>
                <a:latin typeface="Montserrat" pitchFamily="2" charset="0"/>
                <a:ea typeface="Calibri" panose="020F0502020204030204" pitchFamily="34" charset="0"/>
                <a:cs typeface="Calibri" panose="020F0502020204030204" pitchFamily="34" charset="0"/>
              </a:rPr>
              <a:t>Bussines</a:t>
            </a:r>
            <a:r>
              <a:rPr dirty="0" sz="1800" lang="en-ID">
                <a:effectLst/>
                <a:latin typeface="Montserrat" pitchFamily="2" charset="0"/>
                <a:ea typeface="Calibri" panose="020F0502020204030204" pitchFamily="34" charset="0"/>
                <a:cs typeface="Calibri" panose="020F0502020204030204" pitchFamily="34" charset="0"/>
              </a:rPr>
              <a:t> Park </a:t>
            </a:r>
            <a:r>
              <a:rPr dirty="0" sz="1800" lang="id-ID">
                <a:effectLst/>
                <a:latin typeface="Montserrat" pitchFamily="2" charset="0"/>
                <a:ea typeface="Calibri" panose="020F0502020204030204" pitchFamily="34" charset="0"/>
                <a:cs typeface="Calibri" panose="020F0502020204030204" pitchFamily="34" charset="0"/>
              </a:rPr>
              <a:t>No. A</a:t>
            </a:r>
            <a:r>
              <a:rPr dirty="0" sz="1800" lang="en-ID">
                <a:effectLst/>
                <a:latin typeface="Montserrat" pitchFamily="2" charset="0"/>
                <a:ea typeface="Calibri" panose="020F0502020204030204" pitchFamily="34" charset="0"/>
                <a:cs typeface="Calibri" panose="020F0502020204030204" pitchFamily="34" charset="0"/>
              </a:rPr>
              <a:t>3</a:t>
            </a:r>
            <a:r>
              <a:rPr dirty="0" sz="1800" lang="id-ID">
                <a:effectLst/>
                <a:latin typeface="Montserrat" pitchFamily="2" charset="0"/>
                <a:ea typeface="Calibri" panose="020F0502020204030204" pitchFamily="34" charset="0"/>
                <a:cs typeface="Calibri" panose="020F0502020204030204" pitchFamily="34" charset="0"/>
              </a:rPr>
              <a:t>1;</a:t>
            </a:r>
          </a:p>
          <a:p>
            <a:pPr algn="ctr"/>
            <a:r>
              <a:rPr dirty="0" sz="1800" lang="en-ID">
                <a:effectLst/>
                <a:latin typeface="Montserrat" pitchFamily="2" charset="0"/>
                <a:ea typeface="Calibri" panose="020F0502020204030204" pitchFamily="34" charset="0"/>
                <a:cs typeface="Calibri" panose="020F0502020204030204" pitchFamily="34" charset="0"/>
              </a:rPr>
              <a:t>Jl. Pembangunan 3  Karang </a:t>
            </a:r>
            <a:r>
              <a:rPr dirty="0" sz="1800" lang="id-ID">
                <a:effectLst/>
                <a:latin typeface="Montserrat" pitchFamily="2" charset="0"/>
                <a:ea typeface="Calibri" panose="020F0502020204030204" pitchFamily="34" charset="0"/>
                <a:cs typeface="Calibri" panose="020F0502020204030204" pitchFamily="34" charset="0"/>
              </a:rPr>
              <a:t>A</a:t>
            </a:r>
            <a:r>
              <a:rPr dirty="0" sz="1800" lang="en-ID" err="1">
                <a:effectLst/>
                <a:latin typeface="Montserrat" pitchFamily="2" charset="0"/>
                <a:ea typeface="Calibri" panose="020F0502020204030204" pitchFamily="34" charset="0"/>
                <a:cs typeface="Calibri" panose="020F0502020204030204" pitchFamily="34" charset="0"/>
              </a:rPr>
              <a:t>nyar</a:t>
            </a:r>
            <a:r>
              <a:rPr dirty="0" sz="1800" lang="en-ID">
                <a:effectLst/>
                <a:latin typeface="Montserrat" pitchFamily="2" charset="0"/>
                <a:ea typeface="Calibri" panose="020F0502020204030204" pitchFamily="34" charset="0"/>
                <a:cs typeface="Calibri" panose="020F0502020204030204" pitchFamily="34" charset="0"/>
              </a:rPr>
              <a:t> </a:t>
            </a:r>
            <a:r>
              <a:rPr dirty="0" sz="1800" lang="en-ID" err="1">
                <a:effectLst/>
                <a:latin typeface="Montserrat" pitchFamily="2" charset="0"/>
                <a:ea typeface="Calibri" panose="020F0502020204030204" pitchFamily="34" charset="0"/>
                <a:cs typeface="Calibri" panose="020F0502020204030204" pitchFamily="34" charset="0"/>
              </a:rPr>
              <a:t>Neglasari</a:t>
            </a:r>
            <a:r>
              <a:rPr dirty="0" sz="1800" lang="en-ID">
                <a:effectLst/>
                <a:latin typeface="Montserrat" pitchFamily="2" charset="0"/>
                <a:ea typeface="Calibri" panose="020F0502020204030204" pitchFamily="34" charset="0"/>
                <a:cs typeface="Calibri" panose="020F0502020204030204" pitchFamily="34" charset="0"/>
              </a:rPr>
              <a:t> </a:t>
            </a:r>
            <a:r>
              <a:rPr dirty="0" sz="1800" lang="id-ID">
                <a:effectLst/>
                <a:latin typeface="Montserrat" pitchFamily="2" charset="0"/>
                <a:ea typeface="Calibri" panose="020F0502020204030204" pitchFamily="34" charset="0"/>
                <a:cs typeface="Calibri" panose="020F0502020204030204" pitchFamily="34" charset="0"/>
              </a:rPr>
              <a:t>K</a:t>
            </a:r>
            <a:r>
              <a:rPr dirty="0" sz="1800" lang="en-ID" err="1">
                <a:effectLst/>
                <a:latin typeface="Montserrat" pitchFamily="2" charset="0"/>
                <a:ea typeface="Calibri" panose="020F0502020204030204" pitchFamily="34" charset="0"/>
                <a:cs typeface="Calibri" panose="020F0502020204030204" pitchFamily="34" charset="0"/>
              </a:rPr>
              <a:t>ota</a:t>
            </a:r>
            <a:r>
              <a:rPr dirty="0" sz="1800" lang="en-ID">
                <a:effectLst/>
                <a:latin typeface="Montserrat" pitchFamily="2" charset="0"/>
                <a:ea typeface="Calibri" panose="020F0502020204030204" pitchFamily="34" charset="0"/>
                <a:cs typeface="Calibri" panose="020F0502020204030204" pitchFamily="34" charset="0"/>
              </a:rPr>
              <a:t> </a:t>
            </a:r>
            <a:r>
              <a:rPr dirty="0" sz="1800" lang="id-ID">
                <a:effectLst/>
                <a:latin typeface="Montserrat" pitchFamily="2" charset="0"/>
                <a:ea typeface="Calibri" panose="020F0502020204030204" pitchFamily="34" charset="0"/>
                <a:cs typeface="Calibri" panose="020F0502020204030204" pitchFamily="34" charset="0"/>
              </a:rPr>
              <a:t>T</a:t>
            </a:r>
            <a:r>
              <a:rPr dirty="0" sz="1800" lang="en-ID" err="1">
                <a:effectLst/>
                <a:latin typeface="Montserrat" pitchFamily="2" charset="0"/>
                <a:ea typeface="Calibri" panose="020F0502020204030204" pitchFamily="34" charset="0"/>
                <a:cs typeface="Calibri" panose="020F0502020204030204" pitchFamily="34" charset="0"/>
              </a:rPr>
              <a:t>angerang</a:t>
            </a:r>
            <a:r>
              <a:rPr dirty="0" sz="1800" lang="id-ID">
                <a:effectLst/>
                <a:latin typeface="Montserrat" pitchFamily="2" charset="0"/>
                <a:ea typeface="Calibri" panose="020F0502020204030204" pitchFamily="34" charset="0"/>
                <a:cs typeface="Calibri" panose="020F0502020204030204" pitchFamily="34" charset="0"/>
              </a:rPr>
              <a:t> Banten 15121</a:t>
            </a:r>
            <a:endParaRPr dirty="0" lang="en-US"/>
          </a:p>
        </p:txBody>
      </p:sp>
      <p:pic>
        <p:nvPicPr>
          <p:cNvPr id="2097153" name="Picture 2"/>
          <p:cNvPicPr>
            <a:picLocks noChangeAspect="1"/>
          </p:cNvPicPr>
          <p:nvPr/>
        </p:nvPicPr>
        <p:blipFill rotWithShape="1">
          <a:blip xmlns:r="http://schemas.openxmlformats.org/officeDocument/2006/relationships" r:embed="rId2"/>
          <a:srcRect l="20264" t="18938" r="18831" b="20372"/>
          <a:stretch>
            <a:fillRect/>
          </a:stretch>
        </p:blipFill>
        <p:spPr>
          <a:xfrm>
            <a:off x="6867704" y="2302593"/>
            <a:ext cx="4000500" cy="1993182"/>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6" name="Rectangle 3"/>
          <p:cNvSpPr/>
          <p:nvPr/>
        </p:nvSpPr>
        <p:spPr>
          <a:xfrm flipH="1">
            <a:off x="-2" y="1"/>
            <a:ext cx="7507705" cy="1380258"/>
          </a:xfrm>
          <a:prstGeom prst="rect"/>
          <a:solidFill>
            <a:srgbClr val="2F318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37"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38" name="TextBox 10"/>
          <p:cNvSpPr txBox="1"/>
          <p:nvPr/>
        </p:nvSpPr>
        <p:spPr>
          <a:xfrm>
            <a:off x="224590" y="147346"/>
            <a:ext cx="6938210" cy="1200329"/>
          </a:xfrm>
          <a:prstGeom prst="rect"/>
          <a:solidFill>
            <a:srgbClr val="00AC32"/>
          </a:solidFill>
        </p:spPr>
        <p:txBody>
          <a:bodyPr rtlCol="0" wrap="square">
            <a:spAutoFit/>
          </a:bodyPr>
          <a:p>
            <a:r>
              <a:rPr b="1" dirty="0" sz="3600" lang="id-ID">
                <a:ln w="38100">
                  <a:solidFill>
                    <a:schemeClr val="bg1"/>
                  </a:solidFill>
                </a:ln>
                <a:solidFill>
                  <a:srgbClr val="FFC000"/>
                </a:solidFill>
                <a:latin typeface="Montserrat Black" pitchFamily="2" charset="0"/>
              </a:rPr>
              <a:t>KOMPETENSI </a:t>
            </a:r>
          </a:p>
          <a:p>
            <a:r>
              <a:rPr b="1" dirty="0" sz="3600" lang="id-ID">
                <a:ln w="38100">
                  <a:solidFill>
                    <a:schemeClr val="bg1"/>
                  </a:solidFill>
                </a:ln>
                <a:solidFill>
                  <a:srgbClr val="FFC000"/>
                </a:solidFill>
                <a:latin typeface="Montserrat Black" pitchFamily="2" charset="0"/>
              </a:rPr>
              <a:t>SKEMA OKUPASI</a:t>
            </a:r>
            <a:endParaRPr b="1" dirty="0" sz="3600" lang="en-US">
              <a:ln w="38100">
                <a:solidFill>
                  <a:schemeClr val="bg1"/>
                </a:solidFill>
              </a:ln>
              <a:solidFill>
                <a:srgbClr val="FFC000"/>
              </a:solidFill>
              <a:latin typeface="Montserrat Black" pitchFamily="2" charset="0"/>
            </a:endParaRPr>
          </a:p>
        </p:txBody>
      </p:sp>
      <p:sp>
        <p:nvSpPr>
          <p:cNvPr id="1048639" name="TextBox 1"/>
          <p:cNvSpPr txBox="1"/>
          <p:nvPr/>
        </p:nvSpPr>
        <p:spPr>
          <a:xfrm>
            <a:off x="663128" y="1574444"/>
            <a:ext cx="10828421" cy="4585871"/>
          </a:xfrm>
          <a:prstGeom prst="rect"/>
          <a:noFill/>
        </p:spPr>
        <p:txBody>
          <a:bodyPr rtlCol="0" wrap="square">
            <a:spAutoFit/>
          </a:bodyPr>
          <a:p>
            <a:r>
              <a:rPr b="1" dirty="0" sz="2800" lang="id-ID"/>
              <a:t>PENYULUH PERTANIAN FASILITATOR TERAMPIL (KUALIFIKASI III)</a:t>
            </a:r>
          </a:p>
          <a:p>
            <a:pPr indent="-514350" marL="514350">
              <a:buFont typeface="+mj-lt"/>
              <a:buAutoNum type="arabicPeriod"/>
            </a:pPr>
            <a:r>
              <a:rPr dirty="0" sz="2400" lang="id-ID"/>
              <a:t>M.74PPP01.001.01 | Melaksanakan Komunikasi Efektif</a:t>
            </a:r>
          </a:p>
          <a:p>
            <a:pPr indent="-514350" marL="514350">
              <a:buFont typeface="+mj-lt"/>
              <a:buAutoNum type="arabicPeriod"/>
            </a:pPr>
            <a:r>
              <a:rPr dirty="0" sz="2400" lang="id-ID"/>
              <a:t>M.74PPP01.002.01 | Mengorganisasikan Pekerjaan</a:t>
            </a:r>
          </a:p>
          <a:p>
            <a:pPr indent="-514350" marL="514350">
              <a:buFont typeface="+mj-lt"/>
              <a:buAutoNum type="arabicPeriod"/>
            </a:pPr>
            <a:r>
              <a:rPr dirty="0" sz="2400" lang="id-ID"/>
              <a:t>M.74PPP01.004.01 | Memecahkan Permasalahan (Problem Solving)</a:t>
            </a:r>
          </a:p>
          <a:p>
            <a:pPr indent="-514350" marL="514350">
              <a:buFont typeface="+mj-lt"/>
              <a:buAutoNum type="arabicPeriod"/>
            </a:pPr>
            <a:r>
              <a:rPr dirty="0" sz="2400" lang="id-ID"/>
              <a:t>M.74PPP01.005.01 | Menerapkan Teknologi Informasi</a:t>
            </a:r>
          </a:p>
          <a:p>
            <a:pPr indent="-514350" marL="514350">
              <a:buFont typeface="+mj-lt"/>
              <a:buAutoNum type="arabicPeriod"/>
            </a:pPr>
            <a:r>
              <a:rPr dirty="0" sz="2400" lang="id-ID"/>
              <a:t>M.74PPP01.006.01 | Menerapkan Prosedur Keselamatan dan Kesehatan Kerja (K3)</a:t>
            </a:r>
          </a:p>
          <a:p>
            <a:pPr indent="-514350" marL="514350">
              <a:buFont typeface="+mj-lt"/>
              <a:buAutoNum type="arabicPeriod"/>
            </a:pPr>
            <a:r>
              <a:rPr dirty="0" sz="2400" lang="id-ID"/>
              <a:t>M.74PPP01.007.01 | Membangun Jejaring Kerja Sama</a:t>
            </a:r>
          </a:p>
          <a:p>
            <a:pPr indent="-514350" marL="514350">
              <a:buFont typeface="+mj-lt"/>
              <a:buAutoNum type="arabicPeriod"/>
            </a:pPr>
            <a:r>
              <a:rPr dirty="0" sz="2400" lang="id-ID"/>
              <a:t>M.74PPP01.008.01 | Menyusun Data Potensi Wilayah</a:t>
            </a:r>
          </a:p>
          <a:p>
            <a:pPr indent="-514350" marL="514350">
              <a:buFont typeface="+mj-lt"/>
              <a:buAutoNum type="arabicPeriod"/>
            </a:pPr>
            <a:r>
              <a:rPr dirty="0" sz="2400" lang="id-ID"/>
              <a:t>M.74PPP01.009.03 | Menyusun Programa Penyuluhan Pertanian</a:t>
            </a:r>
          </a:p>
          <a:p>
            <a:pPr indent="-514350" marL="514350">
              <a:buFont typeface="+mj-lt"/>
              <a:buAutoNum type="arabicPeriod"/>
            </a:pPr>
            <a:r>
              <a:rPr dirty="0" sz="2400" lang="id-ID"/>
              <a:t>M.74PPP01.010.01 | Memfasilitasi Proses Pembelajaran</a:t>
            </a:r>
          </a:p>
          <a:p>
            <a:pPr indent="-514350" marL="514350">
              <a:buFont typeface="+mj-lt"/>
              <a:buAutoNum type="arabicPeriod"/>
            </a:pPr>
            <a:r>
              <a:rPr dirty="0" sz="2400" lang="id-ID"/>
              <a:t>M.74PPP01.011.01 | Melakukan Penumbuhan Kelembagaan Petani</a:t>
            </a:r>
            <a:endParaRPr dirty="0" sz="2800" lang="id-I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0"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41"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42" name="TextBox 1"/>
          <p:cNvSpPr txBox="1"/>
          <p:nvPr/>
        </p:nvSpPr>
        <p:spPr>
          <a:xfrm>
            <a:off x="663128" y="1574444"/>
            <a:ext cx="10828421" cy="4647426"/>
          </a:xfrm>
          <a:prstGeom prst="rect"/>
          <a:noFill/>
        </p:spPr>
        <p:txBody>
          <a:bodyPr rtlCol="0" wrap="square">
            <a:spAutoFit/>
          </a:bodyPr>
          <a:p>
            <a:r>
              <a:rPr b="1" dirty="0" sz="2800" lang="id-ID"/>
              <a:t>PENYULUH PERTANIAN FASILITATOR TERAMPIL (KUALIFIKASI III)</a:t>
            </a:r>
          </a:p>
          <a:p>
            <a:pPr indent="-514350" marL="514350">
              <a:buFont typeface="+mj-lt"/>
              <a:buAutoNum type="arabicPeriod" startAt="11"/>
            </a:pPr>
            <a:r>
              <a:rPr dirty="0" sz="2400" lang="id-ID"/>
              <a:t>M.74PPP01.012.01 | Menumbuhkembangkan Kelembagaan Ekonomi Petani</a:t>
            </a:r>
          </a:p>
          <a:p>
            <a:pPr indent="-514350" marL="514350">
              <a:buFont typeface="+mj-lt"/>
              <a:buAutoNum type="arabicPeriod" startAt="11"/>
            </a:pPr>
            <a:r>
              <a:rPr dirty="0" sz="2400" lang="id-ID"/>
              <a:t>M.74PPP01.013.01 | Memfasilitasi Penerapan Teknologi</a:t>
            </a:r>
          </a:p>
          <a:p>
            <a:pPr indent="-514350" marL="514350">
              <a:buFont typeface="+mj-lt"/>
              <a:buAutoNum type="arabicPeriod" startAt="11"/>
            </a:pPr>
            <a:r>
              <a:rPr dirty="0" sz="2400" lang="id-ID"/>
              <a:t>M.74PPP01.014.01 | Memfasilitasi Peningkatan Produktivitas Usahatani</a:t>
            </a:r>
          </a:p>
          <a:p>
            <a:pPr indent="-514350" marL="514350">
              <a:buFont typeface="+mj-lt"/>
              <a:buAutoNum type="arabicPeriod" startAt="11"/>
            </a:pPr>
            <a:r>
              <a:rPr dirty="0" sz="2400" lang="id-ID"/>
              <a:t>M.74PPP01.015.01 | Menumbuhkembangkan Pos Penyuluhan Desa</a:t>
            </a:r>
          </a:p>
          <a:p>
            <a:pPr indent="-514350" marL="514350">
              <a:buFont typeface="+mj-lt"/>
              <a:buAutoNum type="arabicPeriod" startAt="11"/>
            </a:pPr>
            <a:r>
              <a:rPr dirty="0" sz="2400" lang="id-ID"/>
              <a:t>M.74PPP01.016.01 | Menumbuhkembangkan Penyuluh Pertanian Swadaya</a:t>
            </a:r>
          </a:p>
          <a:p>
            <a:pPr indent="-514350" marL="514350">
              <a:buFont typeface="+mj-lt"/>
              <a:buAutoNum type="arabicPeriod" startAt="11"/>
            </a:pPr>
            <a:r>
              <a:rPr dirty="0" sz="2400" lang="id-ID"/>
              <a:t>M.74PPP01.018.01 | Mengevaluasi Programa Penyuluhan Pertanian</a:t>
            </a:r>
          </a:p>
          <a:p>
            <a:pPr indent="-514350" marL="514350">
              <a:buFont typeface="+mj-lt"/>
              <a:buAutoNum type="arabicPeriod" startAt="11"/>
            </a:pPr>
            <a:r>
              <a:rPr dirty="0" sz="2400" lang="id-ID"/>
              <a:t>M.74PPP01.023.01 | Memfasilitasi Pengelolaan Subsistem Agroinput</a:t>
            </a:r>
          </a:p>
          <a:p>
            <a:pPr indent="-514350" marL="514350">
              <a:buFont typeface="+mj-lt"/>
              <a:buAutoNum type="arabicPeriod" startAt="11"/>
            </a:pPr>
            <a:r>
              <a:rPr dirty="0" sz="2400" lang="id-ID"/>
              <a:t>M.74PPP01.024.01 | Memfasilitasi Pengelolaan Subsistem Agroproduksi</a:t>
            </a:r>
          </a:p>
          <a:p>
            <a:pPr indent="-514350" marL="514350">
              <a:buFont typeface="+mj-lt"/>
              <a:buAutoNum type="arabicPeriod" startAt="11"/>
            </a:pPr>
            <a:r>
              <a:rPr dirty="0" sz="2400" lang="id-ID"/>
              <a:t>M.74PPP01.025.01 | Memfasilitasi Pengelolaan Subsistem Agroprocessing</a:t>
            </a:r>
          </a:p>
          <a:p>
            <a:pPr indent="-514350" marL="514350">
              <a:buFont typeface="+mj-lt"/>
              <a:buAutoNum type="arabicPeriod" startAt="11"/>
            </a:pPr>
            <a:r>
              <a:rPr dirty="0" sz="2400" lang="id-ID"/>
              <a:t>M.74PPP01.026.01 | Memfasilitasi Pengelolaan Subsistem Agroniaga</a:t>
            </a:r>
          </a:p>
          <a:p>
            <a:endParaRPr dirty="0" sz="2800" lang="id-ID"/>
          </a:p>
        </p:txBody>
      </p:sp>
      <p:sp>
        <p:nvSpPr>
          <p:cNvPr id="1048643" name="TextBox 2"/>
          <p:cNvSpPr txBox="1"/>
          <p:nvPr/>
        </p:nvSpPr>
        <p:spPr>
          <a:xfrm>
            <a:off x="224590" y="147346"/>
            <a:ext cx="6938210"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a:t>
            </a:r>
          </a:p>
          <a:p>
            <a:r>
              <a:rPr b="1" dirty="0" sz="3600" lang="id-ID">
                <a:ln w="38100">
                  <a:solidFill>
                    <a:schemeClr val="bg1"/>
                  </a:solidFill>
                </a:ln>
                <a:solidFill>
                  <a:srgbClr val="FFC000"/>
                </a:solidFill>
                <a:latin typeface="Montserrat Black" pitchFamily="2" charset="0"/>
              </a:rPr>
              <a:t>SKEMA OKUPASI</a:t>
            </a:r>
            <a:endParaRPr b="1" dirty="0" sz="3600" lang="en-US">
              <a:ln w="38100">
                <a:solidFill>
                  <a:schemeClr val="bg1"/>
                </a:solidFill>
              </a:ln>
              <a:solidFill>
                <a:srgbClr val="FFC000"/>
              </a:solidFill>
              <a:latin typeface="Montserrat Black"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4"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45"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46" name="TextBox 1"/>
          <p:cNvSpPr txBox="1"/>
          <p:nvPr/>
        </p:nvSpPr>
        <p:spPr>
          <a:xfrm>
            <a:off x="663128" y="1574444"/>
            <a:ext cx="10828421" cy="4955203"/>
          </a:xfrm>
          <a:prstGeom prst="rect"/>
          <a:noFill/>
        </p:spPr>
        <p:txBody>
          <a:bodyPr rtlCol="0" wrap="square">
            <a:spAutoFit/>
          </a:bodyPr>
          <a:p>
            <a:r>
              <a:rPr b="1" dirty="0" sz="2800" lang="id-ID"/>
              <a:t>PENYULUH PERTANIAN FASILITATOR MAHIR (KUALIFIKASI IV)</a:t>
            </a:r>
          </a:p>
          <a:p>
            <a:pPr indent="-514350" marL="514350">
              <a:buFont typeface="+mj-lt"/>
              <a:buAutoNum type="arabicPeriod"/>
            </a:pPr>
            <a:r>
              <a:rPr dirty="0" sz="2400" lang="id-ID"/>
              <a:t>P.85SOF00.003.1 | Membangun Integritas sebagai Tenaga Kerja</a:t>
            </a:r>
          </a:p>
          <a:p>
            <a:pPr indent="-514350" marL="514350">
              <a:buFont typeface="+mj-lt"/>
              <a:buAutoNum type="arabicPeriod"/>
            </a:pPr>
            <a:r>
              <a:rPr dirty="0" sz="2400" lang="id-ID"/>
              <a:t>M.74PPP01.001.01 | Melaksanakan Komunikasi Efektif</a:t>
            </a:r>
          </a:p>
          <a:p>
            <a:pPr indent="-514350" marL="514350">
              <a:buFont typeface="+mj-lt"/>
              <a:buAutoNum type="arabicPeriod"/>
            </a:pPr>
            <a:r>
              <a:rPr dirty="0" sz="2400" lang="id-ID"/>
              <a:t>M.74PPP01.002.01 | Mengorganisasikan Pekerjaan</a:t>
            </a:r>
          </a:p>
          <a:p>
            <a:pPr indent="-514350" marL="514350">
              <a:buFont typeface="+mj-lt"/>
              <a:buAutoNum type="arabicPeriod"/>
            </a:pPr>
            <a:r>
              <a:rPr dirty="0" sz="2400" lang="id-ID"/>
              <a:t>M.74PPP01.004.01 | Memecahkan Permasalahan (Problem Solving)</a:t>
            </a:r>
          </a:p>
          <a:p>
            <a:pPr indent="-514350" marL="514350">
              <a:buFont typeface="+mj-lt"/>
              <a:buAutoNum type="arabicPeriod"/>
            </a:pPr>
            <a:r>
              <a:rPr dirty="0" sz="2400" lang="id-ID"/>
              <a:t>M.74PPP01.005.01 | Menerapkan Teknologi Informasi</a:t>
            </a:r>
          </a:p>
          <a:p>
            <a:pPr indent="-514350" marL="514350">
              <a:buFont typeface="+mj-lt"/>
              <a:buAutoNum type="arabicPeriod"/>
            </a:pPr>
            <a:r>
              <a:rPr dirty="0" sz="2400" lang="id-ID"/>
              <a:t>M.74PPP01.006.01 | Menerapkan Prosedur Keselamatan dan Kesehatan Kerja (K3)</a:t>
            </a:r>
          </a:p>
          <a:p>
            <a:pPr indent="-514350" marL="514350">
              <a:buFont typeface="+mj-lt"/>
              <a:buAutoNum type="arabicPeriod"/>
            </a:pPr>
            <a:r>
              <a:rPr dirty="0" sz="2400" lang="id-ID"/>
              <a:t>M.74PPP01.007.01 | Membangun Jejaring Kerja Sama</a:t>
            </a:r>
          </a:p>
          <a:p>
            <a:pPr indent="-514350" marL="514350">
              <a:buFont typeface="+mj-lt"/>
              <a:buAutoNum type="arabicPeriod"/>
            </a:pPr>
            <a:r>
              <a:rPr dirty="0" sz="2400" lang="id-ID"/>
              <a:t>M.74PPP01.008.01 | Menyusun Data Potensi Wilayah</a:t>
            </a:r>
          </a:p>
          <a:p>
            <a:pPr indent="-514350" marL="514350">
              <a:buFont typeface="+mj-lt"/>
              <a:buAutoNum type="arabicPeriod"/>
            </a:pPr>
            <a:r>
              <a:rPr dirty="0" sz="2400" lang="id-ID"/>
              <a:t>M.74PPP01.009.03 | Menyusun Programa Penyuluhan Pertanian</a:t>
            </a:r>
          </a:p>
          <a:p>
            <a:pPr indent="-514350" marL="514350">
              <a:buFont typeface="+mj-lt"/>
              <a:buAutoNum type="arabicPeriod"/>
            </a:pPr>
            <a:r>
              <a:rPr dirty="0" sz="2400" lang="id-ID"/>
              <a:t>M.74PPP01.010.01 | Memfasilitasi Proses Pembelajaran</a:t>
            </a:r>
          </a:p>
          <a:p>
            <a:pPr indent="-514350" marL="514350">
              <a:buFont typeface="+mj-lt"/>
              <a:buAutoNum type="arabicPeriod"/>
            </a:pPr>
            <a:r>
              <a:rPr dirty="0" sz="2400" lang="id-ID"/>
              <a:t>M.74PPP01.011.01 | Melakukan Penumbuhan Kelembagaan Petani</a:t>
            </a:r>
          </a:p>
        </p:txBody>
      </p:sp>
      <p:sp>
        <p:nvSpPr>
          <p:cNvPr id="1048647" name="TextBox 2"/>
          <p:cNvSpPr txBox="1"/>
          <p:nvPr/>
        </p:nvSpPr>
        <p:spPr>
          <a:xfrm>
            <a:off x="224590" y="147346"/>
            <a:ext cx="6938210"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a:t>
            </a:r>
          </a:p>
          <a:p>
            <a:r>
              <a:rPr b="1" dirty="0" sz="3600" lang="id-ID">
                <a:ln w="38100">
                  <a:solidFill>
                    <a:schemeClr val="bg1"/>
                  </a:solidFill>
                </a:ln>
                <a:solidFill>
                  <a:srgbClr val="FFC000"/>
                </a:solidFill>
                <a:latin typeface="Montserrat Black" pitchFamily="2" charset="0"/>
              </a:rPr>
              <a:t>SKEMA OKUPASI</a:t>
            </a:r>
            <a:endParaRPr b="1" dirty="0" sz="3600" lang="en-US">
              <a:ln w="38100">
                <a:solidFill>
                  <a:schemeClr val="bg1"/>
                </a:solidFill>
              </a:ln>
              <a:solidFill>
                <a:srgbClr val="FFC000"/>
              </a:solidFill>
              <a:latin typeface="Montserrat Black"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8"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49" name="TextBox 1"/>
          <p:cNvSpPr txBox="1"/>
          <p:nvPr/>
        </p:nvSpPr>
        <p:spPr>
          <a:xfrm>
            <a:off x="663128" y="1574444"/>
            <a:ext cx="10828421" cy="4585871"/>
          </a:xfrm>
          <a:prstGeom prst="rect"/>
          <a:noFill/>
        </p:spPr>
        <p:txBody>
          <a:bodyPr rtlCol="0" wrap="square">
            <a:spAutoFit/>
          </a:bodyPr>
          <a:p>
            <a:r>
              <a:rPr b="1" dirty="0" sz="2800" lang="id-ID"/>
              <a:t>PENYULUH PERTANIAN FASILITATOR MAHIR (KUALIFIKASI IV)</a:t>
            </a:r>
          </a:p>
          <a:p>
            <a:pPr indent="-514350" marL="514350">
              <a:buFont typeface="+mj-lt"/>
              <a:buAutoNum type="arabicPeriod" startAt="12"/>
            </a:pPr>
            <a:r>
              <a:rPr dirty="0" sz="2400" lang="id-ID"/>
              <a:t>M.74PPP01.012.01 | Menumbuhkembangkan Kelembagaan Ekonomi Petani</a:t>
            </a:r>
          </a:p>
          <a:p>
            <a:pPr indent="-514350" marL="514350">
              <a:buFont typeface="+mj-lt"/>
              <a:buAutoNum type="arabicPeriod" startAt="12"/>
            </a:pPr>
            <a:r>
              <a:rPr dirty="0" sz="2400" lang="id-ID"/>
              <a:t>M.74PPP01.013.01 | Memfasilitasi Penerapan Teknologi</a:t>
            </a:r>
          </a:p>
          <a:p>
            <a:pPr indent="-514350" marL="514350">
              <a:buFont typeface="+mj-lt"/>
              <a:buAutoNum type="arabicPeriod" startAt="12"/>
            </a:pPr>
            <a:r>
              <a:rPr dirty="0" sz="2400" lang="id-ID"/>
              <a:t>M.74PPP01.014.01 | Memfasilitasi Peningkatan Produktivitas Usahatani</a:t>
            </a:r>
          </a:p>
          <a:p>
            <a:pPr indent="-514350" marL="514350">
              <a:buFont typeface="+mj-lt"/>
              <a:buAutoNum type="arabicPeriod" startAt="12"/>
            </a:pPr>
            <a:r>
              <a:rPr dirty="0" sz="2400" lang="id-ID"/>
              <a:t>M.74PPP01.015.01 | Menumbuhkembangkan Pos Penyuluhan Desa</a:t>
            </a:r>
          </a:p>
          <a:p>
            <a:pPr indent="-514350" marL="514350">
              <a:buFont typeface="+mj-lt"/>
              <a:buAutoNum type="arabicPeriod" startAt="12"/>
            </a:pPr>
            <a:r>
              <a:rPr dirty="0" sz="2400" lang="id-ID"/>
              <a:t>M.74PPP01.016.01 | Menumbuhkembangkan Penyuluh Pertanian Swadaya</a:t>
            </a:r>
          </a:p>
          <a:p>
            <a:pPr indent="-514350" marL="514350">
              <a:buFont typeface="+mj-lt"/>
              <a:buAutoNum type="arabicPeriod" startAt="12"/>
            </a:pPr>
            <a:r>
              <a:rPr dirty="0" sz="2400" lang="id-ID"/>
              <a:t>M.74PPP01.018.01 | Mengevaluasi Programa Penyuluhan Pertanian</a:t>
            </a:r>
          </a:p>
          <a:p>
            <a:pPr indent="-514350" marL="514350">
              <a:buFont typeface="+mj-lt"/>
              <a:buAutoNum type="arabicPeriod" startAt="12"/>
            </a:pPr>
            <a:r>
              <a:rPr dirty="0" sz="2400" lang="id-ID"/>
              <a:t>M.74PPP01.023.01 | Memfasilitasi Pengelolaan Subsistem Agroinput</a:t>
            </a:r>
          </a:p>
          <a:p>
            <a:pPr indent="-514350" marL="514350">
              <a:buFont typeface="+mj-lt"/>
              <a:buAutoNum type="arabicPeriod" startAt="12"/>
            </a:pPr>
            <a:r>
              <a:rPr dirty="0" sz="2400" lang="id-ID"/>
              <a:t>M.74PPP01.024.01 | Memfasilitasi Pengelolaan Subsistem Agroproduksi</a:t>
            </a:r>
          </a:p>
          <a:p>
            <a:pPr indent="-514350" marL="514350">
              <a:buFont typeface="+mj-lt"/>
              <a:buAutoNum type="arabicPeriod" startAt="12"/>
            </a:pPr>
            <a:r>
              <a:rPr dirty="0" sz="2400" lang="id-ID"/>
              <a:t>M.74PPP01.025.01 | Memfasilitasi Pengelolaan Subsistem Agroprocessing</a:t>
            </a:r>
          </a:p>
          <a:p>
            <a:pPr indent="-514350" marL="514350">
              <a:buFont typeface="+mj-lt"/>
              <a:buAutoNum type="arabicPeriod" startAt="12"/>
            </a:pPr>
            <a:r>
              <a:rPr dirty="0" sz="2400" lang="id-ID"/>
              <a:t>M.74PPP01.026.01 | Memfasilitasi Pengelolaan Subsistem Agroniaga</a:t>
            </a:r>
          </a:p>
          <a:p>
            <a:pPr indent="-514350" marL="514350">
              <a:buFont typeface="+mj-lt"/>
              <a:buAutoNum type="arabicPeriod" startAt="12"/>
            </a:pPr>
            <a:r>
              <a:rPr dirty="0" sz="2400" lang="id-ID"/>
              <a:t>M.74PPP01.027.01 | Memfasilitasi Perencanaan Usaha Agribisnis</a:t>
            </a:r>
          </a:p>
        </p:txBody>
      </p:sp>
      <p:sp>
        <p:nvSpPr>
          <p:cNvPr id="1048650" name="Rectangle 5"/>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51" name="TextBox 6"/>
          <p:cNvSpPr txBox="1"/>
          <p:nvPr/>
        </p:nvSpPr>
        <p:spPr>
          <a:xfrm>
            <a:off x="224590" y="147346"/>
            <a:ext cx="6938210"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a:t>
            </a:r>
          </a:p>
          <a:p>
            <a:r>
              <a:rPr b="1" dirty="0" sz="3600" lang="id-ID">
                <a:ln w="38100">
                  <a:solidFill>
                    <a:schemeClr val="bg1"/>
                  </a:solidFill>
                </a:ln>
                <a:solidFill>
                  <a:srgbClr val="FFC000"/>
                </a:solidFill>
                <a:latin typeface="Montserrat Black" pitchFamily="2" charset="0"/>
              </a:rPr>
              <a:t>SKEMA OKUPASI</a:t>
            </a:r>
            <a:endParaRPr b="1" dirty="0" sz="3600" lang="en-US">
              <a:ln w="38100">
                <a:solidFill>
                  <a:schemeClr val="bg1"/>
                </a:solidFill>
              </a:ln>
              <a:solidFill>
                <a:srgbClr val="FFC000"/>
              </a:solidFill>
              <a:latin typeface="Montserrat Black"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52"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53"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54" name="TextBox 1"/>
          <p:cNvSpPr txBox="1"/>
          <p:nvPr/>
        </p:nvSpPr>
        <p:spPr>
          <a:xfrm>
            <a:off x="663128" y="1574444"/>
            <a:ext cx="10828421" cy="4955203"/>
          </a:xfrm>
          <a:prstGeom prst="rect"/>
          <a:noFill/>
        </p:spPr>
        <p:txBody>
          <a:bodyPr rtlCol="0" wrap="square">
            <a:spAutoFit/>
          </a:bodyPr>
          <a:p>
            <a:r>
              <a:rPr b="1" dirty="0" sz="2800" lang="id-ID"/>
              <a:t>PENYULUH PERTANIAN SUPERVISOR PERTAMA (KUALIFIKASI VI)</a:t>
            </a:r>
          </a:p>
          <a:p>
            <a:pPr indent="-514350" marL="514350">
              <a:buFont typeface="+mj-lt"/>
              <a:buAutoNum type="arabicPeriod"/>
            </a:pPr>
            <a:r>
              <a:rPr dirty="0" sz="2400" lang="id-ID"/>
              <a:t>M.74PPP01.001.01 | Melaksanakan Komunikasi Efektif</a:t>
            </a:r>
          </a:p>
          <a:p>
            <a:pPr indent="-514350" marL="514350">
              <a:buFont typeface="+mj-lt"/>
              <a:buAutoNum type="arabicPeriod"/>
            </a:pPr>
            <a:r>
              <a:rPr dirty="0" sz="2400" lang="id-ID"/>
              <a:t>M.74PPP01.002.01 | Mengorganisasikan Pekerjaan</a:t>
            </a:r>
          </a:p>
          <a:p>
            <a:pPr indent="-514350" marL="514350">
              <a:buFont typeface="+mj-lt"/>
              <a:buAutoNum type="arabicPeriod"/>
            </a:pPr>
            <a:r>
              <a:rPr dirty="0" sz="2400" lang="id-ID"/>
              <a:t>M.74PPP01.003.01 | Menerapkan Kepemimpinan dalam Penyuluhan</a:t>
            </a:r>
          </a:p>
          <a:p>
            <a:pPr indent="-514350" marL="514350">
              <a:buFont typeface="+mj-lt"/>
              <a:buAutoNum type="arabicPeriod"/>
            </a:pPr>
            <a:r>
              <a:rPr dirty="0" sz="2400" lang="id-ID"/>
              <a:t>M.74PPP01.004.01 | Memecahkan Permasalahan (Problem Solving)</a:t>
            </a:r>
          </a:p>
          <a:p>
            <a:pPr indent="-514350" marL="514350">
              <a:buFont typeface="+mj-lt"/>
              <a:buAutoNum type="arabicPeriod"/>
            </a:pPr>
            <a:r>
              <a:rPr dirty="0" sz="2400" lang="id-ID"/>
              <a:t>M.74PPP01.005.01 | Menerapkan Teknologi Informasi</a:t>
            </a:r>
          </a:p>
          <a:p>
            <a:pPr indent="-514350" marL="514350">
              <a:buFont typeface="+mj-lt"/>
              <a:buAutoNum type="arabicPeriod"/>
            </a:pPr>
            <a:r>
              <a:rPr dirty="0" sz="2400" lang="id-ID"/>
              <a:t>M.74PPP01.006.01 | Menerapkan Prosedur Keselamatan dan Kesehatan Kerja (K3)</a:t>
            </a:r>
          </a:p>
          <a:p>
            <a:pPr indent="-514350" marL="514350">
              <a:buFont typeface="+mj-lt"/>
              <a:buAutoNum type="arabicPeriod"/>
            </a:pPr>
            <a:r>
              <a:rPr dirty="0" sz="2400" lang="id-ID"/>
              <a:t>M.74PPP01.007.01 | Membangun Jejaring Kerja Sama</a:t>
            </a:r>
          </a:p>
          <a:p>
            <a:pPr indent="-514350" marL="514350">
              <a:buFont typeface="+mj-lt"/>
              <a:buAutoNum type="arabicPeriod"/>
            </a:pPr>
            <a:r>
              <a:rPr dirty="0" sz="2400" lang="id-ID"/>
              <a:t>M.74PPP01.008.01 | Menyusun Data Potensi Wilayah</a:t>
            </a:r>
          </a:p>
          <a:p>
            <a:pPr indent="-514350" marL="514350">
              <a:buFont typeface="+mj-lt"/>
              <a:buAutoNum type="arabicPeriod"/>
            </a:pPr>
            <a:r>
              <a:rPr dirty="0" sz="2400" lang="id-ID"/>
              <a:t>M.74PPP01.009.03 | Menyusun Programa Penyuluhan Pertanian</a:t>
            </a:r>
          </a:p>
          <a:p>
            <a:pPr indent="-514350" marL="514350">
              <a:buFont typeface="+mj-lt"/>
              <a:buAutoNum type="arabicPeriod"/>
            </a:pPr>
            <a:r>
              <a:rPr dirty="0" sz="2400" lang="id-ID"/>
              <a:t>M.74PPP01.010.01 | Memfasilitasi Proses Pembelajaran</a:t>
            </a:r>
          </a:p>
          <a:p>
            <a:pPr indent="-514350" marL="514350">
              <a:buFont typeface="+mj-lt"/>
              <a:buAutoNum type="arabicPeriod"/>
            </a:pPr>
            <a:r>
              <a:rPr dirty="0" sz="2400" lang="id-ID"/>
              <a:t>M.74PPP01.011.01 | Melakukan Penumbuhan Kelembagaan Petani</a:t>
            </a:r>
          </a:p>
        </p:txBody>
      </p:sp>
      <p:sp>
        <p:nvSpPr>
          <p:cNvPr id="1048655" name="TextBox 2"/>
          <p:cNvSpPr txBox="1"/>
          <p:nvPr/>
        </p:nvSpPr>
        <p:spPr>
          <a:xfrm>
            <a:off x="224590" y="147346"/>
            <a:ext cx="6938210"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a:t>
            </a:r>
          </a:p>
          <a:p>
            <a:r>
              <a:rPr b="1" dirty="0" sz="3600" lang="id-ID">
                <a:ln w="38100">
                  <a:solidFill>
                    <a:schemeClr val="bg1"/>
                  </a:solidFill>
                </a:ln>
                <a:solidFill>
                  <a:srgbClr val="FFC000"/>
                </a:solidFill>
                <a:latin typeface="Montserrat Black" pitchFamily="2" charset="0"/>
              </a:rPr>
              <a:t>SKEMA OKUPASI</a:t>
            </a:r>
            <a:endParaRPr b="1" dirty="0" sz="3600" lang="en-US">
              <a:ln w="38100">
                <a:solidFill>
                  <a:schemeClr val="bg1"/>
                </a:solidFill>
              </a:ln>
              <a:solidFill>
                <a:srgbClr val="FFC000"/>
              </a:solidFill>
              <a:latin typeface="Montserrat Black"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6"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57"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58" name="TextBox 1"/>
          <p:cNvSpPr txBox="1"/>
          <p:nvPr/>
        </p:nvSpPr>
        <p:spPr>
          <a:xfrm>
            <a:off x="663128" y="1574444"/>
            <a:ext cx="10828421" cy="5632311"/>
          </a:xfrm>
          <a:prstGeom prst="rect"/>
          <a:noFill/>
        </p:spPr>
        <p:txBody>
          <a:bodyPr rtlCol="0" wrap="square">
            <a:spAutoFit/>
          </a:bodyPr>
          <a:p>
            <a:r>
              <a:rPr b="1" dirty="0" sz="2800" lang="id-ID"/>
              <a:t>PENYULUH PERTANIAN SUPERVISOR PERTAMA (KUALIFIKASI VI)</a:t>
            </a:r>
          </a:p>
          <a:p>
            <a:pPr indent="-514350" marL="514350">
              <a:buFont typeface="+mj-lt"/>
              <a:buAutoNum type="arabicPeriod" startAt="12"/>
            </a:pPr>
            <a:r>
              <a:rPr dirty="0" sz="2400" lang="id-ID"/>
              <a:t>M.74PPP01.012.01 | Menumbuhkembangkan Kelembagaan Ekonomi Petani</a:t>
            </a:r>
          </a:p>
          <a:p>
            <a:pPr indent="-514350" marL="514350">
              <a:buFont typeface="+mj-lt"/>
              <a:buAutoNum type="arabicPeriod" startAt="12"/>
            </a:pPr>
            <a:r>
              <a:rPr dirty="0" sz="2400" lang="id-ID"/>
              <a:t>M.74PPP01.013.01 | Memfasilitasi Penerapan Teknologi</a:t>
            </a:r>
          </a:p>
          <a:p>
            <a:pPr indent="-514350" marL="514350">
              <a:buFont typeface="+mj-lt"/>
              <a:buAutoNum type="arabicPeriod" startAt="12"/>
            </a:pPr>
            <a:r>
              <a:rPr dirty="0" sz="2400" lang="id-ID"/>
              <a:t>M.74PPP01.014.01 | Memfasilitasi Peningkatan Produktivitas Usahatani</a:t>
            </a:r>
          </a:p>
          <a:p>
            <a:pPr indent="-514350" marL="514350">
              <a:buFont typeface="+mj-lt"/>
              <a:buAutoNum type="arabicPeriod" startAt="12"/>
            </a:pPr>
            <a:r>
              <a:rPr dirty="0" sz="2400" lang="id-ID"/>
              <a:t>M.74PPP01.015.01 | Menumbuhkembangkan Pos Penyuluhan Desa</a:t>
            </a:r>
          </a:p>
          <a:p>
            <a:pPr indent="-514350" marL="514350">
              <a:buFont typeface="+mj-lt"/>
              <a:buAutoNum type="arabicPeriod" startAt="12"/>
            </a:pPr>
            <a:r>
              <a:rPr dirty="0" sz="2400" lang="id-ID"/>
              <a:t>M.74PPP01.016.01 | Menumbuhkembangkan Penyuluh Pertanian Swadaya</a:t>
            </a:r>
          </a:p>
          <a:p>
            <a:pPr indent="-514350" marL="514350">
              <a:buFont typeface="+mj-lt"/>
              <a:buAutoNum type="arabicPeriod" startAt="12"/>
            </a:pPr>
            <a:r>
              <a:rPr dirty="0" sz="2400" lang="id-ID"/>
              <a:t>M.74PPP01.018.01 | Mengevaluasi Programa Penyuluhan Pertanian</a:t>
            </a:r>
          </a:p>
          <a:p>
            <a:pPr indent="-514350" marL="514350">
              <a:buFont typeface="+mj-lt"/>
              <a:buAutoNum type="arabicPeriod" startAt="12"/>
            </a:pPr>
            <a:r>
              <a:rPr dirty="0" sz="2400" lang="id-ID"/>
              <a:t>M.74PPP01.020.03 | Melaksanakan Pengkajian Penyuluhan Pertanian</a:t>
            </a:r>
          </a:p>
          <a:p>
            <a:pPr indent="-514350" marL="514350">
              <a:buFont typeface="+mj-lt"/>
              <a:buAutoNum type="arabicPeriod" startAt="12"/>
            </a:pPr>
            <a:r>
              <a:rPr dirty="0" sz="2400" lang="id-ID"/>
              <a:t>M.74PPP01.021.03 | Melaksanakan Jasa Konsultasi Agribisnis</a:t>
            </a:r>
          </a:p>
          <a:p>
            <a:pPr indent="-514350" marL="514350">
              <a:buFont typeface="+mj-lt"/>
              <a:buAutoNum type="arabicPeriod" startAt="12"/>
            </a:pPr>
            <a:r>
              <a:rPr dirty="0" sz="2000" lang="id-ID"/>
              <a:t>M.74PPP01.022.01 | Menyusun Norma Standar Pedoman dan Kriteria (NSPK) Bidang Pertanian</a:t>
            </a:r>
          </a:p>
          <a:p>
            <a:pPr indent="-514350" marL="514350">
              <a:buFont typeface="+mj-lt"/>
              <a:buAutoNum type="arabicPeriod" startAt="12"/>
            </a:pPr>
            <a:r>
              <a:rPr dirty="0" sz="2400" lang="id-ID"/>
              <a:t>M.74PPP01.023.01 | Memfasilitasi Pengelolaan Subsistem Agroinput</a:t>
            </a:r>
          </a:p>
          <a:p>
            <a:pPr indent="-514350" marL="514350">
              <a:buFont typeface="+mj-lt"/>
              <a:buAutoNum type="arabicPeriod" startAt="12"/>
            </a:pPr>
            <a:r>
              <a:rPr dirty="0" sz="2400" lang="id-ID"/>
              <a:t>M.74PPP01.024.01 | Memfasilitasi Pengelolaan Subsistem Agroproduksi</a:t>
            </a:r>
          </a:p>
          <a:p>
            <a:pPr indent="-514350" marL="514350">
              <a:buFont typeface="+mj-lt"/>
              <a:buAutoNum type="arabicPeriod" startAt="12"/>
            </a:pPr>
            <a:r>
              <a:rPr dirty="0" sz="2400" lang="id-ID"/>
              <a:t>M.74PPP01.025.01 | Memfasilitasi Pengelolaan Subsistem Agroprocessing</a:t>
            </a:r>
          </a:p>
          <a:p>
            <a:pPr indent="-514350" marL="514350">
              <a:buFont typeface="+mj-lt"/>
              <a:buAutoNum type="arabicPeriod" startAt="12"/>
            </a:pPr>
            <a:r>
              <a:rPr dirty="0" sz="2400" lang="id-ID"/>
              <a:t>M.74PPP01.026.01 | Memfasilitasi Pengelolaan Subsistem Agroniaga</a:t>
            </a:r>
          </a:p>
          <a:p>
            <a:pPr indent="-514350" marL="514350">
              <a:buFont typeface="+mj-lt"/>
              <a:buAutoNum type="arabicPeriod" startAt="12"/>
            </a:pPr>
            <a:endParaRPr dirty="0" sz="2400" lang="id-ID"/>
          </a:p>
        </p:txBody>
      </p:sp>
      <p:sp>
        <p:nvSpPr>
          <p:cNvPr id="1048659" name="TextBox 6"/>
          <p:cNvSpPr txBox="1"/>
          <p:nvPr/>
        </p:nvSpPr>
        <p:spPr>
          <a:xfrm>
            <a:off x="224590" y="147346"/>
            <a:ext cx="6938210"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a:t>
            </a:r>
          </a:p>
          <a:p>
            <a:r>
              <a:rPr b="1" dirty="0" sz="3600" lang="id-ID">
                <a:ln w="38100">
                  <a:solidFill>
                    <a:schemeClr val="bg1"/>
                  </a:solidFill>
                </a:ln>
                <a:solidFill>
                  <a:srgbClr val="FFC000"/>
                </a:solidFill>
                <a:latin typeface="Montserrat Black" pitchFamily="2" charset="0"/>
              </a:rPr>
              <a:t>SKEMA OKUPASI</a:t>
            </a:r>
            <a:endParaRPr b="1" dirty="0" sz="3600" lang="en-US">
              <a:ln w="38100">
                <a:solidFill>
                  <a:schemeClr val="bg1"/>
                </a:solidFill>
              </a:ln>
              <a:solidFill>
                <a:srgbClr val="FFC000"/>
              </a:solidFill>
              <a:latin typeface="Montserrat Black"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60"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61"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62" name="TextBox 10"/>
          <p:cNvSpPr txBox="1"/>
          <p:nvPr/>
        </p:nvSpPr>
        <p:spPr>
          <a:xfrm>
            <a:off x="224590" y="252121"/>
            <a:ext cx="6464968"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SKEMA OKUPASI</a:t>
            </a:r>
            <a:endParaRPr b="1" dirty="0" sz="3600" lang="en-US">
              <a:ln w="38100">
                <a:solidFill>
                  <a:schemeClr val="bg1"/>
                </a:solidFill>
              </a:ln>
              <a:solidFill>
                <a:srgbClr val="FFC000"/>
              </a:solidFill>
              <a:latin typeface="Montserrat Black" pitchFamily="2" charset="0"/>
            </a:endParaRPr>
          </a:p>
        </p:txBody>
      </p:sp>
      <p:sp>
        <p:nvSpPr>
          <p:cNvPr id="1048663" name="TextBox 1"/>
          <p:cNvSpPr txBox="1"/>
          <p:nvPr/>
        </p:nvSpPr>
        <p:spPr>
          <a:xfrm>
            <a:off x="663128" y="1574444"/>
            <a:ext cx="10828421" cy="5632311"/>
          </a:xfrm>
          <a:prstGeom prst="rect"/>
          <a:noFill/>
        </p:spPr>
        <p:txBody>
          <a:bodyPr rtlCol="0" wrap="square">
            <a:spAutoFit/>
          </a:bodyPr>
          <a:p>
            <a:r>
              <a:rPr b="1" dirty="0" sz="2800" lang="id-ID"/>
              <a:t>PENYULUH PERTANIAN SUPERVISOR MADYA (KUALIFIKASI VII)</a:t>
            </a:r>
          </a:p>
          <a:p>
            <a:pPr indent="-514350" marL="514350">
              <a:buFont typeface="+mj-lt"/>
              <a:buAutoNum type="arabicPeriod"/>
            </a:pPr>
            <a:r>
              <a:rPr dirty="0" sz="2400" lang="id-ID"/>
              <a:t>A.01AGR00.046.1 | Mengelola Risiko</a:t>
            </a:r>
          </a:p>
          <a:p>
            <a:pPr indent="-514350" marL="514350">
              <a:buFont typeface="+mj-lt"/>
              <a:buAutoNum type="arabicPeriod"/>
            </a:pPr>
            <a:r>
              <a:rPr dirty="0" sz="2400" lang="id-ID"/>
              <a:t>P.85SOF00.003.1 | Membangun Integritas sebagai Tenaga Kerja</a:t>
            </a:r>
          </a:p>
          <a:p>
            <a:pPr indent="-514350" marL="514350">
              <a:buFont typeface="+mj-lt"/>
              <a:buAutoNum type="arabicPeriod"/>
            </a:pPr>
            <a:r>
              <a:rPr dirty="0" sz="2400" lang="id-ID"/>
              <a:t>M.74PPP01.001.01 | Melaksanakan Komunikasi Efektif</a:t>
            </a:r>
          </a:p>
          <a:p>
            <a:pPr indent="-514350" marL="514350">
              <a:buFont typeface="+mj-lt"/>
              <a:buAutoNum type="arabicPeriod"/>
            </a:pPr>
            <a:r>
              <a:rPr dirty="0" sz="2400" lang="id-ID"/>
              <a:t>M.74PPP01.002.01 | Mengorganisasikan Pekerjaan</a:t>
            </a:r>
          </a:p>
          <a:p>
            <a:pPr indent="-514350" marL="514350">
              <a:buFont typeface="+mj-lt"/>
              <a:buAutoNum type="arabicPeriod"/>
            </a:pPr>
            <a:r>
              <a:rPr dirty="0" sz="2400" lang="id-ID"/>
              <a:t>M.74PPP01.003.01 | Menerapkan Kepemimpinan dalam Penyuluhan</a:t>
            </a:r>
          </a:p>
          <a:p>
            <a:pPr indent="-514350" marL="514350">
              <a:buFont typeface="+mj-lt"/>
              <a:buAutoNum type="arabicPeriod"/>
            </a:pPr>
            <a:r>
              <a:rPr dirty="0" sz="2400" lang="id-ID"/>
              <a:t>M.74PPP01.004.01 | Memecahkan Permasalahan (Problem Solving)</a:t>
            </a:r>
          </a:p>
          <a:p>
            <a:pPr indent="-514350" marL="514350">
              <a:buFont typeface="+mj-lt"/>
              <a:buAutoNum type="arabicPeriod"/>
            </a:pPr>
            <a:r>
              <a:rPr dirty="0" sz="2400" lang="id-ID"/>
              <a:t>M.74PPP01.005.01 | Menerapkan Teknologi Informasi</a:t>
            </a:r>
          </a:p>
          <a:p>
            <a:pPr indent="-514350" marL="514350">
              <a:buFont typeface="+mj-lt"/>
              <a:buAutoNum type="arabicPeriod"/>
            </a:pPr>
            <a:r>
              <a:rPr dirty="0" sz="2000" lang="id-ID"/>
              <a:t>M.74PPP01.006.01 | Menerapkan Prosedur Keselamatan dan Kesehatan Kerja (K3)</a:t>
            </a:r>
            <a:endParaRPr dirty="0" sz="2400" lang="id-ID"/>
          </a:p>
          <a:p>
            <a:pPr indent="-514350" marL="514350">
              <a:buFont typeface="+mj-lt"/>
              <a:buAutoNum type="arabicPeriod"/>
            </a:pPr>
            <a:r>
              <a:rPr dirty="0" sz="2400" lang="id-ID"/>
              <a:t>M.74PPP01.007.01 | Membangun Jejaring Kerja Sama</a:t>
            </a:r>
          </a:p>
          <a:p>
            <a:pPr indent="-514350" marL="514350">
              <a:buFont typeface="+mj-lt"/>
              <a:buAutoNum type="arabicPeriod"/>
            </a:pPr>
            <a:r>
              <a:rPr dirty="0" sz="2400" lang="id-ID"/>
              <a:t>M.74PPP01.008.01 | Menyusun Data Potensi Wilayah</a:t>
            </a:r>
          </a:p>
          <a:p>
            <a:pPr indent="-514350" marL="514350">
              <a:buFont typeface="+mj-lt"/>
              <a:buAutoNum type="arabicPeriod"/>
            </a:pPr>
            <a:r>
              <a:rPr dirty="0" sz="2400" lang="id-ID"/>
              <a:t>M.74PPP01.009.03 | Menyusun Programa Penyuluhan Pertanian</a:t>
            </a:r>
          </a:p>
          <a:p>
            <a:pPr indent="-514350" marL="514350">
              <a:buFont typeface="+mj-lt"/>
              <a:buAutoNum type="arabicPeriod"/>
            </a:pPr>
            <a:r>
              <a:rPr dirty="0" sz="2400" lang="id-ID"/>
              <a:t>M.74PPP01.010.01 | Memfasilitasi Proses Pembelajaran</a:t>
            </a:r>
          </a:p>
          <a:p>
            <a:pPr indent="-514350" marL="514350">
              <a:buFont typeface="+mj-lt"/>
              <a:buAutoNum type="arabicPeriod"/>
            </a:pPr>
            <a:r>
              <a:rPr dirty="0" sz="2400" lang="id-ID"/>
              <a:t>M.74PPP01.011.01 | Melakukan Penumbuhan Kelembagaan Petani</a:t>
            </a:r>
          </a:p>
          <a:p>
            <a:pPr indent="-514350" marL="514350">
              <a:buFont typeface="+mj-lt"/>
              <a:buAutoNum type="arabicPeriod"/>
            </a:pPr>
            <a:endParaRPr dirty="0" sz="2400" lang="id-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4"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65"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66" name="TextBox 10"/>
          <p:cNvSpPr txBox="1"/>
          <p:nvPr/>
        </p:nvSpPr>
        <p:spPr>
          <a:xfrm>
            <a:off x="224590" y="252121"/>
            <a:ext cx="6464968"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SKEMA OKUPASI</a:t>
            </a:r>
            <a:endParaRPr b="1" dirty="0" sz="3600" lang="en-US">
              <a:ln w="38100">
                <a:solidFill>
                  <a:schemeClr val="bg1"/>
                </a:solidFill>
              </a:ln>
              <a:solidFill>
                <a:srgbClr val="FFC000"/>
              </a:solidFill>
              <a:latin typeface="Montserrat Black" pitchFamily="2" charset="0"/>
            </a:endParaRPr>
          </a:p>
        </p:txBody>
      </p:sp>
      <p:sp>
        <p:nvSpPr>
          <p:cNvPr id="1048667" name="TextBox 1"/>
          <p:cNvSpPr txBox="1"/>
          <p:nvPr/>
        </p:nvSpPr>
        <p:spPr>
          <a:xfrm>
            <a:off x="663128" y="1574444"/>
            <a:ext cx="10828421" cy="5201424"/>
          </a:xfrm>
          <a:prstGeom prst="rect"/>
          <a:noFill/>
        </p:spPr>
        <p:txBody>
          <a:bodyPr rtlCol="0" wrap="square">
            <a:spAutoFit/>
          </a:bodyPr>
          <a:p>
            <a:r>
              <a:rPr b="1" dirty="0" sz="2800" lang="id-ID"/>
              <a:t>PENYULUH PERTANIAN SUPERVISOR MADYA (KUALIFIKASI VII)</a:t>
            </a:r>
          </a:p>
          <a:p>
            <a:pPr indent="-514350" marL="514350">
              <a:buFont typeface="+mj-lt"/>
              <a:buAutoNum type="arabicPeriod" startAt="14"/>
            </a:pPr>
            <a:r>
              <a:rPr dirty="0" sz="2000" lang="id-ID"/>
              <a:t>M.74PPP01.012.01 | Menumbuhkembangkan Kelembagaan Ekonomi Petani</a:t>
            </a:r>
          </a:p>
          <a:p>
            <a:pPr indent="-514350" marL="514350">
              <a:buFont typeface="+mj-lt"/>
              <a:buAutoNum type="arabicPeriod" startAt="14"/>
            </a:pPr>
            <a:r>
              <a:rPr dirty="0" sz="2000" lang="id-ID"/>
              <a:t>M.74PPP01.013.01 | Memfasilitasi Penerapan Teknologi</a:t>
            </a:r>
          </a:p>
          <a:p>
            <a:pPr indent="-514350" marL="514350">
              <a:buFont typeface="+mj-lt"/>
              <a:buAutoNum type="arabicPeriod" startAt="14"/>
            </a:pPr>
            <a:r>
              <a:rPr dirty="0" sz="2000" lang="id-ID"/>
              <a:t>M.74PPP01.014.01 | Memfasilitasi Peningkatan Produktivitas Usahatani</a:t>
            </a:r>
          </a:p>
          <a:p>
            <a:pPr indent="-514350" marL="514350">
              <a:buFont typeface="+mj-lt"/>
              <a:buAutoNum type="arabicPeriod" startAt="14"/>
            </a:pPr>
            <a:r>
              <a:rPr dirty="0" sz="2000" lang="id-ID"/>
              <a:t>M.74PPP01.015.01 | Menumbuhkembangkan Pos Penyuluhan Desa</a:t>
            </a:r>
          </a:p>
          <a:p>
            <a:pPr indent="-514350" marL="514350">
              <a:buFont typeface="+mj-lt"/>
              <a:buAutoNum type="arabicPeriod" startAt="14"/>
            </a:pPr>
            <a:r>
              <a:rPr dirty="0" sz="2000" lang="id-ID"/>
              <a:t>M.74PPP01.016.01 | Menumbuhkembangkan Penyuluh Pertanian Swadaya</a:t>
            </a:r>
          </a:p>
          <a:p>
            <a:pPr indent="-514350" marL="514350">
              <a:buFont typeface="+mj-lt"/>
              <a:buAutoNum type="arabicPeriod" startAt="14"/>
            </a:pPr>
            <a:r>
              <a:rPr dirty="0" sz="2000" lang="id-ID"/>
              <a:t>M.74PPP01.018.01 | Mengevaluasi Programa Penyuluhan Pertanian</a:t>
            </a:r>
          </a:p>
          <a:p>
            <a:pPr indent="-514350" marL="514350">
              <a:buFont typeface="+mj-lt"/>
              <a:buAutoNum type="arabicPeriod" startAt="14"/>
            </a:pPr>
            <a:r>
              <a:rPr dirty="0" sz="2000" lang="id-ID"/>
              <a:t>M.74PPP01.020.03 | Melaksanakan Pengkajian Penyuluhan Pertanian</a:t>
            </a:r>
          </a:p>
          <a:p>
            <a:pPr indent="-514350" marL="514350">
              <a:buFont typeface="+mj-lt"/>
              <a:buAutoNum type="arabicPeriod" startAt="14"/>
            </a:pPr>
            <a:r>
              <a:rPr dirty="0" sz="2000" lang="id-ID"/>
              <a:t>M.74PPP01.021.03 | Melaksanakan Jasa Konsultasi Agribisnis</a:t>
            </a:r>
          </a:p>
          <a:p>
            <a:pPr indent="-514350" marL="514350">
              <a:buFont typeface="+mj-lt"/>
              <a:buAutoNum type="arabicPeriod" startAt="14"/>
            </a:pPr>
            <a:r>
              <a:rPr dirty="0" sz="2000" lang="id-ID"/>
              <a:t>M.74PPP01.022.01 | Menyusun Norma Standar Pedoman dan Kriteria (NSPK) Bidang Pertanian</a:t>
            </a:r>
          </a:p>
          <a:p>
            <a:pPr indent="-514350" marL="514350">
              <a:buFont typeface="+mj-lt"/>
              <a:buAutoNum type="arabicPeriod" startAt="14"/>
            </a:pPr>
            <a:r>
              <a:rPr dirty="0" sz="2000" lang="id-ID"/>
              <a:t>M.74PPP01.023.01 | Memfasilitasi Pengelolaan Subsistem Agroinput</a:t>
            </a:r>
          </a:p>
          <a:p>
            <a:pPr indent="-514350" marL="514350">
              <a:buFont typeface="+mj-lt"/>
              <a:buAutoNum type="arabicPeriod" startAt="14"/>
            </a:pPr>
            <a:r>
              <a:rPr dirty="0" sz="2000" lang="id-ID"/>
              <a:t>M.74PPP01.024.01 | Memfasilitasi Pengelolaan Subsistem Agroproduksi</a:t>
            </a:r>
          </a:p>
          <a:p>
            <a:pPr indent="-514350" marL="514350">
              <a:buFont typeface="+mj-lt"/>
              <a:buAutoNum type="arabicPeriod" startAt="14"/>
            </a:pPr>
            <a:r>
              <a:rPr dirty="0" sz="2000" lang="id-ID"/>
              <a:t>M.74PPP01.025.01 | Memfasilitasi Pengelolaan Subsistem Agroprocessing</a:t>
            </a:r>
          </a:p>
          <a:p>
            <a:pPr indent="-514350" marL="514350">
              <a:buFont typeface="+mj-lt"/>
              <a:buAutoNum type="arabicPeriod" startAt="14"/>
            </a:pPr>
            <a:r>
              <a:rPr dirty="0" sz="2000" lang="id-ID"/>
              <a:t>M.74PPP01.026.01 | Memfasilitasi Pengelolaan Subsistem Agroniaga</a:t>
            </a:r>
          </a:p>
          <a:p>
            <a:pPr indent="-514350" marL="514350">
              <a:buFont typeface="+mj-lt"/>
              <a:buAutoNum type="arabicPeriod" startAt="14"/>
            </a:pPr>
            <a:r>
              <a:rPr dirty="0" sz="2000" lang="id-ID"/>
              <a:t>M.74PPP01.027.01 | Memfasilitasi Perencanaan Usaha Agribisnis</a:t>
            </a:r>
          </a:p>
          <a:p>
            <a:pPr indent="-514350" marL="514350">
              <a:buFont typeface="+mj-lt"/>
              <a:buAutoNum type="arabicPeriod" startAt="14"/>
            </a:pPr>
            <a:endParaRPr dirty="0" sz="2400" lang="id-I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71"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72"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73" name="TextBox 10"/>
          <p:cNvSpPr txBox="1"/>
          <p:nvPr/>
        </p:nvSpPr>
        <p:spPr>
          <a:xfrm>
            <a:off x="224590" y="252121"/>
            <a:ext cx="6464968"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SKEMA OKUPASI</a:t>
            </a:r>
            <a:endParaRPr b="1" dirty="0" sz="3600" lang="en-US">
              <a:ln w="38100">
                <a:solidFill>
                  <a:schemeClr val="bg1"/>
                </a:solidFill>
              </a:ln>
              <a:solidFill>
                <a:srgbClr val="FFC000"/>
              </a:solidFill>
              <a:latin typeface="Montserrat Black" pitchFamily="2" charset="0"/>
            </a:endParaRPr>
          </a:p>
        </p:txBody>
      </p:sp>
      <p:sp>
        <p:nvSpPr>
          <p:cNvPr id="1048674" name="TextBox 1"/>
          <p:cNvSpPr txBox="1"/>
          <p:nvPr/>
        </p:nvSpPr>
        <p:spPr>
          <a:xfrm>
            <a:off x="663128" y="1574444"/>
            <a:ext cx="10828421" cy="3847207"/>
          </a:xfrm>
          <a:prstGeom prst="rect"/>
          <a:noFill/>
        </p:spPr>
        <p:txBody>
          <a:bodyPr rtlCol="0" wrap="square">
            <a:spAutoFit/>
          </a:bodyPr>
          <a:p>
            <a:r>
              <a:rPr b="1" dirty="0" sz="2800" lang="id-ID"/>
              <a:t>FASILITATOR BUDIDAYA TANAMAN</a:t>
            </a:r>
          </a:p>
          <a:p>
            <a:pPr indent="-514350" marL="514350">
              <a:buFont typeface="+mj-lt"/>
              <a:buAutoNum type="arabicPeriod"/>
            </a:pPr>
            <a:r>
              <a:rPr dirty="0" sz="2800" lang="id-ID"/>
              <a:t>TAN.OT01.005.01 | Menerapkan Sistem Inspeksi Efektif</a:t>
            </a:r>
          </a:p>
          <a:p>
            <a:pPr indent="-514350" marL="514350">
              <a:buFont typeface="+mj-lt"/>
              <a:buAutoNum type="arabicPeriod"/>
            </a:pPr>
            <a:r>
              <a:rPr dirty="0" sz="2800" lang="id-ID"/>
              <a:t>TAN.OT01.006.01 | Melakukan Komunikasi Efektif di Bidang Inspeksi</a:t>
            </a:r>
          </a:p>
          <a:p>
            <a:pPr indent="-514350" marL="514350">
              <a:buFont typeface="+mj-lt"/>
              <a:buAutoNum type="arabicPeriod"/>
            </a:pPr>
            <a:r>
              <a:rPr dirty="0" sz="2800" lang="id-ID"/>
              <a:t>TAN.OT01.007.01 | Menerapkan Prinsip Audit dalam Inspeksi</a:t>
            </a:r>
          </a:p>
          <a:p>
            <a:pPr indent="-514350" marL="514350">
              <a:buFont typeface="+mj-lt"/>
              <a:buAutoNum type="arabicPeriod"/>
            </a:pPr>
            <a:r>
              <a:rPr dirty="0" sz="2800" lang="id-ID"/>
              <a:t>TAN.OT01.008.01 | Menerapkan Kriteria Audit dalam Inspeksi</a:t>
            </a:r>
          </a:p>
          <a:p>
            <a:pPr indent="-514350" marL="514350">
              <a:buFont typeface="+mj-lt"/>
              <a:buAutoNum type="arabicPeriod"/>
            </a:pPr>
            <a:r>
              <a:rPr dirty="0" sz="2800" lang="id-ID"/>
              <a:t>TAN.OT02.015.01 | Menyusun Rencana Kerja Inspeksi</a:t>
            </a:r>
          </a:p>
          <a:p>
            <a:pPr indent="-514350" marL="514350">
              <a:buFont typeface="+mj-lt"/>
              <a:buAutoNum type="arabicPeriod"/>
            </a:pPr>
            <a:r>
              <a:rPr dirty="0" sz="2800" lang="id-ID"/>
              <a:t>TAN.OT02.016.01 | Mempersiapkan Perangkat Inspeksi</a:t>
            </a:r>
          </a:p>
          <a:p>
            <a:pPr indent="-514350" marL="514350">
              <a:buFont typeface="+mj-lt"/>
              <a:buAutoNum type="arabicPeriod"/>
            </a:pPr>
            <a:endParaRPr dirty="0" sz="2400" lang="id-ID"/>
          </a:p>
          <a:p>
            <a:pPr indent="-514350" marL="514350">
              <a:buFont typeface="+mj-lt"/>
              <a:buAutoNum type="arabicPeriod"/>
            </a:pPr>
            <a:endParaRPr dirty="0" sz="2400" lang="id-I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75"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76"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77" name="TextBox 10"/>
          <p:cNvSpPr txBox="1"/>
          <p:nvPr/>
        </p:nvSpPr>
        <p:spPr>
          <a:xfrm>
            <a:off x="224590" y="252121"/>
            <a:ext cx="6464968"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SKEMA OKUPASI</a:t>
            </a:r>
            <a:endParaRPr b="1" dirty="0" sz="3600" lang="en-US">
              <a:ln w="38100">
                <a:solidFill>
                  <a:schemeClr val="bg1"/>
                </a:solidFill>
              </a:ln>
              <a:solidFill>
                <a:srgbClr val="FFC000"/>
              </a:solidFill>
              <a:latin typeface="Montserrat Black" pitchFamily="2" charset="0"/>
            </a:endParaRPr>
          </a:p>
        </p:txBody>
      </p:sp>
      <p:sp>
        <p:nvSpPr>
          <p:cNvPr id="1048678" name="TextBox 1"/>
          <p:cNvSpPr txBox="1"/>
          <p:nvPr/>
        </p:nvSpPr>
        <p:spPr>
          <a:xfrm>
            <a:off x="663128" y="1574444"/>
            <a:ext cx="10828421" cy="5570756"/>
          </a:xfrm>
          <a:prstGeom prst="rect"/>
          <a:noFill/>
        </p:spPr>
        <p:txBody>
          <a:bodyPr rtlCol="0" wrap="square">
            <a:spAutoFit/>
          </a:bodyPr>
          <a:p>
            <a:r>
              <a:rPr b="1" dirty="0" sz="2800" lang="id-ID"/>
              <a:t>FASILITATOR PERTANIAN ORGANIK TANAMAN </a:t>
            </a:r>
          </a:p>
          <a:p>
            <a:pPr indent="-514350" marL="514350">
              <a:buFont typeface="+mj-lt"/>
              <a:buAutoNum type="arabicPeriod"/>
            </a:pPr>
            <a:r>
              <a:rPr dirty="0" sz="2800" lang="id-ID"/>
              <a:t>TAN.OT01.001.01 | Mengorganisasikan Pekerjaan</a:t>
            </a:r>
          </a:p>
          <a:p>
            <a:pPr indent="-514350" marL="514350">
              <a:buFont typeface="+mj-lt"/>
              <a:buAutoNum type="arabicPeriod"/>
            </a:pPr>
            <a:r>
              <a:rPr dirty="0" sz="2800" lang="id-ID"/>
              <a:t>TAN.OT01.002.01 | Melakukan Komunikasi Efektif</a:t>
            </a:r>
          </a:p>
          <a:p>
            <a:pPr indent="-514350" marL="514350">
              <a:buFont typeface="+mj-lt"/>
              <a:buAutoNum type="arabicPeriod"/>
            </a:pPr>
            <a:r>
              <a:rPr dirty="0" sz="2800" lang="id-ID"/>
              <a:t>TAN.OT01.003.01 | Membangun Jejaring Kerja</a:t>
            </a:r>
          </a:p>
          <a:p>
            <a:pPr indent="-514350" marL="514350">
              <a:buFont typeface="+mj-lt"/>
              <a:buAutoNum type="arabicPeriod"/>
            </a:pPr>
            <a:r>
              <a:rPr dirty="0" sz="2800" lang="id-ID"/>
              <a:t>TAN.OT01.004.01 | Mengorganisasikan Kelompok Sasaran</a:t>
            </a:r>
          </a:p>
          <a:p>
            <a:pPr indent="-514350" marL="514350">
              <a:buFont typeface="+mj-lt"/>
              <a:buAutoNum type="arabicPeriod"/>
            </a:pPr>
            <a:r>
              <a:rPr dirty="0" sz="2800" lang="id-ID"/>
              <a:t>TAN.OT02.001.01 | Menganalisis Sejarah Lahan</a:t>
            </a:r>
          </a:p>
          <a:p>
            <a:pPr indent="-514350" marL="514350">
              <a:buFont typeface="+mj-lt"/>
              <a:buAutoNum type="arabicPeriod"/>
            </a:pPr>
            <a:r>
              <a:rPr dirty="0" sz="2800" lang="id-ID"/>
              <a:t>TAN.OT02.002.01 | Menyusun Program Fasilitasi</a:t>
            </a:r>
          </a:p>
          <a:p>
            <a:pPr indent="-514350" marL="514350">
              <a:buFont typeface="+mj-lt"/>
              <a:buAutoNum type="arabicPeriod"/>
            </a:pPr>
            <a:r>
              <a:rPr dirty="0" sz="2800" lang="id-ID"/>
              <a:t>TAN.OT02.003.01 | Mempersiapkan Materi Fasilitasi</a:t>
            </a:r>
          </a:p>
          <a:p>
            <a:pPr indent="-514350" marL="514350">
              <a:buFont typeface="+mj-lt"/>
              <a:buAutoNum type="arabicPeriod"/>
            </a:pPr>
            <a:r>
              <a:rPr dirty="0" sz="2800" lang="id-ID"/>
              <a:t>TAN.OT02.004.01 | Melaksanakan Fasilitasi</a:t>
            </a:r>
          </a:p>
          <a:p>
            <a:pPr indent="-514350" marL="514350">
              <a:buFont typeface="+mj-lt"/>
              <a:buAutoNum type="arabicPeriod"/>
            </a:pPr>
            <a:r>
              <a:rPr dirty="0" sz="2800" lang="id-ID"/>
              <a:t>TAN.OT02.005.01 | Mengevaluasi Pelaksanaan Kegiatan Fasilitasi</a:t>
            </a:r>
          </a:p>
          <a:p>
            <a:pPr indent="-514350" marL="514350">
              <a:buFont typeface="+mj-lt"/>
              <a:buAutoNum type="arabicPeriod"/>
            </a:pPr>
            <a:r>
              <a:rPr dirty="0" sz="2800" lang="id-ID"/>
              <a:t>TAN.OT02.006.01 | Melaksanakan Sistem Jaminan Mutu Organik</a:t>
            </a:r>
          </a:p>
          <a:p>
            <a:pPr indent="-514350" marL="514350">
              <a:buFont typeface="+mj-lt"/>
              <a:buAutoNum type="arabicPeriod"/>
            </a:pPr>
            <a:endParaRPr dirty="0" sz="2400" lang="id-ID"/>
          </a:p>
          <a:p>
            <a:pPr indent="-514350" marL="514350">
              <a:buFont typeface="+mj-lt"/>
              <a:buAutoNum type="arabicPeriod"/>
            </a:pPr>
            <a:endParaRPr dirty="0" sz="2400"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0"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91"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592" name="TextBox 10"/>
          <p:cNvSpPr txBox="1"/>
          <p:nvPr/>
        </p:nvSpPr>
        <p:spPr>
          <a:xfrm>
            <a:off x="224590" y="252121"/>
            <a:ext cx="6464968" cy="891540"/>
          </a:xfrm>
          <a:prstGeom prst="rect"/>
          <a:noFill/>
        </p:spPr>
        <p:txBody>
          <a:bodyPr rtlCol="0" wrap="square">
            <a:spAutoFit/>
          </a:bodyPr>
          <a:p>
            <a:r>
              <a:rPr b="1" dirty="0" sz="5400" lang="id-ID">
                <a:ln w="38100">
                  <a:solidFill>
                    <a:schemeClr val="bg1"/>
                  </a:solidFill>
                </a:ln>
                <a:solidFill>
                  <a:srgbClr val="FFC000"/>
                </a:solidFill>
                <a:latin typeface="Montserrat Black" pitchFamily="2" charset="0"/>
              </a:rPr>
              <a:t>PENDAHULUAN</a:t>
            </a:r>
            <a:endParaRPr b="1" dirty="0" sz="5400" lang="en-US">
              <a:ln w="38100">
                <a:solidFill>
                  <a:schemeClr val="bg1"/>
                </a:solidFill>
              </a:ln>
              <a:solidFill>
                <a:srgbClr val="FFC000"/>
              </a:solidFill>
              <a:latin typeface="Montserrat Black" pitchFamily="2" charset="0"/>
            </a:endParaRPr>
          </a:p>
        </p:txBody>
      </p:sp>
      <p:sp>
        <p:nvSpPr>
          <p:cNvPr id="1048593" name="TextBox 1"/>
          <p:cNvSpPr txBox="1"/>
          <p:nvPr/>
        </p:nvSpPr>
        <p:spPr>
          <a:xfrm>
            <a:off x="681789" y="1649088"/>
            <a:ext cx="10828421" cy="5425439"/>
          </a:xfrm>
          <a:prstGeom prst="rect"/>
          <a:noFill/>
        </p:spPr>
        <p:txBody>
          <a:bodyPr rtlCol="0" wrap="square">
            <a:spAutoFit/>
          </a:bodyPr>
          <a:p>
            <a:pPr indent="-285750" marL="285750">
              <a:buFont typeface="Arial" panose="020B0604020202020204" pitchFamily="34" charset="0"/>
              <a:buChar char="•"/>
            </a:pPr>
            <a:r>
              <a:rPr dirty="0" sz="2400" lang="id-ID"/>
              <a:t>P</a:t>
            </a:r>
            <a:r>
              <a:rPr dirty="0" sz="2400" lang="en-US" err="1"/>
              <a:t>erekonomian</a:t>
            </a:r>
            <a:r>
              <a:rPr dirty="0" sz="2400" lang="en-US"/>
              <a:t> global </a:t>
            </a:r>
            <a:r>
              <a:rPr dirty="0" sz="2400" lang="id-ID"/>
              <a:t>menuntut kecakapan tenaga kerja yang terukur pada semua sektor,  termasuk pertanian sebagai sektor strategis nasional dimana 30% penduduk Indonesia bekerja. Oleh karena itu, standar kompetensi dan sertifikasinya bagi tenaga kerja sektor pertanian menjadi penting. </a:t>
            </a:r>
            <a:endParaRPr dirty="0" sz="2400" lang="en-US"/>
          </a:p>
          <a:p>
            <a:pPr indent="-285750" marL="285750">
              <a:buFont typeface="Arial" panose="020B0604020202020204" pitchFamily="34" charset="0"/>
              <a:buChar char="•"/>
            </a:pPr>
            <a:r>
              <a:rPr dirty="0" sz="2400" lang="en-US" err="1"/>
              <a:t>Sertifikasi</a:t>
            </a:r>
            <a:r>
              <a:rPr dirty="0" sz="2400" lang="en-US"/>
              <a:t> </a:t>
            </a:r>
            <a:r>
              <a:rPr dirty="0" sz="2400" lang="en-US" err="1"/>
              <a:t>kompetensi</a:t>
            </a:r>
            <a:r>
              <a:rPr dirty="0" sz="2400" lang="en-US"/>
              <a:t> </a:t>
            </a:r>
            <a:r>
              <a:rPr dirty="0" sz="2400" lang="en-US" err="1"/>
              <a:t>kerja</a:t>
            </a:r>
            <a:r>
              <a:rPr dirty="0" sz="2400" lang="en-US"/>
              <a:t> </a:t>
            </a:r>
            <a:r>
              <a:rPr dirty="0" sz="2400" lang="en-US" err="1"/>
              <a:t>merupakan</a:t>
            </a:r>
            <a:r>
              <a:rPr dirty="0" sz="2400" lang="en-US"/>
              <a:t> </a:t>
            </a:r>
            <a:r>
              <a:rPr dirty="0" sz="2400" lang="en-US" err="1"/>
              <a:t>bentuk</a:t>
            </a:r>
            <a:r>
              <a:rPr dirty="0" sz="2400" lang="en-US"/>
              <a:t> </a:t>
            </a:r>
            <a:r>
              <a:rPr dirty="0" sz="2400" lang="en-US" err="1"/>
              <a:t>pengakuan</a:t>
            </a:r>
            <a:r>
              <a:rPr dirty="0" sz="2400" lang="en-US"/>
              <a:t> </a:t>
            </a:r>
            <a:r>
              <a:rPr dirty="0" sz="2400" lang="en-US" err="1"/>
              <a:t>secara</a:t>
            </a:r>
            <a:r>
              <a:rPr dirty="0" sz="2400" lang="en-US"/>
              <a:t> formal </a:t>
            </a:r>
            <a:r>
              <a:rPr dirty="0" sz="2400" lang="en-US" err="1"/>
              <a:t>terhadap</a:t>
            </a:r>
            <a:r>
              <a:rPr dirty="0" sz="2400" lang="en-US"/>
              <a:t> </a:t>
            </a:r>
            <a:r>
              <a:rPr dirty="0" sz="2400" lang="en-US" err="1"/>
              <a:t>kompetensi</a:t>
            </a:r>
            <a:r>
              <a:rPr dirty="0" sz="2400" lang="en-US"/>
              <a:t> </a:t>
            </a:r>
            <a:r>
              <a:rPr dirty="0" sz="2400" lang="en-US" err="1"/>
              <a:t>kerja</a:t>
            </a:r>
            <a:r>
              <a:rPr dirty="0" sz="2400" lang="en-US"/>
              <a:t> yang </a:t>
            </a:r>
            <a:r>
              <a:rPr dirty="0" sz="2400" lang="en-US" err="1"/>
              <a:t>dikuasai</a:t>
            </a:r>
            <a:r>
              <a:rPr dirty="0" sz="2400" lang="en-US"/>
              <a:t> oleh </a:t>
            </a:r>
            <a:r>
              <a:rPr dirty="0" sz="2400" lang="en-US" err="1"/>
              <a:t>lulusan</a:t>
            </a:r>
            <a:r>
              <a:rPr dirty="0" sz="2400" lang="en-US"/>
              <a:t> </a:t>
            </a:r>
            <a:r>
              <a:rPr dirty="0" sz="2400" lang="en-US" err="1"/>
              <a:t>pelatihan</a:t>
            </a:r>
            <a:r>
              <a:rPr dirty="0" sz="2400" lang="en-US"/>
              <a:t> </a:t>
            </a:r>
            <a:r>
              <a:rPr dirty="0" sz="2400" lang="en-US" err="1"/>
              <a:t>kerja</a:t>
            </a:r>
            <a:r>
              <a:rPr dirty="0" sz="2400" lang="en-US"/>
              <a:t> </a:t>
            </a:r>
            <a:r>
              <a:rPr dirty="0" sz="2400" lang="en-US" err="1"/>
              <a:t>atau</a:t>
            </a:r>
            <a:r>
              <a:rPr dirty="0" sz="2400" lang="en-US"/>
              <a:t> </a:t>
            </a:r>
            <a:r>
              <a:rPr dirty="0" sz="2400" lang="en-US" err="1"/>
              <a:t>tenaga</a:t>
            </a:r>
            <a:r>
              <a:rPr dirty="0" sz="2400" lang="en-US"/>
              <a:t> </a:t>
            </a:r>
            <a:r>
              <a:rPr dirty="0" sz="2400" lang="en-US" err="1"/>
              <a:t>kerja</a:t>
            </a:r>
            <a:r>
              <a:rPr dirty="0" sz="2400" lang="en-US"/>
              <a:t> yang </a:t>
            </a:r>
            <a:r>
              <a:rPr dirty="0" sz="2400" lang="en-US" err="1"/>
              <a:t>berpengalaman</a:t>
            </a:r>
            <a:r>
              <a:rPr dirty="0" sz="2400" lang="en-US"/>
              <a:t>. </a:t>
            </a:r>
            <a:r>
              <a:rPr dirty="0" sz="2400" lang="en-US" err="1"/>
              <a:t>Standar</a:t>
            </a:r>
            <a:r>
              <a:rPr dirty="0" sz="2400" lang="en-US"/>
              <a:t> </a:t>
            </a:r>
            <a:r>
              <a:rPr dirty="0" sz="2400" lang="en-US" err="1"/>
              <a:t>Kompetensi</a:t>
            </a:r>
            <a:r>
              <a:rPr dirty="0" sz="2400" lang="en-US"/>
              <a:t> </a:t>
            </a:r>
            <a:r>
              <a:rPr dirty="0" sz="2400" lang="en-US" err="1"/>
              <a:t>mencerminkan</a:t>
            </a:r>
            <a:r>
              <a:rPr dirty="0" sz="2400" lang="en-US"/>
              <a:t> </a:t>
            </a:r>
            <a:r>
              <a:rPr dirty="0" sz="2400" lang="en-US" err="1"/>
              <a:t>kemampuan</a:t>
            </a:r>
            <a:r>
              <a:rPr dirty="0" sz="2400" lang="en-US"/>
              <a:t> yang </a:t>
            </a:r>
            <a:r>
              <a:rPr dirty="0" sz="2400" lang="en-US" err="1"/>
              <a:t>dilandasi</a:t>
            </a:r>
            <a:r>
              <a:rPr dirty="0" sz="2400" lang="en-US"/>
              <a:t> oleh </a:t>
            </a:r>
            <a:r>
              <a:rPr dirty="0" sz="2400" lang="en-US" err="1"/>
              <a:t>pengetahuan</a:t>
            </a:r>
            <a:r>
              <a:rPr dirty="0" sz="2400" lang="en-US"/>
              <a:t>, </a:t>
            </a:r>
            <a:r>
              <a:rPr dirty="0" sz="2400" lang="en-US" err="1"/>
              <a:t>keterampilan</a:t>
            </a:r>
            <a:r>
              <a:rPr dirty="0" sz="2400" lang="en-US"/>
              <a:t> dan </a:t>
            </a:r>
            <a:r>
              <a:rPr dirty="0" sz="2400" lang="en-US" err="1"/>
              <a:t>sikap</a:t>
            </a:r>
            <a:r>
              <a:rPr dirty="0" sz="2400" lang="en-US"/>
              <a:t> </a:t>
            </a:r>
            <a:r>
              <a:rPr dirty="0" sz="2400" lang="en-US" err="1"/>
              <a:t>kerja</a:t>
            </a:r>
            <a:r>
              <a:rPr dirty="0" sz="2400" lang="en-US"/>
              <a:t>.</a:t>
            </a:r>
            <a:endParaRPr dirty="0" sz="2400" lang="id-ID"/>
          </a:p>
          <a:p>
            <a:pPr indent="-285750" marL="285750">
              <a:buFont typeface="Arial" panose="020B0604020202020204" pitchFamily="34" charset="0"/>
              <a:buChar char="•"/>
            </a:pPr>
            <a:r>
              <a:rPr dirty="0" sz="2400" lang="en-US"/>
              <a:t>Lembaga </a:t>
            </a:r>
            <a:r>
              <a:rPr dirty="0" sz="2400" lang="en-US" err="1"/>
              <a:t>Sertifikasi</a:t>
            </a:r>
            <a:r>
              <a:rPr dirty="0" sz="2400" lang="en-US"/>
              <a:t> </a:t>
            </a:r>
            <a:r>
              <a:rPr dirty="0" sz="2400" lang="en-US" err="1"/>
              <a:t>Profesi</a:t>
            </a:r>
            <a:r>
              <a:rPr dirty="0" sz="2400" lang="en-US"/>
              <a:t> </a:t>
            </a:r>
            <a:r>
              <a:rPr dirty="0" sz="2400" lang="id-ID"/>
              <a:t>Tanindo (LSP Tanindo) </a:t>
            </a:r>
            <a:r>
              <a:rPr dirty="0" sz="2400" lang="en-US" err="1"/>
              <a:t>adalah</a:t>
            </a:r>
            <a:r>
              <a:rPr dirty="0" sz="2400" lang="en-US"/>
              <a:t> </a:t>
            </a:r>
            <a:r>
              <a:rPr dirty="0" sz="2400" lang="en-US" err="1"/>
              <a:t>lembaga</a:t>
            </a:r>
            <a:r>
              <a:rPr dirty="0" sz="2400" lang="en-US"/>
              <a:t> </a:t>
            </a:r>
            <a:r>
              <a:rPr dirty="0" sz="2400" lang="en-US" err="1"/>
              <a:t>pendukung</a:t>
            </a:r>
            <a:r>
              <a:rPr dirty="0" sz="2400" lang="en-US"/>
              <a:t> BNSP yang </a:t>
            </a:r>
            <a:r>
              <a:rPr dirty="0" sz="2400" lang="en-US" err="1"/>
              <a:t>bertanggung</a:t>
            </a:r>
            <a:r>
              <a:rPr dirty="0" sz="2400" lang="id-ID"/>
              <a:t> </a:t>
            </a:r>
            <a:r>
              <a:rPr dirty="0" sz="2400" lang="en-US" err="1"/>
              <a:t>jawab</a:t>
            </a:r>
            <a:r>
              <a:rPr dirty="0" sz="2400" lang="en-US"/>
              <a:t> </a:t>
            </a:r>
            <a:r>
              <a:rPr dirty="0" sz="2400" lang="en-US" err="1"/>
              <a:t>dalam</a:t>
            </a:r>
            <a:r>
              <a:rPr dirty="0" sz="2400" lang="en-US"/>
              <a:t> </a:t>
            </a:r>
            <a:r>
              <a:rPr dirty="0" sz="2400" lang="en-US" err="1"/>
              <a:t>melaksanakan</a:t>
            </a:r>
            <a:r>
              <a:rPr dirty="0" sz="2400" lang="en-US"/>
              <a:t> </a:t>
            </a:r>
            <a:r>
              <a:rPr dirty="0" sz="2400" lang="en-US" err="1"/>
              <a:t>sertifikasi</a:t>
            </a:r>
            <a:r>
              <a:rPr dirty="0" sz="2400" lang="en-US"/>
              <a:t> </a:t>
            </a:r>
            <a:r>
              <a:rPr dirty="0" sz="2400" lang="en-US" err="1"/>
              <a:t>kompetensi</a:t>
            </a:r>
            <a:r>
              <a:rPr dirty="0" sz="2400" lang="en-US"/>
              <a:t> </a:t>
            </a:r>
            <a:r>
              <a:rPr dirty="0" sz="2400" lang="en-US" err="1"/>
              <a:t>profesi</a:t>
            </a:r>
            <a:r>
              <a:rPr dirty="0" sz="2400" lang="id-ID"/>
              <a:t> bidang pertanian.</a:t>
            </a:r>
          </a:p>
          <a:p>
            <a:pPr indent="-285750" marL="285750">
              <a:buFont typeface="Arial" panose="020B0604020202020204" pitchFamily="34" charset="0"/>
              <a:buChar char="•"/>
            </a:pPr>
            <a:r>
              <a:rPr dirty="0" sz="2400" lang="id-ID"/>
              <a:t>LSP Tanindo </a:t>
            </a:r>
            <a:r>
              <a:rPr dirty="0" sz="2400" lang="en-US" err="1"/>
              <a:t>adalah</a:t>
            </a:r>
            <a:r>
              <a:rPr dirty="0" sz="2400" lang="en-US"/>
              <a:t> Lembaga </a:t>
            </a:r>
            <a:r>
              <a:rPr dirty="0" sz="2400" lang="en-US" err="1"/>
              <a:t>Serfikasi</a:t>
            </a:r>
            <a:r>
              <a:rPr dirty="0" sz="2400" lang="en-US"/>
              <a:t> </a:t>
            </a:r>
            <a:r>
              <a:rPr dirty="0" sz="2400" lang="en-US" err="1"/>
              <a:t>Profesi</a:t>
            </a:r>
            <a:r>
              <a:rPr dirty="0" sz="2400" lang="en-US"/>
              <a:t> </a:t>
            </a:r>
            <a:r>
              <a:rPr dirty="0" sz="2400" lang="en-US" err="1"/>
              <a:t>Pihak</a:t>
            </a:r>
            <a:r>
              <a:rPr dirty="0" sz="2400" lang="en-US"/>
              <a:t> </a:t>
            </a:r>
            <a:r>
              <a:rPr dirty="0" sz="2400" lang="en-US" err="1"/>
              <a:t>Ketiga</a:t>
            </a:r>
            <a:r>
              <a:rPr dirty="0" sz="2400" lang="id-ID"/>
              <a:t> </a:t>
            </a:r>
            <a:r>
              <a:rPr dirty="0" sz="2400" lang="en-US"/>
              <a:t>yang </a:t>
            </a:r>
            <a:r>
              <a:rPr dirty="0" sz="2400" lang="en-US" err="1"/>
              <a:t>dibentuk</a:t>
            </a:r>
            <a:r>
              <a:rPr dirty="0" sz="2400" lang="en-US"/>
              <a:t> oleh dan </a:t>
            </a:r>
            <a:r>
              <a:rPr dirty="0" sz="2400" lang="en-US" err="1"/>
              <a:t>dengan</a:t>
            </a:r>
            <a:r>
              <a:rPr dirty="0" sz="2400" lang="en-US"/>
              <a:t> </a:t>
            </a:r>
            <a:r>
              <a:rPr dirty="0" sz="2400" lang="en-US" err="1"/>
              <a:t>dukungan</a:t>
            </a:r>
            <a:r>
              <a:rPr dirty="0" sz="2400" lang="en-US"/>
              <a:t> </a:t>
            </a:r>
            <a:r>
              <a:rPr dirty="0" sz="2400" lang="en-US" err="1"/>
              <a:t>Asosiasi</a:t>
            </a:r>
            <a:r>
              <a:rPr dirty="0" sz="2400" lang="en-US"/>
              <a:t> </a:t>
            </a:r>
            <a:r>
              <a:rPr dirty="0" sz="2400" lang="en-US" err="1"/>
              <a:t>Profesi</a:t>
            </a:r>
            <a:r>
              <a:rPr dirty="0" sz="2400" lang="en-US"/>
              <a:t>, </a:t>
            </a:r>
            <a:r>
              <a:rPr dirty="0" sz="2400" lang="en-US" err="1"/>
              <a:t>Instansi</a:t>
            </a:r>
            <a:r>
              <a:rPr dirty="0" sz="2400" lang="en-US"/>
              <a:t> Teknis </a:t>
            </a:r>
            <a:r>
              <a:rPr dirty="0" sz="2400" lang="en-US" err="1"/>
              <a:t>Terkait</a:t>
            </a:r>
            <a:r>
              <a:rPr dirty="0" sz="2400" lang="en-US"/>
              <a:t>, dan para </a:t>
            </a:r>
            <a:r>
              <a:rPr dirty="0" sz="2400" lang="en-US" err="1"/>
              <a:t>Pakar</a:t>
            </a:r>
            <a:r>
              <a:rPr dirty="0" sz="2400" lang="id-ID"/>
              <a:t>.</a:t>
            </a:r>
          </a:p>
          <a:p>
            <a:pPr indent="-285750" marL="285750">
              <a:buFont typeface="Arial" panose="020B0604020202020204" pitchFamily="34" charset="0"/>
              <a:buChar char="•"/>
            </a:pPr>
            <a:endParaRPr dirty="0" sz="240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79"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80"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81" name="TextBox 10"/>
          <p:cNvSpPr txBox="1"/>
          <p:nvPr/>
        </p:nvSpPr>
        <p:spPr>
          <a:xfrm>
            <a:off x="224590" y="252121"/>
            <a:ext cx="6464968"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SKEMA OKUPASI</a:t>
            </a:r>
            <a:endParaRPr b="1" dirty="0" sz="3600" lang="en-US">
              <a:ln w="38100">
                <a:solidFill>
                  <a:schemeClr val="bg1"/>
                </a:solidFill>
              </a:ln>
              <a:solidFill>
                <a:srgbClr val="FFC000"/>
              </a:solidFill>
              <a:latin typeface="Montserrat Black" pitchFamily="2" charset="0"/>
            </a:endParaRPr>
          </a:p>
        </p:txBody>
      </p:sp>
      <p:sp>
        <p:nvSpPr>
          <p:cNvPr id="1048682" name="TextBox 1"/>
          <p:cNvSpPr txBox="1"/>
          <p:nvPr/>
        </p:nvSpPr>
        <p:spPr>
          <a:xfrm>
            <a:off x="663128" y="1574444"/>
            <a:ext cx="10828421" cy="4770537"/>
          </a:xfrm>
          <a:prstGeom prst="rect"/>
          <a:noFill/>
        </p:spPr>
        <p:txBody>
          <a:bodyPr rtlCol="0" wrap="square">
            <a:spAutoFit/>
          </a:bodyPr>
          <a:p>
            <a:r>
              <a:rPr b="1" dirty="0" sz="2800" lang="id-ID"/>
              <a:t>FASILITATOR PERTANIAN ORGANIK TANAMAN </a:t>
            </a:r>
          </a:p>
          <a:p>
            <a:pPr indent="-514350" marL="514350">
              <a:buFont typeface="+mj-lt"/>
              <a:buAutoNum type="arabicPeriod" startAt="18"/>
            </a:pPr>
            <a:r>
              <a:rPr dirty="0" sz="2800" lang="id-ID"/>
              <a:t>TAN.OT02.007.01 | Mengelola Konversi Lahan</a:t>
            </a:r>
          </a:p>
          <a:p>
            <a:pPr indent="-514350" marL="514350">
              <a:buFont typeface="+mj-lt"/>
              <a:buAutoNum type="arabicPeriod" startAt="18"/>
            </a:pPr>
            <a:r>
              <a:rPr dirty="0" sz="2800" lang="id-ID"/>
              <a:t>TAN.OT02.008.01 | Memproses Pupuk Organik</a:t>
            </a:r>
          </a:p>
          <a:p>
            <a:pPr indent="-514350" marL="514350">
              <a:buFont typeface="+mj-lt"/>
              <a:buAutoNum type="arabicPeriod" startAt="18"/>
            </a:pPr>
            <a:r>
              <a:rPr dirty="0" sz="2800" lang="id-ID"/>
              <a:t>TAN.OT02.009.01 | Memproses Pestisida Organik</a:t>
            </a:r>
          </a:p>
          <a:p>
            <a:pPr indent="-514350" marL="514350">
              <a:buFont typeface="+mj-lt"/>
              <a:buAutoNum type="arabicPeriod" startAt="18"/>
            </a:pPr>
            <a:r>
              <a:rPr dirty="0" sz="2800" lang="id-ID"/>
              <a:t>TAN.OT02.010.01 | Mengelola Kesuburan Tanah</a:t>
            </a:r>
          </a:p>
          <a:p>
            <a:pPr indent="-514350" marL="514350">
              <a:buFont typeface="+mj-lt"/>
              <a:buAutoNum type="arabicPeriod" startAt="18"/>
            </a:pPr>
            <a:r>
              <a:rPr dirty="0" sz="2800" lang="id-ID"/>
              <a:t>TAN.OT02.011.01 | Mengelola Pengairan</a:t>
            </a:r>
          </a:p>
          <a:p>
            <a:pPr indent="-514350" marL="514350">
              <a:buFont typeface="+mj-lt"/>
              <a:buAutoNum type="arabicPeriod" startAt="18"/>
            </a:pPr>
            <a:r>
              <a:rPr dirty="0" sz="2800" lang="id-ID"/>
              <a:t>TAN.OT02.012.01 | Mempersiapkan Benih/Bahan Tanam Organik</a:t>
            </a:r>
          </a:p>
          <a:p>
            <a:pPr indent="-514350" marL="514350">
              <a:buFont typeface="+mj-lt"/>
              <a:buAutoNum type="arabicPeriod" startAt="18"/>
            </a:pPr>
            <a:r>
              <a:rPr dirty="0" sz="2800" lang="id-ID"/>
              <a:t>TAN.OT02.013.01 | Mengendalikan Hama, Penyakit dan Gulma Secara Organik</a:t>
            </a:r>
          </a:p>
          <a:p>
            <a:pPr indent="-514350" marL="514350">
              <a:buFont typeface="+mj-lt"/>
              <a:buAutoNum type="arabicPeriod" startAt="18"/>
            </a:pPr>
            <a:r>
              <a:rPr dirty="0" sz="2800" lang="id-ID"/>
              <a:t>TAN.OT02.014.01 | Mengelola Panen dan Pasca Panen</a:t>
            </a:r>
          </a:p>
          <a:p>
            <a:pPr indent="-514350" marL="514350">
              <a:buFont typeface="+mj-lt"/>
              <a:buAutoNum type="arabicPeriod" startAt="18"/>
            </a:pPr>
            <a:endParaRPr dirty="0" sz="2400" lang="id-I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83"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84"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85" name="TextBox 10"/>
          <p:cNvSpPr txBox="1"/>
          <p:nvPr/>
        </p:nvSpPr>
        <p:spPr>
          <a:xfrm>
            <a:off x="224590" y="252121"/>
            <a:ext cx="6464968"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SKEMA OKUPASI</a:t>
            </a:r>
            <a:endParaRPr b="1" dirty="0" sz="3600" lang="en-US">
              <a:ln w="38100">
                <a:solidFill>
                  <a:schemeClr val="bg1"/>
                </a:solidFill>
              </a:ln>
              <a:solidFill>
                <a:srgbClr val="FFC000"/>
              </a:solidFill>
              <a:latin typeface="Montserrat Black" pitchFamily="2" charset="0"/>
            </a:endParaRPr>
          </a:p>
        </p:txBody>
      </p:sp>
      <p:sp>
        <p:nvSpPr>
          <p:cNvPr id="1048686" name="TextBox 1"/>
          <p:cNvSpPr txBox="1"/>
          <p:nvPr/>
        </p:nvSpPr>
        <p:spPr>
          <a:xfrm>
            <a:off x="663128" y="1574444"/>
            <a:ext cx="10828421" cy="2985433"/>
          </a:xfrm>
          <a:prstGeom prst="rect"/>
          <a:noFill/>
        </p:spPr>
        <p:txBody>
          <a:bodyPr rtlCol="0" wrap="square">
            <a:spAutoFit/>
          </a:bodyPr>
          <a:p>
            <a:r>
              <a:rPr b="1" dirty="0" sz="2800" lang="id-ID"/>
              <a:t>PEMBUATAN PESTISIDA ORGANIK </a:t>
            </a:r>
          </a:p>
          <a:p>
            <a:pPr indent="-514350" marL="514350">
              <a:buFont typeface="+mj-lt"/>
              <a:buAutoNum type="arabicPeriod"/>
            </a:pPr>
            <a:r>
              <a:rPr dirty="0" sz="2800" lang="id-ID"/>
              <a:t>TAN.OT01.003.01 | Membangun Jejaring Kerja</a:t>
            </a:r>
          </a:p>
          <a:p>
            <a:pPr indent="-514350" marL="514350">
              <a:buFont typeface="+mj-lt"/>
              <a:buAutoNum type="arabicPeriod"/>
            </a:pPr>
            <a:r>
              <a:rPr dirty="0" sz="2800" lang="id-ID"/>
              <a:t>TAN.OT02.009.01 | Memproses Pestisida Organik</a:t>
            </a:r>
          </a:p>
          <a:p>
            <a:pPr indent="-514350" marL="514350">
              <a:buFont typeface="+mj-lt"/>
              <a:buAutoNum type="arabicPeriod"/>
            </a:pPr>
            <a:r>
              <a:rPr dirty="0" sz="2800" lang="id-ID"/>
              <a:t>TAN.OT02.013.01 | Mengendalikan Hama, Penyakit dan Gulma Secara Organik</a:t>
            </a:r>
          </a:p>
          <a:p>
            <a:pPr indent="-514350" marL="514350">
              <a:buFont typeface="+mj-lt"/>
              <a:buAutoNum type="arabicPeriod"/>
            </a:pPr>
            <a:endParaRPr dirty="0" sz="2400" lang="id-ID"/>
          </a:p>
          <a:p>
            <a:pPr indent="-514350" marL="514350">
              <a:buFont typeface="+mj-lt"/>
              <a:buAutoNum type="arabicPeriod"/>
            </a:pPr>
            <a:endParaRPr dirty="0" sz="2400" lang="id-I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87"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88"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89" name="TextBox 10"/>
          <p:cNvSpPr txBox="1"/>
          <p:nvPr/>
        </p:nvSpPr>
        <p:spPr>
          <a:xfrm>
            <a:off x="224590" y="252121"/>
            <a:ext cx="6464968"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SKEMA OKUPASI</a:t>
            </a:r>
            <a:endParaRPr b="1" dirty="0" sz="3600" lang="en-US">
              <a:ln w="38100">
                <a:solidFill>
                  <a:schemeClr val="bg1"/>
                </a:solidFill>
              </a:ln>
              <a:solidFill>
                <a:srgbClr val="FFC000"/>
              </a:solidFill>
              <a:latin typeface="Montserrat Black" pitchFamily="2" charset="0"/>
            </a:endParaRPr>
          </a:p>
        </p:txBody>
      </p:sp>
      <p:sp>
        <p:nvSpPr>
          <p:cNvPr id="1048690" name="TextBox 1"/>
          <p:cNvSpPr txBox="1"/>
          <p:nvPr/>
        </p:nvSpPr>
        <p:spPr>
          <a:xfrm>
            <a:off x="663128" y="1574444"/>
            <a:ext cx="10828421" cy="2985433"/>
          </a:xfrm>
          <a:prstGeom prst="rect"/>
          <a:noFill/>
        </p:spPr>
        <p:txBody>
          <a:bodyPr rtlCol="0" wrap="square">
            <a:spAutoFit/>
          </a:bodyPr>
          <a:p>
            <a:r>
              <a:rPr b="1" dirty="0" sz="2800" lang="id-ID"/>
              <a:t>PEMBUATAN PUPUK ORGANIK </a:t>
            </a:r>
          </a:p>
          <a:p>
            <a:pPr indent="-514350" marL="514350">
              <a:buFont typeface="+mj-lt"/>
              <a:buAutoNum type="arabicPeriod"/>
            </a:pPr>
            <a:r>
              <a:rPr dirty="0" sz="2800" lang="id-ID"/>
              <a:t>TAN.OP02.002.01 | Melaksanakan Sistem Jaminan Mutu Ternak Organik</a:t>
            </a:r>
          </a:p>
          <a:p>
            <a:pPr indent="-514350" marL="514350">
              <a:buFont typeface="+mj-lt"/>
              <a:buAutoNum type="arabicPeriod"/>
            </a:pPr>
            <a:r>
              <a:rPr dirty="0" sz="2800" lang="id-ID"/>
              <a:t>TAN.OT01.001.01 | Mengorganisasikan Pekerjaan</a:t>
            </a:r>
          </a:p>
          <a:p>
            <a:pPr indent="-514350" marL="514350">
              <a:buFont typeface="+mj-lt"/>
              <a:buAutoNum type="arabicPeriod"/>
            </a:pPr>
            <a:r>
              <a:rPr dirty="0" sz="2800" lang="id-ID"/>
              <a:t>TAN.OT02.008.01 | Memproses Pupuk Organik</a:t>
            </a:r>
          </a:p>
          <a:p>
            <a:pPr indent="-514350" marL="514350">
              <a:buFont typeface="+mj-lt"/>
              <a:buAutoNum type="arabicPeriod"/>
            </a:pPr>
            <a:endParaRPr dirty="0" sz="2400" lang="id-ID"/>
          </a:p>
          <a:p>
            <a:pPr indent="-514350" marL="514350">
              <a:buFont typeface="+mj-lt"/>
              <a:buAutoNum type="arabicPeriod"/>
            </a:pPr>
            <a:endParaRPr dirty="0" sz="2400" lang="id-I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91"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92"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93" name="TextBox 10"/>
          <p:cNvSpPr txBox="1"/>
          <p:nvPr/>
        </p:nvSpPr>
        <p:spPr>
          <a:xfrm>
            <a:off x="224590" y="252121"/>
            <a:ext cx="6464968" cy="1200329"/>
          </a:xfrm>
          <a:prstGeom prst="rect"/>
          <a:noFill/>
        </p:spPr>
        <p:txBody>
          <a:bodyPr rtlCol="0" wrap="square">
            <a:spAutoFit/>
          </a:bodyPr>
          <a:p>
            <a:r>
              <a:rPr b="1" dirty="0" sz="3600" lang="id-ID">
                <a:ln w="38100">
                  <a:solidFill>
                    <a:schemeClr val="bg1"/>
                  </a:solidFill>
                </a:ln>
                <a:solidFill>
                  <a:srgbClr val="FFC000"/>
                </a:solidFill>
                <a:latin typeface="Montserrat Black" pitchFamily="2" charset="0"/>
              </a:rPr>
              <a:t>KOMPETENSI SKEMA OKUPASI</a:t>
            </a:r>
            <a:endParaRPr b="1" dirty="0" sz="3600" lang="en-US">
              <a:ln w="38100">
                <a:solidFill>
                  <a:schemeClr val="bg1"/>
                </a:solidFill>
              </a:ln>
              <a:solidFill>
                <a:srgbClr val="FFC000"/>
              </a:solidFill>
              <a:latin typeface="Montserrat Black" pitchFamily="2" charset="0"/>
            </a:endParaRPr>
          </a:p>
        </p:txBody>
      </p:sp>
      <p:sp>
        <p:nvSpPr>
          <p:cNvPr id="1048694" name="TextBox 1"/>
          <p:cNvSpPr txBox="1"/>
          <p:nvPr/>
        </p:nvSpPr>
        <p:spPr>
          <a:xfrm>
            <a:off x="663128" y="1574444"/>
            <a:ext cx="10828421" cy="5693866"/>
          </a:xfrm>
          <a:prstGeom prst="rect"/>
          <a:noFill/>
        </p:spPr>
        <p:txBody>
          <a:bodyPr rtlCol="0" wrap="square">
            <a:spAutoFit/>
          </a:bodyPr>
          <a:p>
            <a:r>
              <a:rPr b="1" dirty="0" sz="2800" lang="id-ID"/>
              <a:t>PEMBUDIDAYA TANAMAN / AGRICULTURE</a:t>
            </a:r>
          </a:p>
          <a:p>
            <a:pPr indent="-514350" marL="514350">
              <a:buFont typeface="+mj-lt"/>
              <a:buAutoNum type="arabicPeriod"/>
            </a:pPr>
            <a:r>
              <a:rPr dirty="0" sz="2400" lang="id-ID"/>
              <a:t>TAN.KS01.004.01 | Membina Masyarakat di Lingkungan Kebun</a:t>
            </a:r>
          </a:p>
          <a:p>
            <a:pPr indent="-514350" marL="514350">
              <a:buFont typeface="+mj-lt"/>
              <a:buAutoNum type="arabicPeriod"/>
            </a:pPr>
            <a:r>
              <a:rPr dirty="0" sz="2400" lang="id-ID"/>
              <a:t>TAN.SY01.010.01 | Menerapkan Ketentuan Keselamatan, Kesehatan Kerja dan Lingkungan di Tempat Kerja</a:t>
            </a:r>
          </a:p>
          <a:p>
            <a:pPr indent="-514350" marL="514350">
              <a:buFont typeface="+mj-lt"/>
              <a:buAutoNum type="arabicPeriod"/>
            </a:pPr>
            <a:r>
              <a:rPr dirty="0" sz="2400" lang="id-ID"/>
              <a:t>TAN.SY01.002.01 | Mengoperasikan dan Merawat Peralatan Tangan</a:t>
            </a:r>
          </a:p>
          <a:p>
            <a:pPr indent="-514350" marL="514350">
              <a:buFont typeface="+mj-lt"/>
              <a:buAutoNum type="arabicPeriod"/>
            </a:pPr>
            <a:r>
              <a:rPr dirty="0" sz="2400" lang="id-ID"/>
              <a:t>TAN.SY01.005.01 | Menggunakan Bahan-bahan Kimia dan Biologi</a:t>
            </a:r>
          </a:p>
          <a:p>
            <a:pPr indent="-514350" marL="514350">
              <a:buFont typeface="+mj-lt"/>
              <a:buAutoNum type="arabicPeriod"/>
            </a:pPr>
            <a:r>
              <a:rPr dirty="0" sz="2400" lang="id-ID"/>
              <a:t>TAN.SY01.012.01 | Menggunakan Sistem Komunikasi</a:t>
            </a:r>
          </a:p>
          <a:p>
            <a:pPr indent="-514350" marL="514350">
              <a:buFont typeface="+mj-lt"/>
              <a:buAutoNum type="arabicPeriod"/>
            </a:pPr>
            <a:r>
              <a:rPr dirty="0" sz="2400" lang="id-ID"/>
              <a:t>TAN.SY02.002.01 | Menanam Bahan Tanam</a:t>
            </a:r>
          </a:p>
          <a:p>
            <a:pPr indent="-514350" marL="514350">
              <a:buFont typeface="+mj-lt"/>
              <a:buAutoNum type="arabicPeriod"/>
            </a:pPr>
            <a:r>
              <a:rPr dirty="0" sz="2400" lang="id-ID"/>
              <a:t>TAN.SY02.011.01 | Memelihara Tanaman</a:t>
            </a:r>
          </a:p>
          <a:p>
            <a:pPr indent="-514350" marL="514350">
              <a:buFont typeface="+mj-lt"/>
              <a:buAutoNum type="arabicPeriod"/>
            </a:pPr>
            <a:r>
              <a:rPr dirty="0" sz="2400" lang="id-ID"/>
              <a:t>TAN.SY02.013.01 | Melakukan Tindakan Pengendalian Gulma</a:t>
            </a:r>
          </a:p>
          <a:p>
            <a:pPr indent="-514350" marL="514350">
              <a:buFont typeface="+mj-lt"/>
              <a:buAutoNum type="arabicPeriod"/>
            </a:pPr>
            <a:r>
              <a:rPr dirty="0" sz="2400" lang="id-ID"/>
              <a:t>TAN.SY02.014.01 | Melakukan Tindakan Pengendalian Hama dan Penyakit</a:t>
            </a:r>
          </a:p>
          <a:p>
            <a:pPr indent="-514350" marL="514350">
              <a:buFont typeface="+mj-lt"/>
              <a:buAutoNum type="arabicPeriod"/>
            </a:pPr>
            <a:r>
              <a:rPr dirty="0" sz="2400" lang="id-ID"/>
              <a:t>TAN.SY02.022.01 | Memanen Hasil Tanaman</a:t>
            </a:r>
          </a:p>
          <a:p>
            <a:pPr indent="-514350" marL="514350">
              <a:buFont typeface="+mj-lt"/>
              <a:buAutoNum type="arabicPeriod"/>
            </a:pPr>
            <a:r>
              <a:rPr dirty="0" sz="2400" lang="id-ID"/>
              <a:t>TAN.SY02.023.01 | Melakukan Penanganan Pascapanen</a:t>
            </a:r>
          </a:p>
          <a:p>
            <a:pPr indent="-514350" marL="514350">
              <a:buFont typeface="+mj-lt"/>
              <a:buAutoNum type="arabicPeriod"/>
            </a:pPr>
            <a:endParaRPr dirty="0" sz="2400" lang="id-ID"/>
          </a:p>
          <a:p>
            <a:pPr indent="-514350" marL="514350">
              <a:buFont typeface="+mj-lt"/>
              <a:buAutoNum type="arabicPeriod"/>
            </a:pPr>
            <a:endParaRPr dirty="0" sz="2400" lang="id-I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95"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96"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97" name="TextBox 10"/>
          <p:cNvSpPr txBox="1"/>
          <p:nvPr/>
        </p:nvSpPr>
        <p:spPr>
          <a:xfrm>
            <a:off x="224590" y="252121"/>
            <a:ext cx="6464968" cy="923330"/>
          </a:xfrm>
          <a:prstGeom prst="rect"/>
          <a:noFill/>
        </p:spPr>
        <p:txBody>
          <a:bodyPr rtlCol="0" wrap="square">
            <a:spAutoFit/>
          </a:bodyPr>
          <a:p>
            <a:r>
              <a:rPr b="1" dirty="0" sz="5400" lang="id-ID">
                <a:ln w="38100">
                  <a:solidFill>
                    <a:schemeClr val="bg1"/>
                  </a:solidFill>
                </a:ln>
                <a:solidFill>
                  <a:srgbClr val="FFC000"/>
                </a:solidFill>
                <a:latin typeface="Montserrat Black" pitchFamily="2" charset="0"/>
              </a:rPr>
              <a:t>DISKUSI</a:t>
            </a:r>
            <a:endParaRPr b="1" dirty="0" sz="5400" lang="en-US">
              <a:ln w="38100">
                <a:solidFill>
                  <a:schemeClr val="bg1"/>
                </a:solidFill>
              </a:ln>
              <a:solidFill>
                <a:srgbClr val="FFC000"/>
              </a:solidFill>
              <a:latin typeface="Montserrat Black" pitchFamily="2" charset="0"/>
            </a:endParaRPr>
          </a:p>
        </p:txBody>
      </p:sp>
      <p:pic>
        <p:nvPicPr>
          <p:cNvPr id="2097155" name="Picture 2"/>
          <p:cNvPicPr>
            <a:picLocks noChangeAspect="1"/>
          </p:cNvPicPr>
          <p:nvPr/>
        </p:nvPicPr>
        <p:blipFill>
          <a:blip xmlns:r="http://schemas.openxmlformats.org/officeDocument/2006/relationships" r:embed="rId1"/>
          <a:stretch>
            <a:fillRect/>
          </a:stretch>
        </p:blipFill>
        <p:spPr>
          <a:xfrm>
            <a:off x="4095750" y="2433637"/>
            <a:ext cx="4000500" cy="199072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4"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95"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596" name="TextBox 10"/>
          <p:cNvSpPr txBox="1"/>
          <p:nvPr/>
        </p:nvSpPr>
        <p:spPr>
          <a:xfrm>
            <a:off x="224590" y="252121"/>
            <a:ext cx="6464968" cy="891540"/>
          </a:xfrm>
          <a:prstGeom prst="rect"/>
          <a:noFill/>
        </p:spPr>
        <p:txBody>
          <a:bodyPr rtlCol="0" wrap="square">
            <a:spAutoFit/>
          </a:bodyPr>
          <a:p>
            <a:r>
              <a:rPr b="1" dirty="0" sz="5400" lang="id-ID">
                <a:ln w="38100">
                  <a:solidFill>
                    <a:schemeClr val="bg1"/>
                  </a:solidFill>
                </a:ln>
                <a:solidFill>
                  <a:srgbClr val="FFC000"/>
                </a:solidFill>
                <a:latin typeface="Montserrat Black" pitchFamily="2" charset="0"/>
              </a:rPr>
              <a:t>TUJUAN</a:t>
            </a:r>
            <a:endParaRPr b="1" dirty="0" sz="5400" lang="en-US">
              <a:ln w="38100">
                <a:solidFill>
                  <a:schemeClr val="bg1"/>
                </a:solidFill>
              </a:ln>
              <a:solidFill>
                <a:srgbClr val="FFC000"/>
              </a:solidFill>
              <a:latin typeface="Montserrat Black" pitchFamily="2" charset="0"/>
            </a:endParaRPr>
          </a:p>
        </p:txBody>
      </p:sp>
      <p:sp>
        <p:nvSpPr>
          <p:cNvPr id="1048597" name="TextBox 1"/>
          <p:cNvSpPr txBox="1"/>
          <p:nvPr/>
        </p:nvSpPr>
        <p:spPr>
          <a:xfrm>
            <a:off x="681789" y="1649088"/>
            <a:ext cx="10828421" cy="4866640"/>
          </a:xfrm>
          <a:prstGeom prst="rect"/>
          <a:noFill/>
        </p:spPr>
        <p:txBody>
          <a:bodyPr rtlCol="0" wrap="square">
            <a:spAutoFit/>
          </a:bodyPr>
          <a:p>
            <a:pPr indent="-285750" marL="285750">
              <a:buFont typeface="Arial" panose="020B0604020202020204" pitchFamily="34" charset="0"/>
              <a:buChar char="•"/>
            </a:pPr>
            <a:r>
              <a:rPr dirty="0" sz="4000" lang="id-ID"/>
              <a:t>Memberikan sertifikasi kepada individu yang memiliki keterampilan dan pengetahuan yang dibutuhkan dalam industri pertanian.</a:t>
            </a:r>
          </a:p>
          <a:p>
            <a:pPr indent="-285750" marL="285750">
              <a:buFont typeface="Arial" panose="020B0604020202020204" pitchFamily="34" charset="0"/>
              <a:buChar char="•"/>
            </a:pPr>
            <a:r>
              <a:rPr dirty="0" sz="4000" lang="id-ID"/>
              <a:t>Meningkatkan standar kualifikasi tenaga kerja di sektor pertanian.</a:t>
            </a:r>
          </a:p>
          <a:p>
            <a:pPr indent="-285750" marL="285750">
              <a:buFont typeface="Arial" panose="020B0604020202020204" pitchFamily="34" charset="0"/>
              <a:buChar char="•"/>
            </a:pPr>
            <a:r>
              <a:rPr dirty="0" sz="4000" lang="id-ID"/>
              <a:t>Mendukung pengembangan industri pertanian yang berkelanjutan melalui tenaga kerja yang berkualitas.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8"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99"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00" name="TextBox 10"/>
          <p:cNvSpPr txBox="1"/>
          <p:nvPr/>
        </p:nvSpPr>
        <p:spPr>
          <a:xfrm>
            <a:off x="224590" y="252121"/>
            <a:ext cx="6464968" cy="891540"/>
          </a:xfrm>
          <a:prstGeom prst="rect"/>
          <a:noFill/>
        </p:spPr>
        <p:txBody>
          <a:bodyPr rtlCol="0" wrap="square">
            <a:spAutoFit/>
          </a:bodyPr>
          <a:p>
            <a:r>
              <a:rPr b="1" dirty="0" sz="5400" lang="id-ID">
                <a:ln w="38100">
                  <a:solidFill>
                    <a:schemeClr val="bg1"/>
                  </a:solidFill>
                </a:ln>
                <a:solidFill>
                  <a:srgbClr val="FFC000"/>
                </a:solidFill>
                <a:latin typeface="Montserrat Black" pitchFamily="2" charset="0"/>
              </a:rPr>
              <a:t>VISI</a:t>
            </a:r>
            <a:endParaRPr b="1" dirty="0" sz="5400" lang="en-US">
              <a:ln w="38100">
                <a:solidFill>
                  <a:schemeClr val="bg1"/>
                </a:solidFill>
              </a:ln>
              <a:solidFill>
                <a:srgbClr val="FFC000"/>
              </a:solidFill>
              <a:latin typeface="Montserrat Black" pitchFamily="2" charset="0"/>
            </a:endParaRPr>
          </a:p>
        </p:txBody>
      </p:sp>
      <p:sp>
        <p:nvSpPr>
          <p:cNvPr id="1048601" name="TextBox 1"/>
          <p:cNvSpPr txBox="1"/>
          <p:nvPr/>
        </p:nvSpPr>
        <p:spPr>
          <a:xfrm>
            <a:off x="681789" y="1649088"/>
            <a:ext cx="10828421" cy="4269740"/>
          </a:xfrm>
          <a:prstGeom prst="rect"/>
          <a:noFill/>
        </p:spPr>
        <p:txBody>
          <a:bodyPr rtlCol="0" wrap="square">
            <a:spAutoFit/>
          </a:bodyPr>
          <a:p>
            <a:r>
              <a:rPr dirty="0" sz="4000" lang="sv-SE"/>
              <a:t>Menjadi Lembaga Sertifikasi Profesi yang kompeten, kredibel dan profesional dalam bidang pertanian dalam arti luas (pertanian, perikanan, kelautan, peternakan, kehutanan, dan lingkungan) dalam rangka meningkatkan kompetensi SDM pertanian yang berkualitas, kompetitif dan berdaya saing global.</a:t>
            </a:r>
            <a:endParaRPr dirty="0" sz="4000"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2"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04" name="TextBox 10"/>
          <p:cNvSpPr txBox="1"/>
          <p:nvPr/>
        </p:nvSpPr>
        <p:spPr>
          <a:xfrm>
            <a:off x="224590" y="252121"/>
            <a:ext cx="6464968" cy="923330"/>
          </a:xfrm>
          <a:prstGeom prst="rect"/>
          <a:noFill/>
        </p:spPr>
        <p:txBody>
          <a:bodyPr rtlCol="0" wrap="square">
            <a:spAutoFit/>
          </a:bodyPr>
          <a:p>
            <a:r>
              <a:rPr b="1" dirty="0" sz="5400" lang="id-ID">
                <a:ln w="38100">
                  <a:solidFill>
                    <a:schemeClr val="bg1"/>
                  </a:solidFill>
                </a:ln>
                <a:solidFill>
                  <a:srgbClr val="FFC000"/>
                </a:solidFill>
                <a:latin typeface="Montserrat Black" pitchFamily="2" charset="0"/>
              </a:rPr>
              <a:t>MISI</a:t>
            </a:r>
            <a:endParaRPr b="1" dirty="0" sz="5400" lang="en-US">
              <a:ln w="38100">
                <a:solidFill>
                  <a:schemeClr val="bg1"/>
                </a:solidFill>
              </a:ln>
              <a:solidFill>
                <a:srgbClr val="FFC000"/>
              </a:solidFill>
              <a:latin typeface="Montserrat Black" pitchFamily="2" charset="0"/>
            </a:endParaRPr>
          </a:p>
        </p:txBody>
      </p:sp>
      <p:sp>
        <p:nvSpPr>
          <p:cNvPr id="1048605" name="TextBox 1"/>
          <p:cNvSpPr txBox="1"/>
          <p:nvPr/>
        </p:nvSpPr>
        <p:spPr>
          <a:xfrm>
            <a:off x="681789" y="1649088"/>
            <a:ext cx="10828421" cy="5539978"/>
          </a:xfrm>
          <a:prstGeom prst="rect"/>
          <a:noFill/>
        </p:spPr>
        <p:txBody>
          <a:bodyPr rtlCol="0" wrap="square">
            <a:spAutoFit/>
          </a:bodyPr>
          <a:p>
            <a:pPr algn="just" indent="-342900" lvl="0" marL="342900" marR="0">
              <a:lnSpc>
                <a:spcPct val="115000"/>
              </a:lnSpc>
              <a:spcBef>
                <a:spcPts val="0"/>
              </a:spcBef>
              <a:spcAft>
                <a:spcPts val="0"/>
              </a:spcAft>
              <a:buFont typeface="+mj-lt"/>
              <a:buAutoNum type="arabicPeriod"/>
            </a:pPr>
            <a:r>
              <a:rPr dirty="0" sz="2800" lang="en-US" err="1">
                <a:effectLst/>
                <a:latin typeface="Arial" panose="020B0604020202020204" pitchFamily="34" charset="0"/>
                <a:ea typeface="Calibri" panose="020F0502020204030204" pitchFamily="34" charset="0"/>
                <a:cs typeface="Times New Roman" panose="02020603050405020304" pitchFamily="18" charset="0"/>
              </a:rPr>
              <a:t>Meningkatkan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kompetensi</a:t>
            </a:r>
            <a:r>
              <a:rPr dirty="0" sz="2800" lang="en-US">
                <a:effectLst/>
                <a:latin typeface="Arial" panose="020B0604020202020204" pitchFamily="34" charset="0"/>
                <a:ea typeface="Calibri" panose="020F0502020204030204" pitchFamily="34" charset="0"/>
                <a:cs typeface="Times New Roman" panose="02020603050405020304" pitchFamily="18" charset="0"/>
              </a:rPr>
              <a:t> SDM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bidang</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pertanian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marR="0">
              <a:lnSpc>
                <a:spcPct val="115000"/>
              </a:lnSpc>
              <a:spcBef>
                <a:spcPts val="0"/>
              </a:spcBef>
              <a:spcAft>
                <a:spcPts val="0"/>
              </a:spcAft>
              <a:buFont typeface="+mj-lt"/>
              <a:buAutoNum type="arabicPeriod"/>
            </a:pPr>
            <a:r>
              <a:rPr dirty="0" sz="2800" lang="en-US" err="1">
                <a:effectLst/>
                <a:latin typeface="Arial" panose="020B0604020202020204" pitchFamily="34" charset="0"/>
                <a:ea typeface="Calibri" panose="020F0502020204030204" pitchFamily="34" charset="0"/>
                <a:cs typeface="Times New Roman" panose="02020603050405020304" pitchFamily="18" charset="0"/>
              </a:rPr>
              <a:t>Melaksanakan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sertifikasi</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profesi</a:t>
            </a:r>
            <a:r>
              <a:rPr dirty="0" sz="2800" lang="en-US">
                <a:effectLst/>
                <a:latin typeface="Arial" panose="020B0604020202020204" pitchFamily="34" charset="0"/>
                <a:ea typeface="Calibri" panose="020F0502020204030204" pitchFamily="34" charset="0"/>
                <a:cs typeface="Times New Roman" panose="02020603050405020304" pitchFamily="18" charset="0"/>
              </a:rPr>
              <a:t> SDM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pertanian</a:t>
            </a:r>
            <a:r>
              <a:rPr dirty="0" sz="2800" lang="en-US">
                <a:effectLst/>
                <a:latin typeface="Arial" panose="020B0604020202020204" pitchFamily="34" charset="0"/>
                <a:ea typeface="Calibri" panose="020F0502020204030204" pitchFamily="34" charset="0"/>
                <a:cs typeface="Times New Roman" panose="02020603050405020304" pitchFamily="18" charset="0"/>
              </a:rPr>
              <a:t>;</a:t>
            </a: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marR="0">
              <a:lnSpc>
                <a:spcPct val="115000"/>
              </a:lnSpc>
              <a:spcBef>
                <a:spcPts val="0"/>
              </a:spcBef>
              <a:spcAft>
                <a:spcPts val="0"/>
              </a:spcAft>
              <a:buFont typeface="+mj-lt"/>
              <a:buAutoNum type="arabicPeriod"/>
            </a:pPr>
            <a:r>
              <a:rPr dirty="0" sz="2800" lang="en-US" err="1">
                <a:effectLst/>
                <a:latin typeface="Arial" panose="020B0604020202020204" pitchFamily="34" charset="0"/>
                <a:ea typeface="Calibri" panose="020F0502020204030204" pitchFamily="34" charset="0"/>
                <a:cs typeface="Times New Roman" panose="02020603050405020304" pitchFamily="18" charset="0"/>
              </a:rPr>
              <a:t>Melakukan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kolaborasi</a:t>
            </a:r>
            <a:r>
              <a:rPr dirty="0" sz="2800" lang="en-US">
                <a:effectLst/>
                <a:latin typeface="Arial" panose="020B0604020202020204" pitchFamily="34" charset="0"/>
                <a:ea typeface="Calibri" panose="020F0502020204030204" pitchFamily="34" charset="0"/>
                <a:cs typeface="Times New Roman" panose="02020603050405020304" pitchFamily="18" charset="0"/>
              </a:rPr>
              <a:t> dan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sinergi</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antar</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pemangku</a:t>
            </a:r>
            <a:r>
              <a:rPr dirty="0" sz="2800" lang="en-US">
                <a:effectLst/>
                <a:latin typeface="Arial" panose="020B0604020202020204" pitchFamily="34" charset="0"/>
                <a:ea typeface="Calibri" panose="020F0502020204030204" pitchFamily="34" charset="0"/>
                <a:cs typeface="Times New Roman" panose="02020603050405020304" pitchFamily="18" charset="0"/>
              </a:rPr>
              <a:t> SDM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pertanian</a:t>
            </a:r>
            <a:r>
              <a:rPr dirty="0" sz="2800" lang="en-US">
                <a:effectLst/>
                <a:latin typeface="Arial" panose="020B0604020202020204" pitchFamily="34" charset="0"/>
                <a:ea typeface="Calibri" panose="020F0502020204030204" pitchFamily="34" charset="0"/>
                <a:cs typeface="Times New Roman" panose="02020603050405020304" pitchFamily="18" charset="0"/>
              </a:rPr>
              <a:t> agar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kompeten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kompetitif</a:t>
            </a:r>
            <a:r>
              <a:rPr dirty="0" sz="2800" lang="en-US">
                <a:effectLst/>
                <a:latin typeface="Arial" panose="020B0604020202020204" pitchFamily="34" charset="0"/>
                <a:ea typeface="Calibri" panose="020F0502020204030204" pitchFamily="34" charset="0"/>
                <a:cs typeface="Times New Roman" panose="02020603050405020304" pitchFamily="18" charset="0"/>
              </a:rPr>
              <a:t> dan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berdaya</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saing</a:t>
            </a:r>
            <a:r>
              <a:rPr dirty="0" sz="2800" lang="en-US">
                <a:effectLst/>
                <a:latin typeface="Arial" panose="020B0604020202020204" pitchFamily="34" charset="0"/>
                <a:ea typeface="Calibri" panose="020F0502020204030204" pitchFamily="34" charset="0"/>
                <a:cs typeface="Times New Roman" panose="02020603050405020304" pitchFamily="18" charset="0"/>
              </a:rPr>
              <a:t>;</a:t>
            </a: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marR="0">
              <a:lnSpc>
                <a:spcPct val="115000"/>
              </a:lnSpc>
              <a:spcBef>
                <a:spcPts val="0"/>
              </a:spcBef>
              <a:spcAft>
                <a:spcPts val="0"/>
              </a:spcAft>
              <a:buFont typeface="+mj-lt"/>
              <a:buAutoNum type="arabicPeriod"/>
            </a:pPr>
            <a:r>
              <a:rPr dirty="0" sz="2800" lang="en-US" err="1">
                <a:effectLst/>
                <a:latin typeface="Arial" panose="020B0604020202020204" pitchFamily="34" charset="0"/>
                <a:ea typeface="Calibri" panose="020F0502020204030204" pitchFamily="34" charset="0"/>
                <a:cs typeface="Times New Roman" panose="02020603050405020304" pitchFamily="18" charset="0"/>
              </a:rPr>
              <a:t>Meningkatkan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daya</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saing</a:t>
            </a:r>
            <a:r>
              <a:rPr dirty="0" sz="2800" lang="en-US">
                <a:effectLst/>
                <a:latin typeface="Arial" panose="020B0604020202020204" pitchFamily="34" charset="0"/>
                <a:ea typeface="Calibri" panose="020F0502020204030204" pitchFamily="34" charset="0"/>
                <a:cs typeface="Times New Roman" panose="02020603050405020304" pitchFamily="18" charset="0"/>
              </a:rPr>
              <a:t> SDM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pertanian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dalam</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bidang</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ilmu</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informasi</a:t>
            </a:r>
            <a:r>
              <a:rPr dirty="0" sz="2800" lang="en-US">
                <a:effectLst/>
                <a:latin typeface="Arial" panose="020B0604020202020204" pitchFamily="34" charset="0"/>
                <a:ea typeface="Calibri" panose="020F0502020204030204" pitchFamily="34" charset="0"/>
                <a:cs typeface="Times New Roman" panose="02020603050405020304" pitchFamily="18" charset="0"/>
              </a:rPr>
              <a:t> dan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teknologi</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pertanian</a:t>
            </a:r>
            <a:r>
              <a:rPr dirty="0" sz="2800" lang="en-US">
                <a:effectLst/>
                <a:latin typeface="Arial" panose="020B0604020202020204" pitchFamily="34" charset="0"/>
                <a:ea typeface="Calibri" panose="020F0502020204030204" pitchFamily="34" charset="0"/>
                <a:cs typeface="Times New Roman" panose="02020603050405020304" pitchFamily="18" charset="0"/>
              </a:rPr>
              <a:t> modern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berwawasan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lingkungan</a:t>
            </a:r>
            <a:r>
              <a:rPr dirty="0" sz="2800" lang="en-US">
                <a:effectLst/>
                <a:latin typeface="Arial" panose="020B0604020202020204" pitchFamily="34" charset="0"/>
                <a:ea typeface="Calibri" panose="020F0502020204030204" pitchFamily="34" charset="0"/>
                <a:cs typeface="Times New Roman" panose="02020603050405020304" pitchFamily="18" charset="0"/>
              </a:rPr>
              <a:t> dan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berkelanjutan</a:t>
            </a:r>
            <a:r>
              <a:rPr dirty="0" sz="2800" lang="en-US">
                <a:effectLst/>
                <a:latin typeface="Arial" panose="020B0604020202020204" pitchFamily="34" charset="0"/>
                <a:ea typeface="Calibri" panose="020F0502020204030204" pitchFamily="34" charset="0"/>
                <a:cs typeface="Times New Roman" panose="02020603050405020304" pitchFamily="18" charset="0"/>
              </a:rPr>
              <a:t>;</a:t>
            </a: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marR="0">
              <a:lnSpc>
                <a:spcPct val="115000"/>
              </a:lnSpc>
              <a:spcBef>
                <a:spcPts val="0"/>
              </a:spcBef>
              <a:spcAft>
                <a:spcPts val="0"/>
              </a:spcAft>
              <a:buFont typeface="+mj-lt"/>
              <a:buAutoNum type="arabicPeriod"/>
            </a:pPr>
            <a:r>
              <a:rPr dirty="0" sz="2800" lang="en-US" err="1">
                <a:effectLst/>
                <a:latin typeface="Arial" panose="020B0604020202020204" pitchFamily="34" charset="0"/>
                <a:ea typeface="Calibri" panose="020F0502020204030204" pitchFamily="34" charset="0"/>
                <a:cs typeface="Times New Roman" panose="02020603050405020304" pitchFamily="18" charset="0"/>
              </a:rPr>
              <a:t>Turut</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serta</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mendukunng</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swasembada</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pangan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ketahanan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pangan</a:t>
            </a:r>
            <a:r>
              <a:rPr dirty="0" sz="2800" lang="en-US">
                <a:effectLst/>
                <a:latin typeface="Arial" panose="020B0604020202020204" pitchFamily="34" charset="0"/>
                <a:ea typeface="Calibri" panose="020F0502020204030204" pitchFamily="34" charset="0"/>
                <a:cs typeface="Times New Roman" panose="02020603050405020304" pitchFamily="18" charset="0"/>
              </a:rPr>
              <a:t> dan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kemandirian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pangan</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melalui</a:t>
            </a:r>
            <a:r>
              <a:rPr dirty="0" sz="2800" lang="en-US">
                <a:effectLst/>
                <a:latin typeface="Arial" panose="020B0604020202020204" pitchFamily="34" charset="0"/>
                <a:ea typeface="Calibri" panose="020F0502020204030204" pitchFamily="34" charset="0"/>
                <a:cs typeface="Times New Roman" panose="02020603050405020304" pitchFamily="18" charset="0"/>
              </a:rPr>
              <a:t>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peningkatan</a:t>
            </a:r>
            <a:r>
              <a:rPr dirty="0" sz="2800" lang="en-US">
                <a:effectLst/>
                <a:latin typeface="Arial" panose="020B0604020202020204" pitchFamily="34" charset="0"/>
                <a:ea typeface="Calibri" panose="020F0502020204030204" pitchFamily="34" charset="0"/>
                <a:cs typeface="Times New Roman" panose="02020603050405020304" pitchFamily="18" charset="0"/>
              </a:rPr>
              <a:t> SDM yang </a:t>
            </a:r>
            <a:r>
              <a:rPr dirty="0" sz="2800" lang="en-US" err="1">
                <a:effectLst/>
                <a:latin typeface="Arial" panose="020B0604020202020204" pitchFamily="34" charset="0"/>
                <a:ea typeface="Calibri" panose="020F0502020204030204" pitchFamily="34" charset="0"/>
                <a:cs typeface="Times New Roman" panose="02020603050405020304" pitchFamily="18" charset="0"/>
              </a:rPr>
              <a:t>unggul</a:t>
            </a:r>
            <a:r>
              <a:rPr dirty="0" sz="2800" lang="en-US">
                <a:effectLst/>
                <a:latin typeface="Arial" panose="020B0604020202020204" pitchFamily="34" charset="0"/>
                <a:ea typeface="Calibri" panose="020F0502020204030204" pitchFamily="34" charset="0"/>
                <a:cs typeface="Times New Roman" panose="02020603050405020304" pitchFamily="18" charset="0"/>
              </a:rPr>
              <a:t>.</a:t>
            </a: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pPr indent="-571500" marL="571500">
              <a:buFont typeface="Arial" panose="020B0604020202020204" pitchFamily="34" charset="0"/>
              <a:buChar char="•"/>
            </a:pPr>
            <a:endParaRPr dirty="0" sz="3200" lang="id-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7"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08" name="TextBox 10"/>
          <p:cNvSpPr txBox="1"/>
          <p:nvPr/>
        </p:nvSpPr>
        <p:spPr>
          <a:xfrm>
            <a:off x="224590" y="252121"/>
            <a:ext cx="6464968" cy="923330"/>
          </a:xfrm>
          <a:prstGeom prst="rect"/>
          <a:noFill/>
        </p:spPr>
        <p:txBody>
          <a:bodyPr rtlCol="0" wrap="square">
            <a:spAutoFit/>
          </a:bodyPr>
          <a:p>
            <a:r>
              <a:rPr b="1" dirty="0" sz="5400" lang="id-ID">
                <a:ln w="38100">
                  <a:solidFill>
                    <a:schemeClr val="bg1"/>
                  </a:solidFill>
                </a:ln>
                <a:solidFill>
                  <a:srgbClr val="FFC000"/>
                </a:solidFill>
                <a:latin typeface="Montserrat Black" pitchFamily="2" charset="0"/>
              </a:rPr>
              <a:t>SASARAN MUTU</a:t>
            </a:r>
            <a:endParaRPr b="1" dirty="0" sz="5400" lang="en-US">
              <a:ln w="38100">
                <a:solidFill>
                  <a:schemeClr val="bg1"/>
                </a:solidFill>
              </a:ln>
              <a:solidFill>
                <a:srgbClr val="FFC000"/>
              </a:solidFill>
              <a:latin typeface="Montserrat Black" pitchFamily="2" charset="0"/>
            </a:endParaRPr>
          </a:p>
        </p:txBody>
      </p:sp>
      <p:sp>
        <p:nvSpPr>
          <p:cNvPr id="1048609" name="TextBox 1"/>
          <p:cNvSpPr txBox="1"/>
          <p:nvPr/>
        </p:nvSpPr>
        <p:spPr>
          <a:xfrm>
            <a:off x="681789" y="1649088"/>
            <a:ext cx="10828421" cy="3970318"/>
          </a:xfrm>
          <a:prstGeom prst="rect"/>
          <a:noFill/>
        </p:spPr>
        <p:txBody>
          <a:bodyPr rtlCol="0" wrap="square">
            <a:spAutoFit/>
          </a:bodyPr>
          <a:p>
            <a:pPr indent="-571500" marL="571500">
              <a:buFont typeface="Arial" panose="020B0604020202020204" pitchFamily="34" charset="0"/>
              <a:buChar char="•"/>
            </a:pPr>
            <a:r>
              <a:rPr dirty="0" sz="2800" lang="id-ID"/>
              <a:t>Memenuhi semua persyaratan untuk mendapatkan lisensi dan perpanjangan lisensi dari BNSP.</a:t>
            </a:r>
          </a:p>
          <a:p>
            <a:pPr indent="-571500" marL="571500">
              <a:buFont typeface="Arial" panose="020B0604020202020204" pitchFamily="34" charset="0"/>
              <a:buChar char="•"/>
            </a:pPr>
            <a:r>
              <a:rPr dirty="0" sz="2800" lang="id-ID"/>
              <a:t>Pengembangan Kerjasama dengan Intansi teknis, industri dan asosiasi petani dan nelayan.</a:t>
            </a:r>
          </a:p>
          <a:p>
            <a:pPr indent="-571500" marL="571500">
              <a:buFont typeface="Arial" panose="020B0604020202020204" pitchFamily="34" charset="0"/>
              <a:buChar char="•"/>
            </a:pPr>
            <a:r>
              <a:rPr dirty="0" sz="2800" lang="id-ID"/>
              <a:t>Pelayanan sertifikasi kompetensi yang handal dan berbasis digital.</a:t>
            </a:r>
          </a:p>
          <a:p>
            <a:pPr indent="-571500" marL="571500">
              <a:buFont typeface="Arial" panose="020B0604020202020204" pitchFamily="34" charset="0"/>
              <a:buChar char="•"/>
            </a:pPr>
            <a:r>
              <a:rPr dirty="0" sz="2800" lang="id-ID"/>
              <a:t>Pelaksanaan sertifikasi kompetensi yang sesuai dengan peraturan perundang-undangan yang berlaku .</a:t>
            </a:r>
          </a:p>
          <a:p>
            <a:pPr indent="-571500" marL="571500">
              <a:buFont typeface="Arial" panose="020B0604020202020204" pitchFamily="34" charset="0"/>
              <a:buChar char="•"/>
            </a:pPr>
            <a:r>
              <a:rPr dirty="0" sz="2800" lang="id-ID"/>
              <a:t>Mengembangan infrastruktur sertfikasi kompetensi kususnya Asesor Kompetensi dan Tempet Uji Kompetensi.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0"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11"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12" name="TextBox 10"/>
          <p:cNvSpPr txBox="1"/>
          <p:nvPr/>
        </p:nvSpPr>
        <p:spPr>
          <a:xfrm>
            <a:off x="224590" y="252121"/>
            <a:ext cx="6464968" cy="923330"/>
          </a:xfrm>
          <a:prstGeom prst="rect"/>
          <a:noFill/>
        </p:spPr>
        <p:txBody>
          <a:bodyPr rtlCol="0" wrap="square">
            <a:spAutoFit/>
          </a:bodyPr>
          <a:p>
            <a:r>
              <a:rPr b="1" dirty="0" sz="5400" lang="id-ID">
                <a:ln w="38100">
                  <a:solidFill>
                    <a:schemeClr val="bg1"/>
                  </a:solidFill>
                </a:ln>
                <a:solidFill>
                  <a:srgbClr val="FFC000"/>
                </a:solidFill>
                <a:latin typeface="Montserrat Black" pitchFamily="2" charset="0"/>
              </a:rPr>
              <a:t>LOGO</a:t>
            </a:r>
            <a:endParaRPr b="1" dirty="0" sz="5400" lang="en-US">
              <a:ln w="38100">
                <a:solidFill>
                  <a:schemeClr val="bg1"/>
                </a:solidFill>
              </a:ln>
              <a:solidFill>
                <a:srgbClr val="FFC000"/>
              </a:solidFill>
              <a:latin typeface="Montserrat Black" pitchFamily="2" charset="0"/>
            </a:endParaRPr>
          </a:p>
        </p:txBody>
      </p:sp>
      <p:sp>
        <p:nvSpPr>
          <p:cNvPr id="1048613" name="TextBox 1"/>
          <p:cNvSpPr txBox="1"/>
          <p:nvPr/>
        </p:nvSpPr>
        <p:spPr>
          <a:xfrm>
            <a:off x="681789" y="1632379"/>
            <a:ext cx="6925511" cy="3539430"/>
          </a:xfrm>
          <a:prstGeom prst="rect"/>
          <a:noFill/>
        </p:spPr>
        <p:txBody>
          <a:bodyPr rtlCol="0" wrap="square">
            <a:spAutoFit/>
          </a:bodyPr>
          <a:p>
            <a:r>
              <a:rPr b="1" dirty="0" sz="2800" lang="id-ID"/>
              <a:t>MAKNA FILOSOFIS LOGO LSP TANINDO</a:t>
            </a:r>
          </a:p>
          <a:p>
            <a:pPr indent="-571500" marL="571500">
              <a:buFont typeface="Arial" panose="020B0604020202020204" pitchFamily="34" charset="0"/>
              <a:buChar char="•"/>
            </a:pPr>
            <a:r>
              <a:rPr dirty="0" sz="2800" lang="id-ID"/>
              <a:t>Sketsa Dua Daun: Menggambarkan aktivitas dan para pelaku di bidang pertanian dan perikanan.</a:t>
            </a:r>
          </a:p>
          <a:p>
            <a:pPr indent="-571500" marL="571500">
              <a:buFont typeface="Arial" panose="020B0604020202020204" pitchFamily="34" charset="0"/>
              <a:buChar char="•"/>
            </a:pPr>
            <a:r>
              <a:rPr dirty="0" sz="2800" lang="id-ID"/>
              <a:t>Tanda Centang Putih: Menandakan jaminan lisensi kompetensi bagi petani, nelayan dan para pelaku pertanian dan perikanan.</a:t>
            </a:r>
          </a:p>
        </p:txBody>
      </p:sp>
      <p:pic>
        <p:nvPicPr>
          <p:cNvPr id="2097154" name="Picture 2"/>
          <p:cNvPicPr>
            <a:picLocks noChangeAspect="1"/>
          </p:cNvPicPr>
          <p:nvPr/>
        </p:nvPicPr>
        <p:blipFill rotWithShape="1">
          <a:blip xmlns:r="http://schemas.openxmlformats.org/officeDocument/2006/relationships" r:embed="rId1"/>
          <a:srcRect l="20264" t="18938" r="18831" b="20372"/>
          <a:stretch>
            <a:fillRect/>
          </a:stretch>
        </p:blipFill>
        <p:spPr>
          <a:xfrm>
            <a:off x="7966910" y="178860"/>
            <a:ext cx="4000500" cy="1993182"/>
          </a:xfrm>
          <a:prstGeom prst="rect"/>
        </p:spPr>
      </p:pic>
      <p:sp>
        <p:nvSpPr>
          <p:cNvPr id="1048614" name="TextBox 5"/>
          <p:cNvSpPr txBox="1"/>
          <p:nvPr/>
        </p:nvSpPr>
        <p:spPr>
          <a:xfrm>
            <a:off x="8077200" y="2172042"/>
            <a:ext cx="3839410" cy="261610"/>
          </a:xfrm>
          <a:prstGeom prst="rect"/>
          <a:noFill/>
        </p:spPr>
        <p:txBody>
          <a:bodyPr rtlCol="0" wrap="square">
            <a:spAutoFit/>
          </a:bodyPr>
          <a:p>
            <a:pPr algn="r"/>
            <a:r>
              <a:rPr dirty="0" sz="1100" lang="id-ID">
                <a:latin typeface="Arial Narrow" panose="020B0606020202030204" pitchFamily="34" charset="0"/>
              </a:rPr>
              <a:t>LEMBAGA SERTIFIKASI PROFESI  TANI DAN NELAYAN INDONESIA</a:t>
            </a:r>
            <a:endParaRPr dirty="0" sz="1100" lang="en-US">
              <a:latin typeface="Arial Narrow" panose="020B0606020202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5"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16"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17" name="TextBox 10"/>
          <p:cNvSpPr txBox="1"/>
          <p:nvPr/>
        </p:nvSpPr>
        <p:spPr>
          <a:xfrm>
            <a:off x="224590" y="252121"/>
            <a:ext cx="6464968" cy="923330"/>
          </a:xfrm>
          <a:prstGeom prst="rect"/>
          <a:noFill/>
        </p:spPr>
        <p:txBody>
          <a:bodyPr rtlCol="0" wrap="square">
            <a:spAutoFit/>
          </a:bodyPr>
          <a:p>
            <a:r>
              <a:rPr b="1" dirty="0" sz="5400" lang="id-ID">
                <a:ln w="38100">
                  <a:solidFill>
                    <a:schemeClr val="bg1"/>
                  </a:solidFill>
                </a:ln>
                <a:solidFill>
                  <a:srgbClr val="FFC000"/>
                </a:solidFill>
                <a:latin typeface="Montserrat Black" pitchFamily="2" charset="0"/>
              </a:rPr>
              <a:t>STRUKTUR</a:t>
            </a:r>
            <a:endParaRPr b="1" dirty="0" sz="5400" lang="en-US">
              <a:ln w="38100">
                <a:solidFill>
                  <a:schemeClr val="bg1"/>
                </a:solidFill>
              </a:ln>
              <a:solidFill>
                <a:srgbClr val="FFC000"/>
              </a:solidFill>
              <a:latin typeface="Montserrat Black" pitchFamily="2" charset="0"/>
            </a:endParaRPr>
          </a:p>
        </p:txBody>
      </p:sp>
      <p:grpSp>
        <p:nvGrpSpPr>
          <p:cNvPr id="47" name="Group 49"/>
          <p:cNvGrpSpPr/>
          <p:nvPr/>
        </p:nvGrpSpPr>
        <p:grpSpPr>
          <a:xfrm>
            <a:off x="897014" y="1750268"/>
            <a:ext cx="10327034" cy="4536232"/>
            <a:chOff x="283567" y="1750268"/>
            <a:chExt cx="10327034" cy="4536232"/>
          </a:xfrm>
        </p:grpSpPr>
        <p:grpSp>
          <p:nvGrpSpPr>
            <p:cNvPr id="48" name="Group 7"/>
            <p:cNvGrpSpPr/>
            <p:nvPr/>
          </p:nvGrpSpPr>
          <p:grpSpPr>
            <a:xfrm>
              <a:off x="283567" y="1750268"/>
              <a:ext cx="3173507" cy="1055966"/>
              <a:chOff x="580343" y="1966429"/>
              <a:chExt cx="3173507" cy="1055966"/>
            </a:xfrm>
          </p:grpSpPr>
          <p:sp>
            <p:nvSpPr>
              <p:cNvPr id="1048618" name="TextBox 6"/>
              <p:cNvSpPr txBox="1"/>
              <p:nvPr/>
            </p:nvSpPr>
            <p:spPr>
              <a:xfrm>
                <a:off x="580343" y="2171238"/>
                <a:ext cx="3173507" cy="851157"/>
              </a:xfrm>
              <a:prstGeom prst="rect"/>
              <a:ln>
                <a:noFill/>
              </a:ln>
            </p:spPr>
            <p:style>
              <a:lnRef idx="2">
                <a:schemeClr val="accent2">
                  <a:shade val="15000"/>
                </a:schemeClr>
              </a:lnRef>
              <a:fillRef idx="1">
                <a:schemeClr val="accent2"/>
              </a:fillRef>
              <a:effectRef idx="0">
                <a:schemeClr val="accent2"/>
              </a:effectRef>
              <a:fontRef idx="minor">
                <a:schemeClr val="lt1"/>
              </a:fontRef>
            </p:style>
            <p:txBody>
              <a:bodyPr anchor="ctr" anchorCtr="0" bIns="252000" rtlCol="0" tIns="252000" wrap="square">
                <a:noAutofit/>
              </a:bodyPr>
              <a:p>
                <a:pPr algn="ctr"/>
                <a:r>
                  <a:rPr dirty="0" lang="id-ID"/>
                  <a:t>M. Yadi Sofyan Noor</a:t>
                </a:r>
              </a:p>
            </p:txBody>
          </p:sp>
          <p:sp>
            <p:nvSpPr>
              <p:cNvPr id="1048619" name="TextBox 5"/>
              <p:cNvSpPr txBox="1"/>
              <p:nvPr/>
            </p:nvSpPr>
            <p:spPr>
              <a:xfrm>
                <a:off x="956861" y="1966429"/>
                <a:ext cx="2420470" cy="369332"/>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wrap="square">
                <a:spAutoFit/>
              </a:bodyPr>
              <a:p>
                <a:pPr algn="ctr"/>
                <a:r>
                  <a:rPr dirty="0" lang="id-ID"/>
                  <a:t>DEWAN PENGARAH</a:t>
                </a:r>
                <a:endParaRPr dirty="0" lang="en-US"/>
              </a:p>
            </p:txBody>
          </p:sp>
        </p:grpSp>
        <p:grpSp>
          <p:nvGrpSpPr>
            <p:cNvPr id="49" name="Group 8"/>
            <p:cNvGrpSpPr/>
            <p:nvPr/>
          </p:nvGrpSpPr>
          <p:grpSpPr>
            <a:xfrm>
              <a:off x="3753850" y="2601427"/>
              <a:ext cx="3173507" cy="1015571"/>
              <a:chOff x="580343" y="1966429"/>
              <a:chExt cx="3173507" cy="1015571"/>
            </a:xfrm>
          </p:grpSpPr>
          <p:sp>
            <p:nvSpPr>
              <p:cNvPr id="1048620" name="TextBox 11"/>
              <p:cNvSpPr txBox="1"/>
              <p:nvPr/>
            </p:nvSpPr>
            <p:spPr>
              <a:xfrm>
                <a:off x="580343" y="2171237"/>
                <a:ext cx="3173507" cy="810763"/>
              </a:xfrm>
              <a:prstGeom prst="rect"/>
              <a:ln>
                <a:noFill/>
              </a:ln>
            </p:spPr>
            <p:style>
              <a:lnRef idx="2">
                <a:schemeClr val="accent2">
                  <a:shade val="15000"/>
                </a:schemeClr>
              </a:lnRef>
              <a:fillRef idx="1">
                <a:schemeClr val="accent2"/>
              </a:fillRef>
              <a:effectRef idx="0">
                <a:schemeClr val="accent2"/>
              </a:effectRef>
              <a:fontRef idx="minor">
                <a:schemeClr val="lt1"/>
              </a:fontRef>
            </p:style>
            <p:txBody>
              <a:bodyPr anchor="ctr" anchorCtr="0" bIns="252000" rtlCol="0" tIns="252000" wrap="square">
                <a:noAutofit/>
              </a:bodyPr>
              <a:p>
                <a:pPr algn="ctr"/>
                <a:r>
                  <a:rPr b="1" dirty="0" sz="1800" lang="en-US">
                    <a:effectLst/>
                    <a:latin typeface="Calibri" panose="020F0502020204030204" pitchFamily="34" charset="0"/>
                    <a:ea typeface="Calibri" panose="020F0502020204030204" pitchFamily="34" charset="0"/>
                    <a:cs typeface="Arial" panose="020B0604020202020204" pitchFamily="34" charset="0"/>
                  </a:rPr>
                  <a:t>M. </a:t>
                </a:r>
                <a:r>
                  <a:rPr b="1" dirty="0" sz="1800" lang="en-US" err="1">
                    <a:effectLst/>
                    <a:latin typeface="Calibri" panose="020F0502020204030204" pitchFamily="34" charset="0"/>
                    <a:ea typeface="Calibri" panose="020F0502020204030204" pitchFamily="34" charset="0"/>
                    <a:cs typeface="Arial" panose="020B0604020202020204" pitchFamily="34" charset="0"/>
                  </a:rPr>
                  <a:t>Sholeh</a:t>
                </a:r>
                <a:endParaRPr dirty="0" lang="id-ID"/>
              </a:p>
            </p:txBody>
          </p:sp>
          <p:sp>
            <p:nvSpPr>
              <p:cNvPr id="1048621" name="TextBox 12"/>
              <p:cNvSpPr txBox="1"/>
              <p:nvPr/>
            </p:nvSpPr>
            <p:spPr>
              <a:xfrm>
                <a:off x="956861" y="1966429"/>
                <a:ext cx="2420470" cy="369332"/>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wrap="square">
                <a:spAutoFit/>
              </a:bodyPr>
              <a:p>
                <a:pPr algn="ctr"/>
                <a:r>
                  <a:rPr dirty="0" lang="id-ID"/>
                  <a:t>KETUA LSP</a:t>
                </a:r>
                <a:endParaRPr dirty="0" lang="en-US"/>
              </a:p>
            </p:txBody>
          </p:sp>
        </p:grpSp>
        <p:grpSp>
          <p:nvGrpSpPr>
            <p:cNvPr id="50" name="Group 15"/>
            <p:cNvGrpSpPr/>
            <p:nvPr/>
          </p:nvGrpSpPr>
          <p:grpSpPr>
            <a:xfrm>
              <a:off x="1367371" y="3857974"/>
              <a:ext cx="9243230" cy="1037876"/>
              <a:chOff x="-5489380" y="1944124"/>
              <a:chExt cx="9243230" cy="1037876"/>
            </a:xfrm>
          </p:grpSpPr>
          <p:sp>
            <p:nvSpPr>
              <p:cNvPr id="1048622" name="TextBox 16"/>
              <p:cNvSpPr txBox="1"/>
              <p:nvPr/>
            </p:nvSpPr>
            <p:spPr>
              <a:xfrm>
                <a:off x="580343" y="2171237"/>
                <a:ext cx="3173507" cy="810763"/>
              </a:xfrm>
              <a:prstGeom prst="rect"/>
              <a:ln>
                <a:noFill/>
              </a:ln>
            </p:spPr>
            <p:style>
              <a:lnRef idx="2">
                <a:schemeClr val="accent2">
                  <a:shade val="15000"/>
                </a:schemeClr>
              </a:lnRef>
              <a:fillRef idx="1">
                <a:schemeClr val="accent2"/>
              </a:fillRef>
              <a:effectRef idx="0">
                <a:schemeClr val="accent2"/>
              </a:effectRef>
              <a:fontRef idx="minor">
                <a:schemeClr val="lt1"/>
              </a:fontRef>
            </p:style>
            <p:txBody>
              <a:bodyPr anchor="ctr" anchorCtr="0" bIns="252000" rtlCol="0" tIns="252000" wrap="square">
                <a:noAutofit/>
              </a:bodyPr>
              <a:p>
                <a:pPr algn="ctr"/>
                <a:r>
                  <a:rPr dirty="0" sz="1800" lang="en-US" err="1">
                    <a:effectLst/>
                    <a:latin typeface="Calibri" panose="020F0502020204030204" pitchFamily="34" charset="0"/>
                    <a:ea typeface="Calibri" panose="020F0502020204030204" pitchFamily="34" charset="0"/>
                    <a:cs typeface="Arial" panose="020B0604020202020204" pitchFamily="34" charset="0"/>
                  </a:rPr>
                  <a:t>Otong</a:t>
                </a:r>
                <a:r>
                  <a:rPr dirty="0" sz="1800" lang="en-US">
                    <a:effectLst/>
                    <a:latin typeface="Calibri" panose="020F0502020204030204" pitchFamily="34" charset="0"/>
                    <a:ea typeface="Calibri" panose="020F0502020204030204" pitchFamily="34" charset="0"/>
                    <a:cs typeface="Arial" panose="020B0604020202020204" pitchFamily="34" charset="0"/>
                  </a:rPr>
                  <a:t> </a:t>
                </a:r>
                <a:r>
                  <a:rPr dirty="0" sz="1800" lang="en-US" err="1">
                    <a:effectLst/>
                    <a:latin typeface="Calibri" panose="020F0502020204030204" pitchFamily="34" charset="0"/>
                    <a:ea typeface="Calibri" panose="020F0502020204030204" pitchFamily="34" charset="0"/>
                    <a:cs typeface="Arial" panose="020B0604020202020204" pitchFamily="34" charset="0"/>
                  </a:rPr>
                  <a:t>Wiranta</a:t>
                </a:r>
                <a:endParaRPr dirty="0" sz="1800" lang="id-ID">
                  <a:effectLst/>
                  <a:latin typeface="Calibri" panose="020F0502020204030204" pitchFamily="34" charset="0"/>
                  <a:ea typeface="Calibri" panose="020F0502020204030204" pitchFamily="34" charset="0"/>
                  <a:cs typeface="Arial" panose="020B0604020202020204" pitchFamily="34" charset="0"/>
                </a:endParaRPr>
              </a:p>
              <a:p>
                <a:pPr algn="ctr"/>
                <a:r>
                  <a:rPr dirty="0" lang="id-ID">
                    <a:latin typeface="Calibri" panose="020F0502020204030204" pitchFamily="34" charset="0"/>
                    <a:ea typeface="Calibri" panose="020F0502020204030204" pitchFamily="34" charset="0"/>
                    <a:cs typeface="Arial" panose="020B0604020202020204" pitchFamily="34" charset="0"/>
                  </a:rPr>
                  <a:t>Yatin</a:t>
                </a:r>
                <a:endParaRPr dirty="0" lang="id-ID"/>
              </a:p>
            </p:txBody>
          </p:sp>
          <p:sp>
            <p:nvSpPr>
              <p:cNvPr id="1048623" name="TextBox 17"/>
              <p:cNvSpPr txBox="1"/>
              <p:nvPr/>
            </p:nvSpPr>
            <p:spPr>
              <a:xfrm>
                <a:off x="956861" y="1966429"/>
                <a:ext cx="2420470" cy="369332"/>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wrap="square">
                <a:spAutoFit/>
              </a:bodyPr>
              <a:p>
                <a:pPr algn="ctr"/>
                <a:r>
                  <a:rPr dirty="0" lang="id-ID"/>
                  <a:t>KOMITE SKEMA</a:t>
                </a:r>
                <a:endParaRPr dirty="0" lang="en-US"/>
              </a:p>
            </p:txBody>
          </p:sp>
          <p:sp>
            <p:nvSpPr>
              <p:cNvPr id="1048624" name="TextBox 27"/>
              <p:cNvSpPr txBox="1"/>
              <p:nvPr/>
            </p:nvSpPr>
            <p:spPr>
              <a:xfrm>
                <a:off x="-5489380" y="2148932"/>
                <a:ext cx="3173507" cy="810763"/>
              </a:xfrm>
              <a:prstGeom prst="rect"/>
              <a:ln>
                <a:noFill/>
              </a:ln>
            </p:spPr>
            <p:style>
              <a:lnRef idx="2">
                <a:schemeClr val="accent2">
                  <a:shade val="15000"/>
                </a:schemeClr>
              </a:lnRef>
              <a:fillRef idx="1">
                <a:schemeClr val="accent2"/>
              </a:fillRef>
              <a:effectRef idx="0">
                <a:schemeClr val="accent2"/>
              </a:effectRef>
              <a:fontRef idx="minor">
                <a:schemeClr val="lt1"/>
              </a:fontRef>
            </p:style>
            <p:txBody>
              <a:bodyPr anchor="ctr" anchorCtr="0" bIns="252000" rtlCol="0" tIns="252000" wrap="square">
                <a:noAutofit/>
              </a:bodyPr>
              <a:p>
                <a:pPr algn="ctr"/>
                <a:r>
                  <a:rPr dirty="0" sz="1800" lang="en-ID">
                    <a:effectLst/>
                    <a:latin typeface="Calibri" panose="020F0502020204030204" pitchFamily="34" charset="0"/>
                    <a:ea typeface="Calibri" panose="020F0502020204030204" pitchFamily="34" charset="0"/>
                    <a:cs typeface="Arial" panose="020B0604020202020204" pitchFamily="34" charset="0"/>
                  </a:rPr>
                  <a:t>Puput Tri Astuti</a:t>
                </a:r>
                <a:endParaRPr dirty="0" lang="id-ID"/>
              </a:p>
            </p:txBody>
          </p:sp>
          <p:sp>
            <p:nvSpPr>
              <p:cNvPr id="1048625" name="TextBox 30"/>
              <p:cNvSpPr txBox="1"/>
              <p:nvPr/>
            </p:nvSpPr>
            <p:spPr>
              <a:xfrm>
                <a:off x="-5112862" y="1944124"/>
                <a:ext cx="2420470" cy="369332"/>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wrap="square">
                <a:spAutoFit/>
              </a:bodyPr>
              <a:p>
                <a:pPr algn="ctr"/>
                <a:r>
                  <a:rPr dirty="0" lang="id-ID"/>
                  <a:t>BENDAHARA</a:t>
                </a:r>
                <a:endParaRPr dirty="0" lang="en-US"/>
              </a:p>
            </p:txBody>
          </p:sp>
        </p:grpSp>
        <p:grpSp>
          <p:nvGrpSpPr>
            <p:cNvPr id="51" name="Group 18"/>
            <p:cNvGrpSpPr/>
            <p:nvPr/>
          </p:nvGrpSpPr>
          <p:grpSpPr>
            <a:xfrm>
              <a:off x="7437094" y="5270929"/>
              <a:ext cx="3173507" cy="1015571"/>
              <a:chOff x="580343" y="1966429"/>
              <a:chExt cx="3173507" cy="1015571"/>
            </a:xfrm>
          </p:grpSpPr>
          <p:sp>
            <p:nvSpPr>
              <p:cNvPr id="1048626" name="TextBox 19"/>
              <p:cNvSpPr txBox="1"/>
              <p:nvPr/>
            </p:nvSpPr>
            <p:spPr>
              <a:xfrm>
                <a:off x="580343" y="2171237"/>
                <a:ext cx="3173507" cy="810763"/>
              </a:xfrm>
              <a:prstGeom prst="rect"/>
              <a:ln>
                <a:noFill/>
              </a:ln>
            </p:spPr>
            <p:style>
              <a:lnRef idx="2">
                <a:schemeClr val="accent2">
                  <a:shade val="15000"/>
                </a:schemeClr>
              </a:lnRef>
              <a:fillRef idx="1">
                <a:schemeClr val="accent2"/>
              </a:fillRef>
              <a:effectRef idx="0">
                <a:schemeClr val="accent2"/>
              </a:effectRef>
              <a:fontRef idx="minor">
                <a:schemeClr val="lt1"/>
              </a:fontRef>
            </p:style>
            <p:txBody>
              <a:bodyPr anchor="ctr" anchorCtr="0" bIns="252000" rtlCol="0" tIns="252000" wrap="square">
                <a:noAutofit/>
              </a:bodyPr>
              <a:p>
                <a:pPr algn="ctr"/>
                <a:r>
                  <a:rPr dirty="0" sz="1800" lang="en-ID">
                    <a:effectLst/>
                    <a:latin typeface="Calibri" panose="020F0502020204030204" pitchFamily="34" charset="0"/>
                    <a:ea typeface="Calibri" panose="020F0502020204030204" pitchFamily="34" charset="0"/>
                    <a:cs typeface="Arial" panose="020B0604020202020204" pitchFamily="34" charset="0"/>
                  </a:rPr>
                  <a:t>Dani </a:t>
                </a:r>
                <a:r>
                  <a:rPr dirty="0" sz="1800" lang="en-ID" err="1">
                    <a:effectLst/>
                    <a:latin typeface="Calibri" panose="020F0502020204030204" pitchFamily="34" charset="0"/>
                    <a:ea typeface="Calibri" panose="020F0502020204030204" pitchFamily="34" charset="0"/>
                    <a:cs typeface="Arial" panose="020B0604020202020204" pitchFamily="34" charset="0"/>
                  </a:rPr>
                  <a:t>Nurcahman</a:t>
                </a:r>
                <a:endParaRPr dirty="0" lang="id-ID"/>
              </a:p>
            </p:txBody>
          </p:sp>
          <p:sp>
            <p:nvSpPr>
              <p:cNvPr id="1048627" name="TextBox 20"/>
              <p:cNvSpPr txBox="1"/>
              <p:nvPr/>
            </p:nvSpPr>
            <p:spPr>
              <a:xfrm>
                <a:off x="956861" y="1966429"/>
                <a:ext cx="2420470" cy="338554"/>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wrap="square">
                <a:spAutoFit/>
              </a:bodyPr>
              <a:p>
                <a:pPr algn="ctr"/>
                <a:r>
                  <a:rPr dirty="0" sz="1600" lang="id-ID"/>
                  <a:t>MANAJER ADMINISTRASI</a:t>
                </a:r>
                <a:endParaRPr dirty="0" sz="1600" lang="en-US"/>
              </a:p>
            </p:txBody>
          </p:sp>
        </p:grpSp>
        <p:grpSp>
          <p:nvGrpSpPr>
            <p:cNvPr id="52" name="Group 21"/>
            <p:cNvGrpSpPr/>
            <p:nvPr/>
          </p:nvGrpSpPr>
          <p:grpSpPr>
            <a:xfrm>
              <a:off x="3753849" y="5270929"/>
              <a:ext cx="3173507" cy="1015571"/>
              <a:chOff x="580343" y="1966429"/>
              <a:chExt cx="3173507" cy="1015571"/>
            </a:xfrm>
          </p:grpSpPr>
          <p:sp>
            <p:nvSpPr>
              <p:cNvPr id="1048628" name="TextBox 22"/>
              <p:cNvSpPr txBox="1"/>
              <p:nvPr/>
            </p:nvSpPr>
            <p:spPr>
              <a:xfrm>
                <a:off x="580343" y="2171237"/>
                <a:ext cx="3173507" cy="810763"/>
              </a:xfrm>
              <a:prstGeom prst="rect"/>
              <a:ln>
                <a:noFill/>
              </a:ln>
            </p:spPr>
            <p:style>
              <a:lnRef idx="2">
                <a:schemeClr val="accent2">
                  <a:shade val="15000"/>
                </a:schemeClr>
              </a:lnRef>
              <a:fillRef idx="1">
                <a:schemeClr val="accent2"/>
              </a:fillRef>
              <a:effectRef idx="0">
                <a:schemeClr val="accent2"/>
              </a:effectRef>
              <a:fontRef idx="minor">
                <a:schemeClr val="lt1"/>
              </a:fontRef>
            </p:style>
            <p:txBody>
              <a:bodyPr anchor="ctr" anchorCtr="0" bIns="252000" rtlCol="0" tIns="252000" wrap="square">
                <a:noAutofit/>
              </a:bodyPr>
              <a:p>
                <a:pPr algn="ctr"/>
                <a:r>
                  <a:rPr dirty="0" sz="1800" lang="en-US" err="1">
                    <a:effectLst/>
                    <a:latin typeface="Calibri" panose="020F0502020204030204" pitchFamily="34" charset="0"/>
                    <a:ea typeface="Calibri" panose="020F0502020204030204" pitchFamily="34" charset="0"/>
                    <a:cs typeface="Arial" panose="020B0604020202020204" pitchFamily="34" charset="0"/>
                  </a:rPr>
                  <a:t>Nanis</a:t>
                </a:r>
                <a:r>
                  <a:rPr dirty="0" sz="1800" lang="en-US">
                    <a:effectLst/>
                    <a:latin typeface="Calibri" panose="020F0502020204030204" pitchFamily="34" charset="0"/>
                    <a:ea typeface="Calibri" panose="020F0502020204030204" pitchFamily="34" charset="0"/>
                    <a:cs typeface="Arial" panose="020B0604020202020204" pitchFamily="34" charset="0"/>
                  </a:rPr>
                  <a:t> </a:t>
                </a:r>
                <a:r>
                  <a:rPr dirty="0" sz="1800" lang="en-US" err="1">
                    <a:effectLst/>
                    <a:latin typeface="Calibri" panose="020F0502020204030204" pitchFamily="34" charset="0"/>
                    <a:ea typeface="Calibri" panose="020F0502020204030204" pitchFamily="34" charset="0"/>
                    <a:cs typeface="Arial" panose="020B0604020202020204" pitchFamily="34" charset="0"/>
                  </a:rPr>
                  <a:t>Setyowati</a:t>
                </a:r>
                <a:endParaRPr dirty="0" lang="id-ID"/>
              </a:p>
            </p:txBody>
          </p:sp>
          <p:sp>
            <p:nvSpPr>
              <p:cNvPr id="1048629" name="TextBox 23"/>
              <p:cNvSpPr txBox="1"/>
              <p:nvPr/>
            </p:nvSpPr>
            <p:spPr>
              <a:xfrm>
                <a:off x="956861" y="1966429"/>
                <a:ext cx="2420470" cy="369332"/>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wrap="square">
                <a:spAutoFit/>
              </a:bodyPr>
              <a:p>
                <a:pPr algn="ctr"/>
                <a:r>
                  <a:rPr dirty="0" lang="id-ID"/>
                  <a:t>MANAJER SERTIFIKASI</a:t>
                </a:r>
                <a:endParaRPr dirty="0" lang="en-US"/>
              </a:p>
            </p:txBody>
          </p:sp>
        </p:grpSp>
        <p:grpSp>
          <p:nvGrpSpPr>
            <p:cNvPr id="53" name="Group 24"/>
            <p:cNvGrpSpPr/>
            <p:nvPr/>
          </p:nvGrpSpPr>
          <p:grpSpPr>
            <a:xfrm>
              <a:off x="283567" y="5270929"/>
              <a:ext cx="3173507" cy="1015571"/>
              <a:chOff x="580343" y="1966429"/>
              <a:chExt cx="3173507" cy="1015571"/>
            </a:xfrm>
          </p:grpSpPr>
          <p:sp>
            <p:nvSpPr>
              <p:cNvPr id="1048630" name="TextBox 25"/>
              <p:cNvSpPr txBox="1"/>
              <p:nvPr/>
            </p:nvSpPr>
            <p:spPr>
              <a:xfrm>
                <a:off x="580343" y="2171237"/>
                <a:ext cx="3173507" cy="810763"/>
              </a:xfrm>
              <a:prstGeom prst="rect"/>
              <a:ln>
                <a:noFill/>
              </a:ln>
            </p:spPr>
            <p:style>
              <a:lnRef idx="2">
                <a:schemeClr val="accent2">
                  <a:shade val="15000"/>
                </a:schemeClr>
              </a:lnRef>
              <a:fillRef idx="1">
                <a:schemeClr val="accent2"/>
              </a:fillRef>
              <a:effectRef idx="0">
                <a:schemeClr val="accent2"/>
              </a:effectRef>
              <a:fontRef idx="minor">
                <a:schemeClr val="lt1"/>
              </a:fontRef>
            </p:style>
            <p:txBody>
              <a:bodyPr anchor="ctr" anchorCtr="0" bIns="252000" rtlCol="0" tIns="252000" wrap="square">
                <a:noAutofit/>
              </a:bodyPr>
              <a:p>
                <a:pPr algn="ctr"/>
                <a:r>
                  <a:rPr dirty="0" sz="1800" lang="en-US">
                    <a:effectLst/>
                    <a:latin typeface="Calibri" panose="020F0502020204030204" pitchFamily="34" charset="0"/>
                    <a:ea typeface="Calibri" panose="020F0502020204030204" pitchFamily="34" charset="0"/>
                    <a:cs typeface="Arial" panose="020B0604020202020204" pitchFamily="34" charset="0"/>
                  </a:rPr>
                  <a:t>A</a:t>
                </a:r>
                <a:r>
                  <a:rPr dirty="0" sz="1800" lang="id-ID">
                    <a:effectLst/>
                    <a:latin typeface="Calibri" panose="020F0502020204030204" pitchFamily="34" charset="0"/>
                    <a:ea typeface="Calibri" panose="020F0502020204030204" pitchFamily="34" charset="0"/>
                    <a:cs typeface="Arial" panose="020B0604020202020204" pitchFamily="34" charset="0"/>
                  </a:rPr>
                  <a:t>hmad Afandi</a:t>
                </a:r>
                <a:endParaRPr dirty="0" lang="id-ID"/>
              </a:p>
            </p:txBody>
          </p:sp>
          <p:sp>
            <p:nvSpPr>
              <p:cNvPr id="1048631" name="TextBox 26"/>
              <p:cNvSpPr txBox="1"/>
              <p:nvPr/>
            </p:nvSpPr>
            <p:spPr>
              <a:xfrm>
                <a:off x="956861" y="1966429"/>
                <a:ext cx="2420470" cy="276999"/>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wrap="square">
                <a:spAutoFit/>
              </a:bodyPr>
              <a:p>
                <a:pPr algn="ctr"/>
                <a:r>
                  <a:rPr dirty="0" sz="1200" lang="id-ID"/>
                  <a:t>MANAJER MANAJEMEN MUTU</a:t>
                </a:r>
                <a:endParaRPr dirty="0" sz="1200" lang="en-US"/>
              </a:p>
            </p:txBody>
          </p:sp>
        </p:grpSp>
        <p:cxnSp>
          <p:nvCxnSpPr>
            <p:cNvPr id="3145728" name="Connector: Elbow 28"/>
            <p:cNvCxnSpPr>
              <a:cxnSpLocks/>
              <a:stCxn id="1048619" idx="3"/>
              <a:endCxn id="1048621" idx="0"/>
            </p:cNvCxnSpPr>
            <p:nvPr/>
          </p:nvCxnSpPr>
          <p:spPr>
            <a:xfrm>
              <a:off x="3080555" y="1934934"/>
              <a:ext cx="2260048" cy="666493"/>
            </a:xfrm>
            <a:prstGeom prst="bentConnector2"/>
          </p:spPr>
          <p:style>
            <a:lnRef idx="1">
              <a:schemeClr val="accent1"/>
            </a:lnRef>
            <a:fillRef idx="0">
              <a:schemeClr val="accent1"/>
            </a:fillRef>
            <a:effectRef idx="0">
              <a:schemeClr val="accent1"/>
            </a:effectRef>
            <a:fontRef idx="minor">
              <a:schemeClr val="tx1"/>
            </a:fontRef>
          </p:style>
        </p:cxnSp>
        <p:cxnSp>
          <p:nvCxnSpPr>
            <p:cNvPr id="3145729" name="Connector: Elbow 29"/>
            <p:cNvCxnSpPr>
              <a:cxnSpLocks/>
              <a:stCxn id="1048627" idx="0"/>
            </p:cNvCxnSpPr>
            <p:nvPr/>
          </p:nvCxnSpPr>
          <p:spPr>
            <a:xfrm rot="16200000" flipV="1">
              <a:off x="6997461" y="3244542"/>
              <a:ext cx="363181" cy="36895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730" name="Connector: Elbow 41"/>
            <p:cNvCxnSpPr>
              <a:cxnSpLocks/>
              <a:stCxn id="1048631" idx="0"/>
            </p:cNvCxnSpPr>
            <p:nvPr/>
          </p:nvCxnSpPr>
          <p:spPr>
            <a:xfrm rot="5400000" flipH="1" flipV="1">
              <a:off x="3513028" y="3449705"/>
              <a:ext cx="178516" cy="3463933"/>
            </a:xfrm>
            <a:prstGeom prst="bentConnector2"/>
          </p:spPr>
          <p:style>
            <a:lnRef idx="1">
              <a:schemeClr val="accent1"/>
            </a:lnRef>
            <a:fillRef idx="0">
              <a:schemeClr val="accent1"/>
            </a:fillRef>
            <a:effectRef idx="0">
              <a:schemeClr val="accent1"/>
            </a:effectRef>
            <a:fontRef idx="minor">
              <a:schemeClr val="tx1"/>
            </a:fontRef>
          </p:style>
        </p:cxnSp>
        <p:cxnSp>
          <p:nvCxnSpPr>
            <p:cNvPr id="3145731" name="Straight Connector 45"/>
            <p:cNvCxnSpPr>
              <a:cxnSpLocks/>
            </p:cNvCxnSpPr>
            <p:nvPr/>
          </p:nvCxnSpPr>
          <p:spPr>
            <a:xfrm>
              <a:off x="5334254" y="3646711"/>
              <a:ext cx="0" cy="1261036"/>
            </a:xfrm>
            <a:prstGeom prst="line"/>
          </p:spPr>
          <p:style>
            <a:lnRef idx="1">
              <a:schemeClr val="accent1"/>
            </a:lnRef>
            <a:fillRef idx="0">
              <a:schemeClr val="accent1"/>
            </a:fillRef>
            <a:effectRef idx="0">
              <a:schemeClr val="accent1"/>
            </a:effectRef>
            <a:fontRef idx="minor">
              <a:schemeClr val="tx1"/>
            </a:fontRef>
          </p:style>
        </p:cxnSp>
        <p:cxnSp>
          <p:nvCxnSpPr>
            <p:cNvPr id="3145732" name="Straight Connector 46"/>
            <p:cNvCxnSpPr>
              <a:cxnSpLocks/>
              <a:stCxn id="1048623" idx="1"/>
              <a:endCxn id="1048625" idx="3"/>
            </p:cNvCxnSpPr>
            <p:nvPr/>
          </p:nvCxnSpPr>
          <p:spPr>
            <a:xfrm flipH="1" flipV="1">
              <a:off x="4164359" y="4042640"/>
              <a:ext cx="3649253" cy="22305"/>
            </a:xfrm>
            <a:prstGeom prst="line"/>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2" name="Rectangle 3"/>
          <p:cNvSpPr/>
          <p:nvPr/>
        </p:nvSpPr>
        <p:spPr>
          <a:xfrm flipH="1">
            <a:off x="-2" y="1"/>
            <a:ext cx="7507705" cy="1380258"/>
          </a:xfrm>
          <a:prstGeom prst="rect"/>
          <a:solidFill>
            <a:srgbClr val="00AC3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33" name="Flowchart: Delay 9"/>
          <p:cNvSpPr/>
          <p:nvPr/>
        </p:nvSpPr>
        <p:spPr>
          <a:xfrm rot="16200000" flipH="1">
            <a:off x="10533920" y="76682"/>
            <a:ext cx="1380257" cy="1226895"/>
          </a:xfrm>
          <a:prstGeom prst="flowChartDelay"/>
          <a:solidFill>
            <a:schemeClr val="bg1">
              <a:alpha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anchor="ctr" rtlCol="0"/>
          <a:p>
            <a:pPr algn="ctr"/>
            <a:endParaRPr lang="en-US"/>
          </a:p>
        </p:txBody>
      </p:sp>
      <p:sp>
        <p:nvSpPr>
          <p:cNvPr id="1048634" name="TextBox 10"/>
          <p:cNvSpPr txBox="1"/>
          <p:nvPr/>
        </p:nvSpPr>
        <p:spPr>
          <a:xfrm>
            <a:off x="224590" y="252121"/>
            <a:ext cx="6464968" cy="923330"/>
          </a:xfrm>
          <a:prstGeom prst="rect"/>
          <a:noFill/>
        </p:spPr>
        <p:txBody>
          <a:bodyPr rtlCol="0" wrap="square">
            <a:spAutoFit/>
          </a:bodyPr>
          <a:p>
            <a:r>
              <a:rPr b="1" dirty="0" sz="5400" lang="id-ID">
                <a:ln w="38100">
                  <a:solidFill>
                    <a:schemeClr val="bg1"/>
                  </a:solidFill>
                </a:ln>
                <a:solidFill>
                  <a:srgbClr val="FFC000"/>
                </a:solidFill>
                <a:latin typeface="Montserrat Black" pitchFamily="2" charset="0"/>
              </a:rPr>
              <a:t>SKEMA OKUPASI</a:t>
            </a:r>
            <a:endParaRPr b="1" dirty="0" sz="5400" lang="en-US">
              <a:ln w="38100">
                <a:solidFill>
                  <a:schemeClr val="bg1"/>
                </a:solidFill>
              </a:ln>
              <a:solidFill>
                <a:srgbClr val="FFC000"/>
              </a:solidFill>
              <a:latin typeface="Montserrat Black" pitchFamily="2" charset="0"/>
            </a:endParaRPr>
          </a:p>
        </p:txBody>
      </p:sp>
      <p:sp>
        <p:nvSpPr>
          <p:cNvPr id="1048635" name="TextBox 1"/>
          <p:cNvSpPr txBox="1"/>
          <p:nvPr/>
        </p:nvSpPr>
        <p:spPr>
          <a:xfrm>
            <a:off x="681789" y="1649088"/>
            <a:ext cx="10828421" cy="3970318"/>
          </a:xfrm>
          <a:prstGeom prst="rect"/>
          <a:noFill/>
        </p:spPr>
        <p:txBody>
          <a:bodyPr rtlCol="0" wrap="square">
            <a:spAutoFit/>
          </a:bodyPr>
          <a:p>
            <a:pPr indent="-571500" marL="571500">
              <a:buFont typeface="+mj-lt"/>
              <a:buAutoNum type="arabicPeriod"/>
            </a:pPr>
            <a:r>
              <a:rPr dirty="0" sz="2800" lang="id-ID"/>
              <a:t>PENYULUH PERTANIAN FASILITATOR TERAMPIL (KUALIFIKASI III)</a:t>
            </a:r>
          </a:p>
          <a:p>
            <a:pPr indent="-571500" marL="571500">
              <a:buFont typeface="+mj-lt"/>
              <a:buAutoNum type="arabicPeriod"/>
            </a:pPr>
            <a:r>
              <a:rPr dirty="0" sz="2800" lang="id-ID"/>
              <a:t>PENYULUH PERTANIAN FASILITATOR MAHIR (KUALIFIKASI IV)</a:t>
            </a:r>
          </a:p>
          <a:p>
            <a:pPr indent="-571500" marL="571500">
              <a:buFont typeface="+mj-lt"/>
              <a:buAutoNum type="arabicPeriod"/>
            </a:pPr>
            <a:r>
              <a:rPr dirty="0" sz="2800" lang="id-ID"/>
              <a:t>PENYULUH PERTANIAN SUPERVISOR PERTAMA (KUALIFIKASI VI)</a:t>
            </a:r>
          </a:p>
          <a:p>
            <a:pPr indent="-571500" marL="571500">
              <a:buFont typeface="+mj-lt"/>
              <a:buAutoNum type="arabicPeriod"/>
            </a:pPr>
            <a:r>
              <a:rPr dirty="0" sz="2800" lang="id-ID"/>
              <a:t>PENYULUH PERTANIAN SUPERVISOR MADYA (KUALIFIKASI VII)</a:t>
            </a:r>
          </a:p>
          <a:p>
            <a:pPr indent="-571500" marL="571500">
              <a:buFont typeface="+mj-lt"/>
              <a:buAutoNum type="arabicPeriod"/>
            </a:pPr>
            <a:r>
              <a:rPr dirty="0" sz="2800" lang="id-ID"/>
              <a:t>FASILITATOR BUDIDAYA TANAMAN</a:t>
            </a:r>
          </a:p>
          <a:p>
            <a:pPr indent="-571500" marL="571500">
              <a:buFont typeface="+mj-lt"/>
              <a:buAutoNum type="arabicPeriod"/>
            </a:pPr>
            <a:r>
              <a:rPr dirty="0" sz="2800" lang="id-ID"/>
              <a:t>FASILITATOR PERTANIAN ORGANIK TANAMAN</a:t>
            </a:r>
          </a:p>
          <a:p>
            <a:pPr indent="-571500" marL="571500">
              <a:buFont typeface="+mj-lt"/>
              <a:buAutoNum type="arabicPeriod"/>
            </a:pPr>
            <a:r>
              <a:rPr dirty="0" sz="2800" lang="id-ID"/>
              <a:t>PEMBUATAN PESTISIDA ORGANIK</a:t>
            </a:r>
          </a:p>
          <a:p>
            <a:pPr indent="-571500" marL="571500">
              <a:buFont typeface="+mj-lt"/>
              <a:buAutoNum type="arabicPeriod"/>
            </a:pPr>
            <a:r>
              <a:rPr dirty="0" sz="2800" lang="id-ID"/>
              <a:t>PEMBUATAN PUPUK ORGANIK</a:t>
            </a:r>
          </a:p>
          <a:p>
            <a:pPr indent="-571500" marL="571500">
              <a:buFont typeface="+mj-lt"/>
              <a:buAutoNum type="arabicPeriod"/>
            </a:pPr>
            <a:r>
              <a:rPr dirty="0" sz="2800" lang="id-ID"/>
              <a:t>PEMBUDIDAYA TANAMAN / AGRICULTURE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 Afandi</dc:creator>
  <cp:lastModifiedBy>User</cp:lastModifiedBy>
  <dcterms:created xsi:type="dcterms:W3CDTF">2024-04-06T19:54:04Z</dcterms:created>
  <dcterms:modified xsi:type="dcterms:W3CDTF">2024-05-24T06:55:22Z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711a2a90c27d448688a42348bb01ab10</vt:lpwstr>
  </property>
</Properties>
</file>