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57" r:id="rId4"/>
    <p:sldId id="258" r:id="rId5"/>
    <p:sldId id="261" r:id="rId6"/>
    <p:sldId id="267" r:id="rId7"/>
    <p:sldId id="272" r:id="rId8"/>
    <p:sldId id="262" r:id="rId9"/>
    <p:sldId id="270" r:id="rId10"/>
    <p:sldId id="271" r:id="rId11"/>
    <p:sldId id="268" r:id="rId12"/>
    <p:sldId id="273" r:id="rId13"/>
    <p:sldId id="264" r:id="rId14"/>
    <p:sldId id="265" r:id="rId15"/>
    <p:sldId id="275" r:id="rId16"/>
    <p:sldId id="274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5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Prostokąt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2013-06-26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Inteligentne wykrywanie reklam w sieci WWW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Adrian Wiśniewski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57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Schemat systemu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1772204"/>
            <a:ext cx="28443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 smtClean="0"/>
              <a:t>Pozyskiwanie danych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Baza adresów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Mentorzy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874482" y="2677808"/>
            <a:ext cx="27694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2. Przetwarzanie wstępne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Ekstrakcja </a:t>
            </a:r>
            <a:r>
              <a:rPr lang="pl-PL" dirty="0"/>
              <a:t>cech</a:t>
            </a: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Wybór </a:t>
            </a:r>
            <a:r>
              <a:rPr lang="pl-PL" dirty="0"/>
              <a:t>cech</a:t>
            </a: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Filtry i transformacje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39552" y="3782564"/>
            <a:ext cx="284431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3. Benchmark klasyfikatorów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Dobór klasyfikatora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Dobór parametrów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874482" y="4725459"/>
            <a:ext cx="27694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4. Trenowanie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Stworzenie wynikowego klasyfikatora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39552" y="4863958"/>
            <a:ext cx="28443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5. Agent produkcyjny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Czy URL jest reklamą?</a:t>
            </a:r>
          </a:p>
        </p:txBody>
      </p:sp>
      <p:cxnSp>
        <p:nvCxnSpPr>
          <p:cNvPr id="23" name="Łącznik prosty ze strzałką 22"/>
          <p:cNvCxnSpPr>
            <a:endCxn id="7" idx="0"/>
          </p:cNvCxnSpPr>
          <p:nvPr/>
        </p:nvCxnSpPr>
        <p:spPr>
          <a:xfrm>
            <a:off x="7259224" y="2132856"/>
            <a:ext cx="0" cy="54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oliniowy 34"/>
          <p:cNvCxnSpPr/>
          <p:nvPr/>
        </p:nvCxnSpPr>
        <p:spPr>
          <a:xfrm flipH="1">
            <a:off x="1961710" y="2936026"/>
            <a:ext cx="3349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endCxn id="8" idx="0"/>
          </p:cNvCxnSpPr>
          <p:nvPr/>
        </p:nvCxnSpPr>
        <p:spPr>
          <a:xfrm>
            <a:off x="1961710" y="2936026"/>
            <a:ext cx="0" cy="84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endCxn id="9" idx="0"/>
          </p:cNvCxnSpPr>
          <p:nvPr/>
        </p:nvCxnSpPr>
        <p:spPr>
          <a:xfrm>
            <a:off x="7259224" y="4077072"/>
            <a:ext cx="0" cy="64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ole tekstowe 65"/>
          <p:cNvSpPr txBox="1"/>
          <p:nvPr/>
        </p:nvSpPr>
        <p:spPr>
          <a:xfrm>
            <a:off x="4398459" y="3458440"/>
            <a:ext cx="111280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Transformator </a:t>
            </a:r>
          </a:p>
          <a:p>
            <a:pPr algn="ctr"/>
            <a:r>
              <a:rPr lang="pl-PL" sz="1000" dirty="0" smtClean="0"/>
              <a:t>URL » wektor </a:t>
            </a:r>
            <a:r>
              <a:rPr lang="pl-PL" sz="1000" dirty="0"/>
              <a:t>cech</a:t>
            </a:r>
            <a:endParaRPr lang="pl-PL" sz="1000" dirty="0"/>
          </a:p>
        </p:txBody>
      </p:sp>
      <p:cxnSp>
        <p:nvCxnSpPr>
          <p:cNvPr id="71" name="Łącznik prostoliniowy 70"/>
          <p:cNvCxnSpPr/>
          <p:nvPr/>
        </p:nvCxnSpPr>
        <p:spPr>
          <a:xfrm>
            <a:off x="3993099" y="2132856"/>
            <a:ext cx="326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oliniowy 112"/>
          <p:cNvCxnSpPr/>
          <p:nvPr/>
        </p:nvCxnSpPr>
        <p:spPr>
          <a:xfrm>
            <a:off x="4120691" y="2925417"/>
            <a:ext cx="0" cy="115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oliniowy 114"/>
          <p:cNvCxnSpPr/>
          <p:nvPr/>
        </p:nvCxnSpPr>
        <p:spPr>
          <a:xfrm>
            <a:off x="4120691" y="4077072"/>
            <a:ext cx="313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ole tekstowe 134"/>
          <p:cNvSpPr txBox="1"/>
          <p:nvPr/>
        </p:nvSpPr>
        <p:spPr>
          <a:xfrm>
            <a:off x="4523158" y="2737978"/>
            <a:ext cx="80021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00" dirty="0"/>
              <a:t>Tabela </a:t>
            </a:r>
            <a:r>
              <a:rPr lang="pl-PL" sz="1000" dirty="0"/>
              <a:t>cech</a:t>
            </a:r>
            <a:endParaRPr lang="pl-PL" sz="1000" dirty="0"/>
          </a:p>
          <a:p>
            <a:pPr algn="ctr"/>
            <a:r>
              <a:rPr lang="pl-PL" sz="1000" dirty="0"/>
              <a:t>(plik .</a:t>
            </a:r>
            <a:r>
              <a:rPr lang="pl-PL" sz="1000" dirty="0" err="1"/>
              <a:t>arff</a:t>
            </a:r>
            <a:r>
              <a:rPr lang="pl-PL" sz="1000" dirty="0"/>
              <a:t>)</a:t>
            </a:r>
          </a:p>
        </p:txBody>
      </p:sp>
      <p:sp>
        <p:nvSpPr>
          <p:cNvPr id="136" name="pole tekstowe 135"/>
          <p:cNvSpPr txBox="1"/>
          <p:nvPr/>
        </p:nvSpPr>
        <p:spPr>
          <a:xfrm>
            <a:off x="3597720" y="1932801"/>
            <a:ext cx="176843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Zbiór</a:t>
            </a:r>
          </a:p>
          <a:p>
            <a:r>
              <a:rPr lang="pl-PL" sz="1000" dirty="0" smtClean="0"/>
              <a:t>{</a:t>
            </a:r>
            <a:r>
              <a:rPr lang="pl-PL" sz="1000" dirty="0"/>
              <a:t>URL: string, </a:t>
            </a:r>
            <a:r>
              <a:rPr lang="pl-PL" sz="1000" dirty="0" err="1"/>
              <a:t>czyReklama</a:t>
            </a:r>
            <a:r>
              <a:rPr lang="pl-PL" sz="1000" dirty="0"/>
              <a:t>: </a:t>
            </a:r>
            <a:r>
              <a:rPr lang="pl-PL" sz="1000" dirty="0" err="1"/>
              <a:t>bool</a:t>
            </a:r>
            <a:r>
              <a:rPr lang="pl-PL" sz="1000" dirty="0"/>
              <a:t>}</a:t>
            </a:r>
          </a:p>
        </p:txBody>
      </p:sp>
      <p:cxnSp>
        <p:nvCxnSpPr>
          <p:cNvPr id="138" name="Łącznik prosty ze strzałką 137"/>
          <p:cNvCxnSpPr>
            <a:endCxn id="136" idx="1"/>
          </p:cNvCxnSpPr>
          <p:nvPr/>
        </p:nvCxnSpPr>
        <p:spPr>
          <a:xfrm>
            <a:off x="3383868" y="2132856"/>
            <a:ext cx="2138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ze strzałką 141"/>
          <p:cNvCxnSpPr>
            <a:endCxn id="135" idx="3"/>
          </p:cNvCxnSpPr>
          <p:nvPr/>
        </p:nvCxnSpPr>
        <p:spPr>
          <a:xfrm flipH="1">
            <a:off x="5323377" y="2938033"/>
            <a:ext cx="551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ze strzałką 143"/>
          <p:cNvCxnSpPr>
            <a:endCxn id="66" idx="3"/>
          </p:cNvCxnSpPr>
          <p:nvPr/>
        </p:nvCxnSpPr>
        <p:spPr>
          <a:xfrm flipH="1">
            <a:off x="5511264" y="3658495"/>
            <a:ext cx="363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pole tekstowe 144"/>
          <p:cNvSpPr txBox="1"/>
          <p:nvPr/>
        </p:nvSpPr>
        <p:spPr>
          <a:xfrm>
            <a:off x="4208970" y="4376952"/>
            <a:ext cx="145424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Ustawienia klasyfikatora</a:t>
            </a:r>
          </a:p>
        </p:txBody>
      </p:sp>
      <p:cxnSp>
        <p:nvCxnSpPr>
          <p:cNvPr id="147" name="Łącznik prosty ze strzałką 146"/>
          <p:cNvCxnSpPr>
            <a:endCxn id="145" idx="1"/>
          </p:cNvCxnSpPr>
          <p:nvPr/>
        </p:nvCxnSpPr>
        <p:spPr>
          <a:xfrm>
            <a:off x="3383868" y="4500063"/>
            <a:ext cx="825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ze strzałką 149"/>
          <p:cNvCxnSpPr/>
          <p:nvPr/>
        </p:nvCxnSpPr>
        <p:spPr>
          <a:xfrm flipH="1">
            <a:off x="5614113" y="5051063"/>
            <a:ext cx="248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pole tekstowe 150"/>
          <p:cNvSpPr txBox="1"/>
          <p:nvPr/>
        </p:nvSpPr>
        <p:spPr>
          <a:xfrm>
            <a:off x="4847741" y="4943341"/>
            <a:ext cx="803425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Klasyfikator</a:t>
            </a:r>
          </a:p>
        </p:txBody>
      </p:sp>
      <p:cxnSp>
        <p:nvCxnSpPr>
          <p:cNvPr id="153" name="Łącznik prosty ze strzałką 152"/>
          <p:cNvCxnSpPr>
            <a:stCxn id="151" idx="1"/>
          </p:cNvCxnSpPr>
          <p:nvPr/>
        </p:nvCxnSpPr>
        <p:spPr>
          <a:xfrm flipH="1" flipV="1">
            <a:off x="3371820" y="5051063"/>
            <a:ext cx="1475921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oliniowy 156"/>
          <p:cNvCxnSpPr>
            <a:stCxn id="66" idx="1"/>
          </p:cNvCxnSpPr>
          <p:nvPr/>
        </p:nvCxnSpPr>
        <p:spPr>
          <a:xfrm flipH="1">
            <a:off x="3796421" y="3658495"/>
            <a:ext cx="602038" cy="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Łącznik prostoliniowy 158"/>
          <p:cNvCxnSpPr/>
          <p:nvPr/>
        </p:nvCxnSpPr>
        <p:spPr>
          <a:xfrm>
            <a:off x="3796419" y="3658495"/>
            <a:ext cx="0" cy="16427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ze strzałką 160"/>
          <p:cNvCxnSpPr/>
          <p:nvPr/>
        </p:nvCxnSpPr>
        <p:spPr>
          <a:xfrm flipH="1">
            <a:off x="3362595" y="5301208"/>
            <a:ext cx="412550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Łącznik prostoliniowy 169"/>
          <p:cNvCxnSpPr>
            <a:stCxn id="145" idx="3"/>
          </p:cNvCxnSpPr>
          <p:nvPr/>
        </p:nvCxnSpPr>
        <p:spPr>
          <a:xfrm flipV="1">
            <a:off x="5663214" y="4500062"/>
            <a:ext cx="1596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5" y="5893367"/>
            <a:ext cx="1504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39996"/>
            <a:ext cx="432048" cy="79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44" y="5922342"/>
            <a:ext cx="20288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53" y="5858024"/>
            <a:ext cx="953490" cy="75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5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Benchmark klasyfikatorów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Mamy pliki z danymi w postaci tabeli </a:t>
            </a:r>
            <a:r>
              <a:rPr lang="pl-PL" dirty="0"/>
              <a:t>cech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Jaki klasyfikator należy wybrać</a:t>
            </a:r>
            <a:r>
              <a:rPr lang="pl-PL" dirty="0" smtClean="0"/>
              <a:t>?</a:t>
            </a:r>
          </a:p>
          <a:p>
            <a:pPr marL="365760" lvl="1" indent="0">
              <a:buNone/>
            </a:pPr>
            <a:endParaRPr lang="pl-PL" dirty="0" smtClean="0"/>
          </a:p>
          <a:p>
            <a:r>
              <a:rPr lang="pl-PL" dirty="0" smtClean="0"/>
              <a:t>Jak </a:t>
            </a:r>
            <a:r>
              <a:rPr lang="pl-PL" dirty="0" smtClean="0"/>
              <a:t>dobrać parametry klasyfikatora?</a:t>
            </a:r>
          </a:p>
          <a:p>
            <a:pPr lvl="1"/>
            <a:r>
              <a:rPr lang="pl-PL" dirty="0" smtClean="0"/>
              <a:t>Dziesiątki </a:t>
            </a:r>
            <a:r>
              <a:rPr lang="pl-PL" dirty="0" smtClean="0"/>
              <a:t>parametrów do </a:t>
            </a:r>
            <a:r>
              <a:rPr lang="pl-PL" dirty="0" smtClean="0"/>
              <a:t>ustawienia</a:t>
            </a:r>
          </a:p>
          <a:p>
            <a:pPr lvl="1"/>
            <a:r>
              <a:rPr lang="pl-PL" dirty="0"/>
              <a:t>(baza adresów)x(mentor)x(ekstraktory)x(selekcja cech</a:t>
            </a:r>
            <a:r>
              <a:rPr lang="pl-PL" dirty="0" smtClean="0"/>
              <a:t>)x(filtry)x(klasyfikator)x(ustawienia klasyfikatora</a:t>
            </a:r>
            <a:r>
              <a:rPr lang="pl-PL" dirty="0"/>
              <a:t>)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Metoda prób i </a:t>
            </a:r>
            <a:r>
              <a:rPr lang="pl-PL" dirty="0" smtClean="0"/>
              <a:t>błędów</a:t>
            </a:r>
          </a:p>
          <a:p>
            <a:pPr lvl="1"/>
            <a:r>
              <a:rPr lang="pl-PL" dirty="0" smtClean="0"/>
              <a:t>A może optymalizacja?</a:t>
            </a:r>
            <a:endParaRPr lang="pl-PL" dirty="0" smtClean="0"/>
          </a:p>
          <a:p>
            <a:endParaRPr lang="pl-PL" dirty="0"/>
          </a:p>
          <a:p>
            <a:r>
              <a:rPr lang="pl-PL" dirty="0"/>
              <a:t>Potrzeba dużej mocy </a:t>
            </a:r>
            <a:r>
              <a:rPr lang="pl-PL" dirty="0" smtClean="0"/>
              <a:t>obliczeniowej!</a:t>
            </a:r>
          </a:p>
          <a:p>
            <a:pPr lvl="1"/>
            <a:r>
              <a:rPr lang="pl-PL" dirty="0" smtClean="0"/>
              <a:t>System rozproszony (podobny do </a:t>
            </a:r>
            <a:r>
              <a:rPr lang="pl-PL" dirty="0" err="1" smtClean="0"/>
              <a:t>Seti@Home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Przyspieszenie rzędu kilkuset razy (rok obliczeń w kilka dni)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401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Schemat systemu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1772204"/>
            <a:ext cx="28443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 smtClean="0"/>
              <a:t>Pozyskiwanie danych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Baza adresów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Mentorzy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874482" y="2677808"/>
            <a:ext cx="27694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2. Przetwarzanie wstępne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Ekstrakcja </a:t>
            </a:r>
            <a:r>
              <a:rPr lang="pl-PL" dirty="0"/>
              <a:t>cech</a:t>
            </a: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Wybór </a:t>
            </a:r>
            <a:r>
              <a:rPr lang="pl-PL" dirty="0"/>
              <a:t>cech</a:t>
            </a: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Filtry i transformacje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39552" y="3782564"/>
            <a:ext cx="28443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3. Benchmark klasyfikatorów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Dobór klasyfikatora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Dobór parametrów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874482" y="4725459"/>
            <a:ext cx="276948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4. Trenowanie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Stworzenie wynikowego klasyfikatora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39552" y="4863958"/>
            <a:ext cx="284431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5. Agent produkcyjny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Czy URL jest reklamą?</a:t>
            </a:r>
          </a:p>
        </p:txBody>
      </p:sp>
      <p:cxnSp>
        <p:nvCxnSpPr>
          <p:cNvPr id="23" name="Łącznik prosty ze strzałką 22"/>
          <p:cNvCxnSpPr>
            <a:endCxn id="7" idx="0"/>
          </p:cNvCxnSpPr>
          <p:nvPr/>
        </p:nvCxnSpPr>
        <p:spPr>
          <a:xfrm>
            <a:off x="7259224" y="2132856"/>
            <a:ext cx="0" cy="54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oliniowy 34"/>
          <p:cNvCxnSpPr/>
          <p:nvPr/>
        </p:nvCxnSpPr>
        <p:spPr>
          <a:xfrm flipH="1">
            <a:off x="1961710" y="2936026"/>
            <a:ext cx="3349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endCxn id="8" idx="0"/>
          </p:cNvCxnSpPr>
          <p:nvPr/>
        </p:nvCxnSpPr>
        <p:spPr>
          <a:xfrm>
            <a:off x="1961710" y="2936026"/>
            <a:ext cx="0" cy="84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endCxn id="9" idx="0"/>
          </p:cNvCxnSpPr>
          <p:nvPr/>
        </p:nvCxnSpPr>
        <p:spPr>
          <a:xfrm>
            <a:off x="7259224" y="4077072"/>
            <a:ext cx="0" cy="64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ole tekstowe 65"/>
          <p:cNvSpPr txBox="1"/>
          <p:nvPr/>
        </p:nvSpPr>
        <p:spPr>
          <a:xfrm>
            <a:off x="4398459" y="3458440"/>
            <a:ext cx="111280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Transformator </a:t>
            </a:r>
          </a:p>
          <a:p>
            <a:pPr algn="ctr"/>
            <a:r>
              <a:rPr lang="pl-PL" sz="1000" dirty="0" smtClean="0"/>
              <a:t>URL » wektor </a:t>
            </a:r>
            <a:r>
              <a:rPr lang="pl-PL" sz="1000" dirty="0"/>
              <a:t>cech</a:t>
            </a:r>
            <a:endParaRPr lang="pl-PL" sz="1000" dirty="0"/>
          </a:p>
        </p:txBody>
      </p:sp>
      <p:cxnSp>
        <p:nvCxnSpPr>
          <p:cNvPr id="71" name="Łącznik prostoliniowy 70"/>
          <p:cNvCxnSpPr/>
          <p:nvPr/>
        </p:nvCxnSpPr>
        <p:spPr>
          <a:xfrm>
            <a:off x="3993099" y="2132856"/>
            <a:ext cx="326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oliniowy 112"/>
          <p:cNvCxnSpPr/>
          <p:nvPr/>
        </p:nvCxnSpPr>
        <p:spPr>
          <a:xfrm>
            <a:off x="4120691" y="2925417"/>
            <a:ext cx="0" cy="115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oliniowy 114"/>
          <p:cNvCxnSpPr/>
          <p:nvPr/>
        </p:nvCxnSpPr>
        <p:spPr>
          <a:xfrm>
            <a:off x="4120691" y="4077072"/>
            <a:ext cx="313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ole tekstowe 134"/>
          <p:cNvSpPr txBox="1"/>
          <p:nvPr/>
        </p:nvSpPr>
        <p:spPr>
          <a:xfrm>
            <a:off x="4523158" y="2737978"/>
            <a:ext cx="80021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00" dirty="0"/>
              <a:t>Tabela </a:t>
            </a:r>
            <a:r>
              <a:rPr lang="pl-PL" sz="1000" dirty="0"/>
              <a:t>cech</a:t>
            </a:r>
            <a:endParaRPr lang="pl-PL" sz="1000" dirty="0"/>
          </a:p>
          <a:p>
            <a:pPr algn="ctr"/>
            <a:r>
              <a:rPr lang="pl-PL" sz="1000" dirty="0"/>
              <a:t>(plik .</a:t>
            </a:r>
            <a:r>
              <a:rPr lang="pl-PL" sz="1000" dirty="0" err="1"/>
              <a:t>arff</a:t>
            </a:r>
            <a:r>
              <a:rPr lang="pl-PL" sz="1000" dirty="0"/>
              <a:t>)</a:t>
            </a:r>
          </a:p>
        </p:txBody>
      </p:sp>
      <p:sp>
        <p:nvSpPr>
          <p:cNvPr id="136" name="pole tekstowe 135"/>
          <p:cNvSpPr txBox="1"/>
          <p:nvPr/>
        </p:nvSpPr>
        <p:spPr>
          <a:xfrm>
            <a:off x="3597720" y="1932801"/>
            <a:ext cx="176843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Zbiór</a:t>
            </a:r>
          </a:p>
          <a:p>
            <a:r>
              <a:rPr lang="pl-PL" sz="1000" dirty="0" smtClean="0"/>
              <a:t>{</a:t>
            </a:r>
            <a:r>
              <a:rPr lang="pl-PL" sz="1000" dirty="0"/>
              <a:t>URL: string, </a:t>
            </a:r>
            <a:r>
              <a:rPr lang="pl-PL" sz="1000" dirty="0" err="1"/>
              <a:t>czyReklama</a:t>
            </a:r>
            <a:r>
              <a:rPr lang="pl-PL" sz="1000" dirty="0"/>
              <a:t>: </a:t>
            </a:r>
            <a:r>
              <a:rPr lang="pl-PL" sz="1000" dirty="0" err="1"/>
              <a:t>bool</a:t>
            </a:r>
            <a:r>
              <a:rPr lang="pl-PL" sz="1000" dirty="0"/>
              <a:t>}</a:t>
            </a:r>
          </a:p>
        </p:txBody>
      </p:sp>
      <p:cxnSp>
        <p:nvCxnSpPr>
          <p:cNvPr id="138" name="Łącznik prosty ze strzałką 137"/>
          <p:cNvCxnSpPr>
            <a:endCxn id="136" idx="1"/>
          </p:cNvCxnSpPr>
          <p:nvPr/>
        </p:nvCxnSpPr>
        <p:spPr>
          <a:xfrm>
            <a:off x="3383868" y="2132856"/>
            <a:ext cx="2138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ze strzałką 141"/>
          <p:cNvCxnSpPr>
            <a:endCxn id="135" idx="3"/>
          </p:cNvCxnSpPr>
          <p:nvPr/>
        </p:nvCxnSpPr>
        <p:spPr>
          <a:xfrm flipH="1">
            <a:off x="5323377" y="2938033"/>
            <a:ext cx="551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ze strzałką 143"/>
          <p:cNvCxnSpPr>
            <a:endCxn id="66" idx="3"/>
          </p:cNvCxnSpPr>
          <p:nvPr/>
        </p:nvCxnSpPr>
        <p:spPr>
          <a:xfrm flipH="1">
            <a:off x="5511264" y="3658495"/>
            <a:ext cx="363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pole tekstowe 144"/>
          <p:cNvSpPr txBox="1"/>
          <p:nvPr/>
        </p:nvSpPr>
        <p:spPr>
          <a:xfrm>
            <a:off x="4208970" y="4376952"/>
            <a:ext cx="145424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Ustawienia klasyfikatora</a:t>
            </a:r>
          </a:p>
        </p:txBody>
      </p:sp>
      <p:cxnSp>
        <p:nvCxnSpPr>
          <p:cNvPr id="147" name="Łącznik prosty ze strzałką 146"/>
          <p:cNvCxnSpPr>
            <a:endCxn id="145" idx="1"/>
          </p:cNvCxnSpPr>
          <p:nvPr/>
        </p:nvCxnSpPr>
        <p:spPr>
          <a:xfrm>
            <a:off x="3383868" y="4500063"/>
            <a:ext cx="825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ze strzałką 149"/>
          <p:cNvCxnSpPr/>
          <p:nvPr/>
        </p:nvCxnSpPr>
        <p:spPr>
          <a:xfrm flipH="1">
            <a:off x="5614113" y="5051063"/>
            <a:ext cx="248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pole tekstowe 150"/>
          <p:cNvSpPr txBox="1"/>
          <p:nvPr/>
        </p:nvSpPr>
        <p:spPr>
          <a:xfrm>
            <a:off x="4847741" y="4943341"/>
            <a:ext cx="803425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Klasyfikator</a:t>
            </a:r>
          </a:p>
        </p:txBody>
      </p:sp>
      <p:cxnSp>
        <p:nvCxnSpPr>
          <p:cNvPr id="153" name="Łącznik prosty ze strzałką 152"/>
          <p:cNvCxnSpPr>
            <a:stCxn id="151" idx="1"/>
          </p:cNvCxnSpPr>
          <p:nvPr/>
        </p:nvCxnSpPr>
        <p:spPr>
          <a:xfrm flipH="1" flipV="1">
            <a:off x="3371820" y="5051063"/>
            <a:ext cx="1475921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oliniowy 156"/>
          <p:cNvCxnSpPr>
            <a:stCxn id="66" idx="1"/>
          </p:cNvCxnSpPr>
          <p:nvPr/>
        </p:nvCxnSpPr>
        <p:spPr>
          <a:xfrm flipH="1">
            <a:off x="3796421" y="3658495"/>
            <a:ext cx="602038" cy="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Łącznik prostoliniowy 158"/>
          <p:cNvCxnSpPr/>
          <p:nvPr/>
        </p:nvCxnSpPr>
        <p:spPr>
          <a:xfrm>
            <a:off x="3796419" y="3658495"/>
            <a:ext cx="0" cy="16427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ze strzałką 160"/>
          <p:cNvCxnSpPr/>
          <p:nvPr/>
        </p:nvCxnSpPr>
        <p:spPr>
          <a:xfrm flipH="1">
            <a:off x="3362595" y="5301208"/>
            <a:ext cx="412550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Łącznik prostoliniowy 169"/>
          <p:cNvCxnSpPr>
            <a:stCxn id="145" idx="3"/>
          </p:cNvCxnSpPr>
          <p:nvPr/>
        </p:nvCxnSpPr>
        <p:spPr>
          <a:xfrm flipV="1">
            <a:off x="5663214" y="4500062"/>
            <a:ext cx="1596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5" y="5893367"/>
            <a:ext cx="1504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39996"/>
            <a:ext cx="432048" cy="79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44" y="5922342"/>
            <a:ext cx="20288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53" y="5858024"/>
            <a:ext cx="953490" cy="75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6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Trenowanie i produkcja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Mając wszystkie parametry systemu</a:t>
            </a:r>
            <a:r>
              <a:rPr lang="pl-PL" dirty="0"/>
              <a:t> </a:t>
            </a:r>
            <a:r>
              <a:rPr lang="pl-PL" dirty="0" smtClean="0"/>
              <a:t>trenujemy ostateczny klasyfikator na całym zbiorze danych</a:t>
            </a:r>
          </a:p>
          <a:p>
            <a:pPr lvl="1"/>
            <a:r>
              <a:rPr lang="pl-PL" dirty="0" smtClean="0"/>
              <a:t>Nic trudnego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Ostatecznym produktem jest agent odpowiadający na pytanie: czy dany adres URL to reklama?</a:t>
            </a:r>
          </a:p>
          <a:p>
            <a:endParaRPr lang="pl-PL" dirty="0" smtClean="0"/>
          </a:p>
          <a:p>
            <a:r>
              <a:rPr lang="pl-PL" dirty="0" smtClean="0"/>
              <a:t>Istnieją trzy wersje agenta:</a:t>
            </a:r>
          </a:p>
          <a:p>
            <a:pPr lvl="1"/>
            <a:r>
              <a:rPr lang="pl-PL" dirty="0" err="1" smtClean="0"/>
              <a:t>SmartAdFilterAgent</a:t>
            </a:r>
            <a:r>
              <a:rPr lang="pl-PL" dirty="0" smtClean="0"/>
              <a:t> </a:t>
            </a:r>
            <a:r>
              <a:rPr lang="pl-PL" dirty="0" smtClean="0"/>
              <a:t>– wykorzystuje zbudowany klasyfikator</a:t>
            </a:r>
          </a:p>
          <a:p>
            <a:pPr lvl="1"/>
            <a:r>
              <a:rPr lang="pl-PL" dirty="0" err="1" smtClean="0"/>
              <a:t>MentorAdFilterAgent</a:t>
            </a:r>
            <a:r>
              <a:rPr lang="pl-PL" dirty="0" smtClean="0"/>
              <a:t> – </a:t>
            </a:r>
            <a:r>
              <a:rPr lang="pl-PL" dirty="0" smtClean="0"/>
              <a:t>wykorzystuje filtry </a:t>
            </a:r>
            <a:r>
              <a:rPr lang="pl-PL" dirty="0" err="1" smtClean="0"/>
              <a:t>EasyList</a:t>
            </a:r>
            <a:endParaRPr lang="pl-PL" dirty="0" smtClean="0"/>
          </a:p>
          <a:p>
            <a:pPr lvl="1"/>
            <a:r>
              <a:rPr lang="pl-PL" dirty="0" err="1"/>
              <a:t>CompositeAdFilterAgent</a:t>
            </a:r>
            <a:r>
              <a:rPr lang="pl-PL" dirty="0"/>
              <a:t> </a:t>
            </a:r>
            <a:r>
              <a:rPr lang="pl-PL" dirty="0" smtClean="0"/>
              <a:t>– rozwiązanie hybrydowe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307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15336" cy="4495800"/>
          </a:xfrm>
        </p:spPr>
        <p:txBody>
          <a:bodyPr>
            <a:normAutofit/>
          </a:bodyPr>
          <a:lstStyle/>
          <a:p>
            <a:r>
              <a:rPr lang="pl-PL" sz="1600" dirty="0" smtClean="0"/>
              <a:t>Zbiór wygenerowany przez </a:t>
            </a:r>
            <a:r>
              <a:rPr lang="pl-PL" sz="1600" dirty="0" err="1" smtClean="0"/>
              <a:t>proxy</a:t>
            </a:r>
            <a:endParaRPr lang="pl-PL" sz="1600" dirty="0" smtClean="0"/>
          </a:p>
          <a:p>
            <a:pPr lvl="1"/>
            <a:r>
              <a:rPr lang="pl-PL" sz="1300" dirty="0"/>
              <a:t>55202 </a:t>
            </a:r>
            <a:r>
              <a:rPr lang="pl-PL" sz="1300" dirty="0" smtClean="0"/>
              <a:t>próbek</a:t>
            </a:r>
          </a:p>
          <a:p>
            <a:pPr lvl="1"/>
            <a:r>
              <a:rPr lang="pl-PL" sz="1300" dirty="0"/>
              <a:t>2288 </a:t>
            </a:r>
            <a:r>
              <a:rPr lang="pl-PL" sz="1300" dirty="0" smtClean="0"/>
              <a:t>reklam</a:t>
            </a:r>
          </a:p>
          <a:p>
            <a:pPr lvl="1"/>
            <a:r>
              <a:rPr lang="pl-PL" sz="1300" dirty="0"/>
              <a:t>52914 </a:t>
            </a:r>
            <a:r>
              <a:rPr lang="pl-PL" sz="1300" dirty="0" smtClean="0"/>
              <a:t>nie-reklam</a:t>
            </a:r>
          </a:p>
          <a:p>
            <a:pPr lvl="1"/>
            <a:r>
              <a:rPr lang="pl-PL" sz="1300" dirty="0"/>
              <a:t>330542 </a:t>
            </a:r>
            <a:r>
              <a:rPr lang="pl-PL" sz="1300" dirty="0" smtClean="0"/>
              <a:t>cech</a:t>
            </a:r>
            <a:endParaRPr lang="pl-PL" sz="1300" dirty="0" smtClean="0"/>
          </a:p>
          <a:p>
            <a:pPr lvl="1"/>
            <a:endParaRPr lang="pl-PL" sz="1600" dirty="0" smtClean="0"/>
          </a:p>
          <a:p>
            <a:r>
              <a:rPr lang="pl-PL" sz="1600" dirty="0" err="1" smtClean="0"/>
              <a:t>weka.classifiers.trees.RandomForest</a:t>
            </a:r>
            <a:endParaRPr lang="pl-PL" sz="1600" dirty="0" smtClean="0"/>
          </a:p>
          <a:p>
            <a:pPr lvl="1"/>
            <a:r>
              <a:rPr lang="pl-PL" sz="1300" dirty="0" smtClean="0"/>
              <a:t>98,71% - dokładność (</a:t>
            </a:r>
            <a:r>
              <a:rPr lang="pl-PL" sz="1300" dirty="0" err="1" smtClean="0"/>
              <a:t>accuracy</a:t>
            </a:r>
            <a:r>
              <a:rPr lang="pl-PL" sz="1300" dirty="0" smtClean="0"/>
              <a:t>)</a:t>
            </a:r>
          </a:p>
          <a:p>
            <a:pPr lvl="1"/>
            <a:r>
              <a:rPr lang="pl-PL" sz="1300" dirty="0"/>
              <a:t>71,42% </a:t>
            </a:r>
            <a:r>
              <a:rPr lang="pl-PL" sz="1300" dirty="0" smtClean="0"/>
              <a:t>- pełność (</a:t>
            </a:r>
            <a:r>
              <a:rPr lang="pl-PL" sz="1300" dirty="0" err="1" smtClean="0"/>
              <a:t>recall</a:t>
            </a:r>
            <a:r>
              <a:rPr lang="pl-PL" sz="1300" dirty="0" smtClean="0"/>
              <a:t>) 	</a:t>
            </a:r>
            <a:endParaRPr lang="pl-PL" sz="1300" dirty="0" smtClean="0"/>
          </a:p>
          <a:p>
            <a:pPr lvl="1"/>
            <a:r>
              <a:rPr lang="pl-PL" sz="1300" dirty="0"/>
              <a:t>96,69% </a:t>
            </a:r>
            <a:r>
              <a:rPr lang="pl-PL" sz="1300" dirty="0" smtClean="0"/>
              <a:t>- precyzja </a:t>
            </a:r>
            <a:r>
              <a:rPr lang="pl-PL" sz="1300" dirty="0" smtClean="0"/>
              <a:t>(precision)</a:t>
            </a:r>
            <a:r>
              <a:rPr lang="pl-PL" sz="1300" dirty="0" smtClean="0"/>
              <a:t> 	</a:t>
            </a:r>
          </a:p>
          <a:p>
            <a:pPr lvl="1"/>
            <a:r>
              <a:rPr lang="pl-PL" sz="1300" dirty="0"/>
              <a:t>94,71% </a:t>
            </a:r>
            <a:r>
              <a:rPr lang="pl-PL" sz="1300" dirty="0" smtClean="0"/>
              <a:t>- ważona F-miara dla </a:t>
            </a:r>
            <a:r>
              <a:rPr lang="el-GR" sz="1300" dirty="0">
                <a:cs typeface="Times New Roman"/>
              </a:rPr>
              <a:t>α</a:t>
            </a:r>
            <a:r>
              <a:rPr lang="pl-PL" sz="1300" dirty="0">
                <a:cs typeface="Times New Roman"/>
              </a:rPr>
              <a:t> = </a:t>
            </a:r>
            <a:r>
              <a:rPr lang="pl-PL" sz="1300" dirty="0" smtClean="0">
                <a:cs typeface="Times New Roman"/>
              </a:rPr>
              <a:t>0,25 (</a:t>
            </a:r>
            <a:r>
              <a:rPr lang="pl-PL" sz="1300" dirty="0" err="1" smtClean="0">
                <a:cs typeface="Times New Roman"/>
              </a:rPr>
              <a:t>weighted</a:t>
            </a:r>
            <a:r>
              <a:rPr lang="pl-PL" sz="1300" dirty="0" smtClean="0">
                <a:cs typeface="Times New Roman"/>
              </a:rPr>
              <a:t> F-</a:t>
            </a:r>
            <a:r>
              <a:rPr lang="pl-PL" sz="1300" dirty="0" err="1" smtClean="0">
                <a:cs typeface="Times New Roman"/>
              </a:rPr>
              <a:t>measure</a:t>
            </a:r>
            <a:r>
              <a:rPr lang="pl-PL" sz="1300" dirty="0" smtClean="0">
                <a:cs typeface="Times New Roman"/>
              </a:rPr>
              <a:t>)</a:t>
            </a:r>
            <a:endParaRPr lang="pl-PL" sz="1300" dirty="0" smtClean="0"/>
          </a:p>
          <a:p>
            <a:pPr lvl="1"/>
            <a:r>
              <a:rPr lang="pl-PL" sz="1300" dirty="0" smtClean="0"/>
              <a:t>0,10% - odsetek </a:t>
            </a:r>
            <a:r>
              <a:rPr lang="pl-PL" sz="1300" dirty="0"/>
              <a:t>wyników fałszywie </a:t>
            </a:r>
            <a:r>
              <a:rPr lang="pl-PL" sz="1300" dirty="0" smtClean="0"/>
              <a:t>pozytywnych (</a:t>
            </a:r>
            <a:r>
              <a:rPr lang="pl-PL" sz="1300" dirty="0" err="1" smtClean="0"/>
              <a:t>false</a:t>
            </a:r>
            <a:r>
              <a:rPr lang="pl-PL" sz="1300" dirty="0" smtClean="0"/>
              <a:t> </a:t>
            </a:r>
            <a:r>
              <a:rPr lang="pl-PL" sz="1300" dirty="0" err="1" smtClean="0"/>
              <a:t>positive</a:t>
            </a:r>
            <a:r>
              <a:rPr lang="pl-PL" sz="1300" dirty="0" smtClean="0"/>
              <a:t> </a:t>
            </a:r>
            <a:r>
              <a:rPr lang="pl-PL" sz="1300" dirty="0" err="1" smtClean="0"/>
              <a:t>rate</a:t>
            </a:r>
            <a:r>
              <a:rPr lang="pl-PL" sz="1300" dirty="0" smtClean="0"/>
              <a:t>) 	</a:t>
            </a:r>
            <a:endParaRPr lang="pl-PL" sz="1300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0690" y="1628800"/>
            <a:ext cx="3815336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smtClean="0"/>
              <a:t>Popularne </a:t>
            </a:r>
            <a:r>
              <a:rPr lang="pl-PL" sz="1600" dirty="0" smtClean="0"/>
              <a:t>symbole</a:t>
            </a:r>
            <a:endParaRPr lang="pl-PL" sz="1600" dirty="0" smtClean="0"/>
          </a:p>
          <a:p>
            <a:pPr lvl="1"/>
            <a:r>
              <a:rPr lang="pl-PL" sz="1300" dirty="0" smtClean="0"/>
              <a:t>Selektory </a:t>
            </a:r>
            <a:r>
              <a:rPr lang="pl-PL" sz="1300" dirty="0" err="1" smtClean="0"/>
              <a:t>Infogain</a:t>
            </a:r>
            <a:r>
              <a:rPr lang="pl-PL" sz="1300" dirty="0" smtClean="0"/>
              <a:t>, a potem CFS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83" y="2348880"/>
            <a:ext cx="29527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8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1" y="1600200"/>
            <a:ext cx="6408647" cy="4495800"/>
          </a:xfrm>
        </p:spPr>
      </p:pic>
    </p:spTree>
    <p:extLst>
      <p:ext uri="{BB962C8B-B14F-4D97-AF65-F5344CB8AC3E}">
        <p14:creationId xmlns:p14="http://schemas.microsoft.com/office/powerpoint/2010/main" val="151571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6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</a:p>
          <a:p>
            <a:r>
              <a:rPr lang="pl-PL" dirty="0" smtClean="0"/>
              <a:t>Obecne rozwiązania</a:t>
            </a:r>
          </a:p>
          <a:p>
            <a:r>
              <a:rPr lang="pl-PL" dirty="0" smtClean="0"/>
              <a:t>Inteligentny system wykrywania reklam</a:t>
            </a:r>
            <a:endParaRPr lang="pl-PL" dirty="0" smtClean="0"/>
          </a:p>
          <a:p>
            <a:pPr lvl="1"/>
            <a:r>
              <a:rPr lang="pl-PL" dirty="0" smtClean="0"/>
              <a:t>Moduł I: Pozyskiwanie danych</a:t>
            </a:r>
          </a:p>
          <a:p>
            <a:pPr lvl="1"/>
            <a:r>
              <a:rPr lang="pl-PL" dirty="0"/>
              <a:t>Moduł </a:t>
            </a:r>
            <a:r>
              <a:rPr lang="pl-PL" dirty="0" smtClean="0"/>
              <a:t>II: Przetwarzanie danych</a:t>
            </a:r>
          </a:p>
          <a:p>
            <a:pPr lvl="1"/>
            <a:r>
              <a:rPr lang="pl-PL" dirty="0"/>
              <a:t>Moduł </a:t>
            </a:r>
            <a:r>
              <a:rPr lang="pl-PL" dirty="0" smtClean="0"/>
              <a:t>III: </a:t>
            </a:r>
            <a:r>
              <a:rPr lang="pl-PL" dirty="0"/>
              <a:t>Wybór </a:t>
            </a:r>
            <a:r>
              <a:rPr lang="pl-PL" dirty="0" smtClean="0"/>
              <a:t>klasyfikatora</a:t>
            </a:r>
          </a:p>
          <a:p>
            <a:pPr lvl="1"/>
            <a:r>
              <a:rPr lang="pl-PL" dirty="0"/>
              <a:t>Moduł </a:t>
            </a:r>
            <a:r>
              <a:rPr lang="pl-PL" dirty="0" smtClean="0"/>
              <a:t>IV: Trenowanie</a:t>
            </a:r>
          </a:p>
          <a:p>
            <a:pPr lvl="1"/>
            <a:r>
              <a:rPr lang="pl-PL" dirty="0"/>
              <a:t>Moduł </a:t>
            </a:r>
            <a:r>
              <a:rPr lang="pl-PL" dirty="0" smtClean="0"/>
              <a:t>V: </a:t>
            </a:r>
            <a:r>
              <a:rPr lang="pl-PL" dirty="0"/>
              <a:t>Agent </a:t>
            </a:r>
            <a:r>
              <a:rPr lang="pl-PL" dirty="0" smtClean="0"/>
              <a:t>produkcyjny</a:t>
            </a:r>
            <a:endParaRPr lang="pl-PL" dirty="0" smtClean="0"/>
          </a:p>
          <a:p>
            <a:r>
              <a:rPr lang="pl-PL" dirty="0" smtClean="0"/>
              <a:t>Wyniki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8777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3704"/>
            <a:ext cx="5048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15"/>
          <a:stretch/>
        </p:blipFill>
        <p:spPr bwMode="auto">
          <a:xfrm>
            <a:off x="5796136" y="2636912"/>
            <a:ext cx="2617954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64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Obecne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AdBlocker</a:t>
            </a:r>
            <a:endParaRPr lang="pl-PL" dirty="0" smtClean="0"/>
          </a:p>
          <a:p>
            <a:pPr lvl="1"/>
            <a:r>
              <a:rPr lang="pl-PL" dirty="0" smtClean="0"/>
              <a:t>Wtyczka do przeglądarek internetowych</a:t>
            </a:r>
          </a:p>
          <a:p>
            <a:pPr lvl="1"/>
            <a:r>
              <a:rPr lang="pl-PL" dirty="0" smtClean="0"/>
              <a:t>Blokuje żądania HTTP porównując adres URL z bazą filtrów</a:t>
            </a:r>
          </a:p>
          <a:p>
            <a:pPr lvl="1"/>
            <a:r>
              <a:rPr lang="pl-PL" dirty="0" smtClean="0"/>
              <a:t>Filtry to uproszczone wyrażenia regularne z kilkoma dodatkowymi opcjami</a:t>
            </a:r>
            <a:endParaRPr lang="pl-PL" dirty="0"/>
          </a:p>
          <a:p>
            <a:pPr lvl="1"/>
            <a:endParaRPr lang="pl-PL" dirty="0" smtClean="0"/>
          </a:p>
          <a:p>
            <a:r>
              <a:rPr lang="pl-PL" dirty="0" smtClean="0"/>
              <a:t>Problemy</a:t>
            </a:r>
          </a:p>
          <a:p>
            <a:pPr lvl="1"/>
            <a:r>
              <a:rPr lang="pl-PL" dirty="0" smtClean="0"/>
              <a:t>Lista filtrów jest uaktualniana ręcznie</a:t>
            </a:r>
          </a:p>
          <a:p>
            <a:pPr lvl="1"/>
            <a:r>
              <a:rPr lang="pl-PL" dirty="0" smtClean="0"/>
              <a:t>Niewielka możliwość generalizacji </a:t>
            </a:r>
            <a:r>
              <a:rPr lang="pl-PL" dirty="0" smtClean="0"/>
              <a:t>reguł</a:t>
            </a:r>
          </a:p>
          <a:p>
            <a:pPr lvl="1"/>
            <a:endParaRPr lang="pl-PL" dirty="0"/>
          </a:p>
          <a:p>
            <a:r>
              <a:rPr lang="pl-PL" dirty="0"/>
              <a:t>A gdyby użyć metod odkrywania wiedzy?</a:t>
            </a:r>
          </a:p>
          <a:p>
            <a:pPr lvl="1"/>
            <a:r>
              <a:rPr lang="pl-PL" dirty="0"/>
              <a:t>Czy istnieją </a:t>
            </a:r>
            <a:r>
              <a:rPr lang="pl-PL" dirty="0" smtClean="0"/>
              <a:t>cechy i </a:t>
            </a:r>
            <a:r>
              <a:rPr lang="pl-PL" dirty="0"/>
              <a:t>reguły opisujące adresy reklam?</a:t>
            </a:r>
          </a:p>
          <a:p>
            <a:pPr lvl="1"/>
            <a:r>
              <a:rPr lang="pl-PL" dirty="0"/>
              <a:t>Czy reguły te są bardziej generalne niż filtry </a:t>
            </a:r>
            <a:r>
              <a:rPr lang="pl-PL" dirty="0" err="1"/>
              <a:t>AdBlocker’a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78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Schemat systemu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1772204"/>
            <a:ext cx="2592288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1600" dirty="0" smtClean="0"/>
              <a:t>Pozyskiwanie danych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Baza adresów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Mentorzy</a:t>
            </a:r>
            <a:endParaRPr lang="pl-PL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626161" y="2677808"/>
            <a:ext cx="2310537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2. </a:t>
            </a:r>
            <a:r>
              <a:rPr lang="pl-PL" sz="1600" dirty="0" smtClean="0"/>
              <a:t>Przetwarzanie wstępne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Ekstrakcja </a:t>
            </a:r>
            <a:r>
              <a:rPr lang="pl-PL" sz="1600" dirty="0" smtClean="0"/>
              <a:t>cech</a:t>
            </a:r>
            <a:endParaRPr lang="pl-PL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Wybór </a:t>
            </a:r>
            <a:r>
              <a:rPr lang="pl-PL" sz="1600" dirty="0" smtClean="0"/>
              <a:t>cech</a:t>
            </a:r>
            <a:endParaRPr lang="pl-PL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Transformacje</a:t>
            </a:r>
            <a:endParaRPr lang="pl-PL" sz="1600" dirty="0" smtClean="0"/>
          </a:p>
        </p:txBody>
      </p:sp>
      <p:sp>
        <p:nvSpPr>
          <p:cNvPr id="8" name="pole tekstowe 7"/>
          <p:cNvSpPr txBox="1"/>
          <p:nvPr/>
        </p:nvSpPr>
        <p:spPr>
          <a:xfrm>
            <a:off x="539552" y="3782564"/>
            <a:ext cx="259228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3. </a:t>
            </a:r>
            <a:r>
              <a:rPr lang="pl-PL" sz="1600" dirty="0" smtClean="0"/>
              <a:t>Benchmark klasyfikatorów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Dobór klasyfikatora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Dobór parametrów</a:t>
            </a:r>
            <a:endParaRPr lang="pl-PL" sz="16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661084" y="4725459"/>
            <a:ext cx="227561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4. </a:t>
            </a:r>
            <a:r>
              <a:rPr lang="pl-PL" sz="1600" dirty="0" smtClean="0"/>
              <a:t>Trenowanie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Stworzenie wynikowego klasyfikatora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39552" y="4863958"/>
            <a:ext cx="25922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5. </a:t>
            </a:r>
            <a:r>
              <a:rPr lang="pl-PL" sz="1600" dirty="0" smtClean="0"/>
              <a:t>Agent produkcyjny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1600" dirty="0" smtClean="0"/>
              <a:t>Czy URL jest reklamą</a:t>
            </a:r>
            <a:r>
              <a:rPr lang="pl-PL" dirty="0" smtClean="0"/>
              <a:t>?</a:t>
            </a:r>
          </a:p>
        </p:txBody>
      </p:sp>
      <p:cxnSp>
        <p:nvCxnSpPr>
          <p:cNvPr id="23" name="Łącznik prosty ze strzałką 22"/>
          <p:cNvCxnSpPr>
            <a:endCxn id="7" idx="0"/>
          </p:cNvCxnSpPr>
          <p:nvPr/>
        </p:nvCxnSpPr>
        <p:spPr>
          <a:xfrm>
            <a:off x="6781429" y="2142381"/>
            <a:ext cx="1" cy="53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oliniowy 34"/>
          <p:cNvCxnSpPr/>
          <p:nvPr/>
        </p:nvCxnSpPr>
        <p:spPr>
          <a:xfrm flipH="1">
            <a:off x="1835696" y="2936026"/>
            <a:ext cx="3475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endCxn id="8" idx="0"/>
          </p:cNvCxnSpPr>
          <p:nvPr/>
        </p:nvCxnSpPr>
        <p:spPr>
          <a:xfrm>
            <a:off x="1835696" y="2925417"/>
            <a:ext cx="0" cy="85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endCxn id="9" idx="0"/>
          </p:cNvCxnSpPr>
          <p:nvPr/>
        </p:nvCxnSpPr>
        <p:spPr>
          <a:xfrm>
            <a:off x="6798891" y="4077072"/>
            <a:ext cx="0" cy="64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ole tekstowe 65"/>
          <p:cNvSpPr txBox="1"/>
          <p:nvPr/>
        </p:nvSpPr>
        <p:spPr>
          <a:xfrm>
            <a:off x="4145385" y="3456866"/>
            <a:ext cx="111280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Transformator </a:t>
            </a:r>
          </a:p>
          <a:p>
            <a:pPr algn="ctr"/>
            <a:r>
              <a:rPr lang="pl-PL" sz="1000" dirty="0" smtClean="0"/>
              <a:t>URL » </a:t>
            </a:r>
            <a:r>
              <a:rPr lang="pl-PL" sz="1000" dirty="0" smtClean="0"/>
              <a:t>wektor cech</a:t>
            </a:r>
            <a:endParaRPr lang="pl-PL" sz="1000" dirty="0"/>
          </a:p>
        </p:txBody>
      </p:sp>
      <p:cxnSp>
        <p:nvCxnSpPr>
          <p:cNvPr id="71" name="Łącznik prostoliniowy 70"/>
          <p:cNvCxnSpPr/>
          <p:nvPr/>
        </p:nvCxnSpPr>
        <p:spPr>
          <a:xfrm>
            <a:off x="3993099" y="2132856"/>
            <a:ext cx="278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oliniowy 112"/>
          <p:cNvCxnSpPr/>
          <p:nvPr/>
        </p:nvCxnSpPr>
        <p:spPr>
          <a:xfrm>
            <a:off x="3808231" y="2936026"/>
            <a:ext cx="0" cy="115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oliniowy 114"/>
          <p:cNvCxnSpPr/>
          <p:nvPr/>
        </p:nvCxnSpPr>
        <p:spPr>
          <a:xfrm>
            <a:off x="3808231" y="4077072"/>
            <a:ext cx="299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ole tekstowe 134"/>
          <p:cNvSpPr txBox="1"/>
          <p:nvPr/>
        </p:nvSpPr>
        <p:spPr>
          <a:xfrm>
            <a:off x="4269842" y="2725362"/>
            <a:ext cx="80021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00" dirty="0"/>
              <a:t>Tabela </a:t>
            </a:r>
            <a:r>
              <a:rPr lang="pl-PL" sz="1000" dirty="0"/>
              <a:t>cech</a:t>
            </a:r>
            <a:endParaRPr lang="pl-PL" sz="1000" dirty="0"/>
          </a:p>
          <a:p>
            <a:pPr algn="ctr"/>
            <a:r>
              <a:rPr lang="pl-PL" sz="1000" dirty="0"/>
              <a:t>(plik .</a:t>
            </a:r>
            <a:r>
              <a:rPr lang="pl-PL" sz="1000" dirty="0" err="1"/>
              <a:t>arff</a:t>
            </a:r>
            <a:r>
              <a:rPr lang="pl-PL" sz="1000" dirty="0"/>
              <a:t>)</a:t>
            </a:r>
          </a:p>
        </p:txBody>
      </p:sp>
      <p:sp>
        <p:nvSpPr>
          <p:cNvPr id="136" name="pole tekstowe 135"/>
          <p:cNvSpPr txBox="1"/>
          <p:nvPr/>
        </p:nvSpPr>
        <p:spPr>
          <a:xfrm>
            <a:off x="3350070" y="1942326"/>
            <a:ext cx="176843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Zbiór</a:t>
            </a:r>
          </a:p>
          <a:p>
            <a:r>
              <a:rPr lang="pl-PL" sz="1000" dirty="0" smtClean="0"/>
              <a:t>{</a:t>
            </a:r>
            <a:r>
              <a:rPr lang="pl-PL" sz="1000" dirty="0"/>
              <a:t>URL: string, </a:t>
            </a:r>
            <a:r>
              <a:rPr lang="pl-PL" sz="1000" dirty="0" err="1"/>
              <a:t>czyReklama</a:t>
            </a:r>
            <a:r>
              <a:rPr lang="pl-PL" sz="1000" dirty="0"/>
              <a:t>: </a:t>
            </a:r>
            <a:r>
              <a:rPr lang="pl-PL" sz="1000" dirty="0" err="1"/>
              <a:t>bool</a:t>
            </a:r>
            <a:r>
              <a:rPr lang="pl-PL" sz="1000" dirty="0"/>
              <a:t>}</a:t>
            </a:r>
          </a:p>
        </p:txBody>
      </p:sp>
      <p:cxnSp>
        <p:nvCxnSpPr>
          <p:cNvPr id="138" name="Łącznik prosty ze strzałką 137"/>
          <p:cNvCxnSpPr>
            <a:endCxn id="136" idx="1"/>
          </p:cNvCxnSpPr>
          <p:nvPr/>
        </p:nvCxnSpPr>
        <p:spPr>
          <a:xfrm>
            <a:off x="3136218" y="2142381"/>
            <a:ext cx="2138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ze strzałką 141"/>
          <p:cNvCxnSpPr>
            <a:endCxn id="135" idx="3"/>
          </p:cNvCxnSpPr>
          <p:nvPr/>
        </p:nvCxnSpPr>
        <p:spPr>
          <a:xfrm flipH="1">
            <a:off x="5070061" y="2925417"/>
            <a:ext cx="551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ze strzałką 143"/>
          <p:cNvCxnSpPr>
            <a:endCxn id="66" idx="3"/>
          </p:cNvCxnSpPr>
          <p:nvPr/>
        </p:nvCxnSpPr>
        <p:spPr>
          <a:xfrm flipH="1">
            <a:off x="5258190" y="3656921"/>
            <a:ext cx="3632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pole tekstowe 144"/>
          <p:cNvSpPr txBox="1"/>
          <p:nvPr/>
        </p:nvSpPr>
        <p:spPr>
          <a:xfrm>
            <a:off x="3955895" y="4375378"/>
            <a:ext cx="145424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Ustawienia klasyfikatora</a:t>
            </a:r>
          </a:p>
        </p:txBody>
      </p:sp>
      <p:cxnSp>
        <p:nvCxnSpPr>
          <p:cNvPr id="147" name="Łącznik prosty ze strzałką 146"/>
          <p:cNvCxnSpPr>
            <a:endCxn id="145" idx="1"/>
          </p:cNvCxnSpPr>
          <p:nvPr/>
        </p:nvCxnSpPr>
        <p:spPr>
          <a:xfrm>
            <a:off x="3130793" y="4498489"/>
            <a:ext cx="825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ze strzałką 149"/>
          <p:cNvCxnSpPr/>
          <p:nvPr/>
        </p:nvCxnSpPr>
        <p:spPr>
          <a:xfrm flipH="1">
            <a:off x="5387264" y="5051063"/>
            <a:ext cx="248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pole tekstowe 150"/>
          <p:cNvSpPr txBox="1"/>
          <p:nvPr/>
        </p:nvSpPr>
        <p:spPr>
          <a:xfrm>
            <a:off x="4594666" y="4941767"/>
            <a:ext cx="803425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Klasyfikator</a:t>
            </a:r>
          </a:p>
        </p:txBody>
      </p:sp>
      <p:cxnSp>
        <p:nvCxnSpPr>
          <p:cNvPr id="153" name="Łącznik prosty ze strzałką 152"/>
          <p:cNvCxnSpPr>
            <a:stCxn id="151" idx="1"/>
          </p:cNvCxnSpPr>
          <p:nvPr/>
        </p:nvCxnSpPr>
        <p:spPr>
          <a:xfrm flipH="1" flipV="1">
            <a:off x="3118745" y="5049489"/>
            <a:ext cx="1475921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oliniowy 156"/>
          <p:cNvCxnSpPr>
            <a:stCxn id="66" idx="1"/>
          </p:cNvCxnSpPr>
          <p:nvPr/>
        </p:nvCxnSpPr>
        <p:spPr>
          <a:xfrm flipH="1">
            <a:off x="3543345" y="3656921"/>
            <a:ext cx="6020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Łącznik prostoliniowy 158"/>
          <p:cNvCxnSpPr/>
          <p:nvPr/>
        </p:nvCxnSpPr>
        <p:spPr>
          <a:xfrm>
            <a:off x="3543344" y="3656921"/>
            <a:ext cx="0" cy="16427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ze strzałką 160"/>
          <p:cNvCxnSpPr/>
          <p:nvPr/>
        </p:nvCxnSpPr>
        <p:spPr>
          <a:xfrm flipH="1">
            <a:off x="3118745" y="5299634"/>
            <a:ext cx="412550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Łącznik prostoliniowy 169"/>
          <p:cNvCxnSpPr>
            <a:stCxn id="145" idx="3"/>
          </p:cNvCxnSpPr>
          <p:nvPr/>
        </p:nvCxnSpPr>
        <p:spPr>
          <a:xfrm flipV="1">
            <a:off x="5410139" y="4498488"/>
            <a:ext cx="1388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5" y="5893367"/>
            <a:ext cx="1504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39996"/>
            <a:ext cx="432048" cy="79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44" y="5922342"/>
            <a:ext cx="20288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53" y="5858024"/>
            <a:ext cx="953490" cy="75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3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Pozyskiwanie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Zbieranie adresów </a:t>
            </a:r>
            <a:r>
              <a:rPr lang="pl-PL" dirty="0" smtClean="0"/>
              <a:t>URL</a:t>
            </a:r>
          </a:p>
          <a:p>
            <a:pPr lvl="1"/>
            <a:r>
              <a:rPr lang="pl-PL" dirty="0" smtClean="0"/>
              <a:t>Robot internetowy – rozkład sztuczny</a:t>
            </a:r>
          </a:p>
          <a:p>
            <a:pPr lvl="1"/>
            <a:r>
              <a:rPr lang="pl-PL" dirty="0"/>
              <a:t>Proxy w przeglądarce użytkownika zapisujące odwiedzone strony – rozkład </a:t>
            </a:r>
            <a:r>
              <a:rPr lang="pl-PL" dirty="0" smtClean="0"/>
              <a:t>docelowy</a:t>
            </a:r>
            <a:endParaRPr lang="pl-PL" dirty="0"/>
          </a:p>
          <a:p>
            <a:pPr marL="365760" lvl="1" indent="0">
              <a:buNone/>
            </a:pPr>
            <a:endParaRPr lang="pl-PL" dirty="0" smtClean="0"/>
          </a:p>
          <a:p>
            <a:r>
              <a:rPr lang="pl-PL" dirty="0" smtClean="0"/>
              <a:t>Określanie </a:t>
            </a:r>
            <a:r>
              <a:rPr lang="pl-PL" dirty="0" smtClean="0"/>
              <a:t>klasy adresów</a:t>
            </a:r>
          </a:p>
          <a:p>
            <a:pPr lvl="1"/>
            <a:r>
              <a:rPr lang="pl-PL" dirty="0" smtClean="0"/>
              <a:t>Ręcznie</a:t>
            </a:r>
            <a:endParaRPr lang="pl-PL" dirty="0" smtClean="0"/>
          </a:p>
          <a:p>
            <a:pPr lvl="1"/>
            <a:r>
              <a:rPr lang="pl-PL" dirty="0" smtClean="0"/>
              <a:t>Na </a:t>
            </a:r>
            <a:r>
              <a:rPr lang="pl-PL" dirty="0" smtClean="0"/>
              <a:t>podstawie </a:t>
            </a:r>
            <a:r>
              <a:rPr lang="pl-PL" dirty="0" err="1" smtClean="0"/>
              <a:t>EasyList</a:t>
            </a:r>
            <a:endParaRPr lang="pl-PL" dirty="0" smtClean="0"/>
          </a:p>
          <a:p>
            <a:pPr lvl="1"/>
            <a:r>
              <a:rPr lang="pl-PL" dirty="0" smtClean="0"/>
              <a:t>Niech użytkownicy blokują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587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Schemat systemu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1772204"/>
            <a:ext cx="28443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 smtClean="0"/>
              <a:t>Pozyskiwanie danych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Baza adresów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Mentorzy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874482" y="2677808"/>
            <a:ext cx="276948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2. Przetwarzanie wstępne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Ekstrakcja </a:t>
            </a:r>
            <a:r>
              <a:rPr lang="pl-PL" dirty="0" smtClean="0"/>
              <a:t>cech</a:t>
            </a: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Wybór </a:t>
            </a:r>
            <a:r>
              <a:rPr lang="pl-PL" dirty="0"/>
              <a:t>cech</a:t>
            </a: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Filtry i transformacje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39552" y="3782564"/>
            <a:ext cx="28443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3. Benchmark klasyfikatorów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Dobór klasyfikatora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Dobór parametrów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874482" y="4725459"/>
            <a:ext cx="27694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4. Trenowanie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Stworzenie wynikowego klasyfikatora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39552" y="4863958"/>
            <a:ext cx="28443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5. Agent produkcyjny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Czy URL jest reklamą?</a:t>
            </a:r>
          </a:p>
        </p:txBody>
      </p:sp>
      <p:cxnSp>
        <p:nvCxnSpPr>
          <p:cNvPr id="23" name="Łącznik prosty ze strzałką 22"/>
          <p:cNvCxnSpPr>
            <a:endCxn id="7" idx="0"/>
          </p:cNvCxnSpPr>
          <p:nvPr/>
        </p:nvCxnSpPr>
        <p:spPr>
          <a:xfrm>
            <a:off x="7259224" y="2132856"/>
            <a:ext cx="0" cy="54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oliniowy 34"/>
          <p:cNvCxnSpPr/>
          <p:nvPr/>
        </p:nvCxnSpPr>
        <p:spPr>
          <a:xfrm flipH="1">
            <a:off x="1961710" y="2936026"/>
            <a:ext cx="3349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endCxn id="8" idx="0"/>
          </p:cNvCxnSpPr>
          <p:nvPr/>
        </p:nvCxnSpPr>
        <p:spPr>
          <a:xfrm>
            <a:off x="1961710" y="2936026"/>
            <a:ext cx="0" cy="84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endCxn id="9" idx="0"/>
          </p:cNvCxnSpPr>
          <p:nvPr/>
        </p:nvCxnSpPr>
        <p:spPr>
          <a:xfrm>
            <a:off x="7259224" y="4077072"/>
            <a:ext cx="0" cy="64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ole tekstowe 65"/>
          <p:cNvSpPr txBox="1"/>
          <p:nvPr/>
        </p:nvSpPr>
        <p:spPr>
          <a:xfrm>
            <a:off x="4398459" y="3458440"/>
            <a:ext cx="111280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Transformator </a:t>
            </a:r>
          </a:p>
          <a:p>
            <a:pPr algn="ctr"/>
            <a:r>
              <a:rPr lang="pl-PL" sz="1000" dirty="0" smtClean="0"/>
              <a:t>URL » wektor </a:t>
            </a:r>
            <a:r>
              <a:rPr lang="pl-PL" sz="1000" dirty="0"/>
              <a:t>cech</a:t>
            </a:r>
            <a:endParaRPr lang="pl-PL" sz="1000" dirty="0"/>
          </a:p>
        </p:txBody>
      </p:sp>
      <p:cxnSp>
        <p:nvCxnSpPr>
          <p:cNvPr id="71" name="Łącznik prostoliniowy 70"/>
          <p:cNvCxnSpPr/>
          <p:nvPr/>
        </p:nvCxnSpPr>
        <p:spPr>
          <a:xfrm>
            <a:off x="3993099" y="2132856"/>
            <a:ext cx="326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oliniowy 112"/>
          <p:cNvCxnSpPr/>
          <p:nvPr/>
        </p:nvCxnSpPr>
        <p:spPr>
          <a:xfrm>
            <a:off x="4120691" y="2925417"/>
            <a:ext cx="0" cy="115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oliniowy 114"/>
          <p:cNvCxnSpPr/>
          <p:nvPr/>
        </p:nvCxnSpPr>
        <p:spPr>
          <a:xfrm>
            <a:off x="4120691" y="4077072"/>
            <a:ext cx="313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ole tekstowe 134"/>
          <p:cNvSpPr txBox="1"/>
          <p:nvPr/>
        </p:nvSpPr>
        <p:spPr>
          <a:xfrm>
            <a:off x="4523158" y="2737978"/>
            <a:ext cx="80021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00" dirty="0"/>
              <a:t>Tabela </a:t>
            </a:r>
            <a:r>
              <a:rPr lang="pl-PL" sz="1000" dirty="0"/>
              <a:t>cech</a:t>
            </a:r>
            <a:endParaRPr lang="pl-PL" sz="1000" dirty="0"/>
          </a:p>
          <a:p>
            <a:pPr algn="ctr"/>
            <a:r>
              <a:rPr lang="pl-PL" sz="1000" dirty="0"/>
              <a:t>(plik .</a:t>
            </a:r>
            <a:r>
              <a:rPr lang="pl-PL" sz="1000" dirty="0" err="1"/>
              <a:t>arff</a:t>
            </a:r>
            <a:r>
              <a:rPr lang="pl-PL" sz="1000" dirty="0"/>
              <a:t>)</a:t>
            </a:r>
          </a:p>
        </p:txBody>
      </p:sp>
      <p:sp>
        <p:nvSpPr>
          <p:cNvPr id="136" name="pole tekstowe 135"/>
          <p:cNvSpPr txBox="1"/>
          <p:nvPr/>
        </p:nvSpPr>
        <p:spPr>
          <a:xfrm>
            <a:off x="3597720" y="1932801"/>
            <a:ext cx="176843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Zbiór</a:t>
            </a:r>
          </a:p>
          <a:p>
            <a:r>
              <a:rPr lang="pl-PL" sz="1000" dirty="0" smtClean="0"/>
              <a:t>{</a:t>
            </a:r>
            <a:r>
              <a:rPr lang="pl-PL" sz="1000" dirty="0"/>
              <a:t>URL: string, </a:t>
            </a:r>
            <a:r>
              <a:rPr lang="pl-PL" sz="1000" dirty="0" err="1"/>
              <a:t>czyReklama</a:t>
            </a:r>
            <a:r>
              <a:rPr lang="pl-PL" sz="1000" dirty="0"/>
              <a:t>: </a:t>
            </a:r>
            <a:r>
              <a:rPr lang="pl-PL" sz="1000" dirty="0" err="1"/>
              <a:t>bool</a:t>
            </a:r>
            <a:r>
              <a:rPr lang="pl-PL" sz="1000" dirty="0"/>
              <a:t>}</a:t>
            </a:r>
          </a:p>
        </p:txBody>
      </p:sp>
      <p:cxnSp>
        <p:nvCxnSpPr>
          <p:cNvPr id="138" name="Łącznik prosty ze strzałką 137"/>
          <p:cNvCxnSpPr>
            <a:endCxn id="136" idx="1"/>
          </p:cNvCxnSpPr>
          <p:nvPr/>
        </p:nvCxnSpPr>
        <p:spPr>
          <a:xfrm>
            <a:off x="3383868" y="2132856"/>
            <a:ext cx="2138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ze strzałką 141"/>
          <p:cNvCxnSpPr>
            <a:endCxn id="135" idx="3"/>
          </p:cNvCxnSpPr>
          <p:nvPr/>
        </p:nvCxnSpPr>
        <p:spPr>
          <a:xfrm flipH="1">
            <a:off x="5323377" y="2938033"/>
            <a:ext cx="551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ze strzałką 143"/>
          <p:cNvCxnSpPr>
            <a:endCxn id="66" idx="3"/>
          </p:cNvCxnSpPr>
          <p:nvPr/>
        </p:nvCxnSpPr>
        <p:spPr>
          <a:xfrm flipH="1">
            <a:off x="5511264" y="3658495"/>
            <a:ext cx="363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pole tekstowe 144"/>
          <p:cNvSpPr txBox="1"/>
          <p:nvPr/>
        </p:nvSpPr>
        <p:spPr>
          <a:xfrm>
            <a:off x="4208970" y="4376952"/>
            <a:ext cx="145424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Ustawienia klasyfikatora</a:t>
            </a:r>
          </a:p>
        </p:txBody>
      </p:sp>
      <p:cxnSp>
        <p:nvCxnSpPr>
          <p:cNvPr id="147" name="Łącznik prosty ze strzałką 146"/>
          <p:cNvCxnSpPr>
            <a:endCxn id="145" idx="1"/>
          </p:cNvCxnSpPr>
          <p:nvPr/>
        </p:nvCxnSpPr>
        <p:spPr>
          <a:xfrm>
            <a:off x="3383868" y="4500063"/>
            <a:ext cx="825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ze strzałką 149"/>
          <p:cNvCxnSpPr/>
          <p:nvPr/>
        </p:nvCxnSpPr>
        <p:spPr>
          <a:xfrm flipH="1">
            <a:off x="5614113" y="5051063"/>
            <a:ext cx="248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pole tekstowe 150"/>
          <p:cNvSpPr txBox="1"/>
          <p:nvPr/>
        </p:nvSpPr>
        <p:spPr>
          <a:xfrm>
            <a:off x="4847741" y="4943341"/>
            <a:ext cx="803425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Klasyfikator</a:t>
            </a:r>
          </a:p>
        </p:txBody>
      </p:sp>
      <p:cxnSp>
        <p:nvCxnSpPr>
          <p:cNvPr id="153" name="Łącznik prosty ze strzałką 152"/>
          <p:cNvCxnSpPr>
            <a:stCxn id="151" idx="1"/>
          </p:cNvCxnSpPr>
          <p:nvPr/>
        </p:nvCxnSpPr>
        <p:spPr>
          <a:xfrm flipH="1" flipV="1">
            <a:off x="3371820" y="5051063"/>
            <a:ext cx="1475921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oliniowy 156"/>
          <p:cNvCxnSpPr>
            <a:stCxn id="66" idx="1"/>
          </p:cNvCxnSpPr>
          <p:nvPr/>
        </p:nvCxnSpPr>
        <p:spPr>
          <a:xfrm flipH="1">
            <a:off x="3796421" y="3658495"/>
            <a:ext cx="602038" cy="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Łącznik prostoliniowy 158"/>
          <p:cNvCxnSpPr/>
          <p:nvPr/>
        </p:nvCxnSpPr>
        <p:spPr>
          <a:xfrm>
            <a:off x="3796419" y="3658495"/>
            <a:ext cx="0" cy="16427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ze strzałką 160"/>
          <p:cNvCxnSpPr/>
          <p:nvPr/>
        </p:nvCxnSpPr>
        <p:spPr>
          <a:xfrm flipH="1">
            <a:off x="3362595" y="5301208"/>
            <a:ext cx="412550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Łącznik prostoliniowy 169"/>
          <p:cNvCxnSpPr>
            <a:stCxn id="145" idx="3"/>
          </p:cNvCxnSpPr>
          <p:nvPr/>
        </p:nvCxnSpPr>
        <p:spPr>
          <a:xfrm flipV="1">
            <a:off x="5663214" y="4500062"/>
            <a:ext cx="1596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5" y="5893367"/>
            <a:ext cx="1504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39996"/>
            <a:ext cx="432048" cy="79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44" y="5922342"/>
            <a:ext cx="20288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53" y="5858024"/>
            <a:ext cx="953490" cy="75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Przetwarzanie wstępne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Jak zamienić napis na </a:t>
            </a:r>
            <a:r>
              <a:rPr lang="pl-PL" dirty="0" smtClean="0"/>
              <a:t>cechy? </a:t>
            </a:r>
            <a:r>
              <a:rPr lang="pl-PL" dirty="0" smtClean="0"/>
              <a:t>(Ekstraktory)</a:t>
            </a:r>
          </a:p>
          <a:p>
            <a:pPr lvl="1"/>
            <a:r>
              <a:rPr lang="pl-PL" dirty="0" smtClean="0"/>
              <a:t>Właściwości adresu URL</a:t>
            </a:r>
          </a:p>
          <a:p>
            <a:pPr lvl="2"/>
            <a:r>
              <a:rPr lang="pl-PL" dirty="0" smtClean="0"/>
              <a:t>Długość znakowa, ilość segmentów, brakujące segmenty, długości znakowe poszczególnych segmentów</a:t>
            </a:r>
          </a:p>
          <a:p>
            <a:pPr lvl="1"/>
            <a:r>
              <a:rPr lang="pl-PL" dirty="0" smtClean="0"/>
              <a:t>Symbole (na </a:t>
            </a:r>
            <a:r>
              <a:rPr lang="pl-PL" dirty="0" smtClean="0"/>
              <a:t>przykładzie </a:t>
            </a:r>
            <a:r>
              <a:rPr lang="pl-PL" i="1" dirty="0" smtClean="0"/>
              <a:t>support.google.com/</a:t>
            </a:r>
            <a:r>
              <a:rPr lang="pl-PL" i="1" dirty="0" err="1" smtClean="0"/>
              <a:t>ads</a:t>
            </a:r>
            <a:r>
              <a:rPr lang="pl-PL" i="1" dirty="0" smtClean="0"/>
              <a:t>/?</a:t>
            </a:r>
            <a:r>
              <a:rPr lang="pl-PL" i="1" dirty="0" err="1" smtClean="0"/>
              <a:t>hl</a:t>
            </a:r>
            <a:r>
              <a:rPr lang="pl-PL" i="1" dirty="0" smtClean="0"/>
              <a:t>=en)</a:t>
            </a:r>
            <a:endParaRPr lang="pl-PL" dirty="0" smtClean="0"/>
          </a:p>
          <a:p>
            <a:pPr lvl="2"/>
            <a:r>
              <a:rPr lang="pl-PL" dirty="0" smtClean="0"/>
              <a:t>Surowe</a:t>
            </a:r>
          </a:p>
          <a:p>
            <a:pPr lvl="3"/>
            <a:r>
              <a:rPr lang="pl-PL" dirty="0"/>
              <a:t>com, </a:t>
            </a:r>
            <a:r>
              <a:rPr lang="pl-PL" dirty="0" err="1"/>
              <a:t>google</a:t>
            </a:r>
            <a:r>
              <a:rPr lang="pl-PL" dirty="0"/>
              <a:t>, </a:t>
            </a:r>
            <a:r>
              <a:rPr lang="pl-PL" dirty="0" err="1" smtClean="0"/>
              <a:t>support</a:t>
            </a:r>
            <a:r>
              <a:rPr lang="pl-PL" dirty="0"/>
              <a:t>, </a:t>
            </a:r>
            <a:r>
              <a:rPr lang="pl-PL" dirty="0" err="1" smtClean="0"/>
              <a:t>ads</a:t>
            </a:r>
            <a:r>
              <a:rPr lang="pl-PL" dirty="0" smtClean="0"/>
              <a:t>, </a:t>
            </a:r>
            <a:r>
              <a:rPr lang="pl-PL" dirty="0" err="1" smtClean="0"/>
              <a:t>hl</a:t>
            </a:r>
            <a:r>
              <a:rPr lang="pl-PL" dirty="0"/>
              <a:t>, en</a:t>
            </a:r>
            <a:endParaRPr lang="pl-PL" dirty="0" smtClean="0"/>
          </a:p>
          <a:p>
            <a:pPr lvl="2"/>
            <a:r>
              <a:rPr lang="pl-PL" dirty="0" smtClean="0"/>
              <a:t>Z informacją o segmencie</a:t>
            </a:r>
          </a:p>
          <a:p>
            <a:pPr lvl="3"/>
            <a:r>
              <a:rPr lang="pl-PL" dirty="0" err="1" smtClean="0"/>
              <a:t>HOST:com</a:t>
            </a:r>
            <a:r>
              <a:rPr lang="pl-PL" dirty="0" smtClean="0"/>
              <a:t>, </a:t>
            </a:r>
            <a:r>
              <a:rPr lang="pl-PL" dirty="0" err="1" smtClean="0"/>
              <a:t>HOST:google</a:t>
            </a:r>
            <a:r>
              <a:rPr lang="pl-PL" dirty="0" smtClean="0"/>
              <a:t>, </a:t>
            </a:r>
            <a:r>
              <a:rPr lang="pl-PL" dirty="0" err="1" smtClean="0"/>
              <a:t>HOST:support</a:t>
            </a:r>
            <a:r>
              <a:rPr lang="pl-PL" dirty="0" smtClean="0"/>
              <a:t>, </a:t>
            </a:r>
            <a:r>
              <a:rPr lang="pl-PL" dirty="0" err="1" smtClean="0"/>
              <a:t>PATH:ads</a:t>
            </a:r>
            <a:r>
              <a:rPr lang="pl-PL" dirty="0" smtClean="0"/>
              <a:t>, </a:t>
            </a:r>
            <a:r>
              <a:rPr lang="pl-PL" dirty="0" err="1" smtClean="0"/>
              <a:t>QUERY:hl</a:t>
            </a:r>
            <a:r>
              <a:rPr lang="pl-PL" dirty="0" smtClean="0"/>
              <a:t>, …</a:t>
            </a:r>
          </a:p>
          <a:p>
            <a:pPr lvl="2"/>
            <a:r>
              <a:rPr lang="pl-PL" dirty="0" err="1" smtClean="0"/>
              <a:t>Bigramy</a:t>
            </a:r>
            <a:r>
              <a:rPr lang="pl-PL" dirty="0" smtClean="0"/>
              <a:t>, </a:t>
            </a:r>
            <a:r>
              <a:rPr lang="pl-PL" dirty="0" err="1" smtClean="0"/>
              <a:t>trigramy</a:t>
            </a:r>
            <a:r>
              <a:rPr lang="pl-PL" dirty="0" smtClean="0"/>
              <a:t> sekwencyjne</a:t>
            </a:r>
          </a:p>
          <a:p>
            <a:pPr lvl="3"/>
            <a:r>
              <a:rPr lang="pl-PL" dirty="0" smtClean="0"/>
              <a:t>com&gt;</a:t>
            </a:r>
            <a:r>
              <a:rPr lang="pl-PL" dirty="0" err="1" smtClean="0"/>
              <a:t>google</a:t>
            </a:r>
            <a:r>
              <a:rPr lang="pl-PL" dirty="0" smtClean="0"/>
              <a:t>, </a:t>
            </a:r>
            <a:r>
              <a:rPr lang="pl-PL" dirty="0" err="1" smtClean="0"/>
              <a:t>google</a:t>
            </a:r>
            <a:r>
              <a:rPr lang="pl-PL" dirty="0" smtClean="0"/>
              <a:t>&gt;</a:t>
            </a:r>
            <a:r>
              <a:rPr lang="pl-PL" dirty="0" err="1" smtClean="0"/>
              <a:t>support</a:t>
            </a:r>
            <a:r>
              <a:rPr lang="pl-PL" dirty="0" smtClean="0"/>
              <a:t>, …, </a:t>
            </a:r>
            <a:r>
              <a:rPr lang="pl-PL" dirty="0" err="1" smtClean="0"/>
              <a:t>ads</a:t>
            </a:r>
            <a:r>
              <a:rPr lang="pl-PL" dirty="0" smtClean="0"/>
              <a:t>&gt;</a:t>
            </a:r>
            <a:r>
              <a:rPr lang="pl-PL" dirty="0" err="1" smtClean="0"/>
              <a:t>hl</a:t>
            </a:r>
            <a:r>
              <a:rPr lang="pl-PL" dirty="0" smtClean="0"/>
              <a:t>&gt;en, …</a:t>
            </a:r>
          </a:p>
          <a:p>
            <a:pPr lvl="2"/>
            <a:r>
              <a:rPr lang="pl-PL" dirty="0" err="1" smtClean="0"/>
              <a:t>Bigramy</a:t>
            </a:r>
            <a:r>
              <a:rPr lang="pl-PL" dirty="0" smtClean="0"/>
              <a:t> pełne</a:t>
            </a:r>
          </a:p>
          <a:p>
            <a:pPr lvl="3"/>
            <a:r>
              <a:rPr lang="pl-PL" dirty="0" smtClean="0"/>
              <a:t>…, com&gt;</a:t>
            </a:r>
            <a:r>
              <a:rPr lang="pl-PL" dirty="0" err="1" smtClean="0"/>
              <a:t>ads</a:t>
            </a:r>
            <a:r>
              <a:rPr lang="pl-PL" dirty="0" smtClean="0"/>
              <a:t>, …, </a:t>
            </a:r>
            <a:r>
              <a:rPr lang="pl-PL" dirty="0" err="1" smtClean="0"/>
              <a:t>google</a:t>
            </a:r>
            <a:r>
              <a:rPr lang="pl-PL" dirty="0" smtClean="0"/>
              <a:t>&gt;</a:t>
            </a:r>
            <a:r>
              <a:rPr lang="pl-PL" dirty="0" err="1" smtClean="0"/>
              <a:t>ads</a:t>
            </a:r>
            <a:r>
              <a:rPr lang="pl-PL" dirty="0" smtClean="0"/>
              <a:t>, …</a:t>
            </a:r>
          </a:p>
          <a:p>
            <a:pPr lvl="2"/>
            <a:r>
              <a:rPr lang="pl-PL" dirty="0" smtClean="0"/>
              <a:t>Ilość </a:t>
            </a:r>
            <a:r>
              <a:rPr lang="pl-PL" dirty="0" smtClean="0"/>
              <a:t>symboli numerycznych</a:t>
            </a:r>
            <a:r>
              <a:rPr lang="pl-PL" dirty="0" smtClean="0"/>
              <a:t>, ilość </a:t>
            </a:r>
            <a:r>
              <a:rPr lang="pl-PL" dirty="0" smtClean="0"/>
              <a:t>symboli względem </a:t>
            </a:r>
            <a:r>
              <a:rPr lang="pl-PL" dirty="0" smtClean="0"/>
              <a:t>segmentów</a:t>
            </a:r>
          </a:p>
        </p:txBody>
      </p:sp>
    </p:spTree>
    <p:extLst>
      <p:ext uri="{BB962C8B-B14F-4D97-AF65-F5344CB8AC3E}">
        <p14:creationId xmlns:p14="http://schemas.microsoft.com/office/powerpoint/2010/main" val="27733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Przetwarzanie wstępne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70000" lnSpcReduction="20000"/>
          </a:bodyPr>
          <a:lstStyle/>
          <a:p>
            <a:r>
              <a:rPr lang="pl-PL" dirty="0" smtClean="0"/>
              <a:t>Problem rozmiaru danych</a:t>
            </a:r>
          </a:p>
          <a:p>
            <a:pPr lvl="1"/>
            <a:r>
              <a:rPr lang="pl-PL" dirty="0" smtClean="0"/>
              <a:t>Internet to (prawie) nieskończone źródło adresów URL</a:t>
            </a:r>
          </a:p>
          <a:p>
            <a:pPr lvl="1"/>
            <a:r>
              <a:rPr lang="pl-PL" dirty="0" smtClean="0"/>
              <a:t>Zbiór możliwych </a:t>
            </a:r>
            <a:r>
              <a:rPr lang="pl-PL" dirty="0" smtClean="0"/>
              <a:t>symboli jest </a:t>
            </a:r>
            <a:r>
              <a:rPr lang="pl-PL" dirty="0" smtClean="0"/>
              <a:t>nieograniczony, tak jak język naturalny</a:t>
            </a:r>
          </a:p>
          <a:p>
            <a:pPr lvl="1"/>
            <a:r>
              <a:rPr lang="pl-PL" dirty="0" smtClean="0"/>
              <a:t>Większość </a:t>
            </a:r>
            <a:r>
              <a:rPr lang="pl-PL" dirty="0"/>
              <a:t>cech nie </a:t>
            </a:r>
            <a:r>
              <a:rPr lang="pl-PL" dirty="0"/>
              <a:t>niesie żadnej </a:t>
            </a:r>
            <a:r>
              <a:rPr lang="pl-PL" dirty="0" smtClean="0"/>
              <a:t>informacji</a:t>
            </a:r>
          </a:p>
          <a:p>
            <a:pPr lvl="1"/>
            <a:r>
              <a:rPr lang="pl-PL" dirty="0" smtClean="0"/>
              <a:t>Nadmiarowe dane spowalniają proces uczenia i pogarszają jakość klasyfikatorów</a:t>
            </a:r>
          </a:p>
          <a:p>
            <a:pPr lvl="1"/>
            <a:endParaRPr lang="pl-PL" dirty="0"/>
          </a:p>
          <a:p>
            <a:r>
              <a:rPr lang="pl-PL" dirty="0" smtClean="0"/>
              <a:t>Sposoby na zmniejszenie rozmiaru danych</a:t>
            </a:r>
          </a:p>
          <a:p>
            <a:pPr lvl="1"/>
            <a:r>
              <a:rPr lang="pl-PL" dirty="0" smtClean="0"/>
              <a:t>Selekcja </a:t>
            </a:r>
            <a:r>
              <a:rPr lang="pl-PL" dirty="0"/>
              <a:t>cech</a:t>
            </a:r>
            <a:endParaRPr lang="pl-PL" dirty="0" smtClean="0"/>
          </a:p>
          <a:p>
            <a:pPr lvl="1"/>
            <a:r>
              <a:rPr lang="pl-PL" dirty="0" smtClean="0"/>
              <a:t>Sklejanie takich samych próbek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Transformacje</a:t>
            </a:r>
            <a:endParaRPr lang="pl-PL" dirty="0" smtClean="0"/>
          </a:p>
          <a:p>
            <a:pPr lvl="1"/>
            <a:r>
              <a:rPr lang="pl-PL" dirty="0" smtClean="0"/>
              <a:t>Dyskretyzacja</a:t>
            </a:r>
          </a:p>
          <a:p>
            <a:pPr lvl="1"/>
            <a:r>
              <a:rPr lang="pl-PL" dirty="0" smtClean="0"/>
              <a:t>Binaryzacja</a:t>
            </a:r>
          </a:p>
          <a:p>
            <a:pPr lvl="1"/>
            <a:r>
              <a:rPr lang="pl-PL" dirty="0" smtClean="0"/>
              <a:t>TF/IDF</a:t>
            </a:r>
          </a:p>
        </p:txBody>
      </p:sp>
    </p:spTree>
    <p:extLst>
      <p:ext uri="{BB962C8B-B14F-4D97-AF65-F5344CB8AC3E}">
        <p14:creationId xmlns:p14="http://schemas.microsoft.com/office/powerpoint/2010/main" val="23913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Średni">
  <a:themeElements>
    <a:clrScheme name="Średn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Średni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Średni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533</TotalTime>
  <Words>695</Words>
  <Application>Microsoft Office PowerPoint</Application>
  <PresentationFormat>Pokaz na ekranie (4:3)</PresentationFormat>
  <Paragraphs>199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Średni</vt:lpstr>
      <vt:lpstr>Inteligentne wykrywanie reklam w sieci WWW</vt:lpstr>
      <vt:lpstr>Spis Treści</vt:lpstr>
      <vt:lpstr>Problem</vt:lpstr>
      <vt:lpstr>Obecne rozwiązania</vt:lpstr>
      <vt:lpstr>Schemat systemu</vt:lpstr>
      <vt:lpstr>Pozyskiwanie danych</vt:lpstr>
      <vt:lpstr>Schemat systemu</vt:lpstr>
      <vt:lpstr>Przetwarzanie wstępne</vt:lpstr>
      <vt:lpstr>Przetwarzanie wstępne</vt:lpstr>
      <vt:lpstr>Schemat systemu</vt:lpstr>
      <vt:lpstr>Benchmark klasyfikatorów</vt:lpstr>
      <vt:lpstr>Schemat systemu</vt:lpstr>
      <vt:lpstr>Trenowanie i produkcja</vt:lpstr>
      <vt:lpstr>Wyniki</vt:lpstr>
      <vt:lpstr>Wyniki</vt:lpstr>
      <vt:lpstr>Dziękuję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Inteligentne wykrywanie reklam</dc:title>
  <dc:creator>Dom</dc:creator>
  <cp:lastModifiedBy>Adrian</cp:lastModifiedBy>
  <cp:revision>114</cp:revision>
  <dcterms:created xsi:type="dcterms:W3CDTF">2012-11-04T11:39:11Z</dcterms:created>
  <dcterms:modified xsi:type="dcterms:W3CDTF">2013-06-26T19:04:29Z</dcterms:modified>
</cp:coreProperties>
</file>