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31B1D1-9161-4151-91F1-3151E131D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335600"/>
            <a:ext cx="3383280" cy="4709880"/>
          </a:xfrm>
          <a:prstGeom prst="rect">
            <a:avLst/>
          </a:prstGeom>
        </p:spPr>
      </p:pic>
      <p:sp>
        <p:nvSpPr>
          <p:cNvPr id="38" name="TextShape 1"/>
          <p:cNvSpPr txBox="1"/>
          <p:nvPr/>
        </p:nvSpPr>
        <p:spPr>
          <a:xfrm>
            <a:off x="822960" y="219960"/>
            <a:ext cx="8321040" cy="1024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Search for New Physics with Jets + MET</a:t>
            </a:r>
            <a:r>
              <a:rPr lang="en-US" sz="3600"/>
              <a:t>
</a:t>
            </a:r>
            <a:r>
              <a:rPr lang="en-US">
                <a:solidFill>
                  <a:srgbClr val="0099ff"/>
                </a:solidFill>
              </a:rPr>
              <a:t>Matthias Schr</a:t>
            </a:r>
            <a:r>
              <a:rPr lang="en-US">
                <a:solidFill>
                  <a:srgbClr val="0099ff"/>
                </a:solidFill>
                <a:latin typeface="Arial"/>
                <a:ea typeface="Arial"/>
              </a:rPr>
              <a:t>ö</a:t>
            </a:r>
            <a:r>
              <a:rPr lang="en-US">
                <a:solidFill>
                  <a:srgbClr val="0099ff"/>
                </a:solidFill>
              </a:rPr>
              <a:t>der (DESY)</a:t>
            </a:r>
            <a:r>
              <a:rPr lang="en-US">
                <a:solidFill>
                  <a:srgbClr val="0099ff"/>
                </a:solidFill>
              </a:rPr>
              <a:t>
</a:t>
            </a:r>
            <a:r>
              <a:rPr lang="en-US">
                <a:solidFill>
                  <a:srgbClr val="0099ff"/>
                </a:solidFill>
              </a:rPr>
              <a:t>Altan Cakir (DESY)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560" y="3546720"/>
            <a:ext cx="4846320" cy="3882960"/>
          </a:xfrm>
          <a:prstGeom prst="rect">
            <a:avLst/>
          </a:prstGeom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7480" y="5327280"/>
            <a:ext cx="3686760" cy="2043360"/>
          </a:xfrm>
          <a:prstGeom prst="rect">
            <a:avLst/>
          </a:prstGeom>
        </p:spPr>
      </p:pic>
      <p:sp>
        <p:nvSpPr>
          <p:cNvPr id="41" name="TextShape 2"/>
          <p:cNvSpPr txBox="1"/>
          <p:nvPr/>
        </p:nvSpPr>
        <p:spPr>
          <a:xfrm>
            <a:off x="4114800" y="770400"/>
            <a:ext cx="5760720" cy="3206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The search for new physics is one of the primary goals of the LHC physics programme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In this exercise, we will follow the recently published SUS-13-012 and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/>
              <a:t>Perform a search for new-physics in events with jets and missing transverse momentum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/>
              <a:t>Focus on the prediction of the expected Standard-Model backgrounds from data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/>
              <a:t>Compare our background predictions to the latest 8-TeV data from CMS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