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t>‹#›</a:t>
            </a:fld>
            <a:endParaRPr lang="en-IN"/>
          </a:p>
        </p:txBody>
      </p:sp>
    </p:spTree>
    <p:extLst>
      <p:ext uri="{BB962C8B-B14F-4D97-AF65-F5344CB8AC3E}">
        <p14:creationId xmlns:p14="http://schemas.microsoft.com/office/powerpoint/2010/main"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CHPnRob-gcW76spTcKjtVJaAyBcc3VAV/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drive/folders/1HAh2xK6lcz1nxuKB6xXcsBTIc4-cKscy?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209800"/>
            <a:ext cx="4267199" cy="1137491"/>
          </a:xfrm>
          <a:prstGeom prst="rect">
            <a:avLst/>
          </a:prstGeom>
        </p:spPr>
        <p:txBody>
          <a:bodyPr vert="horz" wrap="square" lIns="0" tIns="16510" rIns="0" bIns="0" rtlCol="0">
            <a:spAutoFit/>
          </a:bodyPr>
          <a:lstStyle/>
          <a:p>
            <a:pPr marL="12700">
              <a:lnSpc>
                <a:spcPct val="100000"/>
              </a:lnSpc>
              <a:spcBef>
                <a:spcPts val="130"/>
              </a:spcBef>
            </a:pPr>
            <a:r>
              <a:rPr lang="en-IN" sz="3600" dirty="0">
                <a:solidFill>
                  <a:srgbClr val="FF0000"/>
                </a:solidFill>
                <a:latin typeface="Trebuchet MS"/>
                <a:cs typeface="Trebuchet MS"/>
              </a:rPr>
              <a:t>RAJKUMAR A D</a:t>
            </a:r>
          </a:p>
          <a:p>
            <a:pPr marL="12700">
              <a:lnSpc>
                <a:spcPct val="100000"/>
              </a:lnSpc>
              <a:spcBef>
                <a:spcPts val="130"/>
              </a:spcBef>
            </a:pPr>
            <a:r>
              <a:rPr lang="en-IN" sz="3600" dirty="0">
                <a:solidFill>
                  <a:srgbClr val="FF0000"/>
                </a:solidFill>
                <a:latin typeface="Trebuchet MS"/>
                <a:cs typeface="Trebuchet MS"/>
              </a:rPr>
              <a:t>(2021506068)</a:t>
            </a:r>
          </a:p>
        </p:txBody>
      </p:sp>
      <p:sp>
        <p:nvSpPr>
          <p:cNvPr id="8" name="object 8"/>
          <p:cNvSpPr txBox="1"/>
          <p:nvPr/>
        </p:nvSpPr>
        <p:spPr>
          <a:xfrm>
            <a:off x="6324600" y="47244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D6608E22-8FEF-DFCE-6416-CBB18A8CE107}"/>
              </a:ext>
            </a:extLst>
          </p:cNvPr>
          <p:cNvSpPr txBox="1"/>
          <p:nvPr/>
        </p:nvSpPr>
        <p:spPr>
          <a:xfrm>
            <a:off x="5669406" y="3467397"/>
            <a:ext cx="5867400" cy="369332"/>
          </a:xfrm>
          <a:prstGeom prst="rect">
            <a:avLst/>
          </a:prstGeom>
          <a:noFill/>
        </p:spPr>
        <p:txBody>
          <a:bodyPr wrap="square" rtlCol="0">
            <a:spAutoFit/>
          </a:bodyPr>
          <a:lstStyle/>
          <a:p>
            <a:r>
              <a:rPr lang="en-IN" dirty="0">
                <a:solidFill>
                  <a:srgbClr val="FF0000"/>
                </a:solidFill>
              </a:rPr>
              <a:t>NM ID:4C4B66EE597E69C8FA84539DC7844B02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24BFA440-6AC8-10F8-54BF-4BEA4A78DFBC}"/>
              </a:ext>
            </a:extLst>
          </p:cNvPr>
          <p:cNvSpPr txBox="1"/>
          <p:nvPr/>
        </p:nvSpPr>
        <p:spPr>
          <a:xfrm>
            <a:off x="1382458" y="1508351"/>
            <a:ext cx="6770941" cy="1323439"/>
          </a:xfrm>
          <a:prstGeom prst="rect">
            <a:avLst/>
          </a:prstGeom>
          <a:noFill/>
        </p:spPr>
        <p:txBody>
          <a:bodyPr wrap="square">
            <a:spAutoFit/>
          </a:bodyPr>
          <a:lstStyle/>
          <a:p>
            <a:r>
              <a:rPr lang="en-IN" sz="2000" dirty="0">
                <a:latin typeface="Trebuchet MS" panose="020B0603020202020204" pitchFamily="34" charset="0"/>
              </a:rPr>
              <a:t>The "WOW" factor in my solution lies in its ability to revolutionize how businesses approach marketing and customer engagement. By harnessing the power of artificial neural networks, your solution offers:</a:t>
            </a:r>
          </a:p>
        </p:txBody>
      </p:sp>
      <p:sp>
        <p:nvSpPr>
          <p:cNvPr id="12" name="TextBox 11">
            <a:extLst>
              <a:ext uri="{FF2B5EF4-FFF2-40B4-BE49-F238E27FC236}">
                <a16:creationId xmlns:a16="http://schemas.microsoft.com/office/drawing/2014/main" id="{725F7298-87DA-F7B8-CE2D-B19F986130CA}"/>
              </a:ext>
            </a:extLst>
          </p:cNvPr>
          <p:cNvSpPr txBox="1"/>
          <p:nvPr/>
        </p:nvSpPr>
        <p:spPr>
          <a:xfrm>
            <a:off x="2270220" y="3124140"/>
            <a:ext cx="7419912" cy="3785652"/>
          </a:xfrm>
          <a:prstGeom prst="rect">
            <a:avLst/>
          </a:prstGeom>
          <a:noFill/>
        </p:spPr>
        <p:txBody>
          <a:bodyPr wrap="square">
            <a:spAutoFit/>
          </a:bodyPr>
          <a:lstStyle/>
          <a:p>
            <a:pPr marL="285750" indent="-285750">
              <a:buFont typeface="Arial" panose="020B0604020202020204" pitchFamily="34" charset="0"/>
              <a:buChar char="•"/>
            </a:pPr>
            <a:r>
              <a:rPr lang="en-US" sz="2000" b="1" dirty="0"/>
              <a:t>Comprehensive Approach: </a:t>
            </a:r>
            <a:r>
              <a:rPr lang="en-US" sz="2000" dirty="0"/>
              <a:t>Your project takes a comprehensive approach to customer churn prediction, combining survival analysis techniques, machine learning models, and explainable AI techniques to provide a deep understanding of customer behavior and churn.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Practical Application: </a:t>
            </a:r>
            <a:r>
              <a:rPr lang="en-US" sz="2000" dirty="0"/>
              <a:t>By deploying the model as a Flask web app, you have made the insights and predictions easily accessible and actionable for businesses, allowing them to implement targeted retention strategies.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725F7298-87DA-F7B8-CE2D-B19F986130CA}"/>
              </a:ext>
            </a:extLst>
          </p:cNvPr>
          <p:cNvSpPr txBox="1"/>
          <p:nvPr/>
        </p:nvSpPr>
        <p:spPr>
          <a:xfrm>
            <a:off x="2233644" y="1675745"/>
            <a:ext cx="7419912" cy="4401205"/>
          </a:xfrm>
          <a:prstGeom prst="rect">
            <a:avLst/>
          </a:prstGeom>
          <a:noFill/>
        </p:spPr>
        <p:txBody>
          <a:bodyPr wrap="square">
            <a:spAutoFit/>
          </a:bodyPr>
          <a:lstStyle/>
          <a:p>
            <a:pPr marL="285750" indent="-285750">
              <a:buFont typeface="Arial" panose="020B0604020202020204" pitchFamily="34" charset="0"/>
              <a:buChar char="•"/>
            </a:pPr>
            <a:r>
              <a:rPr lang="en-US" sz="2000" b="1" dirty="0"/>
              <a:t>Insightful Visualizations: </a:t>
            </a:r>
            <a:r>
              <a:rPr lang="en-US" sz="2000" dirty="0"/>
              <a:t>The use of visualizations such as the Kaplan-Meier curve, log-rank test plots, and </a:t>
            </a:r>
            <a:r>
              <a:rPr lang="en-US" sz="2000" dirty="0" err="1"/>
              <a:t>Shap</a:t>
            </a:r>
            <a:r>
              <a:rPr lang="en-US" sz="2000" dirty="0"/>
              <a:t> values in the Flask app enhances the user experience and facilitates better decision-making.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Focus on Lifetime Value: </a:t>
            </a:r>
            <a:r>
              <a:rPr lang="en-US" sz="2000" dirty="0"/>
              <a:t>Calculating the expected lifetime value of customers adds a valuable dimension to the analysis, helping businesses prioritize their retention efforts based on the potential value of each customer.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Business Impact: </a:t>
            </a:r>
            <a:r>
              <a:rPr lang="en-US" sz="2000" dirty="0"/>
              <a:t>The ultimate "wow" factor lies in the potential business impact of your solution, which can lead to significant cost savings through reduced churn rates and increased customer retention and loyalty.</a:t>
            </a:r>
            <a:endParaRPr lang="en-IN" sz="2000" dirty="0"/>
          </a:p>
        </p:txBody>
      </p:sp>
    </p:spTree>
    <p:extLst>
      <p:ext uri="{BB962C8B-B14F-4D97-AF65-F5344CB8AC3E}">
        <p14:creationId xmlns:p14="http://schemas.microsoft.com/office/powerpoint/2010/main"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3477875"/>
          </a:xfrm>
          <a:prstGeom prst="rect">
            <a:avLst/>
          </a:prstGeom>
          <a:noFill/>
        </p:spPr>
        <p:txBody>
          <a:bodyPr wrap="square">
            <a:spAutoFit/>
          </a:bodyPr>
          <a:lstStyle/>
          <a:p>
            <a:r>
              <a:rPr lang="en-US" sz="2000" b="1" dirty="0"/>
              <a:t>Logistic Regression: </a:t>
            </a:r>
            <a:r>
              <a:rPr lang="en-US" sz="2000" dirty="0"/>
              <a:t>A simple yet effective model for binary classification, where the output is the probability of a customer churning.</a:t>
            </a:r>
          </a:p>
          <a:p>
            <a:endParaRPr lang="en-US" sz="2000" b="1" dirty="0"/>
          </a:p>
          <a:p>
            <a:r>
              <a:rPr lang="en-US" sz="2000" b="1" dirty="0"/>
              <a:t>Decision Trees: </a:t>
            </a:r>
            <a:r>
              <a:rPr lang="en-US" sz="2000" dirty="0"/>
              <a:t>These models use a tree-like graph of decisions and their possible consequences. They are easy to interpret and can handle both numerical and categorical data.</a:t>
            </a:r>
          </a:p>
          <a:p>
            <a:endParaRPr lang="en-US" sz="2000" b="1" dirty="0"/>
          </a:p>
          <a:p>
            <a:r>
              <a:rPr lang="en-US" sz="2000" b="1" dirty="0"/>
              <a:t>Random Forest: </a:t>
            </a:r>
            <a:r>
              <a:rPr lang="en-US" sz="2000" dirty="0"/>
              <a:t>A type of ensemble learning method that combines multiple decision trees to improve prediction accuracy and reduce overfitting.</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838200" y="1371600"/>
            <a:ext cx="8010525" cy="4401205"/>
          </a:xfrm>
          <a:prstGeom prst="rect">
            <a:avLst/>
          </a:prstGeom>
          <a:noFill/>
        </p:spPr>
        <p:txBody>
          <a:bodyPr wrap="square">
            <a:spAutoFit/>
          </a:bodyPr>
          <a:lstStyle/>
          <a:p>
            <a:r>
              <a:rPr lang="en-US" sz="2000" b="1" dirty="0"/>
              <a:t>Gradient Boosting Machines (GBM): </a:t>
            </a:r>
            <a:r>
              <a:rPr lang="en-US" sz="2000" dirty="0"/>
              <a:t>Another ensemble method that builds models sequentially, each new model correcting errors made by the previous ones.</a:t>
            </a:r>
          </a:p>
          <a:p>
            <a:endParaRPr lang="en-US" sz="2000" dirty="0"/>
          </a:p>
          <a:p>
            <a:r>
              <a:rPr lang="en-US" sz="2000" b="1" dirty="0"/>
              <a:t>Support Vector Machines (SVM): </a:t>
            </a:r>
            <a:r>
              <a:rPr lang="en-US" sz="2000" dirty="0"/>
              <a:t>A supervised learning model that analyzes data for classification and regression analysis.</a:t>
            </a:r>
          </a:p>
          <a:p>
            <a:endParaRPr lang="en-US" sz="2000" b="1" dirty="0"/>
          </a:p>
          <a:p>
            <a:r>
              <a:rPr lang="en-US" sz="2000" b="1" dirty="0"/>
              <a:t>Neural Networks: </a:t>
            </a:r>
            <a:r>
              <a:rPr lang="en-US" sz="2000" dirty="0"/>
              <a:t>Deep learning models that can learn complex patterns in data. They are particularly useful for large datasets with many features.</a:t>
            </a:r>
          </a:p>
          <a:p>
            <a:endParaRPr lang="en-US" sz="2000" b="1" dirty="0"/>
          </a:p>
          <a:p>
            <a:r>
              <a:rPr lang="en-US" sz="2000" b="1" dirty="0"/>
              <a:t>Survival Analysis: </a:t>
            </a:r>
            <a:r>
              <a:rPr lang="en-US" sz="2000" dirty="0"/>
              <a:t>This technique is used to predict the time until an event (such as customer churn) occurs, taking into account censoring and other factors.</a:t>
            </a:r>
            <a:endParaRPr lang="en-IN" sz="2000" dirty="0"/>
          </a:p>
        </p:txBody>
      </p:sp>
    </p:spTree>
    <p:extLst>
      <p:ext uri="{BB962C8B-B14F-4D97-AF65-F5344CB8AC3E}">
        <p14:creationId xmlns:p14="http://schemas.microsoft.com/office/powerpoint/2010/main"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1" name="TextBox 10">
            <a:hlinkClick r:id="rId3"/>
            <a:extLst>
              <a:ext uri="{FF2B5EF4-FFF2-40B4-BE49-F238E27FC236}">
                <a16:creationId xmlns:a16="http://schemas.microsoft.com/office/drawing/2014/main" id="{8CF7EE73-E010-71D5-A0FD-C32400045338}"/>
              </a:ext>
            </a:extLst>
          </p:cNvPr>
          <p:cNvSpPr txBox="1"/>
          <p:nvPr/>
        </p:nvSpPr>
        <p:spPr>
          <a:xfrm>
            <a:off x="990600" y="5188089"/>
            <a:ext cx="9429750" cy="707886"/>
          </a:xfrm>
          <a:prstGeom prst="rect">
            <a:avLst/>
          </a:prstGeom>
          <a:noFill/>
        </p:spPr>
        <p:txBody>
          <a:bodyPr wrap="square" rtlCol="0">
            <a:spAutoFit/>
          </a:bodyPr>
          <a:lstStyle/>
          <a:p>
            <a:r>
              <a:rPr lang="en-IN" sz="2000" dirty="0">
                <a:hlinkClick r:id="rId4"/>
              </a:rPr>
              <a:t>https://drive.google.com/drive/folders/1HAh2xK6lcz1nxuKB6xXcsBTIc4-cKscy?usp=sharing</a:t>
            </a:r>
            <a:endParaRPr lang="en-IN" sz="2000" dirty="0"/>
          </a:p>
        </p:txBody>
      </p:sp>
      <p:sp>
        <p:nvSpPr>
          <p:cNvPr id="13" name="TextBox 12">
            <a:extLst>
              <a:ext uri="{FF2B5EF4-FFF2-40B4-BE49-F238E27FC236}">
                <a16:creationId xmlns:a16="http://schemas.microsoft.com/office/drawing/2014/main" id="{3589CEC8-C99F-F196-CEA0-88554880B71A}"/>
              </a:ext>
            </a:extLst>
          </p:cNvPr>
          <p:cNvSpPr txBox="1"/>
          <p:nvPr/>
        </p:nvSpPr>
        <p:spPr>
          <a:xfrm>
            <a:off x="914400" y="1165631"/>
            <a:ext cx="8620125"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In customer attrition prediction, the results typically focus on evaluating the model's performance using metrics like accuracy, precision, recall, and F1-score. These metrics help assess how well the model can predict customer churn. Additionally, the results may include insights into customer behavior and preferences, which can be used to develop targeted retention strategies. The ultimate goal is to deploy a model that can effectively reduce churn rates and improve customer loyalty, leading to increased revenue and profitability for the business.</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The ultimate goal of the project is to deploy a model that can accurately predict customer churn and provide actionable insights to help reduce churn rates and improve customer retention.</a:t>
            </a:r>
          </a:p>
        </p:txBody>
      </p:sp>
      <p:sp>
        <p:nvSpPr>
          <p:cNvPr id="15" name="TextBox 14">
            <a:extLst>
              <a:ext uri="{FF2B5EF4-FFF2-40B4-BE49-F238E27FC236}">
                <a16:creationId xmlns:a16="http://schemas.microsoft.com/office/drawing/2014/main" id="{6B55A033-1D25-7774-4318-7135AC366234}"/>
              </a:ext>
            </a:extLst>
          </p:cNvPr>
          <p:cNvSpPr txBox="1"/>
          <p:nvPr/>
        </p:nvSpPr>
        <p:spPr>
          <a:xfrm>
            <a:off x="728091" y="469178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t>PROJECT</a:t>
            </a:r>
            <a:r>
              <a:rPr sz="3600" spc="-90" dirty="0"/>
              <a:t> </a:t>
            </a:r>
            <a:r>
              <a:rPr sz="3600" spc="-10" dirty="0"/>
              <a:t>TITLE</a:t>
            </a: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C62119A-4BDC-70F1-4C89-024ACB87CDE3}"/>
              </a:ext>
            </a:extLst>
          </p:cNvPr>
          <p:cNvSpPr txBox="1"/>
          <p:nvPr/>
        </p:nvSpPr>
        <p:spPr>
          <a:xfrm>
            <a:off x="944972" y="2656671"/>
            <a:ext cx="9043414" cy="1446550"/>
          </a:xfrm>
          <a:prstGeom prst="rect">
            <a:avLst/>
          </a:prstGeom>
          <a:noFill/>
        </p:spPr>
        <p:txBody>
          <a:bodyPr wrap="square" rtlCol="0">
            <a:spAutoFit/>
          </a:bodyPr>
          <a:lstStyle/>
          <a:p>
            <a:pPr algn="ctr"/>
            <a:r>
              <a:rPr lang="en-IN" sz="4400" b="1" dirty="0">
                <a:solidFill>
                  <a:srgbClr val="FF0000"/>
                </a:solidFill>
              </a:rPr>
              <a:t>CUSTOMER</a:t>
            </a:r>
            <a:r>
              <a:rPr lang="en-IN" sz="3200" b="1" dirty="0">
                <a:solidFill>
                  <a:srgbClr val="FF0000"/>
                </a:solidFill>
              </a:rPr>
              <a:t> </a:t>
            </a:r>
            <a:r>
              <a:rPr lang="en-IN" sz="4400" b="1" dirty="0">
                <a:solidFill>
                  <a:srgbClr val="FF0000"/>
                </a:solidFill>
              </a:rPr>
              <a:t>ATTRITION</a:t>
            </a:r>
            <a:r>
              <a:rPr lang="en-IN" sz="3200" b="1" dirty="0">
                <a:solidFill>
                  <a:srgbClr val="FF0000"/>
                </a:solidFill>
              </a:rPr>
              <a:t> </a:t>
            </a:r>
            <a:r>
              <a:rPr lang="en-IN" sz="4400" b="1" dirty="0">
                <a:solidFill>
                  <a:srgbClr val="FF0000"/>
                </a:solidFill>
              </a:rPr>
              <a:t>PREDICTION</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77984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E5235C9-C5A9-3396-21E6-A44D2020577A}"/>
              </a:ext>
            </a:extLst>
          </p:cNvPr>
          <p:cNvSpPr txBox="1"/>
          <p:nvPr/>
        </p:nvSpPr>
        <p:spPr>
          <a:xfrm>
            <a:off x="2028825" y="1902202"/>
            <a:ext cx="7600950" cy="3046988"/>
          </a:xfrm>
          <a:prstGeom prst="rect">
            <a:avLst/>
          </a:prstGeom>
          <a:noFill/>
        </p:spPr>
        <p:txBody>
          <a:bodyPr wrap="square" rtlCol="0">
            <a:spAutoFit/>
          </a:bodyPr>
          <a:lstStyle/>
          <a:p>
            <a:r>
              <a:rPr lang="en-US" sz="2400" dirty="0">
                <a:latin typeface="Trebuchet MS" panose="020B0603020202020204" pitchFamily="34" charset="0"/>
              </a:rPr>
              <a:t>The project aims to develop an artificial neural network (ANN) model for predicting customer survival analysis. During model deployment, the trained model is integrated into a production environment for real-time predictions. The agenda includes an introduction to the project's significance, followed by details on data collection and preparation, focusing on dataset selection and preprocessing techniques. </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1FE82FA6-5D0C-91FA-249A-81CB5509EFC2}"/>
              </a:ext>
            </a:extLst>
          </p:cNvPr>
          <p:cNvSpPr txBox="1"/>
          <p:nvPr/>
        </p:nvSpPr>
        <p:spPr>
          <a:xfrm>
            <a:off x="771017" y="1415160"/>
            <a:ext cx="7026720" cy="4493538"/>
          </a:xfrm>
          <a:prstGeom prst="rect">
            <a:avLst/>
          </a:prstGeom>
          <a:noFill/>
        </p:spPr>
        <p:txBody>
          <a:bodyPr wrap="square">
            <a:spAutoFit/>
          </a:bodyPr>
          <a:lstStyle/>
          <a:p>
            <a:r>
              <a:rPr lang="en-US" sz="2200" dirty="0">
                <a:latin typeface="Trebuchet MS" panose="020B0603020202020204" pitchFamily="34" charset="0"/>
              </a:rPr>
              <a:t>Develop an artificial neural network (ANN) model in Python using </a:t>
            </a:r>
            <a:r>
              <a:rPr lang="en-US" sz="2200" dirty="0" err="1">
                <a:latin typeface="Trebuchet MS" panose="020B0603020202020204" pitchFamily="34" charset="0"/>
              </a:rPr>
              <a:t>Jupyter</a:t>
            </a:r>
            <a:r>
              <a:rPr lang="en-US" sz="2200" dirty="0">
                <a:latin typeface="Trebuchet MS" panose="020B0603020202020204" pitchFamily="34" charset="0"/>
              </a:rPr>
              <a:t> Notebook to predict Customer churn. The objective of this project is to predict customer churn for a business. Customer churn, or the rate at which customers stop doing business with a company, is a critical metric that directly impacts revenue and </a:t>
            </a:r>
            <a:r>
              <a:rPr lang="en-US" sz="2200" dirty="0" err="1">
                <a:latin typeface="Trebuchet MS" panose="020B0603020202020204" pitchFamily="34" charset="0"/>
              </a:rPr>
              <a:t>profitability.We</a:t>
            </a:r>
            <a:r>
              <a:rPr lang="en-US" sz="2200" dirty="0">
                <a:latin typeface="Trebuchet MS" panose="020B0603020202020204" pitchFamily="34" charset="0"/>
              </a:rPr>
              <a:t> aim to develop a predictive model that can identify customers at risk of churning. This model will help the business proactively address customer retention strategies, such as targeted marketing campaigns or personalized offers, to reduce churn rates and increase customer loyalty. </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5AAFB8A7-ABEB-3607-403D-265E7D1EFFEA}"/>
              </a:ext>
            </a:extLst>
          </p:cNvPr>
          <p:cNvSpPr txBox="1"/>
          <p:nvPr/>
        </p:nvSpPr>
        <p:spPr>
          <a:xfrm>
            <a:off x="739775" y="1694783"/>
            <a:ext cx="7170611" cy="461665"/>
          </a:xfrm>
          <a:prstGeom prst="rect">
            <a:avLst/>
          </a:prstGeom>
          <a:noFill/>
        </p:spPr>
        <p:txBody>
          <a:bodyPr wrap="square">
            <a:spAutoFit/>
          </a:bodyPr>
          <a:lstStyle/>
          <a:p>
            <a:r>
              <a:rPr lang="en-US" sz="2400" dirty="0">
                <a:latin typeface="Trebuchet MS" panose="020B0603020202020204" pitchFamily="34" charset="0"/>
              </a:rPr>
              <a:t>The project will involve the following steps:</a:t>
            </a:r>
            <a:endParaRPr lang="en-IN" sz="2400" dirty="0">
              <a:latin typeface="Trebuchet MS" panose="020B0603020202020204" pitchFamily="34" charset="0"/>
            </a:endParaRPr>
          </a:p>
        </p:txBody>
      </p:sp>
      <p:sp>
        <p:nvSpPr>
          <p:cNvPr id="16" name="TextBox 15">
            <a:extLst>
              <a:ext uri="{FF2B5EF4-FFF2-40B4-BE49-F238E27FC236}">
                <a16:creationId xmlns:a16="http://schemas.microsoft.com/office/drawing/2014/main" id="{3C56742B-9110-D075-49EE-128BB681192E}"/>
              </a:ext>
            </a:extLst>
          </p:cNvPr>
          <p:cNvSpPr txBox="1"/>
          <p:nvPr/>
        </p:nvSpPr>
        <p:spPr>
          <a:xfrm>
            <a:off x="739775" y="2349520"/>
            <a:ext cx="7947025" cy="1323439"/>
          </a:xfrm>
          <a:prstGeom prst="rect">
            <a:avLst/>
          </a:prstGeom>
          <a:noFill/>
        </p:spPr>
        <p:txBody>
          <a:bodyPr wrap="square">
            <a:spAutoFit/>
          </a:bodyPr>
          <a:lstStyle/>
          <a:p>
            <a:r>
              <a:rPr lang="en-US" sz="2000" b="1" dirty="0">
                <a:latin typeface="Trebuchet MS" panose="020B0603020202020204" pitchFamily="34" charset="0"/>
              </a:rPr>
              <a:t>1) Data Collection and Preparation: </a:t>
            </a:r>
            <a:r>
              <a:rPr lang="en-US" sz="2000" dirty="0">
                <a:latin typeface="Trebuchet MS" panose="020B0603020202020204" pitchFamily="34" charset="0"/>
              </a:rPr>
              <a:t>Gather and clean customer data, including demographics, transaction history, and customer </a:t>
            </a:r>
            <a:r>
              <a:rPr lang="en-US" sz="2000" dirty="0" err="1">
                <a:latin typeface="Trebuchet MS" panose="020B0603020202020204" pitchFamily="34" charset="0"/>
              </a:rPr>
              <a:t>interactions.Preprocess</a:t>
            </a:r>
            <a:r>
              <a:rPr lang="en-US" sz="2000" dirty="0">
                <a:latin typeface="Trebuchet MS" panose="020B0603020202020204" pitchFamily="34" charset="0"/>
              </a:rPr>
              <a:t> the data to ensure it is suitable for training the ANN.</a:t>
            </a:r>
            <a:endParaRPr lang="en-IN" sz="2000" dirty="0">
              <a:latin typeface="Trebuchet MS" panose="020B0603020202020204" pitchFamily="34" charset="0"/>
            </a:endParaRPr>
          </a:p>
        </p:txBody>
      </p:sp>
      <p:sp>
        <p:nvSpPr>
          <p:cNvPr id="19" name="TextBox 18">
            <a:extLst>
              <a:ext uri="{FF2B5EF4-FFF2-40B4-BE49-F238E27FC236}">
                <a16:creationId xmlns:a16="http://schemas.microsoft.com/office/drawing/2014/main" id="{4F0D4F4F-5326-8CFB-B27C-9ABDCC6CB48D}"/>
              </a:ext>
            </a:extLst>
          </p:cNvPr>
          <p:cNvSpPr txBox="1"/>
          <p:nvPr/>
        </p:nvSpPr>
        <p:spPr>
          <a:xfrm>
            <a:off x="739775" y="4017038"/>
            <a:ext cx="7577328" cy="1015663"/>
          </a:xfrm>
          <a:prstGeom prst="rect">
            <a:avLst/>
          </a:prstGeom>
          <a:noFill/>
        </p:spPr>
        <p:txBody>
          <a:bodyPr wrap="square">
            <a:spAutoFit/>
          </a:bodyPr>
          <a:lstStyle/>
          <a:p>
            <a:r>
              <a:rPr lang="en-US" sz="2000" b="1" dirty="0">
                <a:latin typeface="Trebuchet MS" panose="020B0603020202020204" pitchFamily="34" charset="0"/>
              </a:rPr>
              <a:t>2) Exploratory Data Analysis (EDA): </a:t>
            </a:r>
            <a:r>
              <a:rPr lang="en-US" sz="2000" dirty="0">
                <a:latin typeface="Trebuchet MS" panose="020B0603020202020204" pitchFamily="34" charset="0"/>
              </a:rPr>
              <a:t>Analyze the data to understand patterns and relationships related to customer churn.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0A968E6D-6EA1-4EFD-BA77-625E0F165C1C}"/>
              </a:ext>
            </a:extLst>
          </p:cNvPr>
          <p:cNvSpPr txBox="1"/>
          <p:nvPr/>
        </p:nvSpPr>
        <p:spPr>
          <a:xfrm>
            <a:off x="676275" y="1952982"/>
            <a:ext cx="7577328" cy="1323439"/>
          </a:xfrm>
          <a:prstGeom prst="rect">
            <a:avLst/>
          </a:prstGeom>
          <a:noFill/>
        </p:spPr>
        <p:txBody>
          <a:bodyPr wrap="square">
            <a:spAutoFit/>
          </a:bodyPr>
          <a:lstStyle/>
          <a:p>
            <a:r>
              <a:rPr lang="en-US" sz="2000" b="1" dirty="0">
                <a:latin typeface="Trebuchet MS" panose="020B0603020202020204" pitchFamily="34" charset="0"/>
              </a:rPr>
              <a:t>3)Model Selection and Training: </a:t>
            </a:r>
            <a:r>
              <a:rPr lang="en-US" sz="2000" dirty="0">
                <a:latin typeface="Trebuchet MS" panose="020B0603020202020204" pitchFamily="34" charset="0"/>
              </a:rPr>
              <a:t>Create new features or transform existing ones to improve the model's predictive </a:t>
            </a:r>
            <a:r>
              <a:rPr lang="en-US" sz="2000" dirty="0" err="1">
                <a:latin typeface="Trebuchet MS" panose="020B0603020202020204" pitchFamily="34" charset="0"/>
              </a:rPr>
              <a:t>power.Choose</a:t>
            </a:r>
            <a:r>
              <a:rPr lang="en-US" sz="2000" dirty="0">
                <a:latin typeface="Trebuchet MS" panose="020B0603020202020204" pitchFamily="34" charset="0"/>
              </a:rPr>
              <a:t> a machine learning model and train it on the prepared data to predict customer churn.</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id="{4F0D4F4F-5326-8CFB-B27C-9ABDCC6CB48D}"/>
              </a:ext>
            </a:extLst>
          </p:cNvPr>
          <p:cNvSpPr txBox="1"/>
          <p:nvPr/>
        </p:nvSpPr>
        <p:spPr>
          <a:xfrm>
            <a:off x="706247" y="3410712"/>
            <a:ext cx="7577328" cy="1015663"/>
          </a:xfrm>
          <a:prstGeom prst="rect">
            <a:avLst/>
          </a:prstGeom>
          <a:noFill/>
        </p:spPr>
        <p:txBody>
          <a:bodyPr wrap="square">
            <a:spAutoFit/>
          </a:bodyPr>
          <a:lstStyle/>
          <a:p>
            <a:r>
              <a:rPr lang="en-US" sz="2000" b="1" dirty="0">
                <a:latin typeface="Trebuchet MS" panose="020B0603020202020204" pitchFamily="34" charset="0"/>
              </a:rPr>
              <a:t>4) Results and Deployment:</a:t>
            </a:r>
            <a:r>
              <a:rPr lang="en-US" sz="2000" dirty="0">
                <a:latin typeface="Trebuchet MS" panose="020B0603020202020204" pitchFamily="34" charset="0"/>
              </a:rPr>
              <a:t> Evaluate the model's performance using metrics like accuracy and deploy it for real-time predictions to implement targeted retention strategies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0A968E6D-6EA1-4EFD-BA77-625E0F165C1C}"/>
              </a:ext>
            </a:extLst>
          </p:cNvPr>
          <p:cNvSpPr txBox="1"/>
          <p:nvPr/>
        </p:nvSpPr>
        <p:spPr>
          <a:xfrm>
            <a:off x="706247" y="4694956"/>
            <a:ext cx="7577328" cy="1015663"/>
          </a:xfrm>
          <a:prstGeom prst="rect">
            <a:avLst/>
          </a:prstGeom>
          <a:noFill/>
        </p:spPr>
        <p:txBody>
          <a:bodyPr wrap="square">
            <a:spAutoFit/>
          </a:bodyPr>
          <a:lstStyle/>
          <a:p>
            <a:r>
              <a:rPr lang="en-US" sz="2000" b="1" dirty="0">
                <a:latin typeface="Trebuchet MS" panose="020B0603020202020204" pitchFamily="34" charset="0"/>
              </a:rPr>
              <a:t>5) Conclusion and Future Work: </a:t>
            </a:r>
            <a:r>
              <a:rPr lang="en-US" sz="2000" dirty="0">
                <a:latin typeface="Trebuchet MS" panose="020B0603020202020204" pitchFamily="34" charset="0"/>
              </a:rPr>
              <a:t>Summarize the findings of the project and discuss potential areas for future research and improvement of the ANN model.</a:t>
            </a:r>
            <a:endParaRPr lang="en-IN" sz="2000" dirty="0">
              <a:latin typeface="Trebuchet MS" panose="020B0603020202020204" pitchFamily="34" charset="0"/>
            </a:endParaRPr>
          </a:p>
        </p:txBody>
      </p:sp>
    </p:spTree>
    <p:extLst>
      <p:ext uri="{BB962C8B-B14F-4D97-AF65-F5344CB8AC3E}">
        <p14:creationId xmlns:p14="http://schemas.microsoft.com/office/powerpoint/2010/main"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62923BA-50E4-C00C-F548-412C337485AD}"/>
              </a:ext>
            </a:extLst>
          </p:cNvPr>
          <p:cNvSpPr txBox="1"/>
          <p:nvPr/>
        </p:nvSpPr>
        <p:spPr>
          <a:xfrm>
            <a:off x="990600" y="2057400"/>
            <a:ext cx="7162800" cy="2554545"/>
          </a:xfrm>
          <a:prstGeom prst="rect">
            <a:avLst/>
          </a:prstGeom>
          <a:noFill/>
        </p:spPr>
        <p:txBody>
          <a:bodyPr wrap="square">
            <a:spAutoFit/>
          </a:bodyPr>
          <a:lstStyle/>
          <a:p>
            <a:pPr marL="342900" indent="-342900" algn="l">
              <a:buFont typeface="Arial" panose="020B0604020202020204" pitchFamily="34" charset="0"/>
              <a:buChar char="•"/>
            </a:pPr>
            <a:r>
              <a:rPr lang="en-US" sz="3200" dirty="0">
                <a:latin typeface="Trebuchet MS" panose="020B0603020202020204" pitchFamily="34" charset="0"/>
              </a:rPr>
              <a:t>Marketing Teams</a:t>
            </a:r>
          </a:p>
          <a:p>
            <a:pPr marL="342900" indent="-342900" algn="l">
              <a:buFont typeface="Arial" panose="020B0604020202020204" pitchFamily="34" charset="0"/>
              <a:buChar char="•"/>
            </a:pPr>
            <a:r>
              <a:rPr lang="en-US" sz="3200" dirty="0">
                <a:latin typeface="Trebuchet MS" panose="020B0603020202020204" pitchFamily="34" charset="0"/>
              </a:rPr>
              <a:t>Customer Service Teams</a:t>
            </a:r>
          </a:p>
          <a:p>
            <a:pPr marL="342900" indent="-342900" algn="l">
              <a:buFont typeface="Arial" panose="020B0604020202020204" pitchFamily="34" charset="0"/>
              <a:buChar char="•"/>
            </a:pPr>
            <a:r>
              <a:rPr lang="en-US" sz="3200" dirty="0">
                <a:latin typeface="Trebuchet MS" panose="020B0603020202020204" pitchFamily="34" charset="0"/>
              </a:rPr>
              <a:t>Product Development Teams</a:t>
            </a:r>
          </a:p>
          <a:p>
            <a:pPr marL="342900" indent="-342900" algn="l">
              <a:buFont typeface="Arial" panose="020B0604020202020204" pitchFamily="34" charset="0"/>
              <a:buChar char="•"/>
            </a:pPr>
            <a:r>
              <a:rPr lang="en-US" sz="3200" dirty="0">
                <a:latin typeface="Trebuchet MS" panose="020B0603020202020204" pitchFamily="34" charset="0"/>
              </a:rPr>
              <a:t>Management and Executives</a:t>
            </a:r>
          </a:p>
          <a:p>
            <a:pPr marL="342900" indent="-342900" algn="l">
              <a:buFont typeface="Arial" panose="020B0604020202020204" pitchFamily="34" charset="0"/>
              <a:buChar char="•"/>
            </a:pPr>
            <a:r>
              <a:rPr lang="en-US" sz="3200" dirty="0">
                <a:latin typeface="Trebuchet MS" panose="020B0603020202020204" pitchFamily="34" charset="0"/>
              </a:rPr>
              <a:t>Sales Teams</a:t>
            </a:r>
            <a:endParaRPr lang="en-IN"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rebuchet MS" panose="020B0603020202020204" pitchFamily="34" charset="0"/>
              </a:rPr>
              <a:t>Develop a machine learning model using artificial neural networks (ANNs) to predict customer churn based on customer data.</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Utilize Python programming language with libraries such as TensorFlow or </a:t>
            </a:r>
            <a:r>
              <a:rPr lang="en-IN" sz="2000" dirty="0" err="1">
                <a:latin typeface="Trebuchet MS" panose="020B0603020202020204" pitchFamily="34" charset="0"/>
              </a:rPr>
              <a:t>PyTorch</a:t>
            </a:r>
            <a:r>
              <a:rPr lang="en-IN" sz="2000" dirty="0">
                <a:latin typeface="Trebuchet MS" panose="020B0603020202020204" pitchFamily="34" charset="0"/>
              </a:rPr>
              <a:t> for ANN implementation.</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Use </a:t>
            </a:r>
            <a:r>
              <a:rPr lang="en-IN" sz="2000" dirty="0" err="1">
                <a:latin typeface="Trebuchet MS" panose="020B0603020202020204" pitchFamily="34" charset="0"/>
              </a:rPr>
              <a:t>Jupyter</a:t>
            </a:r>
            <a:r>
              <a:rPr lang="en-IN" sz="2000" dirty="0">
                <a:latin typeface="Trebuchet MS" panose="020B0603020202020204" pitchFamily="34" charset="0"/>
              </a:rPr>
              <a:t> Notebook for interactive development and documentation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785872" y="1788467"/>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07208" y="2362200"/>
            <a:ext cx="6099048"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 By building a machine learning model, businesses can predict which customers are likely to churn, allowing them to proactively implement retention strategies.</a:t>
            </a:r>
          </a:p>
          <a:p>
            <a:pPr marL="285750" indent="-285750">
              <a:buFont typeface="Arial" panose="020B0604020202020204" pitchFamily="34" charset="0"/>
              <a:buChar char="•"/>
            </a:pPr>
            <a:r>
              <a:rPr lang="en-US" dirty="0">
                <a:latin typeface="Trebuchet MS" panose="020B0603020202020204" pitchFamily="34" charset="0"/>
              </a:rPr>
              <a:t> Through the use of explainable AI techniques, businesses gain insights into the factors driving customer churn, enabling them to make informed decisions about customer retention strategies.</a:t>
            </a:r>
          </a:p>
          <a:p>
            <a:pPr marL="285750" indent="-285750">
              <a:buFont typeface="Arial" panose="020B0604020202020204" pitchFamily="34" charset="0"/>
              <a:buChar char="•"/>
            </a:pPr>
            <a:r>
              <a:rPr lang="en-US" dirty="0">
                <a:latin typeface="Trebuchet MS" panose="020B0603020202020204" pitchFamily="34" charset="0"/>
              </a:rPr>
              <a:t> Acquiring new customers is more costly than retaining existing ones. By reducing churn rates, businesses can save on customer acquisition costs and increase overall profitability.</a:t>
            </a:r>
          </a:p>
          <a:p>
            <a:pPr marL="285750" indent="-285750">
              <a:buFont typeface="Arial" panose="020B0604020202020204" pitchFamily="34" charset="0"/>
              <a:buChar char="•"/>
            </a:pPr>
            <a:r>
              <a:rPr lang="en-US" dirty="0">
                <a:latin typeface="Trebuchet MS" panose="020B0603020202020204" pitchFamily="34" charset="0"/>
              </a:rPr>
              <a:t> By understanding customer behavior and preferences, businesses can tailor their products and services to better meet customer needs, leading to higher customer satisfaction and loyalty.</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1148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Rajkumar A.D</cp:lastModifiedBy>
  <cp:revision>9</cp:revision>
  <dcterms:created xsi:type="dcterms:W3CDTF">2024-04-02T15:31:25Z</dcterms:created>
  <dcterms:modified xsi:type="dcterms:W3CDTF">2024-04-04T18:32:23Z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