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9" r:id="rId2"/>
    <p:sldId id="270" r:id="rId3"/>
    <p:sldId id="257" r:id="rId4"/>
    <p:sldId id="258" r:id="rId5"/>
    <p:sldId id="271" r:id="rId6"/>
    <p:sldId id="260" r:id="rId7"/>
    <p:sldId id="261" r:id="rId8"/>
    <p:sldId id="262" r:id="rId9"/>
    <p:sldId id="273" r:id="rId10"/>
    <p:sldId id="263" r:id="rId11"/>
    <p:sldId id="268" r:id="rId12"/>
    <p:sldId id="264" r:id="rId13"/>
    <p:sldId id="265" r:id="rId14"/>
    <p:sldId id="266" r:id="rId15"/>
    <p:sldId id="267" r:id="rId16"/>
    <p:sldId id="269"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POC-PC3" initials="G" lastIdx="1" clrIdx="0">
    <p:extLst>
      <p:ext uri="{19B8F6BF-5375-455C-9EA6-DF929625EA0E}">
        <p15:presenceInfo xmlns:p15="http://schemas.microsoft.com/office/powerpoint/2012/main" userId="GEPOC-PC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p:normalViewPr>
  <p:slideViewPr>
    <p:cSldViewPr snapToGrid="0">
      <p:cViewPr varScale="1">
        <p:scale>
          <a:sx n="114" d="100"/>
          <a:sy n="114"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A88D8-AA9D-4604-BA4D-BDE5FB7CCDD4}" type="datetimeFigureOut">
              <a:rPr lang="es-ES" smtClean="0"/>
              <a:t>19/03/2018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FF2B3-B653-40E3-9AB6-9696C736E6FE}" type="slidenum">
              <a:rPr lang="es-ES" smtClean="0"/>
              <a:t>‹Nº›</a:t>
            </a:fld>
            <a:endParaRPr lang="es-ES"/>
          </a:p>
        </p:txBody>
      </p:sp>
    </p:spTree>
    <p:extLst>
      <p:ext uri="{BB962C8B-B14F-4D97-AF65-F5344CB8AC3E}">
        <p14:creationId xmlns:p14="http://schemas.microsoft.com/office/powerpoint/2010/main" val="242378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CA5BD-2FD7-4629-B330-B39BCA5456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1E4BCC7-2F23-4638-8D5D-696558FCF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B9FCFCB-D46D-4C54-8A43-AEE8DD0FF5F4}"/>
              </a:ext>
            </a:extLst>
          </p:cNvPr>
          <p:cNvSpPr>
            <a:spLocks noGrp="1"/>
          </p:cNvSpPr>
          <p:nvPr>
            <p:ph type="dt" sz="half" idx="10"/>
          </p:nvPr>
        </p:nvSpPr>
        <p:spPr/>
        <p:txBody>
          <a:bodyPr/>
          <a:lstStyle/>
          <a:p>
            <a:fld id="{127EC399-8F89-4D2B-A62E-13AC29C50AFE}" type="datetime1">
              <a:rPr lang="es-ES" smtClean="0"/>
              <a:t>19/03/2018</a:t>
            </a:fld>
            <a:endParaRPr lang="es-ES"/>
          </a:p>
        </p:txBody>
      </p:sp>
      <p:sp>
        <p:nvSpPr>
          <p:cNvPr id="5" name="Marcador de pie de página 4">
            <a:extLst>
              <a:ext uri="{FF2B5EF4-FFF2-40B4-BE49-F238E27FC236}">
                <a16:creationId xmlns:a16="http://schemas.microsoft.com/office/drawing/2014/main" id="{A980F35A-A4C3-4A92-A812-5738C807F685}"/>
              </a:ext>
            </a:extLst>
          </p:cNvPr>
          <p:cNvSpPr>
            <a:spLocks noGrp="1"/>
          </p:cNvSpPr>
          <p:nvPr>
            <p:ph type="ftr" sz="quarter" idx="11"/>
          </p:nvPr>
        </p:nvSpPr>
        <p:spPr/>
        <p:txBody>
          <a:body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C69359E1-B7DB-4ACD-8CBF-BD7D5995C976}"/>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48088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22BAC-E92D-4C84-BAAC-C619F3450D8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93C125A-5A71-42F7-95E1-DCEDE3BA2C9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0501C-1B09-418E-8A81-15E13FB6B15A}"/>
              </a:ext>
            </a:extLst>
          </p:cNvPr>
          <p:cNvSpPr>
            <a:spLocks noGrp="1"/>
          </p:cNvSpPr>
          <p:nvPr>
            <p:ph type="dt" sz="half" idx="10"/>
          </p:nvPr>
        </p:nvSpPr>
        <p:spPr/>
        <p:txBody>
          <a:bodyPr/>
          <a:lstStyle/>
          <a:p>
            <a:fld id="{D749035F-4430-4B1F-B2A3-B651BBD27349}" type="datetime1">
              <a:rPr lang="es-ES" smtClean="0"/>
              <a:t>19/03/2018</a:t>
            </a:fld>
            <a:endParaRPr lang="es-ES"/>
          </a:p>
        </p:txBody>
      </p:sp>
      <p:sp>
        <p:nvSpPr>
          <p:cNvPr id="5" name="Marcador de pie de página 4">
            <a:extLst>
              <a:ext uri="{FF2B5EF4-FFF2-40B4-BE49-F238E27FC236}">
                <a16:creationId xmlns:a16="http://schemas.microsoft.com/office/drawing/2014/main" id="{403BB38C-4DE1-4544-9BFE-BB69E1B69AC4}"/>
              </a:ext>
            </a:extLst>
          </p:cNvPr>
          <p:cNvSpPr>
            <a:spLocks noGrp="1"/>
          </p:cNvSpPr>
          <p:nvPr>
            <p:ph type="ftr" sz="quarter" idx="11"/>
          </p:nvPr>
        </p:nvSpPr>
        <p:spPr/>
        <p:txBody>
          <a:body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07CAB5D4-C1D4-4DE0-A55D-DBDA521F0804}"/>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12479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6CAC2A-3C28-43B5-B831-635E0ED69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8041F41-4F3F-45BB-99EF-ABF4DE09642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EBB2AF7-7077-43FF-A22D-3A9F232BF26C}"/>
              </a:ext>
            </a:extLst>
          </p:cNvPr>
          <p:cNvSpPr>
            <a:spLocks noGrp="1"/>
          </p:cNvSpPr>
          <p:nvPr>
            <p:ph type="dt" sz="half" idx="10"/>
          </p:nvPr>
        </p:nvSpPr>
        <p:spPr/>
        <p:txBody>
          <a:bodyPr/>
          <a:lstStyle/>
          <a:p>
            <a:fld id="{0E26A053-5C25-48A3-8153-D9287D3A8C20}" type="datetime1">
              <a:rPr lang="es-ES" smtClean="0"/>
              <a:t>19/03/2018</a:t>
            </a:fld>
            <a:endParaRPr lang="es-ES"/>
          </a:p>
        </p:txBody>
      </p:sp>
      <p:sp>
        <p:nvSpPr>
          <p:cNvPr id="5" name="Marcador de pie de página 4">
            <a:extLst>
              <a:ext uri="{FF2B5EF4-FFF2-40B4-BE49-F238E27FC236}">
                <a16:creationId xmlns:a16="http://schemas.microsoft.com/office/drawing/2014/main" id="{E264F9A5-1D32-4EDA-8FFF-BD8FFD147455}"/>
              </a:ext>
            </a:extLst>
          </p:cNvPr>
          <p:cNvSpPr>
            <a:spLocks noGrp="1"/>
          </p:cNvSpPr>
          <p:nvPr>
            <p:ph type="ftr" sz="quarter" idx="11"/>
          </p:nvPr>
        </p:nvSpPr>
        <p:spPr/>
        <p:txBody>
          <a:body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7C1F2230-55B4-43FE-B5C5-A0097B05AEB3}"/>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388302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693B5-FEF2-47A3-9F0E-0609F0DB92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378011-A4E6-4CB3-9D49-8CBB23D3AD8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64CE85B-2257-43D7-8B70-091E09254066}"/>
              </a:ext>
            </a:extLst>
          </p:cNvPr>
          <p:cNvSpPr>
            <a:spLocks noGrp="1"/>
          </p:cNvSpPr>
          <p:nvPr>
            <p:ph type="dt" sz="half" idx="10"/>
          </p:nvPr>
        </p:nvSpPr>
        <p:spPr/>
        <p:txBody>
          <a:bodyPr/>
          <a:lstStyle/>
          <a:p>
            <a:fld id="{51A6EB8B-B391-4869-9549-FDBC6EF9FD75}" type="datetime1">
              <a:rPr lang="es-ES" smtClean="0"/>
              <a:t>19/03/2018</a:t>
            </a:fld>
            <a:endParaRPr lang="es-ES"/>
          </a:p>
        </p:txBody>
      </p:sp>
      <p:sp>
        <p:nvSpPr>
          <p:cNvPr id="5" name="Marcador de pie de página 4">
            <a:extLst>
              <a:ext uri="{FF2B5EF4-FFF2-40B4-BE49-F238E27FC236}">
                <a16:creationId xmlns:a16="http://schemas.microsoft.com/office/drawing/2014/main" id="{7AB06418-6C52-441D-BA01-3253774403E1}"/>
              </a:ext>
            </a:extLst>
          </p:cNvPr>
          <p:cNvSpPr>
            <a:spLocks noGrp="1"/>
          </p:cNvSpPr>
          <p:nvPr>
            <p:ph type="ftr" sz="quarter" idx="11"/>
          </p:nvPr>
        </p:nvSpPr>
        <p:spPr/>
        <p:txBody>
          <a:body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73E458A3-E211-4217-8858-C80BB98DED34}"/>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95360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71FE0-9F28-4AC8-9871-4874C8412A2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29DF4FC-778B-4D76-B804-C5B2364BE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2276BA9-37CE-4A0B-A4F7-68D1E67E5E48}"/>
              </a:ext>
            </a:extLst>
          </p:cNvPr>
          <p:cNvSpPr>
            <a:spLocks noGrp="1"/>
          </p:cNvSpPr>
          <p:nvPr>
            <p:ph type="dt" sz="half" idx="10"/>
          </p:nvPr>
        </p:nvSpPr>
        <p:spPr/>
        <p:txBody>
          <a:bodyPr/>
          <a:lstStyle/>
          <a:p>
            <a:fld id="{23212B58-42CA-4556-B59E-80F14E6CB232}" type="datetime1">
              <a:rPr lang="es-ES" smtClean="0"/>
              <a:t>19/03/2018</a:t>
            </a:fld>
            <a:endParaRPr lang="es-ES"/>
          </a:p>
        </p:txBody>
      </p:sp>
      <p:sp>
        <p:nvSpPr>
          <p:cNvPr id="5" name="Marcador de pie de página 4">
            <a:extLst>
              <a:ext uri="{FF2B5EF4-FFF2-40B4-BE49-F238E27FC236}">
                <a16:creationId xmlns:a16="http://schemas.microsoft.com/office/drawing/2014/main" id="{F5E476B7-1D9C-4853-BD9C-E7D965CC9FB2}"/>
              </a:ext>
            </a:extLst>
          </p:cNvPr>
          <p:cNvSpPr>
            <a:spLocks noGrp="1"/>
          </p:cNvSpPr>
          <p:nvPr>
            <p:ph type="ftr" sz="quarter" idx="11"/>
          </p:nvPr>
        </p:nvSpPr>
        <p:spPr/>
        <p:txBody>
          <a:body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2AD95AC9-15D5-449D-8115-8A48F066F4EC}"/>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7935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12D9D-0110-42D8-BDCA-575B260028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897E3A4-27D8-4A49-87B2-FC038398574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47E5070-8FB9-4809-82E6-2878E7C1540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7123DE-AEA8-42F6-9BA9-C6E3F8FB8CBC}"/>
              </a:ext>
            </a:extLst>
          </p:cNvPr>
          <p:cNvSpPr>
            <a:spLocks noGrp="1"/>
          </p:cNvSpPr>
          <p:nvPr>
            <p:ph type="dt" sz="half" idx="10"/>
          </p:nvPr>
        </p:nvSpPr>
        <p:spPr/>
        <p:txBody>
          <a:bodyPr/>
          <a:lstStyle/>
          <a:p>
            <a:fld id="{51B6BA88-4DFC-4986-82F9-780ED0CB7062}" type="datetime1">
              <a:rPr lang="es-ES" smtClean="0"/>
              <a:t>19/03/2018</a:t>
            </a:fld>
            <a:endParaRPr lang="es-ES"/>
          </a:p>
        </p:txBody>
      </p:sp>
      <p:sp>
        <p:nvSpPr>
          <p:cNvPr id="6" name="Marcador de pie de página 5">
            <a:extLst>
              <a:ext uri="{FF2B5EF4-FFF2-40B4-BE49-F238E27FC236}">
                <a16:creationId xmlns:a16="http://schemas.microsoft.com/office/drawing/2014/main" id="{554713D0-A500-41AF-981E-8BF77229AA18}"/>
              </a:ext>
            </a:extLst>
          </p:cNvPr>
          <p:cNvSpPr>
            <a:spLocks noGrp="1"/>
          </p:cNvSpPr>
          <p:nvPr>
            <p:ph type="ftr" sz="quarter" idx="11"/>
          </p:nvPr>
        </p:nvSpPr>
        <p:spPr/>
        <p:txBody>
          <a:bodyPr/>
          <a:lstStyle/>
          <a:p>
            <a:r>
              <a:rPr lang="es-ES"/>
              <a:t>Grupo de Estimación, Predicción, Optmización y Control</a:t>
            </a:r>
          </a:p>
        </p:txBody>
      </p:sp>
      <p:sp>
        <p:nvSpPr>
          <p:cNvPr id="7" name="Marcador de número de diapositiva 6">
            <a:extLst>
              <a:ext uri="{FF2B5EF4-FFF2-40B4-BE49-F238E27FC236}">
                <a16:creationId xmlns:a16="http://schemas.microsoft.com/office/drawing/2014/main" id="{C1BAC9A0-7308-4600-8B7A-24C59FB60F4A}"/>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27549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416E5-1C47-402C-86EC-089094D67AB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D3E4A6-134E-4108-AB27-4B47E2BE3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AEEC44-5706-4E81-B0F8-C2BC90A70A0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4474BD5-46FC-43F3-A3DF-3F53B534F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5E8348A-AE2F-4A0B-8CCB-7E293F4012E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FAEE2EE-E24D-45A4-8632-CDCA7CDF2533}"/>
              </a:ext>
            </a:extLst>
          </p:cNvPr>
          <p:cNvSpPr>
            <a:spLocks noGrp="1"/>
          </p:cNvSpPr>
          <p:nvPr>
            <p:ph type="dt" sz="half" idx="10"/>
          </p:nvPr>
        </p:nvSpPr>
        <p:spPr/>
        <p:txBody>
          <a:bodyPr/>
          <a:lstStyle/>
          <a:p>
            <a:fld id="{D8952CA3-C5F3-4EB7-BDA9-C10DA8507E99}" type="datetime1">
              <a:rPr lang="es-ES" smtClean="0"/>
              <a:t>19/03/2018</a:t>
            </a:fld>
            <a:endParaRPr lang="es-ES"/>
          </a:p>
        </p:txBody>
      </p:sp>
      <p:sp>
        <p:nvSpPr>
          <p:cNvPr id="8" name="Marcador de pie de página 7">
            <a:extLst>
              <a:ext uri="{FF2B5EF4-FFF2-40B4-BE49-F238E27FC236}">
                <a16:creationId xmlns:a16="http://schemas.microsoft.com/office/drawing/2014/main" id="{F1BAB2F6-F1A1-4A8B-A3FF-DCE606DD4BF8}"/>
              </a:ext>
            </a:extLst>
          </p:cNvPr>
          <p:cNvSpPr>
            <a:spLocks noGrp="1"/>
          </p:cNvSpPr>
          <p:nvPr>
            <p:ph type="ftr" sz="quarter" idx="11"/>
          </p:nvPr>
        </p:nvSpPr>
        <p:spPr/>
        <p:txBody>
          <a:bodyPr/>
          <a:lstStyle/>
          <a:p>
            <a:r>
              <a:rPr lang="es-ES"/>
              <a:t>Grupo de Estimación, Predicción, Optmización y Control</a:t>
            </a:r>
          </a:p>
        </p:txBody>
      </p:sp>
      <p:sp>
        <p:nvSpPr>
          <p:cNvPr id="9" name="Marcador de número de diapositiva 8">
            <a:extLst>
              <a:ext uri="{FF2B5EF4-FFF2-40B4-BE49-F238E27FC236}">
                <a16:creationId xmlns:a16="http://schemas.microsoft.com/office/drawing/2014/main" id="{F035D7C5-7C3F-49ED-A17F-81D12518E1D0}"/>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35585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AE1EF-CE40-468E-B565-382DE9BDE62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985301B-8C48-431B-AD62-B35874D04C1F}"/>
              </a:ext>
            </a:extLst>
          </p:cNvPr>
          <p:cNvSpPr>
            <a:spLocks noGrp="1"/>
          </p:cNvSpPr>
          <p:nvPr>
            <p:ph type="dt" sz="half" idx="10"/>
          </p:nvPr>
        </p:nvSpPr>
        <p:spPr/>
        <p:txBody>
          <a:bodyPr/>
          <a:lstStyle/>
          <a:p>
            <a:fld id="{B2CD8C17-3633-42BC-998C-E00D443E183F}" type="datetime1">
              <a:rPr lang="es-ES" smtClean="0"/>
              <a:t>19/03/2018</a:t>
            </a:fld>
            <a:endParaRPr lang="es-ES"/>
          </a:p>
        </p:txBody>
      </p:sp>
      <p:sp>
        <p:nvSpPr>
          <p:cNvPr id="4" name="Marcador de pie de página 3">
            <a:extLst>
              <a:ext uri="{FF2B5EF4-FFF2-40B4-BE49-F238E27FC236}">
                <a16:creationId xmlns:a16="http://schemas.microsoft.com/office/drawing/2014/main" id="{D3AEB31E-0DDA-4AE6-B0DD-411B0B11A624}"/>
              </a:ext>
            </a:extLst>
          </p:cNvPr>
          <p:cNvSpPr>
            <a:spLocks noGrp="1"/>
          </p:cNvSpPr>
          <p:nvPr>
            <p:ph type="ftr" sz="quarter" idx="11"/>
          </p:nvPr>
        </p:nvSpPr>
        <p:spPr/>
        <p:txBody>
          <a:bodyPr/>
          <a:lstStyle/>
          <a:p>
            <a:r>
              <a:rPr lang="es-ES"/>
              <a:t>Grupo de Estimación, Predicción, Optmización y Control</a:t>
            </a:r>
          </a:p>
        </p:txBody>
      </p:sp>
      <p:sp>
        <p:nvSpPr>
          <p:cNvPr id="5" name="Marcador de número de diapositiva 4">
            <a:extLst>
              <a:ext uri="{FF2B5EF4-FFF2-40B4-BE49-F238E27FC236}">
                <a16:creationId xmlns:a16="http://schemas.microsoft.com/office/drawing/2014/main" id="{C9C097C7-BA50-49B1-8B34-C498AE2DD688}"/>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300504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D98589-2283-4EC0-84EF-65D67BA77A05}"/>
              </a:ext>
            </a:extLst>
          </p:cNvPr>
          <p:cNvSpPr>
            <a:spLocks noGrp="1"/>
          </p:cNvSpPr>
          <p:nvPr>
            <p:ph type="dt" sz="half" idx="10"/>
          </p:nvPr>
        </p:nvSpPr>
        <p:spPr/>
        <p:txBody>
          <a:bodyPr/>
          <a:lstStyle/>
          <a:p>
            <a:fld id="{A32B8261-4554-4E3E-94E4-0D8C81BFACF5}" type="datetime1">
              <a:rPr lang="es-ES" smtClean="0"/>
              <a:t>19/03/2018</a:t>
            </a:fld>
            <a:endParaRPr lang="es-ES"/>
          </a:p>
        </p:txBody>
      </p:sp>
      <p:sp>
        <p:nvSpPr>
          <p:cNvPr id="3" name="Marcador de pie de página 2">
            <a:extLst>
              <a:ext uri="{FF2B5EF4-FFF2-40B4-BE49-F238E27FC236}">
                <a16:creationId xmlns:a16="http://schemas.microsoft.com/office/drawing/2014/main" id="{0A06E6A2-731A-4511-8077-3ED200FCB1DD}"/>
              </a:ext>
            </a:extLst>
          </p:cNvPr>
          <p:cNvSpPr>
            <a:spLocks noGrp="1"/>
          </p:cNvSpPr>
          <p:nvPr>
            <p:ph type="ftr" sz="quarter" idx="11"/>
          </p:nvPr>
        </p:nvSpPr>
        <p:spPr/>
        <p:txBody>
          <a:bodyPr/>
          <a:lstStyle/>
          <a:p>
            <a:r>
              <a:rPr lang="es-ES"/>
              <a:t>Grupo de Estimación, Predicción, Optmización y Control</a:t>
            </a:r>
          </a:p>
        </p:txBody>
      </p:sp>
      <p:sp>
        <p:nvSpPr>
          <p:cNvPr id="4" name="Marcador de número de diapositiva 3">
            <a:extLst>
              <a:ext uri="{FF2B5EF4-FFF2-40B4-BE49-F238E27FC236}">
                <a16:creationId xmlns:a16="http://schemas.microsoft.com/office/drawing/2014/main" id="{DF1D648A-9BE1-4730-B8D5-56CFCFB176E1}"/>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8198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32353-4A27-4060-BD6A-315051CFA66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23A601E-0433-4984-966E-CAA6A2B01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A508B27-5FF7-4323-9840-D96E26400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AC211BC-E72F-4CBA-8F29-0FCA5F8627A1}"/>
              </a:ext>
            </a:extLst>
          </p:cNvPr>
          <p:cNvSpPr>
            <a:spLocks noGrp="1"/>
          </p:cNvSpPr>
          <p:nvPr>
            <p:ph type="dt" sz="half" idx="10"/>
          </p:nvPr>
        </p:nvSpPr>
        <p:spPr/>
        <p:txBody>
          <a:bodyPr/>
          <a:lstStyle/>
          <a:p>
            <a:fld id="{3B54948C-7F18-4447-B525-F1DC91F2313C}" type="datetime1">
              <a:rPr lang="es-ES" smtClean="0"/>
              <a:t>19/03/2018</a:t>
            </a:fld>
            <a:endParaRPr lang="es-ES"/>
          </a:p>
        </p:txBody>
      </p:sp>
      <p:sp>
        <p:nvSpPr>
          <p:cNvPr id="6" name="Marcador de pie de página 5">
            <a:extLst>
              <a:ext uri="{FF2B5EF4-FFF2-40B4-BE49-F238E27FC236}">
                <a16:creationId xmlns:a16="http://schemas.microsoft.com/office/drawing/2014/main" id="{278D3750-77BB-45F3-B2BE-CB3FFB1B4300}"/>
              </a:ext>
            </a:extLst>
          </p:cNvPr>
          <p:cNvSpPr>
            <a:spLocks noGrp="1"/>
          </p:cNvSpPr>
          <p:nvPr>
            <p:ph type="ftr" sz="quarter" idx="11"/>
          </p:nvPr>
        </p:nvSpPr>
        <p:spPr/>
        <p:txBody>
          <a:bodyPr/>
          <a:lstStyle/>
          <a:p>
            <a:r>
              <a:rPr lang="es-ES"/>
              <a:t>Grupo de Estimación, Predicción, Optmización y Control</a:t>
            </a:r>
          </a:p>
        </p:txBody>
      </p:sp>
      <p:sp>
        <p:nvSpPr>
          <p:cNvPr id="7" name="Marcador de número de diapositiva 6">
            <a:extLst>
              <a:ext uri="{FF2B5EF4-FFF2-40B4-BE49-F238E27FC236}">
                <a16:creationId xmlns:a16="http://schemas.microsoft.com/office/drawing/2014/main" id="{4C1BD131-B5B2-4C5E-B009-9126D7AB22B2}"/>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243062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38C74-D563-4D28-B83A-B00002A8F9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13C78FE-F6FA-4132-9863-2280FE586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8F0703B-A69F-4099-91D6-BDC5AFA31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137E71A-C7A0-4182-AB3F-52CFF5683C10}"/>
              </a:ext>
            </a:extLst>
          </p:cNvPr>
          <p:cNvSpPr>
            <a:spLocks noGrp="1"/>
          </p:cNvSpPr>
          <p:nvPr>
            <p:ph type="dt" sz="half" idx="10"/>
          </p:nvPr>
        </p:nvSpPr>
        <p:spPr/>
        <p:txBody>
          <a:bodyPr/>
          <a:lstStyle/>
          <a:p>
            <a:fld id="{777E1BAC-C0F3-482E-9230-80BAB987C58D}" type="datetime1">
              <a:rPr lang="es-ES" smtClean="0"/>
              <a:t>19/03/2018</a:t>
            </a:fld>
            <a:endParaRPr lang="es-ES"/>
          </a:p>
        </p:txBody>
      </p:sp>
      <p:sp>
        <p:nvSpPr>
          <p:cNvPr id="6" name="Marcador de pie de página 5">
            <a:extLst>
              <a:ext uri="{FF2B5EF4-FFF2-40B4-BE49-F238E27FC236}">
                <a16:creationId xmlns:a16="http://schemas.microsoft.com/office/drawing/2014/main" id="{325EEFFF-7637-4ED6-BF5B-733F0204066C}"/>
              </a:ext>
            </a:extLst>
          </p:cNvPr>
          <p:cNvSpPr>
            <a:spLocks noGrp="1"/>
          </p:cNvSpPr>
          <p:nvPr>
            <p:ph type="ftr" sz="quarter" idx="11"/>
          </p:nvPr>
        </p:nvSpPr>
        <p:spPr/>
        <p:txBody>
          <a:bodyPr/>
          <a:lstStyle/>
          <a:p>
            <a:r>
              <a:rPr lang="es-ES"/>
              <a:t>Grupo de Estimación, Predicción, Optmización y Control</a:t>
            </a:r>
          </a:p>
        </p:txBody>
      </p:sp>
      <p:sp>
        <p:nvSpPr>
          <p:cNvPr id="7" name="Marcador de número de diapositiva 6">
            <a:extLst>
              <a:ext uri="{FF2B5EF4-FFF2-40B4-BE49-F238E27FC236}">
                <a16:creationId xmlns:a16="http://schemas.microsoft.com/office/drawing/2014/main" id="{E196B023-9D17-447B-BEDC-8214E28EE4A3}"/>
              </a:ext>
            </a:extLst>
          </p:cNvPr>
          <p:cNvSpPr>
            <a:spLocks noGrp="1"/>
          </p:cNvSpPr>
          <p:nvPr>
            <p:ph type="sldNum" sz="quarter" idx="12"/>
          </p:nvPr>
        </p:nvSpPr>
        <p:spPr/>
        <p:txBody>
          <a:bodyPr/>
          <a:lstStyle/>
          <a:p>
            <a:fld id="{E8BF5E0D-51CB-4BD5-9AE1-F22067CE857F}" type="slidenum">
              <a:rPr lang="es-ES" smtClean="0"/>
              <a:t>‹Nº›</a:t>
            </a:fld>
            <a:endParaRPr lang="es-ES"/>
          </a:p>
        </p:txBody>
      </p:sp>
    </p:spTree>
    <p:extLst>
      <p:ext uri="{BB962C8B-B14F-4D97-AF65-F5344CB8AC3E}">
        <p14:creationId xmlns:p14="http://schemas.microsoft.com/office/powerpoint/2010/main" val="396469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25000" t="15000" r="25000" b="15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CA4EDE-AAB6-44F8-AE9B-2370DB104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705182-47DD-4F0C-8DBC-8A90CC24D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70A016-F05C-4A48-8E38-4086B2175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75CD-90C0-4480-99F0-10709FBC0599}" type="datetime1">
              <a:rPr lang="es-ES" smtClean="0"/>
              <a:t>19/03/2018</a:t>
            </a:fld>
            <a:endParaRPr lang="es-ES"/>
          </a:p>
        </p:txBody>
      </p:sp>
      <p:sp>
        <p:nvSpPr>
          <p:cNvPr id="5" name="Marcador de pie de página 4">
            <a:extLst>
              <a:ext uri="{FF2B5EF4-FFF2-40B4-BE49-F238E27FC236}">
                <a16:creationId xmlns:a16="http://schemas.microsoft.com/office/drawing/2014/main" id="{7203E643-4DDF-4FA3-BA13-495BADDE35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Grupo de Estimación, Predicción, Optmización y Control</a:t>
            </a:r>
          </a:p>
        </p:txBody>
      </p:sp>
      <p:sp>
        <p:nvSpPr>
          <p:cNvPr id="6" name="Marcador de número de diapositiva 5">
            <a:extLst>
              <a:ext uri="{FF2B5EF4-FFF2-40B4-BE49-F238E27FC236}">
                <a16:creationId xmlns:a16="http://schemas.microsoft.com/office/drawing/2014/main" id="{47605060-C80D-49A1-9EFF-F11FAC5A7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F5E0D-51CB-4BD5-9AE1-F22067CE857F}" type="slidenum">
              <a:rPr lang="es-ES" smtClean="0"/>
              <a:t>‹Nº›</a:t>
            </a:fld>
            <a:endParaRPr lang="es-ES"/>
          </a:p>
        </p:txBody>
      </p:sp>
    </p:spTree>
    <p:extLst>
      <p:ext uri="{BB962C8B-B14F-4D97-AF65-F5344CB8AC3E}">
        <p14:creationId xmlns:p14="http://schemas.microsoft.com/office/powerpoint/2010/main" val="263570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 name="Picture 2" descr="Resultado de imagen de modelica">
            <a:extLst>
              <a:ext uri="{FF2B5EF4-FFF2-40B4-BE49-F238E27FC236}">
                <a16:creationId xmlns:a16="http://schemas.microsoft.com/office/drawing/2014/main" id="{A7AAE2D3-BCD7-4935-965E-8397BC2E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70" y="782470"/>
            <a:ext cx="7369627" cy="523243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535CB88-94EA-473B-B80D-5877188196F5}"/>
              </a:ext>
            </a:extLst>
          </p:cNvPr>
          <p:cNvSpPr txBox="1"/>
          <p:nvPr/>
        </p:nvSpPr>
        <p:spPr>
          <a:xfrm>
            <a:off x="7961151" y="4260579"/>
            <a:ext cx="3982033" cy="1754326"/>
          </a:xfrm>
          <a:prstGeom prst="rect">
            <a:avLst/>
          </a:prstGeom>
          <a:noFill/>
        </p:spPr>
        <p:txBody>
          <a:bodyPr wrap="square" rtlCol="0">
            <a:spAutoFit/>
          </a:bodyPr>
          <a:lstStyle/>
          <a:p>
            <a:r>
              <a:rPr lang="es-ES" b="1" dirty="0"/>
              <a:t>Adrián Cardona Ruiz</a:t>
            </a:r>
          </a:p>
          <a:p>
            <a:r>
              <a:rPr lang="es-ES" b="1" dirty="0"/>
              <a:t>Grupo de Estimación, Predicción, Optimización y Control (GEPOC)</a:t>
            </a:r>
          </a:p>
          <a:p>
            <a:r>
              <a:rPr lang="es-ES" b="1" dirty="0"/>
              <a:t>Escuela Técnica Superior de Ingeniería</a:t>
            </a:r>
          </a:p>
          <a:p>
            <a:r>
              <a:rPr lang="es-ES" b="1" dirty="0"/>
              <a:t>Universidad de Sevilla</a:t>
            </a:r>
          </a:p>
          <a:p>
            <a:r>
              <a:rPr lang="es-ES" b="1" dirty="0"/>
              <a:t>19 de Marzo de 2018</a:t>
            </a:r>
          </a:p>
        </p:txBody>
      </p:sp>
    </p:spTree>
    <p:extLst>
      <p:ext uri="{BB962C8B-B14F-4D97-AF65-F5344CB8AC3E}">
        <p14:creationId xmlns:p14="http://schemas.microsoft.com/office/powerpoint/2010/main" val="97408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2" name="Imagen 1">
            <a:extLst>
              <a:ext uri="{FF2B5EF4-FFF2-40B4-BE49-F238E27FC236}">
                <a16:creationId xmlns:a16="http://schemas.microsoft.com/office/drawing/2014/main" id="{572C73E6-F535-4EBA-B9C1-5DA58DB7EBB6}"/>
              </a:ext>
            </a:extLst>
          </p:cNvPr>
          <p:cNvPicPr>
            <a:picLocks noChangeAspect="1"/>
          </p:cNvPicPr>
          <p:nvPr/>
        </p:nvPicPr>
        <p:blipFill>
          <a:blip r:embed="rId2"/>
          <a:stretch>
            <a:fillRect/>
          </a:stretch>
        </p:blipFill>
        <p:spPr>
          <a:xfrm>
            <a:off x="1111365" y="1198648"/>
            <a:ext cx="857250" cy="847725"/>
          </a:xfrm>
          <a:prstGeom prst="rect">
            <a:avLst/>
          </a:prstGeom>
        </p:spPr>
      </p:pic>
      <p:pic>
        <p:nvPicPr>
          <p:cNvPr id="9" name="Imagen 8">
            <a:extLst>
              <a:ext uri="{FF2B5EF4-FFF2-40B4-BE49-F238E27FC236}">
                <a16:creationId xmlns:a16="http://schemas.microsoft.com/office/drawing/2014/main" id="{AE1C496F-35A9-440B-83B7-18CBE55533A7}"/>
              </a:ext>
            </a:extLst>
          </p:cNvPr>
          <p:cNvPicPr>
            <a:picLocks noChangeAspect="1"/>
          </p:cNvPicPr>
          <p:nvPr/>
        </p:nvPicPr>
        <p:blipFill>
          <a:blip r:embed="rId3"/>
          <a:stretch>
            <a:fillRect/>
          </a:stretch>
        </p:blipFill>
        <p:spPr>
          <a:xfrm>
            <a:off x="3172178" y="1198648"/>
            <a:ext cx="6638572" cy="5064039"/>
          </a:xfrm>
          <a:prstGeom prst="rect">
            <a:avLst/>
          </a:prstGeom>
        </p:spPr>
      </p:pic>
      <p:sp>
        <p:nvSpPr>
          <p:cNvPr id="8" name="Marcador de fecha 7">
            <a:extLst>
              <a:ext uri="{FF2B5EF4-FFF2-40B4-BE49-F238E27FC236}">
                <a16:creationId xmlns:a16="http://schemas.microsoft.com/office/drawing/2014/main" id="{69A0CDAA-DABA-4CD2-82AF-61C1F8ABA9E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10" name="Marcador de pie de página 8">
            <a:extLst>
              <a:ext uri="{FF2B5EF4-FFF2-40B4-BE49-F238E27FC236}">
                <a16:creationId xmlns:a16="http://schemas.microsoft.com/office/drawing/2014/main" id="{7C5B4EE3-58D7-43E5-B1C6-0E393CCF3D22}"/>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1" name="Marcador de número de diapositiva 9">
            <a:extLst>
              <a:ext uri="{FF2B5EF4-FFF2-40B4-BE49-F238E27FC236}">
                <a16:creationId xmlns:a16="http://schemas.microsoft.com/office/drawing/2014/main" id="{331ABBC5-82EA-4CBF-858A-CBAE7542E5A5}"/>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10</a:t>
            </a:fld>
            <a:endParaRPr lang="es-ES" b="1" dirty="0">
              <a:solidFill>
                <a:schemeClr val="tx1"/>
              </a:solidFill>
            </a:endParaRPr>
          </a:p>
        </p:txBody>
      </p:sp>
      <p:sp>
        <p:nvSpPr>
          <p:cNvPr id="7" name="CuadroTexto 6">
            <a:extLst>
              <a:ext uri="{FF2B5EF4-FFF2-40B4-BE49-F238E27FC236}">
                <a16:creationId xmlns:a16="http://schemas.microsoft.com/office/drawing/2014/main" id="{FE9054AA-D9D7-4ED2-AB88-D0AB06FE4A9F}"/>
              </a:ext>
            </a:extLst>
          </p:cNvPr>
          <p:cNvSpPr txBox="1"/>
          <p:nvPr/>
        </p:nvSpPr>
        <p:spPr>
          <a:xfrm>
            <a:off x="1083143" y="299591"/>
            <a:ext cx="8136467" cy="584775"/>
          </a:xfrm>
          <a:prstGeom prst="rect">
            <a:avLst/>
          </a:prstGeom>
          <a:noFill/>
        </p:spPr>
        <p:txBody>
          <a:bodyPr wrap="square" rtlCol="0">
            <a:spAutoFit/>
          </a:bodyPr>
          <a:lstStyle/>
          <a:p>
            <a:r>
              <a:rPr lang="es-ES" sz="3200" b="1" dirty="0"/>
              <a:t>Algunos elementos</a:t>
            </a:r>
            <a:endParaRPr lang="es-ES" b="1" dirty="0"/>
          </a:p>
        </p:txBody>
      </p:sp>
    </p:spTree>
    <p:extLst>
      <p:ext uri="{BB962C8B-B14F-4D97-AF65-F5344CB8AC3E}">
        <p14:creationId xmlns:p14="http://schemas.microsoft.com/office/powerpoint/2010/main" val="194095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3" name="Imagen 2">
            <a:extLst>
              <a:ext uri="{FF2B5EF4-FFF2-40B4-BE49-F238E27FC236}">
                <a16:creationId xmlns:a16="http://schemas.microsoft.com/office/drawing/2014/main" id="{F63A76EC-5CF9-44F1-A774-BC72E1E60263}"/>
              </a:ext>
            </a:extLst>
          </p:cNvPr>
          <p:cNvPicPr>
            <a:picLocks noChangeAspect="1"/>
          </p:cNvPicPr>
          <p:nvPr/>
        </p:nvPicPr>
        <p:blipFill>
          <a:blip r:embed="rId2"/>
          <a:stretch>
            <a:fillRect/>
          </a:stretch>
        </p:blipFill>
        <p:spPr>
          <a:xfrm>
            <a:off x="3415005" y="465297"/>
            <a:ext cx="5412324" cy="5927406"/>
          </a:xfrm>
          <a:prstGeom prst="rect">
            <a:avLst/>
          </a:prstGeom>
        </p:spPr>
      </p:pic>
      <p:pic>
        <p:nvPicPr>
          <p:cNvPr id="5" name="Imagen 4">
            <a:extLst>
              <a:ext uri="{FF2B5EF4-FFF2-40B4-BE49-F238E27FC236}">
                <a16:creationId xmlns:a16="http://schemas.microsoft.com/office/drawing/2014/main" id="{EB1D9F6E-4D8F-4F7C-A174-C090251BD874}"/>
              </a:ext>
            </a:extLst>
          </p:cNvPr>
          <p:cNvPicPr>
            <a:picLocks noChangeAspect="1"/>
          </p:cNvPicPr>
          <p:nvPr/>
        </p:nvPicPr>
        <p:blipFill>
          <a:blip r:embed="rId3"/>
          <a:stretch>
            <a:fillRect/>
          </a:stretch>
        </p:blipFill>
        <p:spPr>
          <a:xfrm>
            <a:off x="1124145" y="465297"/>
            <a:ext cx="819150" cy="809625"/>
          </a:xfrm>
          <a:prstGeom prst="rect">
            <a:avLst/>
          </a:prstGeom>
        </p:spPr>
      </p:pic>
      <p:sp>
        <p:nvSpPr>
          <p:cNvPr id="8" name="Marcador de fecha 7">
            <a:extLst>
              <a:ext uri="{FF2B5EF4-FFF2-40B4-BE49-F238E27FC236}">
                <a16:creationId xmlns:a16="http://schemas.microsoft.com/office/drawing/2014/main" id="{8FF8209C-DCF1-46AC-BFF0-53E106C72E1F}"/>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628849E5-D5A1-4D4E-87B3-E84878DA7683}"/>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945861E6-F09A-47BC-8934-47C8983117AC}"/>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11</a:t>
            </a:fld>
            <a:endParaRPr lang="es-ES" b="1" dirty="0">
              <a:solidFill>
                <a:schemeClr val="tx1"/>
              </a:solidFill>
            </a:endParaRPr>
          </a:p>
        </p:txBody>
      </p:sp>
    </p:spTree>
    <p:extLst>
      <p:ext uri="{BB962C8B-B14F-4D97-AF65-F5344CB8AC3E}">
        <p14:creationId xmlns:p14="http://schemas.microsoft.com/office/powerpoint/2010/main" val="278277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3" name="Imagen 2">
            <a:extLst>
              <a:ext uri="{FF2B5EF4-FFF2-40B4-BE49-F238E27FC236}">
                <a16:creationId xmlns:a16="http://schemas.microsoft.com/office/drawing/2014/main" id="{44AD061A-0E27-47CA-8A39-91A423453631}"/>
              </a:ext>
            </a:extLst>
          </p:cNvPr>
          <p:cNvPicPr>
            <a:picLocks noChangeAspect="1"/>
          </p:cNvPicPr>
          <p:nvPr/>
        </p:nvPicPr>
        <p:blipFill>
          <a:blip r:embed="rId2"/>
          <a:stretch>
            <a:fillRect/>
          </a:stretch>
        </p:blipFill>
        <p:spPr>
          <a:xfrm>
            <a:off x="2595562" y="338137"/>
            <a:ext cx="7000875" cy="6181725"/>
          </a:xfrm>
          <a:prstGeom prst="rect">
            <a:avLst/>
          </a:prstGeom>
        </p:spPr>
      </p:pic>
      <p:pic>
        <p:nvPicPr>
          <p:cNvPr id="5" name="Imagen 4">
            <a:extLst>
              <a:ext uri="{FF2B5EF4-FFF2-40B4-BE49-F238E27FC236}">
                <a16:creationId xmlns:a16="http://schemas.microsoft.com/office/drawing/2014/main" id="{1B0D7E5C-04D9-492F-BB6D-17C463E6CC8D}"/>
              </a:ext>
            </a:extLst>
          </p:cNvPr>
          <p:cNvPicPr>
            <a:picLocks noChangeAspect="1"/>
          </p:cNvPicPr>
          <p:nvPr/>
        </p:nvPicPr>
        <p:blipFill>
          <a:blip r:embed="rId3"/>
          <a:stretch>
            <a:fillRect/>
          </a:stretch>
        </p:blipFill>
        <p:spPr>
          <a:xfrm>
            <a:off x="971429" y="338137"/>
            <a:ext cx="781050" cy="981075"/>
          </a:xfrm>
          <a:prstGeom prst="rect">
            <a:avLst/>
          </a:prstGeom>
        </p:spPr>
      </p:pic>
      <p:sp>
        <p:nvSpPr>
          <p:cNvPr id="8" name="Marcador de fecha 7">
            <a:extLst>
              <a:ext uri="{FF2B5EF4-FFF2-40B4-BE49-F238E27FC236}">
                <a16:creationId xmlns:a16="http://schemas.microsoft.com/office/drawing/2014/main" id="{4EC105C6-E69F-408B-A4FD-F304226C660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72903556-4C4C-4BCE-870A-FDE72D2464E7}"/>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D5DDD5EE-95F7-428F-9DCD-7EDC4291FD87}"/>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12</a:t>
            </a:fld>
            <a:endParaRPr lang="es-ES" b="1" dirty="0">
              <a:solidFill>
                <a:schemeClr val="tx1"/>
              </a:solidFill>
            </a:endParaRPr>
          </a:p>
        </p:txBody>
      </p:sp>
    </p:spTree>
    <p:extLst>
      <p:ext uri="{BB962C8B-B14F-4D97-AF65-F5344CB8AC3E}">
        <p14:creationId xmlns:p14="http://schemas.microsoft.com/office/powerpoint/2010/main" val="309662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3" name="Imagen 2">
            <a:extLst>
              <a:ext uri="{FF2B5EF4-FFF2-40B4-BE49-F238E27FC236}">
                <a16:creationId xmlns:a16="http://schemas.microsoft.com/office/drawing/2014/main" id="{E1C94C83-6914-4E6B-840F-8F886FB974F2}"/>
              </a:ext>
            </a:extLst>
          </p:cNvPr>
          <p:cNvPicPr>
            <a:picLocks noChangeAspect="1"/>
          </p:cNvPicPr>
          <p:nvPr/>
        </p:nvPicPr>
        <p:blipFill>
          <a:blip r:embed="rId2"/>
          <a:stretch>
            <a:fillRect/>
          </a:stretch>
        </p:blipFill>
        <p:spPr>
          <a:xfrm>
            <a:off x="1281404" y="785040"/>
            <a:ext cx="9629192" cy="5287920"/>
          </a:xfrm>
          <a:prstGeom prst="rect">
            <a:avLst/>
          </a:prstGeom>
        </p:spPr>
      </p:pic>
      <p:pic>
        <p:nvPicPr>
          <p:cNvPr id="5" name="Imagen 4">
            <a:extLst>
              <a:ext uri="{FF2B5EF4-FFF2-40B4-BE49-F238E27FC236}">
                <a16:creationId xmlns:a16="http://schemas.microsoft.com/office/drawing/2014/main" id="{2D298406-EC43-4195-846C-65F90F663844}"/>
              </a:ext>
            </a:extLst>
          </p:cNvPr>
          <p:cNvPicPr>
            <a:picLocks noChangeAspect="1"/>
          </p:cNvPicPr>
          <p:nvPr/>
        </p:nvPicPr>
        <p:blipFill>
          <a:blip r:embed="rId3"/>
          <a:stretch>
            <a:fillRect/>
          </a:stretch>
        </p:blipFill>
        <p:spPr>
          <a:xfrm>
            <a:off x="267478" y="638326"/>
            <a:ext cx="800100" cy="1085850"/>
          </a:xfrm>
          <a:prstGeom prst="rect">
            <a:avLst/>
          </a:prstGeom>
        </p:spPr>
      </p:pic>
      <p:sp>
        <p:nvSpPr>
          <p:cNvPr id="8" name="Marcador de fecha 7">
            <a:extLst>
              <a:ext uri="{FF2B5EF4-FFF2-40B4-BE49-F238E27FC236}">
                <a16:creationId xmlns:a16="http://schemas.microsoft.com/office/drawing/2014/main" id="{A9CD3D8B-9D22-4939-A60B-7C554AFE8EB4}"/>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AC9E3D3E-EF4E-418F-A606-481E56EBE863}"/>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BC3942D7-9AA9-426F-B304-1538FAEE9A48}"/>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13</a:t>
            </a:fld>
            <a:endParaRPr lang="es-ES" b="1" dirty="0">
              <a:solidFill>
                <a:schemeClr val="tx1"/>
              </a:solidFill>
            </a:endParaRPr>
          </a:p>
        </p:txBody>
      </p:sp>
    </p:spTree>
    <p:extLst>
      <p:ext uri="{BB962C8B-B14F-4D97-AF65-F5344CB8AC3E}">
        <p14:creationId xmlns:p14="http://schemas.microsoft.com/office/powerpoint/2010/main" val="27175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3" name="Imagen 2">
            <a:extLst>
              <a:ext uri="{FF2B5EF4-FFF2-40B4-BE49-F238E27FC236}">
                <a16:creationId xmlns:a16="http://schemas.microsoft.com/office/drawing/2014/main" id="{EAC87496-6D2D-4932-A044-9694F31C0869}"/>
              </a:ext>
            </a:extLst>
          </p:cNvPr>
          <p:cNvPicPr>
            <a:picLocks noChangeAspect="1"/>
          </p:cNvPicPr>
          <p:nvPr/>
        </p:nvPicPr>
        <p:blipFill>
          <a:blip r:embed="rId2"/>
          <a:stretch>
            <a:fillRect/>
          </a:stretch>
        </p:blipFill>
        <p:spPr>
          <a:xfrm>
            <a:off x="2185987" y="895350"/>
            <a:ext cx="7820025" cy="5067300"/>
          </a:xfrm>
          <a:prstGeom prst="rect">
            <a:avLst/>
          </a:prstGeom>
        </p:spPr>
      </p:pic>
      <p:pic>
        <p:nvPicPr>
          <p:cNvPr id="5" name="Imagen 4">
            <a:extLst>
              <a:ext uri="{FF2B5EF4-FFF2-40B4-BE49-F238E27FC236}">
                <a16:creationId xmlns:a16="http://schemas.microsoft.com/office/drawing/2014/main" id="{ECFB6F1C-043D-4FF5-8F24-8B5ADB6A6905}"/>
              </a:ext>
            </a:extLst>
          </p:cNvPr>
          <p:cNvPicPr>
            <a:picLocks noChangeAspect="1"/>
          </p:cNvPicPr>
          <p:nvPr/>
        </p:nvPicPr>
        <p:blipFill>
          <a:blip r:embed="rId3"/>
          <a:stretch>
            <a:fillRect/>
          </a:stretch>
        </p:blipFill>
        <p:spPr>
          <a:xfrm>
            <a:off x="778911" y="895350"/>
            <a:ext cx="819150" cy="857250"/>
          </a:xfrm>
          <a:prstGeom prst="rect">
            <a:avLst/>
          </a:prstGeom>
        </p:spPr>
      </p:pic>
      <p:sp>
        <p:nvSpPr>
          <p:cNvPr id="8" name="Marcador de fecha 7">
            <a:extLst>
              <a:ext uri="{FF2B5EF4-FFF2-40B4-BE49-F238E27FC236}">
                <a16:creationId xmlns:a16="http://schemas.microsoft.com/office/drawing/2014/main" id="{8B6EB576-9D7D-4613-A633-137E772B6A87}"/>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3C02680C-D1EB-43C2-A5D5-55D6CE0DAAD9}"/>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27DD25E8-5552-4A0C-BA6C-033B00531A70}"/>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14</a:t>
            </a:fld>
            <a:endParaRPr lang="es-ES" b="1" dirty="0">
              <a:solidFill>
                <a:schemeClr val="tx1"/>
              </a:solidFill>
            </a:endParaRPr>
          </a:p>
        </p:txBody>
      </p:sp>
    </p:spTree>
    <p:extLst>
      <p:ext uri="{BB962C8B-B14F-4D97-AF65-F5344CB8AC3E}">
        <p14:creationId xmlns:p14="http://schemas.microsoft.com/office/powerpoint/2010/main" val="242393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3" name="Imagen 2">
            <a:extLst>
              <a:ext uri="{FF2B5EF4-FFF2-40B4-BE49-F238E27FC236}">
                <a16:creationId xmlns:a16="http://schemas.microsoft.com/office/drawing/2014/main" id="{7981AAFF-76C2-4905-9EC2-45B4C0630BB6}"/>
              </a:ext>
            </a:extLst>
          </p:cNvPr>
          <p:cNvPicPr>
            <a:picLocks noChangeAspect="1"/>
          </p:cNvPicPr>
          <p:nvPr/>
        </p:nvPicPr>
        <p:blipFill>
          <a:blip r:embed="rId2"/>
          <a:stretch>
            <a:fillRect/>
          </a:stretch>
        </p:blipFill>
        <p:spPr>
          <a:xfrm>
            <a:off x="1912193" y="1006442"/>
            <a:ext cx="8591550" cy="4838700"/>
          </a:xfrm>
          <a:prstGeom prst="rect">
            <a:avLst/>
          </a:prstGeom>
        </p:spPr>
      </p:pic>
      <p:pic>
        <p:nvPicPr>
          <p:cNvPr id="5" name="Imagen 4">
            <a:extLst>
              <a:ext uri="{FF2B5EF4-FFF2-40B4-BE49-F238E27FC236}">
                <a16:creationId xmlns:a16="http://schemas.microsoft.com/office/drawing/2014/main" id="{B152EB76-44E0-4B9B-84FB-7D944E3C2E87}"/>
              </a:ext>
            </a:extLst>
          </p:cNvPr>
          <p:cNvPicPr>
            <a:picLocks noChangeAspect="1"/>
          </p:cNvPicPr>
          <p:nvPr/>
        </p:nvPicPr>
        <p:blipFill>
          <a:blip r:embed="rId3"/>
          <a:stretch>
            <a:fillRect/>
          </a:stretch>
        </p:blipFill>
        <p:spPr>
          <a:xfrm>
            <a:off x="507741" y="1009650"/>
            <a:ext cx="838200" cy="866775"/>
          </a:xfrm>
          <a:prstGeom prst="rect">
            <a:avLst/>
          </a:prstGeom>
        </p:spPr>
      </p:pic>
      <p:sp>
        <p:nvSpPr>
          <p:cNvPr id="8" name="Marcador de fecha 7">
            <a:extLst>
              <a:ext uri="{FF2B5EF4-FFF2-40B4-BE49-F238E27FC236}">
                <a16:creationId xmlns:a16="http://schemas.microsoft.com/office/drawing/2014/main" id="{4A067AB0-1395-48DD-B4C2-5F11DD357F41}"/>
              </a:ext>
            </a:extLst>
          </p:cNvPr>
          <p:cNvSpPr txBox="1">
            <a:spLocks/>
          </p:cNvSpPr>
          <p:nvPr/>
        </p:nvSpPr>
        <p:spPr>
          <a:xfrm>
            <a:off x="838200" y="6534920"/>
            <a:ext cx="2743200" cy="365125"/>
          </a:xfrm>
          <a:prstGeom prst="rect">
            <a:avLst/>
          </a:prstGeom>
        </p:spPr>
        <p:txBody>
          <a:bodyPr vert="horz" lIns="91440" tIns="45720" rIns="91440" bIns="45720" rtlCol="0" anchor="ct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F0CF06-C5CC-42B6-AA1B-BCBA64EFFEAC}" type="datetime1">
              <a:rPr lang="es-ES" b="1" smtClean="0">
                <a:solidFill>
                  <a:schemeClr val="tx1"/>
                </a:solidFill>
              </a:rPr>
              <a:p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9643396C-BCF5-4B20-B30A-5007CF194A2B}"/>
              </a:ext>
            </a:extLst>
          </p:cNvPr>
          <p:cNvSpPr txBox="1">
            <a:spLocks/>
          </p:cNvSpPr>
          <p:nvPr/>
        </p:nvSpPr>
        <p:spPr>
          <a:xfrm>
            <a:off x="4038600" y="6534921"/>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a:solidFill>
                  <a:schemeClr val="tx1"/>
                </a:solidFill>
              </a:rPr>
              <a:t>Grupo de Estimación, Predicción, Optmización y Control</a:t>
            </a:r>
            <a:endParaRPr lang="es-ES" b="1" dirty="0">
              <a:solidFill>
                <a:schemeClr val="tx1"/>
              </a:solidFill>
            </a:endParaRPr>
          </a:p>
        </p:txBody>
      </p:sp>
      <p:sp>
        <p:nvSpPr>
          <p:cNvPr id="10" name="Marcador de número de diapositiva 9">
            <a:extLst>
              <a:ext uri="{FF2B5EF4-FFF2-40B4-BE49-F238E27FC236}">
                <a16:creationId xmlns:a16="http://schemas.microsoft.com/office/drawing/2014/main" id="{019F309E-A9F3-4606-9B8B-A5551D7DE3F6}"/>
              </a:ext>
            </a:extLst>
          </p:cNvPr>
          <p:cNvSpPr txBox="1">
            <a:spLocks/>
          </p:cNvSpPr>
          <p:nvPr/>
        </p:nvSpPr>
        <p:spPr>
          <a:xfrm>
            <a:off x="8610600" y="6534919"/>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BF5E0D-51CB-4BD5-9AE1-F22067CE857F}" type="slidenum">
              <a:rPr lang="es-ES" b="1" smtClean="0">
                <a:solidFill>
                  <a:schemeClr val="tx1"/>
                </a:solidFill>
              </a:rPr>
              <a:pPr/>
              <a:t>15</a:t>
            </a:fld>
            <a:endParaRPr lang="es-ES" b="1" dirty="0">
              <a:solidFill>
                <a:schemeClr val="tx1"/>
              </a:solidFill>
            </a:endParaRPr>
          </a:p>
        </p:txBody>
      </p:sp>
    </p:spTree>
    <p:extLst>
      <p:ext uri="{BB962C8B-B14F-4D97-AF65-F5344CB8AC3E}">
        <p14:creationId xmlns:p14="http://schemas.microsoft.com/office/powerpoint/2010/main" val="43151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3" name="CuadroTexto 2">
            <a:extLst>
              <a:ext uri="{FF2B5EF4-FFF2-40B4-BE49-F238E27FC236}">
                <a16:creationId xmlns:a16="http://schemas.microsoft.com/office/drawing/2014/main" id="{0C5B0BE4-9B0D-4206-B8B9-AA9540BB56BF}"/>
              </a:ext>
            </a:extLst>
          </p:cNvPr>
          <p:cNvSpPr txBox="1"/>
          <p:nvPr/>
        </p:nvSpPr>
        <p:spPr>
          <a:xfrm>
            <a:off x="2787826" y="1086214"/>
            <a:ext cx="2203624" cy="369332"/>
          </a:xfrm>
          <a:prstGeom prst="rect">
            <a:avLst/>
          </a:prstGeom>
          <a:noFill/>
        </p:spPr>
        <p:txBody>
          <a:bodyPr wrap="square" rtlCol="0">
            <a:spAutoFit/>
          </a:bodyPr>
          <a:lstStyle/>
          <a:p>
            <a:r>
              <a:rPr lang="es-ES" dirty="0"/>
              <a:t>SpaceCoolingtut1.mo</a:t>
            </a:r>
          </a:p>
        </p:txBody>
      </p:sp>
      <p:sp>
        <p:nvSpPr>
          <p:cNvPr id="6" name="CuadroTexto 5">
            <a:extLst>
              <a:ext uri="{FF2B5EF4-FFF2-40B4-BE49-F238E27FC236}">
                <a16:creationId xmlns:a16="http://schemas.microsoft.com/office/drawing/2014/main" id="{18159F6C-C5B4-4BA7-8077-73FDB876268A}"/>
              </a:ext>
            </a:extLst>
          </p:cNvPr>
          <p:cNvSpPr txBox="1"/>
          <p:nvPr/>
        </p:nvSpPr>
        <p:spPr>
          <a:xfrm>
            <a:off x="8315886" y="1130369"/>
            <a:ext cx="2203624" cy="369332"/>
          </a:xfrm>
          <a:prstGeom prst="rect">
            <a:avLst/>
          </a:prstGeom>
          <a:noFill/>
        </p:spPr>
        <p:txBody>
          <a:bodyPr wrap="square" rtlCol="0">
            <a:spAutoFit/>
          </a:bodyPr>
          <a:lstStyle/>
          <a:p>
            <a:r>
              <a:rPr lang="es-ES" dirty="0" err="1"/>
              <a:t>Aguatut.mo</a:t>
            </a:r>
            <a:endParaRPr lang="es-ES" dirty="0"/>
          </a:p>
        </p:txBody>
      </p:sp>
      <p:pic>
        <p:nvPicPr>
          <p:cNvPr id="7" name="Imagen 6">
            <a:extLst>
              <a:ext uri="{FF2B5EF4-FFF2-40B4-BE49-F238E27FC236}">
                <a16:creationId xmlns:a16="http://schemas.microsoft.com/office/drawing/2014/main" id="{3CB3CEFF-4AB9-4F84-A411-40730525990C}"/>
              </a:ext>
            </a:extLst>
          </p:cNvPr>
          <p:cNvPicPr>
            <a:picLocks noChangeAspect="1"/>
          </p:cNvPicPr>
          <p:nvPr/>
        </p:nvPicPr>
        <p:blipFill>
          <a:blip r:embed="rId2"/>
          <a:stretch>
            <a:fillRect/>
          </a:stretch>
        </p:blipFill>
        <p:spPr>
          <a:xfrm>
            <a:off x="6293887" y="1499701"/>
            <a:ext cx="5295900" cy="4362450"/>
          </a:xfrm>
          <a:prstGeom prst="rect">
            <a:avLst/>
          </a:prstGeom>
        </p:spPr>
      </p:pic>
      <p:sp>
        <p:nvSpPr>
          <p:cNvPr id="8" name="Marcador de fecha 7">
            <a:extLst>
              <a:ext uri="{FF2B5EF4-FFF2-40B4-BE49-F238E27FC236}">
                <a16:creationId xmlns:a16="http://schemas.microsoft.com/office/drawing/2014/main" id="{6E412FB1-15F0-4A42-8D84-2D820FB38FB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B5E5E1D1-1D05-4EE8-A068-BD8980FFBF67}"/>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4357FFD7-EBE2-470A-821E-5AC353283C51}"/>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16</a:t>
            </a:fld>
            <a:endParaRPr lang="es-ES" b="1" dirty="0">
              <a:solidFill>
                <a:schemeClr val="tx1"/>
              </a:solidFill>
            </a:endParaRPr>
          </a:p>
        </p:txBody>
      </p:sp>
      <p:sp>
        <p:nvSpPr>
          <p:cNvPr id="11" name="CuadroTexto 10">
            <a:extLst>
              <a:ext uri="{FF2B5EF4-FFF2-40B4-BE49-F238E27FC236}">
                <a16:creationId xmlns:a16="http://schemas.microsoft.com/office/drawing/2014/main" id="{A9227312-7DAE-4520-B4A5-66BDD3DDEB30}"/>
              </a:ext>
            </a:extLst>
          </p:cNvPr>
          <p:cNvSpPr txBox="1"/>
          <p:nvPr/>
        </p:nvSpPr>
        <p:spPr>
          <a:xfrm>
            <a:off x="670249" y="647549"/>
            <a:ext cx="4937449" cy="369332"/>
          </a:xfrm>
          <a:prstGeom prst="rect">
            <a:avLst/>
          </a:prstGeom>
          <a:noFill/>
        </p:spPr>
        <p:txBody>
          <a:bodyPr wrap="square" rtlCol="0">
            <a:spAutoFit/>
          </a:bodyPr>
          <a:lstStyle/>
          <a:p>
            <a:r>
              <a:rPr lang="es-ES" b="1" dirty="0"/>
              <a:t>Ejemplo 2</a:t>
            </a:r>
          </a:p>
        </p:txBody>
      </p:sp>
      <p:pic>
        <p:nvPicPr>
          <p:cNvPr id="5" name="Imagen 4">
            <a:extLst>
              <a:ext uri="{FF2B5EF4-FFF2-40B4-BE49-F238E27FC236}">
                <a16:creationId xmlns:a16="http://schemas.microsoft.com/office/drawing/2014/main" id="{E2BAC959-9EF4-4220-8346-8F1CC6552F22}"/>
              </a:ext>
            </a:extLst>
          </p:cNvPr>
          <p:cNvPicPr>
            <a:picLocks noChangeAspect="1"/>
          </p:cNvPicPr>
          <p:nvPr/>
        </p:nvPicPr>
        <p:blipFill>
          <a:blip r:embed="rId3"/>
          <a:stretch>
            <a:fillRect/>
          </a:stretch>
        </p:blipFill>
        <p:spPr>
          <a:xfrm>
            <a:off x="838200" y="1497594"/>
            <a:ext cx="5114925" cy="4248150"/>
          </a:xfrm>
          <a:prstGeom prst="rect">
            <a:avLst/>
          </a:prstGeom>
        </p:spPr>
      </p:pic>
    </p:spTree>
    <p:extLst>
      <p:ext uri="{BB962C8B-B14F-4D97-AF65-F5344CB8AC3E}">
        <p14:creationId xmlns:p14="http://schemas.microsoft.com/office/powerpoint/2010/main" val="393958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6" name="Marcador de fecha 7">
            <a:extLst>
              <a:ext uri="{FF2B5EF4-FFF2-40B4-BE49-F238E27FC236}">
                <a16:creationId xmlns:a16="http://schemas.microsoft.com/office/drawing/2014/main" id="{FD7DA1F9-1368-4A1C-80D9-E6D9D39B2BF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7" name="Marcador de pie de página 8">
            <a:extLst>
              <a:ext uri="{FF2B5EF4-FFF2-40B4-BE49-F238E27FC236}">
                <a16:creationId xmlns:a16="http://schemas.microsoft.com/office/drawing/2014/main" id="{1B3179F8-6674-46EE-AF3E-07A98E24881D}"/>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8" name="Marcador de número de diapositiva 9">
            <a:extLst>
              <a:ext uri="{FF2B5EF4-FFF2-40B4-BE49-F238E27FC236}">
                <a16:creationId xmlns:a16="http://schemas.microsoft.com/office/drawing/2014/main" id="{2A5CB6CE-8237-45DB-B4F9-8FC5CC8D8A43}"/>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2</a:t>
            </a:fld>
            <a:endParaRPr lang="es-ES" b="1" dirty="0">
              <a:solidFill>
                <a:schemeClr val="tx1"/>
              </a:solidFill>
            </a:endParaRPr>
          </a:p>
        </p:txBody>
      </p:sp>
      <p:sp>
        <p:nvSpPr>
          <p:cNvPr id="11" name="CuadroTexto 10">
            <a:extLst>
              <a:ext uri="{FF2B5EF4-FFF2-40B4-BE49-F238E27FC236}">
                <a16:creationId xmlns:a16="http://schemas.microsoft.com/office/drawing/2014/main" id="{AA611977-AC45-467A-AD7C-CEDC907198E9}"/>
              </a:ext>
            </a:extLst>
          </p:cNvPr>
          <p:cNvSpPr txBox="1"/>
          <p:nvPr/>
        </p:nvSpPr>
        <p:spPr>
          <a:xfrm>
            <a:off x="899626" y="802433"/>
            <a:ext cx="6277947" cy="584775"/>
          </a:xfrm>
          <a:prstGeom prst="rect">
            <a:avLst/>
          </a:prstGeom>
          <a:noFill/>
        </p:spPr>
        <p:txBody>
          <a:bodyPr wrap="square" rtlCol="0">
            <a:spAutoFit/>
          </a:bodyPr>
          <a:lstStyle/>
          <a:p>
            <a:r>
              <a:rPr lang="es-ES" sz="3200" b="1" dirty="0"/>
              <a:t>Índice</a:t>
            </a:r>
          </a:p>
        </p:txBody>
      </p:sp>
      <p:sp>
        <p:nvSpPr>
          <p:cNvPr id="12" name="CuadroTexto 11">
            <a:extLst>
              <a:ext uri="{FF2B5EF4-FFF2-40B4-BE49-F238E27FC236}">
                <a16:creationId xmlns:a16="http://schemas.microsoft.com/office/drawing/2014/main" id="{532E0BCE-A69A-417B-BB0C-B5BD9A04B2BD}"/>
              </a:ext>
            </a:extLst>
          </p:cNvPr>
          <p:cNvSpPr txBox="1"/>
          <p:nvPr/>
        </p:nvSpPr>
        <p:spPr>
          <a:xfrm>
            <a:off x="1903445" y="1800808"/>
            <a:ext cx="7847045" cy="4985980"/>
          </a:xfrm>
          <a:prstGeom prst="rect">
            <a:avLst/>
          </a:prstGeom>
          <a:noFill/>
        </p:spPr>
        <p:txBody>
          <a:bodyPr wrap="square" rtlCol="0">
            <a:spAutoFit/>
          </a:bodyPr>
          <a:lstStyle/>
          <a:p>
            <a:pPr marL="285750" indent="-285750">
              <a:buFont typeface="Arial" panose="020B0604020202020204" pitchFamily="34" charset="0"/>
              <a:buChar char="•"/>
            </a:pPr>
            <a:r>
              <a:rPr lang="es-ES" sz="2400" b="1" dirty="0"/>
              <a:t>Introducción</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r>
              <a:rPr lang="es-ES" sz="2400" b="1" dirty="0"/>
              <a:t>Interfaces</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r>
              <a:rPr lang="es-ES" sz="2400" b="1" dirty="0"/>
              <a:t>Ejemplo 1</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r>
              <a:rPr lang="es-ES" sz="2400" b="1" dirty="0"/>
              <a:t>Librería HVAC</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r>
              <a:rPr lang="es-ES" sz="2400" b="1" dirty="0"/>
              <a:t>Algunos elementos</a:t>
            </a:r>
          </a:p>
          <a:p>
            <a:pPr marL="285750" indent="-285750">
              <a:buFont typeface="Arial" panose="020B0604020202020204" pitchFamily="34" charset="0"/>
              <a:buChar char="•"/>
            </a:pPr>
            <a:endParaRPr lang="es-ES" sz="2400" b="1" dirty="0"/>
          </a:p>
          <a:p>
            <a:pPr marL="285750" indent="-285750">
              <a:buFont typeface="Arial" panose="020B0604020202020204" pitchFamily="34" charset="0"/>
              <a:buChar char="•"/>
            </a:pPr>
            <a:r>
              <a:rPr lang="es-ES" sz="2400" b="1" dirty="0"/>
              <a:t>Ejemplo 2</a:t>
            </a:r>
          </a:p>
          <a:p>
            <a:pPr marL="285750" indent="-285750">
              <a:buFont typeface="Arial" panose="020B0604020202020204" pitchFamily="34" charset="0"/>
              <a:buChar char="•"/>
            </a:pPr>
            <a:endParaRPr lang="es-ES" b="1" dirty="0"/>
          </a:p>
          <a:p>
            <a:pPr marL="285750" indent="-285750">
              <a:buFont typeface="Arial" panose="020B0604020202020204" pitchFamily="34" charset="0"/>
              <a:buChar char="•"/>
            </a:pPr>
            <a:endParaRPr lang="es-ES" b="1" dirty="0"/>
          </a:p>
          <a:p>
            <a:pPr marL="285750" indent="-285750">
              <a:buFont typeface="Arial" panose="020B0604020202020204" pitchFamily="34" charset="0"/>
              <a:buChar char="•"/>
            </a:pPr>
            <a:endParaRPr lang="es-ES" b="1" dirty="0"/>
          </a:p>
        </p:txBody>
      </p:sp>
    </p:spTree>
    <p:extLst>
      <p:ext uri="{BB962C8B-B14F-4D97-AF65-F5344CB8AC3E}">
        <p14:creationId xmlns:p14="http://schemas.microsoft.com/office/powerpoint/2010/main" val="150944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5" name="CuadroTexto 4">
            <a:extLst>
              <a:ext uri="{FF2B5EF4-FFF2-40B4-BE49-F238E27FC236}">
                <a16:creationId xmlns:a16="http://schemas.microsoft.com/office/drawing/2014/main" id="{F0AACDC6-6E67-46ED-B0CE-1E8CBC2DF56A}"/>
              </a:ext>
            </a:extLst>
          </p:cNvPr>
          <p:cNvSpPr txBox="1"/>
          <p:nvPr/>
        </p:nvSpPr>
        <p:spPr>
          <a:xfrm>
            <a:off x="1237061" y="1111456"/>
            <a:ext cx="6530756" cy="3693319"/>
          </a:xfrm>
          <a:prstGeom prst="rect">
            <a:avLst/>
          </a:prstGeom>
          <a:noFill/>
        </p:spPr>
        <p:txBody>
          <a:bodyPr wrap="square" rtlCol="0">
            <a:spAutoFit/>
          </a:bodyPr>
          <a:lstStyle/>
          <a:p>
            <a:pPr algn="just"/>
            <a:r>
              <a:rPr lang="es-ES" sz="3200" b="1" dirty="0"/>
              <a:t>Introducción</a:t>
            </a:r>
          </a:p>
          <a:p>
            <a:pPr algn="just"/>
            <a:endParaRPr lang="es-ES" dirty="0"/>
          </a:p>
          <a:p>
            <a:pPr algn="just"/>
            <a:r>
              <a:rPr lang="es-ES" dirty="0"/>
              <a:t>Lenguaje de programación desarrollado a partir de la idea de </a:t>
            </a:r>
            <a:r>
              <a:rPr lang="es-ES" dirty="0" err="1"/>
              <a:t>Hilding</a:t>
            </a:r>
            <a:r>
              <a:rPr lang="es-ES" dirty="0"/>
              <a:t> </a:t>
            </a:r>
            <a:r>
              <a:rPr lang="es-ES" dirty="0" err="1"/>
              <a:t>Elmqvist</a:t>
            </a:r>
            <a:r>
              <a:rPr lang="es-ES" dirty="0"/>
              <a:t> en 1996. Actualmente es desarrollado por </a:t>
            </a:r>
            <a:r>
              <a:rPr lang="es-ES" dirty="0" err="1"/>
              <a:t>Modelica</a:t>
            </a:r>
            <a:r>
              <a:rPr lang="es-ES" dirty="0"/>
              <a:t> </a:t>
            </a:r>
            <a:r>
              <a:rPr lang="es-ES" dirty="0" err="1"/>
              <a:t>Association</a:t>
            </a:r>
            <a:r>
              <a:rPr lang="es-ES" dirty="0"/>
              <a:t>.</a:t>
            </a:r>
          </a:p>
          <a:p>
            <a:pPr algn="just"/>
            <a:endParaRPr lang="es-ES" dirty="0"/>
          </a:p>
          <a:p>
            <a:pPr algn="just"/>
            <a:r>
              <a:rPr lang="es-ES" dirty="0" err="1"/>
              <a:t>Modelica</a:t>
            </a:r>
            <a:r>
              <a:rPr lang="es-ES" dirty="0"/>
              <a:t> es un lenguaje orientado a objetos que se basa en ecuaciones algebraicas, diferenciales y discretas para la creación de sistemas físicos.</a:t>
            </a:r>
          </a:p>
          <a:p>
            <a:pPr algn="just"/>
            <a:endParaRPr lang="es-ES" dirty="0"/>
          </a:p>
          <a:p>
            <a:pPr algn="just"/>
            <a:r>
              <a:rPr lang="es-ES" dirty="0"/>
              <a:t>Su objetivo es el de modelar el comportamiento dinámico de sistemas complejos.</a:t>
            </a:r>
          </a:p>
        </p:txBody>
      </p:sp>
      <p:pic>
        <p:nvPicPr>
          <p:cNvPr id="7" name="Imagen 6">
            <a:extLst>
              <a:ext uri="{FF2B5EF4-FFF2-40B4-BE49-F238E27FC236}">
                <a16:creationId xmlns:a16="http://schemas.microsoft.com/office/drawing/2014/main" id="{D277A59E-7A18-43CD-8253-581AC092F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222" y="4449347"/>
            <a:ext cx="3893924" cy="1902880"/>
          </a:xfrm>
          <a:prstGeom prst="rect">
            <a:avLst/>
          </a:prstGeom>
        </p:spPr>
      </p:pic>
      <p:sp>
        <p:nvSpPr>
          <p:cNvPr id="8" name="Marcador de fecha 7">
            <a:extLst>
              <a:ext uri="{FF2B5EF4-FFF2-40B4-BE49-F238E27FC236}">
                <a16:creationId xmlns:a16="http://schemas.microsoft.com/office/drawing/2014/main" id="{8AFEBAE3-D7E0-40E5-9240-EA08D6D1E33B}"/>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9" name="Marcador de pie de página 8">
            <a:extLst>
              <a:ext uri="{FF2B5EF4-FFF2-40B4-BE49-F238E27FC236}">
                <a16:creationId xmlns:a16="http://schemas.microsoft.com/office/drawing/2014/main" id="{933F1677-73FA-40C9-BBE2-83D3DE3EDFBA}"/>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0" name="Marcador de número de diapositiva 9">
            <a:extLst>
              <a:ext uri="{FF2B5EF4-FFF2-40B4-BE49-F238E27FC236}">
                <a16:creationId xmlns:a16="http://schemas.microsoft.com/office/drawing/2014/main" id="{64495B47-D6FF-4A7A-B508-0C7CD947B56C}"/>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3</a:t>
            </a:fld>
            <a:endParaRPr lang="es-ES" b="1" dirty="0">
              <a:solidFill>
                <a:schemeClr val="tx1"/>
              </a:solidFill>
            </a:endParaRPr>
          </a:p>
        </p:txBody>
      </p:sp>
    </p:spTree>
    <p:extLst>
      <p:ext uri="{BB962C8B-B14F-4D97-AF65-F5344CB8AC3E}">
        <p14:creationId xmlns:p14="http://schemas.microsoft.com/office/powerpoint/2010/main" val="111998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b="1">
              <a:solidFill>
                <a:schemeClr val="tx1"/>
              </a:solidFill>
            </a:endParaRPr>
          </a:p>
        </p:txBody>
      </p:sp>
      <p:sp>
        <p:nvSpPr>
          <p:cNvPr id="5" name="CuadroTexto 4">
            <a:extLst>
              <a:ext uri="{FF2B5EF4-FFF2-40B4-BE49-F238E27FC236}">
                <a16:creationId xmlns:a16="http://schemas.microsoft.com/office/drawing/2014/main" id="{F0AACDC6-6E67-46ED-B0CE-1E8CBC2DF56A}"/>
              </a:ext>
            </a:extLst>
          </p:cNvPr>
          <p:cNvSpPr txBox="1"/>
          <p:nvPr/>
        </p:nvSpPr>
        <p:spPr>
          <a:xfrm>
            <a:off x="1964734" y="1139621"/>
            <a:ext cx="6530756" cy="3416320"/>
          </a:xfrm>
          <a:prstGeom prst="rect">
            <a:avLst/>
          </a:prstGeom>
          <a:noFill/>
        </p:spPr>
        <p:txBody>
          <a:bodyPr wrap="square" rtlCol="0">
            <a:spAutoFit/>
          </a:bodyPr>
          <a:lstStyle/>
          <a:p>
            <a:pPr algn="just"/>
            <a:r>
              <a:rPr lang="es-ES" dirty="0"/>
              <a:t>Para la creación de estos modelos podemos apoyarnos en la librería que nos viene por defecto, la cual contiene una gran cantidad de bloques.</a:t>
            </a:r>
          </a:p>
          <a:p>
            <a:pPr algn="just"/>
            <a:endParaRPr lang="es-ES" dirty="0"/>
          </a:p>
          <a:p>
            <a:pPr algn="just"/>
            <a:r>
              <a:rPr lang="es-ES" dirty="0"/>
              <a:t>De esta forma la creación de un sistemas más o menos complejo se compondría de soltar unos cuantos bloques en la ventana principal de la interfaz elegida, con la mínima interacción en el código.</a:t>
            </a:r>
          </a:p>
          <a:p>
            <a:pPr algn="just"/>
            <a:endParaRPr lang="es-ES" dirty="0"/>
          </a:p>
          <a:p>
            <a:pPr algn="just"/>
            <a:r>
              <a:rPr lang="es-ES" dirty="0"/>
              <a:t>Otra forma sería trabajar directamente sobre código. Personalmente, no recomiendo esta práctica, ya que para situar 1 solo componentes son bastantes líneas de código. Lo mejor es una combinación de ambas.</a:t>
            </a:r>
          </a:p>
        </p:txBody>
      </p:sp>
      <p:pic>
        <p:nvPicPr>
          <p:cNvPr id="2" name="Imagen 1">
            <a:extLst>
              <a:ext uri="{FF2B5EF4-FFF2-40B4-BE49-F238E27FC236}">
                <a16:creationId xmlns:a16="http://schemas.microsoft.com/office/drawing/2014/main" id="{7360ADE9-49F7-4BAD-9E38-DAE4CFE17193}"/>
              </a:ext>
            </a:extLst>
          </p:cNvPr>
          <p:cNvPicPr>
            <a:picLocks noChangeAspect="1"/>
          </p:cNvPicPr>
          <p:nvPr/>
        </p:nvPicPr>
        <p:blipFill>
          <a:blip r:embed="rId2"/>
          <a:stretch>
            <a:fillRect/>
          </a:stretch>
        </p:blipFill>
        <p:spPr>
          <a:xfrm>
            <a:off x="9996429" y="576069"/>
            <a:ext cx="1543050" cy="4543425"/>
          </a:xfrm>
          <a:prstGeom prst="rect">
            <a:avLst/>
          </a:prstGeom>
        </p:spPr>
      </p:pic>
      <p:pic>
        <p:nvPicPr>
          <p:cNvPr id="3" name="Imagen 2">
            <a:extLst>
              <a:ext uri="{FF2B5EF4-FFF2-40B4-BE49-F238E27FC236}">
                <a16:creationId xmlns:a16="http://schemas.microsoft.com/office/drawing/2014/main" id="{33E7B1F5-57B1-43CE-AA8F-7C2104848687}"/>
              </a:ext>
            </a:extLst>
          </p:cNvPr>
          <p:cNvPicPr>
            <a:picLocks noChangeAspect="1"/>
          </p:cNvPicPr>
          <p:nvPr/>
        </p:nvPicPr>
        <p:blipFill>
          <a:blip r:embed="rId3"/>
          <a:stretch>
            <a:fillRect/>
          </a:stretch>
        </p:blipFill>
        <p:spPr>
          <a:xfrm>
            <a:off x="1239137" y="5119494"/>
            <a:ext cx="7981950" cy="714375"/>
          </a:xfrm>
          <a:prstGeom prst="rect">
            <a:avLst/>
          </a:prstGeom>
        </p:spPr>
      </p:pic>
      <p:sp>
        <p:nvSpPr>
          <p:cNvPr id="9" name="Marcador de fecha 7">
            <a:extLst>
              <a:ext uri="{FF2B5EF4-FFF2-40B4-BE49-F238E27FC236}">
                <a16:creationId xmlns:a16="http://schemas.microsoft.com/office/drawing/2014/main" id="{5ADFFE0D-1DAE-490A-B8C6-EE921EA46EBC}"/>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10" name="Marcador de pie de página 8">
            <a:extLst>
              <a:ext uri="{FF2B5EF4-FFF2-40B4-BE49-F238E27FC236}">
                <a16:creationId xmlns:a16="http://schemas.microsoft.com/office/drawing/2014/main" id="{3DFD9B2B-AA43-4FAE-B836-7C68DB2C66BC}"/>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1" name="Marcador de número de diapositiva 9">
            <a:extLst>
              <a:ext uri="{FF2B5EF4-FFF2-40B4-BE49-F238E27FC236}">
                <a16:creationId xmlns:a16="http://schemas.microsoft.com/office/drawing/2014/main" id="{056BAAD1-BCD0-49BE-B307-E554B9EAF321}"/>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4</a:t>
            </a:fld>
            <a:endParaRPr lang="es-ES" b="1" dirty="0">
              <a:solidFill>
                <a:schemeClr val="tx1"/>
              </a:solidFill>
            </a:endParaRPr>
          </a:p>
        </p:txBody>
      </p:sp>
    </p:spTree>
    <p:extLst>
      <p:ext uri="{BB962C8B-B14F-4D97-AF65-F5344CB8AC3E}">
        <p14:creationId xmlns:p14="http://schemas.microsoft.com/office/powerpoint/2010/main" val="25472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6" name="Marcador de fecha 7">
            <a:extLst>
              <a:ext uri="{FF2B5EF4-FFF2-40B4-BE49-F238E27FC236}">
                <a16:creationId xmlns:a16="http://schemas.microsoft.com/office/drawing/2014/main" id="{4DF3349A-7330-404A-B5DE-03BFBEE3D70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7" name="Marcador de pie de página 8">
            <a:extLst>
              <a:ext uri="{FF2B5EF4-FFF2-40B4-BE49-F238E27FC236}">
                <a16:creationId xmlns:a16="http://schemas.microsoft.com/office/drawing/2014/main" id="{38015755-E965-4219-BE65-BCC38989C491}"/>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8" name="Marcador de número de diapositiva 9">
            <a:extLst>
              <a:ext uri="{FF2B5EF4-FFF2-40B4-BE49-F238E27FC236}">
                <a16:creationId xmlns:a16="http://schemas.microsoft.com/office/drawing/2014/main" id="{D1B6A8F4-EFE6-41F8-9161-8C6C28C327BA}"/>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5</a:t>
            </a:fld>
            <a:endParaRPr lang="es-ES" b="1" dirty="0">
              <a:solidFill>
                <a:schemeClr val="tx1"/>
              </a:solidFill>
            </a:endParaRPr>
          </a:p>
        </p:txBody>
      </p:sp>
      <p:sp>
        <p:nvSpPr>
          <p:cNvPr id="9" name="CuadroTexto 8">
            <a:extLst>
              <a:ext uri="{FF2B5EF4-FFF2-40B4-BE49-F238E27FC236}">
                <a16:creationId xmlns:a16="http://schemas.microsoft.com/office/drawing/2014/main" id="{250D780F-B0F0-430E-B0EA-691D90E4C95D}"/>
              </a:ext>
            </a:extLst>
          </p:cNvPr>
          <p:cNvSpPr txBox="1"/>
          <p:nvPr/>
        </p:nvSpPr>
        <p:spPr>
          <a:xfrm>
            <a:off x="838200" y="1250302"/>
            <a:ext cx="4767943" cy="3416320"/>
          </a:xfrm>
          <a:prstGeom prst="rect">
            <a:avLst/>
          </a:prstGeom>
          <a:noFill/>
        </p:spPr>
        <p:txBody>
          <a:bodyPr wrap="square" rtlCol="0">
            <a:spAutoFit/>
          </a:bodyPr>
          <a:lstStyle/>
          <a:p>
            <a:pPr algn="just"/>
            <a:r>
              <a:rPr lang="es-ES" dirty="0"/>
              <a:t>Dentro de cada grupo, existen diferentes elementos que nos ayudan a la hora de crear modelos complejos.</a:t>
            </a:r>
          </a:p>
          <a:p>
            <a:pPr algn="just"/>
            <a:endParaRPr lang="es-ES" dirty="0"/>
          </a:p>
          <a:p>
            <a:pPr algn="just"/>
            <a:r>
              <a:rPr lang="es-ES" dirty="0"/>
              <a:t>Si hacemos doble clic en ellos, nos aparecerá información acerca del elemento, tal información puede ser el icono que se mostrará en pantalla al usarse, de que componentes se nutre para describir el comportamiento deseado (lo mismo en código) y una pestaña aparte llamada  “</a:t>
            </a:r>
            <a:r>
              <a:rPr lang="es-ES" b="1" dirty="0" err="1"/>
              <a:t>Documentation</a:t>
            </a:r>
            <a:r>
              <a:rPr lang="es-ES" b="1" dirty="0"/>
              <a:t> View</a:t>
            </a:r>
            <a:r>
              <a:rPr lang="es-ES" dirty="0"/>
              <a:t>” es la que se pueden incluir anotaciones.</a:t>
            </a:r>
          </a:p>
        </p:txBody>
      </p:sp>
      <p:pic>
        <p:nvPicPr>
          <p:cNvPr id="10" name="Imagen 9">
            <a:extLst>
              <a:ext uri="{FF2B5EF4-FFF2-40B4-BE49-F238E27FC236}">
                <a16:creationId xmlns:a16="http://schemas.microsoft.com/office/drawing/2014/main" id="{153061A5-6C8B-4EB6-9D1B-F54BD04D00FC}"/>
              </a:ext>
            </a:extLst>
          </p:cNvPr>
          <p:cNvPicPr>
            <a:picLocks noChangeAspect="1"/>
          </p:cNvPicPr>
          <p:nvPr/>
        </p:nvPicPr>
        <p:blipFill>
          <a:blip r:embed="rId2"/>
          <a:stretch>
            <a:fillRect/>
          </a:stretch>
        </p:blipFill>
        <p:spPr>
          <a:xfrm>
            <a:off x="5830535" y="719725"/>
            <a:ext cx="1724025" cy="1819275"/>
          </a:xfrm>
          <a:prstGeom prst="rect">
            <a:avLst/>
          </a:prstGeom>
        </p:spPr>
      </p:pic>
      <p:pic>
        <p:nvPicPr>
          <p:cNvPr id="11" name="Imagen 10">
            <a:extLst>
              <a:ext uri="{FF2B5EF4-FFF2-40B4-BE49-F238E27FC236}">
                <a16:creationId xmlns:a16="http://schemas.microsoft.com/office/drawing/2014/main" id="{1F3A1F2A-B235-4117-B119-FE007ABCF924}"/>
              </a:ext>
            </a:extLst>
          </p:cNvPr>
          <p:cNvPicPr>
            <a:picLocks noChangeAspect="1"/>
          </p:cNvPicPr>
          <p:nvPr/>
        </p:nvPicPr>
        <p:blipFill>
          <a:blip r:embed="rId3"/>
          <a:stretch>
            <a:fillRect/>
          </a:stretch>
        </p:blipFill>
        <p:spPr>
          <a:xfrm>
            <a:off x="7554560" y="2161261"/>
            <a:ext cx="3943658" cy="2700162"/>
          </a:xfrm>
          <a:prstGeom prst="rect">
            <a:avLst/>
          </a:prstGeom>
        </p:spPr>
      </p:pic>
      <p:pic>
        <p:nvPicPr>
          <p:cNvPr id="12" name="Imagen 11">
            <a:extLst>
              <a:ext uri="{FF2B5EF4-FFF2-40B4-BE49-F238E27FC236}">
                <a16:creationId xmlns:a16="http://schemas.microsoft.com/office/drawing/2014/main" id="{D16D9350-BBCA-4396-877A-03A0955BC1B0}"/>
              </a:ext>
            </a:extLst>
          </p:cNvPr>
          <p:cNvPicPr>
            <a:picLocks noChangeAspect="1"/>
          </p:cNvPicPr>
          <p:nvPr/>
        </p:nvPicPr>
        <p:blipFill>
          <a:blip r:embed="rId4"/>
          <a:stretch>
            <a:fillRect/>
          </a:stretch>
        </p:blipFill>
        <p:spPr>
          <a:xfrm>
            <a:off x="3680002" y="4378931"/>
            <a:ext cx="5328532" cy="2113942"/>
          </a:xfrm>
          <a:prstGeom prst="rect">
            <a:avLst/>
          </a:prstGeom>
        </p:spPr>
      </p:pic>
    </p:spTree>
    <p:extLst>
      <p:ext uri="{BB962C8B-B14F-4D97-AF65-F5344CB8AC3E}">
        <p14:creationId xmlns:p14="http://schemas.microsoft.com/office/powerpoint/2010/main" val="210805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5" name="CuadroTexto 4">
            <a:extLst>
              <a:ext uri="{FF2B5EF4-FFF2-40B4-BE49-F238E27FC236}">
                <a16:creationId xmlns:a16="http://schemas.microsoft.com/office/drawing/2014/main" id="{F0AACDC6-6E67-46ED-B0CE-1E8CBC2DF56A}"/>
              </a:ext>
            </a:extLst>
          </p:cNvPr>
          <p:cNvSpPr txBox="1"/>
          <p:nvPr/>
        </p:nvSpPr>
        <p:spPr>
          <a:xfrm>
            <a:off x="1146047" y="831924"/>
            <a:ext cx="6530756" cy="1138773"/>
          </a:xfrm>
          <a:prstGeom prst="rect">
            <a:avLst/>
          </a:prstGeom>
          <a:noFill/>
        </p:spPr>
        <p:txBody>
          <a:bodyPr wrap="square" rtlCol="0">
            <a:spAutoFit/>
          </a:bodyPr>
          <a:lstStyle/>
          <a:p>
            <a:pPr algn="just"/>
            <a:r>
              <a:rPr lang="es-ES" sz="3200" b="1" dirty="0"/>
              <a:t>Interfaces</a:t>
            </a:r>
          </a:p>
          <a:p>
            <a:pPr algn="just"/>
            <a:endParaRPr lang="es-ES" dirty="0"/>
          </a:p>
          <a:p>
            <a:pPr algn="just"/>
            <a:r>
              <a:rPr lang="es-ES" dirty="0"/>
              <a:t>Existen diferentes opciones para utilizar </a:t>
            </a:r>
            <a:r>
              <a:rPr lang="es-ES" dirty="0" err="1"/>
              <a:t>Modelica</a:t>
            </a:r>
            <a:r>
              <a:rPr lang="es-ES" dirty="0"/>
              <a:t>.</a:t>
            </a:r>
          </a:p>
        </p:txBody>
      </p:sp>
      <p:pic>
        <p:nvPicPr>
          <p:cNvPr id="6" name="Imagen 5">
            <a:extLst>
              <a:ext uri="{FF2B5EF4-FFF2-40B4-BE49-F238E27FC236}">
                <a16:creationId xmlns:a16="http://schemas.microsoft.com/office/drawing/2014/main" id="{1454FCF4-B113-4039-8F9C-9D6A17137076}"/>
              </a:ext>
            </a:extLst>
          </p:cNvPr>
          <p:cNvPicPr/>
          <p:nvPr/>
        </p:nvPicPr>
        <p:blipFill>
          <a:blip r:embed="rId2"/>
          <a:stretch>
            <a:fillRect/>
          </a:stretch>
        </p:blipFill>
        <p:spPr>
          <a:xfrm>
            <a:off x="695960" y="2350271"/>
            <a:ext cx="5400040" cy="3917950"/>
          </a:xfrm>
          <a:prstGeom prst="rect">
            <a:avLst/>
          </a:prstGeom>
        </p:spPr>
      </p:pic>
      <p:sp>
        <p:nvSpPr>
          <p:cNvPr id="2" name="CuadroTexto 1">
            <a:extLst>
              <a:ext uri="{FF2B5EF4-FFF2-40B4-BE49-F238E27FC236}">
                <a16:creationId xmlns:a16="http://schemas.microsoft.com/office/drawing/2014/main" id="{DA92C55D-044D-4CE7-800D-C43221688DFA}"/>
              </a:ext>
            </a:extLst>
          </p:cNvPr>
          <p:cNvSpPr txBox="1"/>
          <p:nvPr/>
        </p:nvSpPr>
        <p:spPr>
          <a:xfrm>
            <a:off x="6464968" y="3514145"/>
            <a:ext cx="4475747" cy="1477328"/>
          </a:xfrm>
          <a:prstGeom prst="rect">
            <a:avLst/>
          </a:prstGeom>
          <a:noFill/>
        </p:spPr>
        <p:txBody>
          <a:bodyPr wrap="square" rtlCol="0">
            <a:spAutoFit/>
          </a:bodyPr>
          <a:lstStyle/>
          <a:p>
            <a:pPr algn="just"/>
            <a:r>
              <a:rPr lang="es-ES" dirty="0"/>
              <a:t>Estas son algunas de las opciones que podemos elegir. Las opciones Open </a:t>
            </a:r>
            <a:r>
              <a:rPr lang="es-ES" dirty="0" err="1"/>
              <a:t>Source</a:t>
            </a:r>
            <a:r>
              <a:rPr lang="es-ES" dirty="0"/>
              <a:t> están en continúo desarrollo y algunas veces podemos experimentar fallos con la interfaz en cuestión.</a:t>
            </a:r>
          </a:p>
        </p:txBody>
      </p:sp>
      <p:sp>
        <p:nvSpPr>
          <p:cNvPr id="9" name="Marcador de fecha 7">
            <a:extLst>
              <a:ext uri="{FF2B5EF4-FFF2-40B4-BE49-F238E27FC236}">
                <a16:creationId xmlns:a16="http://schemas.microsoft.com/office/drawing/2014/main" id="{2753AC87-DEA3-490D-9CA5-B7DC236EC625}"/>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10" name="Marcador de pie de página 8">
            <a:extLst>
              <a:ext uri="{FF2B5EF4-FFF2-40B4-BE49-F238E27FC236}">
                <a16:creationId xmlns:a16="http://schemas.microsoft.com/office/drawing/2014/main" id="{686539EF-2CDF-4668-B571-B0B0E35FA05E}"/>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1" name="Marcador de número de diapositiva 9">
            <a:extLst>
              <a:ext uri="{FF2B5EF4-FFF2-40B4-BE49-F238E27FC236}">
                <a16:creationId xmlns:a16="http://schemas.microsoft.com/office/drawing/2014/main" id="{5ED9D5DA-F166-4C62-B70C-E7595B777DF7}"/>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6</a:t>
            </a:fld>
            <a:endParaRPr lang="es-ES" b="1" dirty="0">
              <a:solidFill>
                <a:schemeClr val="tx1"/>
              </a:solidFill>
            </a:endParaRPr>
          </a:p>
        </p:txBody>
      </p:sp>
    </p:spTree>
    <p:extLst>
      <p:ext uri="{BB962C8B-B14F-4D97-AF65-F5344CB8AC3E}">
        <p14:creationId xmlns:p14="http://schemas.microsoft.com/office/powerpoint/2010/main" val="96041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2" name="Imagen 1">
            <a:extLst>
              <a:ext uri="{FF2B5EF4-FFF2-40B4-BE49-F238E27FC236}">
                <a16:creationId xmlns:a16="http://schemas.microsoft.com/office/drawing/2014/main" id="{F693BD88-AB8A-4DB8-B228-10BC811AD41E}"/>
              </a:ext>
            </a:extLst>
          </p:cNvPr>
          <p:cNvPicPr>
            <a:picLocks noChangeAspect="1"/>
          </p:cNvPicPr>
          <p:nvPr/>
        </p:nvPicPr>
        <p:blipFill>
          <a:blip r:embed="rId2"/>
          <a:stretch>
            <a:fillRect/>
          </a:stretch>
        </p:blipFill>
        <p:spPr>
          <a:xfrm>
            <a:off x="0" y="517661"/>
            <a:ext cx="6346892" cy="5770872"/>
          </a:xfrm>
          <a:prstGeom prst="rect">
            <a:avLst/>
          </a:prstGeom>
        </p:spPr>
      </p:pic>
      <p:pic>
        <p:nvPicPr>
          <p:cNvPr id="3" name="Imagen 2">
            <a:extLst>
              <a:ext uri="{FF2B5EF4-FFF2-40B4-BE49-F238E27FC236}">
                <a16:creationId xmlns:a16="http://schemas.microsoft.com/office/drawing/2014/main" id="{95373A98-2B00-4148-BE0C-7458F3A6147A}"/>
              </a:ext>
            </a:extLst>
          </p:cNvPr>
          <p:cNvPicPr>
            <a:picLocks noChangeAspect="1"/>
          </p:cNvPicPr>
          <p:nvPr/>
        </p:nvPicPr>
        <p:blipFill>
          <a:blip r:embed="rId3"/>
          <a:stretch>
            <a:fillRect/>
          </a:stretch>
        </p:blipFill>
        <p:spPr>
          <a:xfrm>
            <a:off x="6340743" y="316923"/>
            <a:ext cx="2898273" cy="2688478"/>
          </a:xfrm>
          <a:prstGeom prst="rect">
            <a:avLst/>
          </a:prstGeom>
        </p:spPr>
      </p:pic>
      <p:pic>
        <p:nvPicPr>
          <p:cNvPr id="6" name="Imagen 5">
            <a:extLst>
              <a:ext uri="{FF2B5EF4-FFF2-40B4-BE49-F238E27FC236}">
                <a16:creationId xmlns:a16="http://schemas.microsoft.com/office/drawing/2014/main" id="{8AD2B0F7-7301-49C9-BEAB-1C46B0A1EBD3}"/>
              </a:ext>
            </a:extLst>
          </p:cNvPr>
          <p:cNvPicPr>
            <a:picLocks noChangeAspect="1"/>
          </p:cNvPicPr>
          <p:nvPr/>
        </p:nvPicPr>
        <p:blipFill>
          <a:blip r:embed="rId4"/>
          <a:stretch>
            <a:fillRect/>
          </a:stretch>
        </p:blipFill>
        <p:spPr>
          <a:xfrm>
            <a:off x="6364763" y="3231883"/>
            <a:ext cx="4851825" cy="3056650"/>
          </a:xfrm>
          <a:prstGeom prst="rect">
            <a:avLst/>
          </a:prstGeom>
        </p:spPr>
      </p:pic>
      <p:pic>
        <p:nvPicPr>
          <p:cNvPr id="8" name="Imagen 7">
            <a:extLst>
              <a:ext uri="{FF2B5EF4-FFF2-40B4-BE49-F238E27FC236}">
                <a16:creationId xmlns:a16="http://schemas.microsoft.com/office/drawing/2014/main" id="{ACF2E3BD-C203-4F8E-966E-0CCB8C677106}"/>
              </a:ext>
            </a:extLst>
          </p:cNvPr>
          <p:cNvPicPr>
            <a:picLocks noChangeAspect="1"/>
          </p:cNvPicPr>
          <p:nvPr/>
        </p:nvPicPr>
        <p:blipFill>
          <a:blip r:embed="rId5"/>
          <a:stretch>
            <a:fillRect/>
          </a:stretch>
        </p:blipFill>
        <p:spPr>
          <a:xfrm>
            <a:off x="8790676" y="787172"/>
            <a:ext cx="3203145" cy="3037335"/>
          </a:xfrm>
          <a:prstGeom prst="rect">
            <a:avLst/>
          </a:prstGeom>
        </p:spPr>
      </p:pic>
      <p:sp>
        <p:nvSpPr>
          <p:cNvPr id="10" name="Marcador de fecha 7">
            <a:extLst>
              <a:ext uri="{FF2B5EF4-FFF2-40B4-BE49-F238E27FC236}">
                <a16:creationId xmlns:a16="http://schemas.microsoft.com/office/drawing/2014/main" id="{37B57791-63E1-4CA7-A407-6434FC708740}"/>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11" name="Marcador de pie de página 8">
            <a:extLst>
              <a:ext uri="{FF2B5EF4-FFF2-40B4-BE49-F238E27FC236}">
                <a16:creationId xmlns:a16="http://schemas.microsoft.com/office/drawing/2014/main" id="{FEA138BA-EECF-4F28-8FD9-DCB7D263DAA5}"/>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2" name="Marcador de número de diapositiva 9">
            <a:extLst>
              <a:ext uri="{FF2B5EF4-FFF2-40B4-BE49-F238E27FC236}">
                <a16:creationId xmlns:a16="http://schemas.microsoft.com/office/drawing/2014/main" id="{44091E03-4C6E-4426-B658-0FE48FF18A6A}"/>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7</a:t>
            </a:fld>
            <a:endParaRPr lang="es-ES" b="1" dirty="0">
              <a:solidFill>
                <a:schemeClr val="tx1"/>
              </a:solidFill>
            </a:endParaRPr>
          </a:p>
        </p:txBody>
      </p:sp>
      <p:sp>
        <p:nvSpPr>
          <p:cNvPr id="13" name="CuadroTexto 12">
            <a:extLst>
              <a:ext uri="{FF2B5EF4-FFF2-40B4-BE49-F238E27FC236}">
                <a16:creationId xmlns:a16="http://schemas.microsoft.com/office/drawing/2014/main" id="{4CBA282E-E3E4-4D97-A59F-F778C85C2F62}"/>
              </a:ext>
            </a:extLst>
          </p:cNvPr>
          <p:cNvSpPr txBox="1"/>
          <p:nvPr/>
        </p:nvSpPr>
        <p:spPr>
          <a:xfrm>
            <a:off x="513184" y="65314"/>
            <a:ext cx="5141167" cy="369332"/>
          </a:xfrm>
          <a:prstGeom prst="rect">
            <a:avLst/>
          </a:prstGeom>
          <a:noFill/>
        </p:spPr>
        <p:txBody>
          <a:bodyPr wrap="square" rtlCol="0">
            <a:spAutoFit/>
          </a:bodyPr>
          <a:lstStyle/>
          <a:p>
            <a:r>
              <a:rPr lang="es-ES" b="1" dirty="0"/>
              <a:t>Ejemplo 1</a:t>
            </a:r>
          </a:p>
        </p:txBody>
      </p:sp>
    </p:spTree>
    <p:extLst>
      <p:ext uri="{BB962C8B-B14F-4D97-AF65-F5344CB8AC3E}">
        <p14:creationId xmlns:p14="http://schemas.microsoft.com/office/powerpoint/2010/main" val="423394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pic>
        <p:nvPicPr>
          <p:cNvPr id="6" name="Imagen 5">
            <a:extLst>
              <a:ext uri="{FF2B5EF4-FFF2-40B4-BE49-F238E27FC236}">
                <a16:creationId xmlns:a16="http://schemas.microsoft.com/office/drawing/2014/main" id="{ABCC02A6-2E26-4C4A-AB14-7AB7EFDA70A2}"/>
              </a:ext>
            </a:extLst>
          </p:cNvPr>
          <p:cNvPicPr>
            <a:picLocks noChangeAspect="1"/>
          </p:cNvPicPr>
          <p:nvPr/>
        </p:nvPicPr>
        <p:blipFill>
          <a:blip r:embed="rId2"/>
          <a:stretch>
            <a:fillRect/>
          </a:stretch>
        </p:blipFill>
        <p:spPr>
          <a:xfrm>
            <a:off x="241530" y="2960032"/>
            <a:ext cx="2985842" cy="3496932"/>
          </a:xfrm>
          <a:prstGeom prst="rect">
            <a:avLst/>
          </a:prstGeom>
        </p:spPr>
      </p:pic>
      <p:pic>
        <p:nvPicPr>
          <p:cNvPr id="8" name="Imagen 7">
            <a:extLst>
              <a:ext uri="{FF2B5EF4-FFF2-40B4-BE49-F238E27FC236}">
                <a16:creationId xmlns:a16="http://schemas.microsoft.com/office/drawing/2014/main" id="{4D590FC8-34DB-4E39-B031-806BBE9A114B}"/>
              </a:ext>
            </a:extLst>
          </p:cNvPr>
          <p:cNvPicPr>
            <a:picLocks noChangeAspect="1"/>
          </p:cNvPicPr>
          <p:nvPr/>
        </p:nvPicPr>
        <p:blipFill>
          <a:blip r:embed="rId3"/>
          <a:stretch>
            <a:fillRect/>
          </a:stretch>
        </p:blipFill>
        <p:spPr>
          <a:xfrm>
            <a:off x="241530" y="278285"/>
            <a:ext cx="2805404" cy="2561742"/>
          </a:xfrm>
          <a:prstGeom prst="rect">
            <a:avLst/>
          </a:prstGeom>
        </p:spPr>
      </p:pic>
      <p:pic>
        <p:nvPicPr>
          <p:cNvPr id="9" name="Imagen 8">
            <a:extLst>
              <a:ext uri="{FF2B5EF4-FFF2-40B4-BE49-F238E27FC236}">
                <a16:creationId xmlns:a16="http://schemas.microsoft.com/office/drawing/2014/main" id="{1E20DA49-7E27-460C-B741-8D7639F674A7}"/>
              </a:ext>
            </a:extLst>
          </p:cNvPr>
          <p:cNvPicPr>
            <a:picLocks noChangeAspect="1"/>
          </p:cNvPicPr>
          <p:nvPr/>
        </p:nvPicPr>
        <p:blipFill>
          <a:blip r:embed="rId4"/>
          <a:stretch>
            <a:fillRect/>
          </a:stretch>
        </p:blipFill>
        <p:spPr>
          <a:xfrm>
            <a:off x="3227372" y="278285"/>
            <a:ext cx="3062522" cy="3039380"/>
          </a:xfrm>
          <a:prstGeom prst="rect">
            <a:avLst/>
          </a:prstGeom>
        </p:spPr>
      </p:pic>
      <p:pic>
        <p:nvPicPr>
          <p:cNvPr id="2" name="Imagen 1">
            <a:extLst>
              <a:ext uri="{FF2B5EF4-FFF2-40B4-BE49-F238E27FC236}">
                <a16:creationId xmlns:a16="http://schemas.microsoft.com/office/drawing/2014/main" id="{BECBB1D3-8563-42CF-A0FD-97E30AC4AFCC}"/>
              </a:ext>
            </a:extLst>
          </p:cNvPr>
          <p:cNvPicPr>
            <a:picLocks noChangeAspect="1"/>
          </p:cNvPicPr>
          <p:nvPr/>
        </p:nvPicPr>
        <p:blipFill>
          <a:blip r:embed="rId5"/>
          <a:stretch>
            <a:fillRect/>
          </a:stretch>
        </p:blipFill>
        <p:spPr>
          <a:xfrm>
            <a:off x="6311148" y="747081"/>
            <a:ext cx="5880852" cy="5141168"/>
          </a:xfrm>
          <a:prstGeom prst="rect">
            <a:avLst/>
          </a:prstGeom>
        </p:spPr>
      </p:pic>
      <p:sp>
        <p:nvSpPr>
          <p:cNvPr id="10" name="Marcador de fecha 7">
            <a:extLst>
              <a:ext uri="{FF2B5EF4-FFF2-40B4-BE49-F238E27FC236}">
                <a16:creationId xmlns:a16="http://schemas.microsoft.com/office/drawing/2014/main" id="{23D22FA3-6660-4B56-A96A-F0C7AAD2E228}"/>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11" name="Marcador de pie de página 8">
            <a:extLst>
              <a:ext uri="{FF2B5EF4-FFF2-40B4-BE49-F238E27FC236}">
                <a16:creationId xmlns:a16="http://schemas.microsoft.com/office/drawing/2014/main" id="{9A12591F-0B17-4C3A-B698-58837CD04B4F}"/>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12" name="Marcador de número de diapositiva 9">
            <a:extLst>
              <a:ext uri="{FF2B5EF4-FFF2-40B4-BE49-F238E27FC236}">
                <a16:creationId xmlns:a16="http://schemas.microsoft.com/office/drawing/2014/main" id="{4639B415-746F-4C8F-BDF0-1DDA85777DB3}"/>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8</a:t>
            </a:fld>
            <a:endParaRPr lang="es-ES" b="1" dirty="0">
              <a:solidFill>
                <a:schemeClr val="tx1"/>
              </a:solidFill>
            </a:endParaRPr>
          </a:p>
        </p:txBody>
      </p:sp>
    </p:spTree>
    <p:extLst>
      <p:ext uri="{BB962C8B-B14F-4D97-AF65-F5344CB8AC3E}">
        <p14:creationId xmlns:p14="http://schemas.microsoft.com/office/powerpoint/2010/main" val="203933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967CC3-58B4-4996-BD56-1C3EFC663804}"/>
              </a:ext>
            </a:extLst>
          </p:cNvPr>
          <p:cNvSpPr/>
          <p:nvPr/>
        </p:nvSpPr>
        <p:spPr>
          <a:xfrm>
            <a:off x="0" y="6576969"/>
            <a:ext cx="12192000" cy="281031"/>
          </a:xfrm>
          <a:prstGeom prst="rect">
            <a:avLst/>
          </a:prstGeom>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6" name="Marcador de fecha 7">
            <a:extLst>
              <a:ext uri="{FF2B5EF4-FFF2-40B4-BE49-F238E27FC236}">
                <a16:creationId xmlns:a16="http://schemas.microsoft.com/office/drawing/2014/main" id="{4DF3349A-7330-404A-B5DE-03BFBEE3D70A}"/>
              </a:ext>
            </a:extLst>
          </p:cNvPr>
          <p:cNvSpPr>
            <a:spLocks noGrp="1"/>
          </p:cNvSpPr>
          <p:nvPr>
            <p:ph type="dt" sz="half" idx="10"/>
          </p:nvPr>
        </p:nvSpPr>
        <p:spPr>
          <a:xfrm>
            <a:off x="838200" y="6534920"/>
            <a:ext cx="2743200" cy="365125"/>
          </a:xfrm>
        </p:spPr>
        <p:txBody>
          <a:bodyPr/>
          <a:lstStyle/>
          <a:p>
            <a:fld id="{EBF0CF06-C5CC-42B6-AA1B-BCBA64EFFEAC}" type="datetime1">
              <a:rPr lang="es-ES" b="1" smtClean="0">
                <a:solidFill>
                  <a:schemeClr val="tx1"/>
                </a:solidFill>
              </a:rPr>
              <a:t>19/03/2018</a:t>
            </a:fld>
            <a:endParaRPr lang="es-ES" b="1" dirty="0">
              <a:solidFill>
                <a:schemeClr val="tx1"/>
              </a:solidFill>
            </a:endParaRPr>
          </a:p>
        </p:txBody>
      </p:sp>
      <p:sp>
        <p:nvSpPr>
          <p:cNvPr id="7" name="Marcador de pie de página 8">
            <a:extLst>
              <a:ext uri="{FF2B5EF4-FFF2-40B4-BE49-F238E27FC236}">
                <a16:creationId xmlns:a16="http://schemas.microsoft.com/office/drawing/2014/main" id="{38015755-E965-4219-BE65-BCC38989C491}"/>
              </a:ext>
            </a:extLst>
          </p:cNvPr>
          <p:cNvSpPr>
            <a:spLocks noGrp="1"/>
          </p:cNvSpPr>
          <p:nvPr>
            <p:ph type="ftr" sz="quarter" idx="11"/>
          </p:nvPr>
        </p:nvSpPr>
        <p:spPr>
          <a:xfrm>
            <a:off x="4038600" y="6534921"/>
            <a:ext cx="4114800" cy="365125"/>
          </a:xfrm>
        </p:spPr>
        <p:txBody>
          <a:bodyPr/>
          <a:lstStyle/>
          <a:p>
            <a:r>
              <a:rPr lang="es-ES" b="1" dirty="0">
                <a:solidFill>
                  <a:schemeClr val="tx1"/>
                </a:solidFill>
              </a:rPr>
              <a:t>Grupo de Estimación, Predicción, </a:t>
            </a:r>
            <a:r>
              <a:rPr lang="es-ES" b="1" dirty="0" err="1">
                <a:solidFill>
                  <a:schemeClr val="tx1"/>
                </a:solidFill>
              </a:rPr>
              <a:t>Optmización</a:t>
            </a:r>
            <a:r>
              <a:rPr lang="es-ES" b="1" dirty="0">
                <a:solidFill>
                  <a:schemeClr val="tx1"/>
                </a:solidFill>
              </a:rPr>
              <a:t> y Control</a:t>
            </a:r>
          </a:p>
        </p:txBody>
      </p:sp>
      <p:sp>
        <p:nvSpPr>
          <p:cNvPr id="8" name="Marcador de número de diapositiva 9">
            <a:extLst>
              <a:ext uri="{FF2B5EF4-FFF2-40B4-BE49-F238E27FC236}">
                <a16:creationId xmlns:a16="http://schemas.microsoft.com/office/drawing/2014/main" id="{D1B6A8F4-EFE6-41F8-9161-8C6C28C327BA}"/>
              </a:ext>
            </a:extLst>
          </p:cNvPr>
          <p:cNvSpPr>
            <a:spLocks noGrp="1"/>
          </p:cNvSpPr>
          <p:nvPr>
            <p:ph type="sldNum" sz="quarter" idx="12"/>
          </p:nvPr>
        </p:nvSpPr>
        <p:spPr>
          <a:xfrm>
            <a:off x="8610600" y="6534919"/>
            <a:ext cx="2743200" cy="365125"/>
          </a:xfrm>
        </p:spPr>
        <p:txBody>
          <a:bodyPr/>
          <a:lstStyle/>
          <a:p>
            <a:fld id="{E8BF5E0D-51CB-4BD5-9AE1-F22067CE857F}" type="slidenum">
              <a:rPr lang="es-ES" b="1" smtClean="0">
                <a:solidFill>
                  <a:schemeClr val="tx1"/>
                </a:solidFill>
              </a:rPr>
              <a:t>9</a:t>
            </a:fld>
            <a:endParaRPr lang="es-ES" b="1" dirty="0">
              <a:solidFill>
                <a:schemeClr val="tx1"/>
              </a:solidFill>
            </a:endParaRPr>
          </a:p>
        </p:txBody>
      </p:sp>
      <p:sp>
        <p:nvSpPr>
          <p:cNvPr id="2" name="CuadroTexto 1">
            <a:extLst>
              <a:ext uri="{FF2B5EF4-FFF2-40B4-BE49-F238E27FC236}">
                <a16:creationId xmlns:a16="http://schemas.microsoft.com/office/drawing/2014/main" id="{20282D39-046A-4939-8976-CAF4371FF85C}"/>
              </a:ext>
            </a:extLst>
          </p:cNvPr>
          <p:cNvSpPr txBox="1"/>
          <p:nvPr/>
        </p:nvSpPr>
        <p:spPr>
          <a:xfrm>
            <a:off x="838200" y="826047"/>
            <a:ext cx="8192278" cy="5016758"/>
          </a:xfrm>
          <a:prstGeom prst="rect">
            <a:avLst/>
          </a:prstGeom>
          <a:noFill/>
        </p:spPr>
        <p:txBody>
          <a:bodyPr wrap="square" rtlCol="0">
            <a:spAutoFit/>
          </a:bodyPr>
          <a:lstStyle/>
          <a:p>
            <a:r>
              <a:rPr lang="es-ES" sz="3200" b="1" dirty="0"/>
              <a:t>Librería HVAC</a:t>
            </a:r>
          </a:p>
          <a:p>
            <a:endParaRPr lang="es-ES" sz="3200" b="1" dirty="0"/>
          </a:p>
          <a:p>
            <a:pPr algn="just"/>
            <a:r>
              <a:rPr lang="es-ES" sz="1600" dirty="0"/>
              <a:t>Desarrollada por </a:t>
            </a:r>
            <a:r>
              <a:rPr lang="es-ES" sz="1600" b="1" i="1" dirty="0" err="1"/>
              <a:t>Simulation</a:t>
            </a:r>
            <a:r>
              <a:rPr lang="es-ES" sz="1600" b="1" i="1" dirty="0"/>
              <a:t> </a:t>
            </a:r>
            <a:r>
              <a:rPr lang="es-ES" sz="1600" b="1" i="1" dirty="0" err="1"/>
              <a:t>Research</a:t>
            </a:r>
            <a:r>
              <a:rPr lang="es-ES" sz="1600" b="1" i="1" dirty="0"/>
              <a:t> </a:t>
            </a:r>
            <a:r>
              <a:rPr lang="es-ES" sz="1600" b="1" i="1" dirty="0" err="1"/>
              <a:t>Group</a:t>
            </a:r>
            <a:r>
              <a:rPr lang="es-ES" sz="1600" dirty="0"/>
              <a:t>, perteneciente al </a:t>
            </a:r>
            <a:r>
              <a:rPr lang="es-ES" sz="1600" b="1" dirty="0"/>
              <a:t>Lawrence Berkeley </a:t>
            </a:r>
            <a:r>
              <a:rPr lang="es-ES" sz="1600" b="1" dirty="0" err="1"/>
              <a:t>National</a:t>
            </a:r>
            <a:r>
              <a:rPr lang="es-ES" sz="1600" b="1" dirty="0"/>
              <a:t> </a:t>
            </a:r>
            <a:r>
              <a:rPr lang="es-ES" sz="1600" b="1" dirty="0" err="1"/>
              <a:t>Laboratory</a:t>
            </a:r>
            <a:r>
              <a:rPr lang="es-ES" sz="1600" dirty="0"/>
              <a:t>, integrado en el </a:t>
            </a:r>
            <a:r>
              <a:rPr lang="es-ES" sz="1600" b="1" dirty="0"/>
              <a:t>Departamento de Energía de la Universidad de California</a:t>
            </a:r>
            <a:r>
              <a:rPr lang="es-ES" sz="1600" dirty="0"/>
              <a:t>.</a:t>
            </a:r>
          </a:p>
          <a:p>
            <a:pPr algn="just"/>
            <a:endParaRPr lang="es-ES" sz="1600" b="1" dirty="0"/>
          </a:p>
          <a:p>
            <a:pPr algn="just"/>
            <a:r>
              <a:rPr lang="es-ES" sz="1600" dirty="0"/>
              <a:t>La librería consta de 15 módulos, entre los que destacan:</a:t>
            </a:r>
          </a:p>
          <a:p>
            <a:pPr algn="just"/>
            <a:endParaRPr lang="es-ES" sz="1600" dirty="0"/>
          </a:p>
          <a:p>
            <a:pPr marL="742950" lvl="1" indent="-285750" algn="just">
              <a:buFont typeface="Arial" panose="020B0604020202020204" pitchFamily="34" charset="0"/>
              <a:buChar char="•"/>
            </a:pPr>
            <a:r>
              <a:rPr lang="es-ES" sz="1600" b="1" dirty="0" err="1"/>
              <a:t>Fluids</a:t>
            </a:r>
            <a:r>
              <a:rPr lang="es-ES" sz="1600" b="1" dirty="0"/>
              <a:t>: </a:t>
            </a:r>
            <a:r>
              <a:rPr lang="es-ES" sz="1600" dirty="0"/>
              <a:t>Es de largo el módulo con mayor número de componentes. En el se integran intercambiadores de calor, humidificadores, calderas, </a:t>
            </a:r>
            <a:r>
              <a:rPr lang="es-ES" sz="1600" dirty="0" err="1"/>
              <a:t>dampers</a:t>
            </a:r>
            <a:r>
              <a:rPr lang="es-ES" sz="1600" dirty="0"/>
              <a:t>, ventiladores y sensores entre otros. </a:t>
            </a:r>
          </a:p>
          <a:p>
            <a:pPr marL="742950" lvl="1" indent="-285750" algn="just">
              <a:buFont typeface="Arial" panose="020B0604020202020204" pitchFamily="34" charset="0"/>
              <a:buChar char="•"/>
            </a:pPr>
            <a:endParaRPr lang="es-ES" sz="1600" dirty="0"/>
          </a:p>
          <a:p>
            <a:pPr marL="742950" lvl="1" indent="-285750" algn="just">
              <a:buFont typeface="Arial" panose="020B0604020202020204" pitchFamily="34" charset="0"/>
              <a:buChar char="•"/>
            </a:pPr>
            <a:r>
              <a:rPr lang="es-ES" sz="1600" b="1" dirty="0" err="1"/>
              <a:t>Heat</a:t>
            </a:r>
            <a:r>
              <a:rPr lang="es-ES" sz="1600" b="1" dirty="0"/>
              <a:t> Transfer: </a:t>
            </a:r>
            <a:r>
              <a:rPr lang="es-ES" sz="1600" dirty="0"/>
              <a:t>Este módulo recopila todo lo referente a transferencia de calor, por ello me refiero a conducción, convección y radiación, aunque es conveniente tener en cuenta la librería raíz de </a:t>
            </a:r>
            <a:r>
              <a:rPr lang="es-ES" sz="1600" dirty="0" err="1"/>
              <a:t>Modelica</a:t>
            </a:r>
            <a:r>
              <a:rPr lang="es-ES" sz="1600" dirty="0"/>
              <a:t> que contiene componentes más generales.</a:t>
            </a:r>
          </a:p>
          <a:p>
            <a:pPr marL="742950" lvl="1" indent="-285750" algn="just">
              <a:buFont typeface="Arial" panose="020B0604020202020204" pitchFamily="34" charset="0"/>
              <a:buChar char="•"/>
            </a:pPr>
            <a:endParaRPr lang="es-ES" sz="1600" dirty="0"/>
          </a:p>
          <a:p>
            <a:pPr marL="742950" lvl="1" indent="-285750" algn="just">
              <a:buFont typeface="Arial" panose="020B0604020202020204" pitchFamily="34" charset="0"/>
              <a:buChar char="•"/>
            </a:pPr>
            <a:r>
              <a:rPr lang="es-ES" sz="1600" b="1" dirty="0" err="1"/>
              <a:t>Controls</a:t>
            </a:r>
            <a:r>
              <a:rPr lang="es-ES" sz="1600" b="1" dirty="0"/>
              <a:t>:</a:t>
            </a:r>
            <a:r>
              <a:rPr lang="es-ES" sz="1600" dirty="0"/>
              <a:t> Compuesta de elementos para representar el control de procesos de climatización. Contamos con los típicos PID, además de la posibilidad de modelar la ocupación (personas) de una habitación.</a:t>
            </a:r>
          </a:p>
        </p:txBody>
      </p:sp>
      <p:pic>
        <p:nvPicPr>
          <p:cNvPr id="3" name="Imagen 2">
            <a:extLst>
              <a:ext uri="{FF2B5EF4-FFF2-40B4-BE49-F238E27FC236}">
                <a16:creationId xmlns:a16="http://schemas.microsoft.com/office/drawing/2014/main" id="{9459CA18-8602-423B-96AA-5C675D762974}"/>
              </a:ext>
            </a:extLst>
          </p:cNvPr>
          <p:cNvPicPr>
            <a:picLocks noChangeAspect="1"/>
          </p:cNvPicPr>
          <p:nvPr/>
        </p:nvPicPr>
        <p:blipFill>
          <a:blip r:embed="rId2"/>
          <a:stretch>
            <a:fillRect/>
          </a:stretch>
        </p:blipFill>
        <p:spPr>
          <a:xfrm>
            <a:off x="9782564" y="1868340"/>
            <a:ext cx="1733550" cy="3886200"/>
          </a:xfrm>
          <a:prstGeom prst="rect">
            <a:avLst/>
          </a:prstGeom>
        </p:spPr>
      </p:pic>
    </p:spTree>
    <p:extLst>
      <p:ext uri="{BB962C8B-B14F-4D97-AF65-F5344CB8AC3E}">
        <p14:creationId xmlns:p14="http://schemas.microsoft.com/office/powerpoint/2010/main" val="21259752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641</Words>
  <Application>Microsoft Office PowerPoint</Application>
  <PresentationFormat>Panorámica</PresentationFormat>
  <Paragraphs>98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GEPOC-PC3</dc:creator>
  <cp:lastModifiedBy>GEPOC-PC3</cp:lastModifiedBy>
  <cp:revision>25</cp:revision>
  <dcterms:created xsi:type="dcterms:W3CDTF">2018-03-14T14:32:56Z</dcterms:created>
  <dcterms:modified xsi:type="dcterms:W3CDTF">2018-03-19T14:22:53Z</dcterms:modified>
</cp:coreProperties>
</file>