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7" r:id="rId2"/>
    <p:sldId id="616" r:id="rId3"/>
    <p:sldId id="594" r:id="rId4"/>
    <p:sldId id="657" r:id="rId5"/>
    <p:sldId id="649" r:id="rId6"/>
    <p:sldId id="651" r:id="rId7"/>
    <p:sldId id="650" r:id="rId8"/>
    <p:sldId id="652" r:id="rId9"/>
    <p:sldId id="654" r:id="rId10"/>
    <p:sldId id="653" r:id="rId11"/>
    <p:sldId id="655" r:id="rId12"/>
    <p:sldId id="656" r:id="rId13"/>
    <p:sldId id="658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7" r:id="rId22"/>
    <p:sldId id="666" r:id="rId23"/>
    <p:sldId id="668" r:id="rId24"/>
    <p:sldId id="677" r:id="rId25"/>
    <p:sldId id="669" r:id="rId26"/>
    <p:sldId id="670" r:id="rId27"/>
    <p:sldId id="671" r:id="rId28"/>
    <p:sldId id="679" r:id="rId29"/>
    <p:sldId id="678" r:id="rId30"/>
    <p:sldId id="680" r:id="rId31"/>
    <p:sldId id="681" r:id="rId32"/>
    <p:sldId id="682" r:id="rId33"/>
    <p:sldId id="683" r:id="rId34"/>
    <p:sldId id="672" r:id="rId35"/>
    <p:sldId id="673" r:id="rId36"/>
    <p:sldId id="674" r:id="rId37"/>
    <p:sldId id="675" r:id="rId38"/>
    <p:sldId id="676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>
      <p:cViewPr varScale="1">
        <p:scale>
          <a:sx n="119" d="100"/>
          <a:sy n="119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raphql/overview/explor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github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understanding-the-8-fallacies-of-distributed-sys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15389" y="2044187"/>
            <a:ext cx="8831285" cy="14763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API Scenarios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4CA122-3730-4B78-BAC8-8C7588E3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81" y="5157312"/>
            <a:ext cx="1445617" cy="10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the new REST? The "next" big thing?</a:t>
            </a:r>
          </a:p>
          <a:p>
            <a:pPr>
              <a:lnSpc>
                <a:spcPct val="100000"/>
              </a:lnSpc>
            </a:pPr>
            <a:r>
              <a:rPr lang="en-US" dirty="0"/>
              <a:t>Client-driven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Adaptability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decides what data they want</a:t>
            </a:r>
          </a:p>
          <a:p>
            <a:pPr>
              <a:lnSpc>
                <a:spcPct val="100000"/>
              </a:lnSpc>
            </a:pPr>
            <a:r>
              <a:rPr lang="en-US" dirty="0"/>
              <a:t>Efficiency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Delivers exactly what the client requests without over fetching</a:t>
            </a:r>
          </a:p>
          <a:p>
            <a:pPr>
              <a:lnSpc>
                <a:spcPct val="100000"/>
              </a:lnSpc>
            </a:pPr>
            <a:r>
              <a:rPr lang="en-US" dirty="0"/>
              <a:t>Flexibility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cross-platform</a:t>
            </a:r>
          </a:p>
          <a:p>
            <a:pPr>
              <a:lnSpc>
                <a:spcPct val="100000"/>
              </a:lnSpc>
            </a:pPr>
            <a:r>
              <a:rPr lang="en-US" dirty="0"/>
              <a:t>Some say it is a fancy OData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</a:t>
            </a:r>
          </a:p>
        </p:txBody>
      </p:sp>
    </p:spTree>
    <p:extLst>
      <p:ext uri="{BB962C8B-B14F-4D97-AF65-F5344CB8AC3E}">
        <p14:creationId xmlns:p14="http://schemas.microsoft.com/office/powerpoint/2010/main" val="29880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explore </a:t>
            </a:r>
            <a:r>
              <a:rPr lang="en-US" dirty="0" err="1"/>
              <a:t>GraphQL</a:t>
            </a:r>
            <a:r>
              <a:rPr lang="en-US" dirty="0"/>
              <a:t> with GitHub: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https://docs.github.com/en/graphql/overview/explorer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762158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query 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viewer { 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login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repository (name: "MyTested.AspNetCore.Mvc")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description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labels(first: 20)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nodes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  name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83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for C#: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https://graphql.github.io/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6849E-B72F-4C37-9B30-77E3D917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7621587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schema = Schema.For(@"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type Project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name: String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root = new { Name = "Code It Up" };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var json = await schema.ExecuteAsync(_ =&gt;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_.Query = "{ name }";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_.Root = root;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Console.WriteLine(json);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2E9AE0C-E93C-48A6-BC9D-2555EF3B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3001976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"data": {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"name": "Code It Up"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160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"next </a:t>
            </a:r>
            <a:r>
              <a:rPr lang="en-US" dirty="0" err="1"/>
              <a:t>next</a:t>
            </a:r>
            <a:r>
              <a:rPr lang="en-US" dirty="0"/>
              <a:t>" big thing?</a:t>
            </a:r>
          </a:p>
          <a:p>
            <a:pPr>
              <a:lnSpc>
                <a:spcPct val="100000"/>
              </a:lnSpc>
            </a:pPr>
            <a:r>
              <a:rPr lang="en-US" dirty="0"/>
              <a:t>Does not use text format but a binary one</a:t>
            </a:r>
          </a:p>
          <a:p>
            <a:pPr>
              <a:lnSpc>
                <a:spcPct val="100000"/>
              </a:lnSpc>
            </a:pPr>
            <a:r>
              <a:rPr lang="en-US" dirty="0"/>
              <a:t>A ".proto" is created for both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used as definition by which the data is encoded and decoded</a:t>
            </a:r>
          </a:p>
          <a:p>
            <a:pPr>
              <a:lnSpc>
                <a:spcPct val="100000"/>
              </a:lnSpc>
            </a:pPr>
            <a:r>
              <a:rPr lang="en-US" dirty="0"/>
              <a:t>Increases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bidirectional and asynchronous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Based on the HTTP 2 protocol </a:t>
            </a:r>
          </a:p>
          <a:p>
            <a:pPr>
              <a:lnSpc>
                <a:spcPct val="100000"/>
              </a:lnSpc>
            </a:pPr>
            <a:r>
              <a:rPr lang="en-US" dirty="0"/>
              <a:t>Each separate element is "streamed" back to the called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items are not aggregated into a single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66161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GRPC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9F723-D42D-423A-9B00-72643000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81" y="2097088"/>
            <a:ext cx="5992061" cy="3181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177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API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2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Query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Flexibility in mind – the client can query data however it wants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Streaming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Real-time data is constantly streamed</a:t>
            </a:r>
          </a:p>
          <a:p>
            <a:pPr>
              <a:lnSpc>
                <a:spcPct val="100000"/>
              </a:lnSpc>
            </a:pPr>
            <a:r>
              <a:rPr lang="en-US" dirty="0"/>
              <a:t>RPC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procedural call – components calling each other through distributed networks</a:t>
            </a:r>
          </a:p>
          <a:p>
            <a:pPr>
              <a:lnSpc>
                <a:spcPct val="100000"/>
              </a:lnSpc>
            </a:pPr>
            <a:r>
              <a:rPr lang="en-US" dirty="0"/>
              <a:t>Web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usual HTTP API over the web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8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no universal best API style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best style for YOUR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the key thing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factor all constraints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make sure our choice is correct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of these is the best?</a:t>
            </a:r>
          </a:p>
        </p:txBody>
      </p:sp>
    </p:spTree>
    <p:extLst>
      <p:ext uri="{BB962C8B-B14F-4D97-AF65-F5344CB8AC3E}">
        <p14:creationId xmlns:p14="http://schemas.microsoft.com/office/powerpoint/2010/main" val="370719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API Decision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5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Customer constraints </a:t>
            </a:r>
          </a:p>
          <a:p>
            <a:pPr>
              <a:lnSpc>
                <a:spcPct val="100000"/>
              </a:lnSpc>
            </a:pPr>
            <a:r>
              <a:rPr lang="en-US" dirty="0"/>
              <a:t>Business constraints</a:t>
            </a:r>
          </a:p>
          <a:p>
            <a:pPr>
              <a:lnSpc>
                <a:spcPct val="100000"/>
              </a:lnSpc>
            </a:pPr>
            <a:r>
              <a:rPr lang="en-US" dirty="0"/>
              <a:t>Product requirements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Performance or scalability constraints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customer expects REST, you will not be able to use RPC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constraints </a:t>
            </a:r>
          </a:p>
        </p:txBody>
      </p:sp>
    </p:spTree>
    <p:extLst>
      <p:ext uri="{BB962C8B-B14F-4D97-AF65-F5344CB8AC3E}">
        <p14:creationId xmlns:p14="http://schemas.microsoft.com/office/powerpoint/2010/main" val="263159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History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team's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systems and their fallacies: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Latency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Bandwidth is infinite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secure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Topology doesn't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administrator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Transport cost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homogeneous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https://dzone.com/articles/understanding-the-8-fallacies-of-distributed-syste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constraints </a:t>
            </a:r>
          </a:p>
        </p:txBody>
      </p:sp>
    </p:spTree>
    <p:extLst>
      <p:ext uri="{BB962C8B-B14F-4D97-AF65-F5344CB8AC3E}">
        <p14:creationId xmlns:p14="http://schemas.microsoft.com/office/powerpoint/2010/main" val="244030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General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8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an API is mostly CRUD and manipulation of related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/purchases/2/items</a:t>
            </a:r>
          </a:p>
          <a:p>
            <a:pPr>
              <a:lnSpc>
                <a:spcPct val="100000"/>
              </a:lnSpc>
            </a:pPr>
            <a:r>
              <a:rPr lang="en-US" dirty="0"/>
              <a:t>If an API is mostly actions or between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choose RPC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/purchases/increment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build REST-</a:t>
            </a:r>
            <a:r>
              <a:rPr lang="en-US" dirty="0" err="1"/>
              <a:t>ish</a:t>
            </a:r>
            <a:r>
              <a:rPr lang="en-US" dirty="0"/>
              <a:t>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cannot simply follow the REST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71591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SOAP is legacy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should not consider it most of the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when it is already implemented</a:t>
            </a:r>
          </a:p>
          <a:p>
            <a:pPr>
              <a:lnSpc>
                <a:spcPct val="100000"/>
              </a:lnSpc>
            </a:pPr>
            <a:r>
              <a:rPr lang="en-US" dirty="0"/>
              <a:t>REST may be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Over/under fetching with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 + 1 problem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to fetch all data with one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Issues to consider</a:t>
            </a:r>
          </a:p>
        </p:txBody>
      </p:sp>
    </p:spTree>
    <p:extLst>
      <p:ext uri="{BB962C8B-B14F-4D97-AF65-F5344CB8AC3E}">
        <p14:creationId xmlns:p14="http://schemas.microsoft.com/office/powerpoint/2010/main" val="2351391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slowest field is the performance indicator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fetch data all at once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more flexible, if you do not know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way more restrictive than 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Issues to consider</a:t>
            </a:r>
          </a:p>
        </p:txBody>
      </p:sp>
    </p:spTree>
    <p:extLst>
      <p:ext uri="{BB962C8B-B14F-4D97-AF65-F5344CB8AC3E}">
        <p14:creationId xmlns:p14="http://schemas.microsoft.com/office/powerpoint/2010/main" val="409990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better versioning than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"deprecations"</a:t>
            </a:r>
          </a:p>
          <a:p>
            <a:pPr>
              <a:lnSpc>
                <a:spcPct val="100000"/>
              </a:lnSpc>
            </a:pPr>
            <a:r>
              <a:rPr lang="en-US" dirty="0"/>
              <a:t>But where it is possible use graceful evolution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Graceful evolution: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add required inputs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remove outputs or make them optional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change the type of a field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124489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Contract first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have the schema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gRPC</a:t>
            </a:r>
            <a:r>
              <a:rPr lang="en-US" dirty="0"/>
              <a:t> you have the protocol buffer file</a:t>
            </a:r>
          </a:p>
          <a:p>
            <a:pPr>
              <a:lnSpc>
                <a:spcPct val="100000"/>
              </a:lnSpc>
            </a:pPr>
            <a:r>
              <a:rPr lang="en-US" dirty="0"/>
              <a:t>In REST you have Open API (Swagger)</a:t>
            </a:r>
          </a:p>
          <a:p>
            <a:pPr>
              <a:lnSpc>
                <a:spcPct val="100000"/>
              </a:lnSpc>
            </a:pPr>
            <a:r>
              <a:rPr lang="en-US" dirty="0"/>
              <a:t>Having a contract helps you mock the API during development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is easier between the back-end and front-end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create the contract</a:t>
            </a:r>
          </a:p>
        </p:txBody>
      </p:sp>
    </p:spTree>
    <p:extLst>
      <p:ext uri="{BB962C8B-B14F-4D97-AF65-F5344CB8AC3E}">
        <p14:creationId xmlns:p14="http://schemas.microsoft.com/office/powerpoint/2010/main" val="2045976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API Styles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8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</a:t>
            </a:r>
            <a:r>
              <a:rPr lang="en-US" sz="3600" dirty="0"/>
              <a:t>Comparison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95335-38C5-4C72-A10A-EDFE37ED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611" y="1866064"/>
            <a:ext cx="5222778" cy="438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50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History Lesson</a:t>
            </a:r>
            <a:endParaRPr lang="en-US" dirty="0"/>
          </a:p>
        </p:txBody>
      </p:sp>
      <p:pic>
        <p:nvPicPr>
          <p:cNvPr id="4098" name="Picture 2" descr="API timeline">
            <a:extLst>
              <a:ext uri="{FF2B5EF4-FFF2-40B4-BE49-F238E27FC236}">
                <a16:creationId xmlns:a16="http://schemas.microsoft.com/office/drawing/2014/main" id="{748E8698-3820-4644-B817-6B85CA0C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097088"/>
            <a:ext cx="6781800" cy="351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Language- and platform-agnostic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Bound to a variety of transport protocols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Built-in error handling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Several security extensions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XML only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Heavyweight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Narrowly specialized knowledge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Tedious message updating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</a:t>
            </a:r>
          </a:p>
          <a:p>
            <a:pPr lvl="1">
              <a:lnSpc>
                <a:spcPct val="100000"/>
              </a:lnSpc>
            </a:pPr>
            <a:r>
              <a:rPr lang="fr-FR" sz="1800" dirty="0" err="1"/>
              <a:t>Highly</a:t>
            </a:r>
            <a:r>
              <a:rPr lang="fr-FR" sz="1800" dirty="0"/>
              <a:t> </a:t>
            </a:r>
            <a:r>
              <a:rPr lang="fr-FR" sz="1800" dirty="0" err="1"/>
              <a:t>secured</a:t>
            </a:r>
            <a:r>
              <a:rPr lang="fr-FR" sz="1800" dirty="0"/>
              <a:t> data transmission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146830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Decoupled client and server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Discoverability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Cache-friendly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formats support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No single REST structure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Big payloads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Over-and under-fetching problems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fr-FR" sz="1800" dirty="0"/>
              <a:t>Management APIs</a:t>
            </a:r>
          </a:p>
          <a:p>
            <a:pPr lvl="1">
              <a:lnSpc>
                <a:spcPct val="100000"/>
              </a:lnSpc>
            </a:pPr>
            <a:r>
              <a:rPr lang="fr-FR" sz="1800" dirty="0"/>
              <a:t>Simple </a:t>
            </a:r>
            <a:r>
              <a:rPr lang="fr-FR" sz="1800" dirty="0" err="1"/>
              <a:t>resource-driven</a:t>
            </a:r>
            <a:r>
              <a:rPr lang="fr-FR" sz="1800" dirty="0"/>
              <a:t> apps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21505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Typed schema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Fits graph-like data very well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No versioning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Detailed error messages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Flexible permissions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Performance issues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Caching complexity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 lot of pre-development education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fr-FR" sz="1800" dirty="0" err="1"/>
              <a:t>Complex</a:t>
            </a:r>
            <a:r>
              <a:rPr lang="fr-FR" sz="1800" dirty="0"/>
              <a:t> </a:t>
            </a:r>
            <a:r>
              <a:rPr lang="fr-FR" sz="1800" dirty="0" err="1"/>
              <a:t>systems</a:t>
            </a:r>
            <a:r>
              <a:rPr lang="fr-FR" sz="1800" dirty="0"/>
              <a:t> and </a:t>
            </a:r>
            <a:r>
              <a:rPr lang="fr-FR" sz="1800" dirty="0" err="1"/>
              <a:t>microservices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6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Straightforward and simple interaction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Easy-to-add functions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High performance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Tight coupling to the underlying system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Low discoverability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Function explosion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Customer-specific APIs for internal microservices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66153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Sample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55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buying an airplane ticket online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CRUD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client that uses all fields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use case is well-suited for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else is overcomplicated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web form</a:t>
            </a:r>
          </a:p>
        </p:txBody>
      </p:sp>
    </p:spTree>
    <p:extLst>
      <p:ext uri="{BB962C8B-B14F-4D97-AF65-F5344CB8AC3E}">
        <p14:creationId xmlns:p14="http://schemas.microsoft.com/office/powerpoint/2010/main" val="1020486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fetching prices</a:t>
            </a:r>
            <a:br>
              <a:rPr lang="en-US" dirty="0"/>
            </a:br>
            <a:r>
              <a:rPr lang="en-US" dirty="0"/>
              <a:t>from multiple stores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data from various 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one convenient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/>
              <a:t>GraphQL</a:t>
            </a:r>
            <a:r>
              <a:rPr lang="en-US" dirty="0"/>
              <a:t> – it shines for these scenarios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GitHub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85527-8967-4079-B2C2-8513BBF6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36279"/>
            <a:ext cx="5519729" cy="2942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714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stock market charts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need a "back-end for front-end"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 case is well suited for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Foursquare</a:t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32BB9-C30D-4D7B-B846-CE6D03BB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60610"/>
            <a:ext cx="5697783" cy="2868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970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example, Amazon store front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Polyglot 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communication is required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asynchronous and with a response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gRPC</a:t>
            </a:r>
            <a:r>
              <a:rPr lang="en-US" dirty="0"/>
              <a:t> is perfect for this scenario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Google Cloud</a:t>
            </a: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Polyglot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763939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3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Messaging protocol for exchanging structured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Uses XML for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Uses various low-level protocols </a:t>
            </a:r>
          </a:p>
          <a:p>
            <a:pPr>
              <a:lnSpc>
                <a:spcPct val="100000"/>
              </a:lnSpc>
            </a:pPr>
            <a:r>
              <a:rPr lang="en-US" dirty="0"/>
              <a:t>It is platform and technology agnostic</a:t>
            </a:r>
          </a:p>
          <a:p>
            <a:pPr>
              <a:lnSpc>
                <a:spcPct val="100000"/>
              </a:lnSpc>
            </a:pPr>
            <a:r>
              <a:rPr lang="en-US" dirty="0"/>
              <a:t>Pretty much old school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Service-oriented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8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Service-oriented architecture</a:t>
            </a:r>
            <a:endParaRPr lang="en-US" dirty="0"/>
          </a:p>
        </p:txBody>
      </p:sp>
      <p:pic>
        <p:nvPicPr>
          <p:cNvPr id="1026" name="Picture 2" descr="SOAP Message Structure">
            <a:extLst>
              <a:ext uri="{FF2B5EF4-FFF2-40B4-BE49-F238E27FC236}">
                <a16:creationId xmlns:a16="http://schemas.microsoft.com/office/drawing/2014/main" id="{8A314ACC-4583-451A-A468-37E7901A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18" y="2097088"/>
            <a:ext cx="7824787" cy="355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9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Service-oriented architecture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4258C-01FD-481C-B7E4-BBF57D8F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76" y="2097088"/>
            <a:ext cx="6068272" cy="3696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6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REST in peace, SOAP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After 2010</a:t>
            </a:r>
          </a:p>
          <a:p>
            <a:pPr>
              <a:lnSpc>
                <a:spcPct val="100000"/>
              </a:lnSpc>
            </a:pPr>
            <a:r>
              <a:rPr lang="en-US" dirty="0"/>
              <a:t>Representational State Transfer</a:t>
            </a:r>
          </a:p>
          <a:p>
            <a:pPr>
              <a:lnSpc>
                <a:spcPct val="100000"/>
              </a:lnSpc>
            </a:pPr>
            <a:r>
              <a:rPr lang="en-US" dirty="0"/>
              <a:t>The most used API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use the HTTP verbs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GET, POST, PUT, DELETE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the same URL</a:t>
            </a:r>
          </a:p>
          <a:p>
            <a:pPr>
              <a:lnSpc>
                <a:spcPct val="100000"/>
              </a:lnSpc>
            </a:pPr>
            <a:r>
              <a:rPr lang="en-US" dirty="0"/>
              <a:t>Stateless and self-describing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DB0FD5-9BB0-4CA2-87DC-7EA7428FA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23" y="2097088"/>
            <a:ext cx="7592578" cy="4024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4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/>
              <a:t>What about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24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23955</TotalTime>
  <Words>1081</Words>
  <Application>Microsoft Office PowerPoint</Application>
  <PresentationFormat>Widescreen</PresentationFormat>
  <Paragraphs>272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Tw Cen MT</vt:lpstr>
      <vt:lpstr>Circuit</vt:lpstr>
      <vt:lpstr>API Scenarios</vt:lpstr>
      <vt:lpstr>History lesson</vt:lpstr>
      <vt:lpstr>History Lesson</vt:lpstr>
      <vt:lpstr>Service-oriented architecture</vt:lpstr>
      <vt:lpstr>Service-oriented architecture</vt:lpstr>
      <vt:lpstr>Service-oriented architecture</vt:lpstr>
      <vt:lpstr>REST</vt:lpstr>
      <vt:lpstr>REST</vt:lpstr>
      <vt:lpstr>What about now?</vt:lpstr>
      <vt:lpstr>GRAPHQL</vt:lpstr>
      <vt:lpstr>GRAPHQL</vt:lpstr>
      <vt:lpstr>GRAPHQL</vt:lpstr>
      <vt:lpstr>GRPC</vt:lpstr>
      <vt:lpstr>GRPC</vt:lpstr>
      <vt:lpstr>API Types</vt:lpstr>
      <vt:lpstr>API Types</vt:lpstr>
      <vt:lpstr>Which one of these is the best?</vt:lpstr>
      <vt:lpstr>API Decision Constraints</vt:lpstr>
      <vt:lpstr>Business constraints </vt:lpstr>
      <vt:lpstr>Technology constraints </vt:lpstr>
      <vt:lpstr>General advice</vt:lpstr>
      <vt:lpstr>General Advice</vt:lpstr>
      <vt:lpstr>Various Issues to consider</vt:lpstr>
      <vt:lpstr>Various Issues to consider</vt:lpstr>
      <vt:lpstr>Versioning</vt:lpstr>
      <vt:lpstr>Contract first design</vt:lpstr>
      <vt:lpstr>First create the contract</vt:lpstr>
      <vt:lpstr>API Styles comparison</vt:lpstr>
      <vt:lpstr>Styles Comparison</vt:lpstr>
      <vt:lpstr>SOAP</vt:lpstr>
      <vt:lpstr>REST</vt:lpstr>
      <vt:lpstr>GraphQL</vt:lpstr>
      <vt:lpstr>RPC</vt:lpstr>
      <vt:lpstr>Sample scenarios</vt:lpstr>
      <vt:lpstr>Application web form</vt:lpstr>
      <vt:lpstr>Composite API</vt:lpstr>
      <vt:lpstr>Native mobile</vt:lpstr>
      <vt:lpstr>Polyglot microservices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Ivaylo Kenov</cp:lastModifiedBy>
  <cp:revision>2083</cp:revision>
  <dcterms:created xsi:type="dcterms:W3CDTF">2017-03-28T09:08:48Z</dcterms:created>
  <dcterms:modified xsi:type="dcterms:W3CDTF">2021-01-31T08:14:09Z</dcterms:modified>
</cp:coreProperties>
</file>