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3"/>
  </p:notesMasterIdLst>
  <p:sldIdLst>
    <p:sldId id="257" r:id="rId2"/>
    <p:sldId id="594" r:id="rId3"/>
    <p:sldId id="628" r:id="rId4"/>
    <p:sldId id="652" r:id="rId5"/>
    <p:sldId id="431" r:id="rId6"/>
    <p:sldId id="484" r:id="rId7"/>
    <p:sldId id="434" r:id="rId8"/>
    <p:sldId id="653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654" r:id="rId25"/>
    <p:sldId id="465" r:id="rId26"/>
    <p:sldId id="454" r:id="rId27"/>
    <p:sldId id="487" r:id="rId28"/>
    <p:sldId id="488" r:id="rId29"/>
    <p:sldId id="439" r:id="rId30"/>
    <p:sldId id="440" r:id="rId31"/>
    <p:sldId id="441" r:id="rId32"/>
    <p:sldId id="446" r:id="rId33"/>
    <p:sldId id="447" r:id="rId34"/>
    <p:sldId id="448" r:id="rId35"/>
    <p:sldId id="449" r:id="rId36"/>
    <p:sldId id="459" r:id="rId37"/>
    <p:sldId id="655" r:id="rId38"/>
    <p:sldId id="623" r:id="rId39"/>
    <p:sldId id="504" r:id="rId40"/>
    <p:sldId id="625" r:id="rId41"/>
    <p:sldId id="458" r:id="rId42"/>
    <p:sldId id="473" r:id="rId43"/>
    <p:sldId id="505" r:id="rId44"/>
    <p:sldId id="626" r:id="rId45"/>
    <p:sldId id="627" r:id="rId46"/>
    <p:sldId id="629" r:id="rId47"/>
    <p:sldId id="547" r:id="rId48"/>
    <p:sldId id="656" r:id="rId49"/>
    <p:sldId id="644" r:id="rId50"/>
    <p:sldId id="645" r:id="rId51"/>
    <p:sldId id="657" r:id="rId52"/>
    <p:sldId id="630" r:id="rId53"/>
    <p:sldId id="631" r:id="rId54"/>
    <p:sldId id="632" r:id="rId55"/>
    <p:sldId id="633" r:id="rId56"/>
    <p:sldId id="634" r:id="rId57"/>
    <p:sldId id="572" r:id="rId58"/>
    <p:sldId id="573" r:id="rId59"/>
    <p:sldId id="574" r:id="rId60"/>
    <p:sldId id="575" r:id="rId61"/>
    <p:sldId id="576" r:id="rId62"/>
    <p:sldId id="577" r:id="rId63"/>
    <p:sldId id="578" r:id="rId64"/>
    <p:sldId id="579" r:id="rId65"/>
    <p:sldId id="580" r:id="rId66"/>
    <p:sldId id="581" r:id="rId67"/>
    <p:sldId id="582" r:id="rId68"/>
    <p:sldId id="584" r:id="rId69"/>
    <p:sldId id="585" r:id="rId70"/>
    <p:sldId id="635" r:id="rId71"/>
    <p:sldId id="643" r:id="rId72"/>
    <p:sldId id="636" r:id="rId73"/>
    <p:sldId id="548" r:id="rId74"/>
    <p:sldId id="556" r:id="rId75"/>
    <p:sldId id="549" r:id="rId76"/>
    <p:sldId id="642" r:id="rId77"/>
    <p:sldId id="557" r:id="rId78"/>
    <p:sldId id="550" r:id="rId79"/>
    <p:sldId id="560" r:id="rId80"/>
    <p:sldId id="561" r:id="rId81"/>
    <p:sldId id="658" r:id="rId82"/>
    <p:sldId id="646" r:id="rId83"/>
    <p:sldId id="476" r:id="rId84"/>
    <p:sldId id="475" r:id="rId85"/>
    <p:sldId id="478" r:id="rId86"/>
    <p:sldId id="479" r:id="rId87"/>
    <p:sldId id="480" r:id="rId88"/>
    <p:sldId id="481" r:id="rId89"/>
    <p:sldId id="482" r:id="rId90"/>
    <p:sldId id="483" r:id="rId91"/>
    <p:sldId id="647" r:id="rId92"/>
    <p:sldId id="485" r:id="rId93"/>
    <p:sldId id="507" r:id="rId94"/>
    <p:sldId id="508" r:id="rId95"/>
    <p:sldId id="509" r:id="rId96"/>
    <p:sldId id="510" r:id="rId97"/>
    <p:sldId id="511" r:id="rId98"/>
    <p:sldId id="648" r:id="rId99"/>
    <p:sldId id="649" r:id="rId100"/>
    <p:sldId id="650" r:id="rId101"/>
    <p:sldId id="651" r:id="rId102"/>
    <p:sldId id="519" r:id="rId103"/>
    <p:sldId id="659" r:id="rId104"/>
    <p:sldId id="494" r:id="rId105"/>
    <p:sldId id="521" r:id="rId106"/>
    <p:sldId id="490" r:id="rId107"/>
    <p:sldId id="523" r:id="rId108"/>
    <p:sldId id="525" r:id="rId109"/>
    <p:sldId id="660" r:id="rId110"/>
    <p:sldId id="661" r:id="rId111"/>
    <p:sldId id="662" r:id="rId112"/>
    <p:sldId id="663" r:id="rId113"/>
    <p:sldId id="664" r:id="rId114"/>
    <p:sldId id="665" r:id="rId115"/>
    <p:sldId id="666" r:id="rId116"/>
    <p:sldId id="667" r:id="rId117"/>
    <p:sldId id="540" r:id="rId118"/>
    <p:sldId id="541" r:id="rId119"/>
    <p:sldId id="542" r:id="rId120"/>
    <p:sldId id="543" r:id="rId121"/>
    <p:sldId id="544" r:id="rId122"/>
    <p:sldId id="522" r:id="rId123"/>
    <p:sldId id="637" r:id="rId124"/>
    <p:sldId id="668" r:id="rId125"/>
    <p:sldId id="669" r:id="rId126"/>
    <p:sldId id="670" r:id="rId127"/>
    <p:sldId id="673" r:id="rId128"/>
    <p:sldId id="674" r:id="rId129"/>
    <p:sldId id="777" r:id="rId130"/>
    <p:sldId id="778" r:id="rId131"/>
    <p:sldId id="779" r:id="rId132"/>
    <p:sldId id="780" r:id="rId133"/>
    <p:sldId id="781" r:id="rId134"/>
    <p:sldId id="782" r:id="rId135"/>
    <p:sldId id="794" r:id="rId136"/>
    <p:sldId id="784" r:id="rId137"/>
    <p:sldId id="785" r:id="rId138"/>
    <p:sldId id="786" r:id="rId139"/>
    <p:sldId id="787" r:id="rId140"/>
    <p:sldId id="788" r:id="rId141"/>
    <p:sldId id="789" r:id="rId142"/>
    <p:sldId id="790" r:id="rId143"/>
    <p:sldId id="791" r:id="rId144"/>
    <p:sldId id="792" r:id="rId145"/>
    <p:sldId id="793" r:id="rId146"/>
    <p:sldId id="795" r:id="rId147"/>
    <p:sldId id="796" r:id="rId148"/>
    <p:sldId id="797" r:id="rId149"/>
    <p:sldId id="444" r:id="rId150"/>
    <p:sldId id="445" r:id="rId151"/>
    <p:sldId id="798" r:id="rId152"/>
    <p:sldId id="799" r:id="rId153"/>
    <p:sldId id="800" r:id="rId154"/>
    <p:sldId id="450" r:id="rId155"/>
    <p:sldId id="453" r:id="rId156"/>
    <p:sldId id="452" r:id="rId157"/>
    <p:sldId id="801" r:id="rId158"/>
    <p:sldId id="455" r:id="rId159"/>
    <p:sldId id="456" r:id="rId160"/>
    <p:sldId id="802" r:id="rId161"/>
    <p:sldId id="803" r:id="rId162"/>
    <p:sldId id="460" r:id="rId163"/>
    <p:sldId id="461" r:id="rId164"/>
    <p:sldId id="462" r:id="rId165"/>
    <p:sldId id="463" r:id="rId166"/>
    <p:sldId id="804" r:id="rId167"/>
    <p:sldId id="466" r:id="rId168"/>
    <p:sldId id="467" r:id="rId169"/>
    <p:sldId id="468" r:id="rId170"/>
    <p:sldId id="469" r:id="rId171"/>
    <p:sldId id="470" r:id="rId172"/>
    <p:sldId id="471" r:id="rId173"/>
    <p:sldId id="472" r:id="rId174"/>
    <p:sldId id="805" r:id="rId175"/>
    <p:sldId id="806" r:id="rId176"/>
    <p:sldId id="807" r:id="rId177"/>
    <p:sldId id="808" r:id="rId178"/>
    <p:sldId id="474" r:id="rId179"/>
    <p:sldId id="809" r:id="rId180"/>
    <p:sldId id="810" r:id="rId181"/>
    <p:sldId id="477" r:id="rId182"/>
    <p:sldId id="811" r:id="rId183"/>
    <p:sldId id="812" r:id="rId184"/>
    <p:sldId id="813" r:id="rId185"/>
    <p:sldId id="814" r:id="rId186"/>
    <p:sldId id="815" r:id="rId187"/>
    <p:sldId id="816" r:id="rId188"/>
    <p:sldId id="817" r:id="rId189"/>
    <p:sldId id="818" r:id="rId190"/>
    <p:sldId id="819" r:id="rId191"/>
    <p:sldId id="820" r:id="rId192"/>
    <p:sldId id="821" r:id="rId193"/>
    <p:sldId id="822" r:id="rId194"/>
    <p:sldId id="568" r:id="rId195"/>
    <p:sldId id="823" r:id="rId196"/>
    <p:sldId id="824" r:id="rId197"/>
    <p:sldId id="432" r:id="rId198"/>
    <p:sldId id="437" r:id="rId199"/>
    <p:sldId id="825" r:id="rId200"/>
    <p:sldId id="826" r:id="rId201"/>
    <p:sldId id="271" r:id="rId2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177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835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178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980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179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5321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180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1856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181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6107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182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4048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4A1C8-8E04-416D-9EBC-C05DB5A70F53}" type="slidenum">
              <a:rPr lang="en-US"/>
              <a:pPr/>
              <a:t>190</a:t>
            </a:fld>
            <a:r>
              <a:rPr lang="en-US" dirty="0"/>
              <a:t>##</a:t>
            </a:r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3810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4A1C8-8E04-416D-9EBC-C05DB5A70F53}" type="slidenum">
              <a:rPr lang="en-US"/>
              <a:pPr/>
              <a:t>191</a:t>
            </a:fld>
            <a:r>
              <a:rPr lang="en-US" dirty="0"/>
              <a:t>##</a:t>
            </a:r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80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396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4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3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90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9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75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175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8212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176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9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val_tree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ie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quickgraph.codeplex.com/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Advanced Data Structures Trees And Graphs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1141412" y="1837047"/>
            <a:ext cx="9905999" cy="3541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Depth-First Search</a:t>
            </a:r>
            <a:r>
              <a:rPr lang="en-US" dirty="0"/>
              <a:t> (</a:t>
            </a:r>
            <a:r>
              <a:rPr lang="en-US" b="1" dirty="0"/>
              <a:t>DFS</a:t>
            </a:r>
            <a:r>
              <a:rPr lang="en-US" dirty="0"/>
              <a:t>)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first visits all descendants of given node recursively, finally visits the node itself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58775" y="3371123"/>
            <a:ext cx="51192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DFS 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for each child 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DFS(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print 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64312" y="2261902"/>
            <a:ext cx="4889489" cy="3910299"/>
            <a:chOff x="6462723" y="2389496"/>
            <a:chExt cx="4889489" cy="3782704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0915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(9)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5559048" y="17526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2706876" y="3631324"/>
            <a:ext cx="121564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8342124" y="3631324"/>
            <a:ext cx="79780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5448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  <a:stCxn id="22" idx="2"/>
          </p:cNvCxnSpPr>
          <p:nvPr/>
        </p:nvCxnSpPr>
        <p:spPr>
          <a:xfrm>
            <a:off x="3922525" y="3631324"/>
            <a:ext cx="1251173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09800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91000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5048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42848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5152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94599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stCxn id="29" idx="2"/>
            <a:endCxn id="38" idx="0"/>
          </p:cNvCxnSpPr>
          <p:nvPr/>
        </p:nvCxnSpPr>
        <p:spPr>
          <a:xfrm flipH="1">
            <a:off x="7391676" y="3631324"/>
            <a:ext cx="950449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9" idx="2"/>
            <a:endCxn id="29" idx="0"/>
          </p:cNvCxnSpPr>
          <p:nvPr/>
        </p:nvCxnSpPr>
        <p:spPr>
          <a:xfrm>
            <a:off x="6056124" y="2387600"/>
            <a:ext cx="22860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9" idx="2"/>
            <a:endCxn id="22" idx="0"/>
          </p:cNvCxnSpPr>
          <p:nvPr/>
        </p:nvCxnSpPr>
        <p:spPr>
          <a:xfrm flipH="1">
            <a:off x="3922524" y="2387600"/>
            <a:ext cx="21336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123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2287"/>
            <a:ext cx="9905999" cy="3541714"/>
          </a:xfrm>
        </p:spPr>
        <p:txBody>
          <a:bodyPr/>
          <a:lstStyle/>
          <a:p>
            <a:r>
              <a:rPr lang="en-US" dirty="0"/>
              <a:t>Unlike standard BSTs, 2-3 trees grow from the bottom</a:t>
            </a:r>
          </a:p>
          <a:p>
            <a:r>
              <a:rPr lang="en-US" dirty="0"/>
              <a:t>The number of links from the root to any </a:t>
            </a:r>
            <a:r>
              <a:rPr lang="en-US" b="1" dirty="0"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  <a:p>
            <a:r>
              <a:rPr lang="en-US" dirty="0"/>
              <a:t>Transformations are local</a:t>
            </a:r>
          </a:p>
          <a:p>
            <a:r>
              <a:rPr lang="en-US" dirty="0"/>
              <a:t>Nearly perfectly balanced</a:t>
            </a:r>
          </a:p>
          <a:p>
            <a:r>
              <a:rPr lang="en-US" dirty="0"/>
              <a:t>Inserting 10 nodes will result with height of the tree 2</a:t>
            </a:r>
          </a:p>
          <a:p>
            <a:pPr lvl="1"/>
            <a:r>
              <a:rPr lang="en-US" dirty="0"/>
              <a:t>For normal BSTs the height can be 9 in the worst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Properties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98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767019"/>
            <a:ext cx="9577597" cy="1110780"/>
          </a:xfrm>
        </p:spPr>
        <p:txBody>
          <a:bodyPr/>
          <a:lstStyle/>
          <a:p>
            <a:r>
              <a:rPr lang="en-US" dirty="0"/>
              <a:t>2-3 Tree Performance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647318"/>
              </p:ext>
            </p:extLst>
          </p:nvPr>
        </p:nvGraphicFramePr>
        <p:xfrm>
          <a:off x="674680" y="2057400"/>
          <a:ext cx="10831521" cy="237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66800" y="4794043"/>
            <a:ext cx="5638800" cy="508977"/>
          </a:xfrm>
          <a:prstGeom prst="wedgeRoundRectCallout">
            <a:avLst>
              <a:gd name="adj1" fmla="val 43219"/>
              <a:gd name="adj2" fmla="val -1493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Constants depend on implementation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>
            <a:normAutofit/>
          </a:bodyPr>
          <a:lstStyle/>
          <a:p>
            <a:r>
              <a:rPr lang="en-US" dirty="0"/>
              <a:t>Red-black Trees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895835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141413" y="1681758"/>
            <a:ext cx="11804822" cy="5570355"/>
          </a:xfrm>
        </p:spPr>
        <p:txBody>
          <a:bodyPr/>
          <a:lstStyle/>
          <a:p>
            <a:r>
              <a:rPr lang="en-US" dirty="0"/>
              <a:t>We will represent 3-nodes with a </a:t>
            </a:r>
            <a:r>
              <a:rPr lang="en-US" b="1" dirty="0"/>
              <a:t>left-leaning</a:t>
            </a:r>
            <a:r>
              <a:rPr lang="en-US" dirty="0"/>
              <a:t> red nodes</a:t>
            </a:r>
            <a:endParaRPr lang="bg-BG" dirty="0"/>
          </a:p>
          <a:p>
            <a:r>
              <a:rPr lang="en-US" dirty="0"/>
              <a:t>Nodes with values between the 2 nodes will be to the </a:t>
            </a:r>
            <a:r>
              <a:rPr lang="en-US" b="1" dirty="0"/>
              <a:t>right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4"/>
                </a:solidFill>
              </a:rPr>
              <a:t>red</a:t>
            </a:r>
            <a:r>
              <a:rPr lang="en-US" dirty="0"/>
              <a:t>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3-Nodes from 2-3 Tree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35459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3138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5443260" y="4810780"/>
            <a:ext cx="1380292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8939239" y="3124200"/>
            <a:ext cx="1328635" cy="123767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748563" y="4590472"/>
            <a:ext cx="1328635" cy="1237672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762999" y="4267200"/>
            <a:ext cx="503982" cy="3994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2340" y="5294744"/>
            <a:ext cx="1064661" cy="39947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7000" y="5294741"/>
            <a:ext cx="990600" cy="3994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7601" y="5294737"/>
            <a:ext cx="1009381" cy="39947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906001" y="4286252"/>
            <a:ext cx="565559" cy="38042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39163" y="5724528"/>
            <a:ext cx="338035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>
            <a:off x="7748562" y="5724528"/>
            <a:ext cx="323743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68830"/>
            <a:ext cx="9905999" cy="35417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leaves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node has two red links connected 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path from a given node to its descendant leaf nodes contains the same number of black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 links lean left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234370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9037"/>
            <a:ext cx="9905999" cy="3541714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Rotations are used to correct the balance of a tree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Balance can be measured in height, depth, size, etc. of subtrees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Rotations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495800" y="3048000"/>
            <a:ext cx="3067676" cy="3048000"/>
            <a:chOff x="5010026" y="3200400"/>
            <a:chExt cx="3067676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5936457" y="5122567"/>
                <a:ext cx="327284" cy="404814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90</a:t>
                </a:r>
              </a:p>
            </p:txBody>
          </p:sp>
        </p:grp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7188813" y="60198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876620" y="5992325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5010026" y="375898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6286375" y="49456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940587" y="3292587"/>
            <a:ext cx="2613749" cy="856593"/>
          </a:xfrm>
          <a:prstGeom prst="wedgeRoundRectCallout">
            <a:avLst>
              <a:gd name="adj1" fmla="val -60840"/>
              <a:gd name="adj2" fmla="val 494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subtree weights more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2958"/>
            <a:ext cx="9905999" cy="3541714"/>
          </a:xfrm>
        </p:spPr>
        <p:txBody>
          <a:bodyPr/>
          <a:lstStyle/>
          <a:p>
            <a:r>
              <a:rPr lang="en-US" dirty="0"/>
              <a:t>Orient a right-leaning red link to lean left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5757" y="2956736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41426" y="4292005"/>
            <a:ext cx="820899" cy="781611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2400" y="3624370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549488" y="5031167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303690" y="5047414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10577812" y="3709099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7870" y="4227922"/>
            <a:ext cx="822506" cy="814815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40589" y="2947202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20517" y="3634396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1371601" y="3652613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2546695" y="5007493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3375888" y="4965042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6607" y="393780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5801" y="403252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4110" y="2157505"/>
            <a:ext cx="1713891" cy="907609"/>
          </a:xfrm>
          <a:prstGeom prst="wedgeRoundRectCallout">
            <a:avLst>
              <a:gd name="adj1" fmla="val 44143"/>
              <a:gd name="adj2" fmla="val 84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/>
      <p:bldP spid="4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380" y="1835760"/>
            <a:ext cx="9905999" cy="3541714"/>
          </a:xfrm>
        </p:spPr>
        <p:txBody>
          <a:bodyPr/>
          <a:lstStyle/>
          <a:p>
            <a:r>
              <a:rPr lang="en-US" dirty="0"/>
              <a:t>Orient a left-leaning red link to lean right (temporarily)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6404" y="389769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5598" y="399241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4710" y="2514601"/>
            <a:ext cx="1713891" cy="907609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70649" y="3004400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6318" y="4339669"/>
            <a:ext cx="820899" cy="781611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7292" y="3672034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1194380" y="5078831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1948582" y="5095078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3222704" y="3756763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6052" y="4285120"/>
            <a:ext cx="822506" cy="814815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8771" y="3004400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8699" y="3691594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8489783" y="3709811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664877" y="5064691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0494070" y="5022240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7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26" grpId="0" animBg="1"/>
      <p:bldP spid="27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0722"/>
            <a:ext cx="9905999" cy="3541714"/>
          </a:xfrm>
        </p:spPr>
        <p:txBody>
          <a:bodyPr/>
          <a:lstStyle/>
          <a:p>
            <a:r>
              <a:rPr lang="en-US" dirty="0"/>
              <a:t>Locate the node position</a:t>
            </a:r>
          </a:p>
          <a:p>
            <a:r>
              <a:rPr lang="en-US" dirty="0"/>
              <a:t>Create new </a:t>
            </a:r>
            <a:r>
              <a:rPr lang="en-US" b="1" dirty="0">
                <a:solidFill>
                  <a:schemeClr val="accent4"/>
                </a:solidFill>
              </a:rPr>
              <a:t>red</a:t>
            </a:r>
            <a:r>
              <a:rPr lang="en-US" dirty="0"/>
              <a:t> node</a:t>
            </a:r>
          </a:p>
          <a:p>
            <a:r>
              <a:rPr lang="en-US" dirty="0"/>
              <a:t>Add the new node to the tree</a:t>
            </a:r>
          </a:p>
          <a:p>
            <a:r>
              <a:rPr lang="en-US" dirty="0"/>
              <a:t>Balance the tree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80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093659" y="2162628"/>
            <a:ext cx="507868" cy="252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232044" y="1562332"/>
            <a:ext cx="2664556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Start DFS from the tree root</a:t>
            </a:r>
          </a:p>
        </p:txBody>
      </p:sp>
    </p:spTree>
    <p:extLst>
      <p:ext uri="{BB962C8B-B14F-4D97-AF65-F5344CB8AC3E}">
        <p14:creationId xmlns:p14="http://schemas.microsoft.com/office/powerpoint/2010/main" val="6408340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77736"/>
            <a:ext cx="11804822" cy="5570355"/>
          </a:xfrm>
        </p:spPr>
        <p:txBody>
          <a:bodyPr/>
          <a:lstStyle/>
          <a:p>
            <a:r>
              <a:rPr lang="en-US" dirty="0"/>
              <a:t>Insert into a single 2-node:</a:t>
            </a:r>
          </a:p>
          <a:p>
            <a:pPr marL="0" indent="0">
              <a:buNone/>
            </a:pPr>
            <a:r>
              <a:rPr lang="en-US" dirty="0"/>
              <a:t>      Smaller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endParaRPr lang="bg-BG" dirty="0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828801" y="4090713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/>
              <a:t>50</a:t>
            </a:r>
            <a:endParaRPr lang="en-US" b="1" dirty="0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1941016" y="4819454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49952" y="4790188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325752" y="31945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390339" y="389767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22430" y="3853946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96346" y="1151119"/>
            <a:ext cx="5438454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Larger</a:t>
            </a:r>
            <a:r>
              <a:rPr lang="en-US" dirty="0"/>
              <a:t> </a:t>
            </a:r>
            <a:r>
              <a:rPr lang="en-US" sz="2400" dirty="0"/>
              <a:t>element</a:t>
            </a:r>
            <a:endParaRPr lang="en-US" dirty="0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143206" y="5091904"/>
            <a:ext cx="2190794" cy="1004097"/>
          </a:xfrm>
          <a:prstGeom prst="wedgeRoundRectCallout">
            <a:avLst>
              <a:gd name="adj1" fmla="val -67155"/>
              <a:gd name="adj2" fmla="val -93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7789572" y="3607364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/>
              <a:t>80</a:t>
            </a:r>
            <a:endParaRPr lang="en-US" b="1" dirty="0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7901787" y="433610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8410723" y="4306839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7122929" y="27112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187516" y="3414321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7819607" y="3370597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796946" y="1609352"/>
            <a:ext cx="2190794" cy="2073569"/>
          </a:xfrm>
          <a:prstGeom prst="wedgeRoundRectCallout">
            <a:avLst>
              <a:gd name="adj1" fmla="val -91067"/>
              <a:gd name="adj2" fmla="val 505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right, we need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5" name="Arrow: Right 24"/>
          <p:cNvSpPr/>
          <p:nvPr/>
        </p:nvSpPr>
        <p:spPr>
          <a:xfrm rot="1889954">
            <a:off x="9078397" y="4260413"/>
            <a:ext cx="817899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0150567" y="4419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80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262782" y="5148342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10771718" y="5119076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9540967" y="5240503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/>
              <a:t>73</a:t>
            </a:r>
            <a:endParaRPr lang="en-US" b="1" dirty="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605554" y="59436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237645" y="5899876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90672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b="1" dirty="0"/>
              <a:t>smaller</a:t>
            </a:r>
            <a:r>
              <a:rPr lang="bg-BG" b="1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(2)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6002240" y="32084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819695" y="40951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367331" y="32084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002239" y="5054073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549876" y="4095106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4367330" y="50540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2732421" y="50564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866356" y="30165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184785" y="23411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629401" y="3897627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218720" y="478833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083403" y="30165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4273888" y="3895271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3434302" y="4788339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687602" y="4775111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542659" y="3852498"/>
            <a:ext cx="2190794" cy="1004097"/>
          </a:xfrm>
          <a:prstGeom prst="wedgeRoundRectCallout">
            <a:avLst>
              <a:gd name="adj1" fmla="val -120941"/>
              <a:gd name="adj2" fmla="val 871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3" grpId="0" animBg="1"/>
      <p:bldP spid="6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03795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b="1" dirty="0"/>
              <a:t>larger</a:t>
            </a:r>
            <a:r>
              <a:rPr lang="bg-BG" b="1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79420" y="30032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4696875" y="38899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2244511" y="30032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5514330" y="4848924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427056" y="3889957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244510" y="48489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609601" y="485128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743536" y="281141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3061965" y="213595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506581" y="369247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2095900" y="4583189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960583" y="281141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2151068" y="369012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1311482" y="4583190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52402" y="5356095"/>
            <a:ext cx="2257798" cy="1004097"/>
          </a:xfrm>
          <a:prstGeom prst="wedgeRoundRectCallout">
            <a:avLst>
              <a:gd name="adj1" fmla="val 51317"/>
              <a:gd name="adj2" fmla="val -696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343197" y="458178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9996639" y="30009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9996639" y="48731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361730" y="30009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10814094" y="3887599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44275" y="3887599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361729" y="48465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726820" y="48489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9860755" y="280905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9179184" y="2133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23800" y="3690120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8213119" y="458083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9077802" y="280905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268287" y="36877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428701" y="4580832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10654577" y="4576536"/>
            <a:ext cx="301196" cy="3795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Arrow: Right 42"/>
          <p:cNvSpPr/>
          <p:nvPr/>
        </p:nvSpPr>
        <p:spPr>
          <a:xfrm>
            <a:off x="6141490" y="3289162"/>
            <a:ext cx="965507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0284" y="5817322"/>
            <a:ext cx="2257798" cy="546481"/>
          </a:xfrm>
          <a:prstGeom prst="wedgeRoundRectCallout">
            <a:avLst>
              <a:gd name="adj1" fmla="val 41714"/>
              <a:gd name="adj2" fmla="val -885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3" grpId="0" animBg="1"/>
      <p:bldP spid="4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3383"/>
            <a:ext cx="11804822" cy="5570355"/>
          </a:xfrm>
        </p:spPr>
        <p:txBody>
          <a:bodyPr/>
          <a:lstStyle/>
          <a:p>
            <a:r>
              <a:rPr lang="en-US" sz="2800" dirty="0"/>
              <a:t>3 cases:</a:t>
            </a:r>
          </a:p>
          <a:p>
            <a:pPr lvl="1"/>
            <a:r>
              <a:rPr lang="en-US" sz="2400" dirty="0"/>
              <a:t>The element is smaller than both keys</a:t>
            </a:r>
          </a:p>
          <a:p>
            <a:pPr lvl="1"/>
            <a:r>
              <a:rPr lang="en-US" sz="2400" dirty="0"/>
              <a:t>The element is larger than both keys</a:t>
            </a:r>
          </a:p>
          <a:p>
            <a:pPr lvl="1"/>
            <a:r>
              <a:rPr lang="en-US" sz="2400" dirty="0"/>
              <a:t>The element is between the 2 keys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89208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94741"/>
            <a:ext cx="11804822" cy="5570355"/>
          </a:xfrm>
        </p:spPr>
        <p:txBody>
          <a:bodyPr/>
          <a:lstStyle/>
          <a:p>
            <a:r>
              <a:rPr lang="en-US" dirty="0"/>
              <a:t>Larger than both keys: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Flipping the colors </a:t>
            </a:r>
            <a:r>
              <a:rPr lang="en-US" b="1" dirty="0"/>
              <a:t>increases</a:t>
            </a:r>
            <a:r>
              <a:rPr lang="en-US" dirty="0"/>
              <a:t> the </a:t>
            </a:r>
            <a:r>
              <a:rPr lang="en-US" b="1" dirty="0"/>
              <a:t>tree height</a:t>
            </a:r>
            <a:r>
              <a:rPr lang="en-US" dirty="0"/>
              <a:t>, which maintains the 1-1 </a:t>
            </a:r>
            <a:br>
              <a:rPr lang="en-US" dirty="0"/>
            </a:br>
            <a:r>
              <a:rPr lang="en-US" dirty="0"/>
              <a:t>correspondence to 2-3 trees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(2)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058038" y="3261846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423129" y="3261846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922154" y="307000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240583" y="23945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139201" y="307000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5235710" y="2919997"/>
            <a:ext cx="965507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9094962" y="32618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7460053" y="32618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959078" y="307000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8277507" y="2394544"/>
            <a:ext cx="817455" cy="761489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8176125" y="307000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9503688" y="2243750"/>
            <a:ext cx="2257798" cy="572552"/>
          </a:xfrm>
          <a:prstGeom prst="wedgeRoundRectCallout">
            <a:avLst>
              <a:gd name="adj1" fmla="val -52228"/>
              <a:gd name="adj2" fmla="val 768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  <p:bldP spid="38" grpId="0" animBg="1"/>
      <p:bldP spid="50" grpId="0" animBg="1"/>
      <p:bldP spid="52" grpId="0" animBg="1"/>
      <p:bldP spid="5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05832"/>
            <a:ext cx="11804822" cy="5570355"/>
          </a:xfrm>
        </p:spPr>
        <p:txBody>
          <a:bodyPr/>
          <a:lstStyle/>
          <a:p>
            <a:r>
              <a:rPr lang="en-US" dirty="0"/>
              <a:t>Smaller than both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(3)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177902" y="3896561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929368" y="2999296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746822" y="21319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645440" y="280745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 rot="2177252">
            <a:off x="3584297" y="3939465"/>
            <a:ext cx="965507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002946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368037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867062" y="280745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9185491" y="2131994"/>
            <a:ext cx="817455" cy="761489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9084109" y="280745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4428530" y="2261902"/>
            <a:ext cx="2257798" cy="1243299"/>
          </a:xfrm>
          <a:prstGeom prst="wedgeRoundRectCallout">
            <a:avLst>
              <a:gd name="adj1" fmla="val -104418"/>
              <a:gd name="adj2" fmla="val 510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Left-Heavy tree, needs right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1856707" y="368310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269146" y="5258312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634237" y="5258312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133262" y="506646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451691" y="43910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350309" y="506646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rrow: Right 22"/>
          <p:cNvSpPr/>
          <p:nvPr/>
        </p:nvSpPr>
        <p:spPr>
          <a:xfrm rot="18900000">
            <a:off x="7336900" y="4180453"/>
            <a:ext cx="965507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158394" y="5733524"/>
            <a:ext cx="2257798" cy="572552"/>
          </a:xfrm>
          <a:prstGeom prst="wedgeRoundRectCallout">
            <a:avLst>
              <a:gd name="adj1" fmla="val -90640"/>
              <a:gd name="adj2" fmla="val -81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27354"/>
            <a:ext cx="11804822" cy="5570355"/>
          </a:xfrm>
        </p:spPr>
        <p:txBody>
          <a:bodyPr/>
          <a:lstStyle/>
          <a:p>
            <a:r>
              <a:rPr lang="en-US" dirty="0"/>
              <a:t>Between the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(4)</a:t>
            </a:r>
            <a:endParaRPr lang="bg-BG" dirty="0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685801" y="3011653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503255" y="2144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1401873" y="281980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503255" y="3886712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367371" y="369486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 rot="2177252">
            <a:off x="2722369" y="4134014"/>
            <a:ext cx="965507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722093" y="2203049"/>
            <a:ext cx="2257798" cy="1243299"/>
          </a:xfrm>
          <a:prstGeom prst="wedgeRoundRectCallout">
            <a:avLst>
              <a:gd name="adj1" fmla="val -71851"/>
              <a:gd name="adj2" fmla="val 8216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Right-Leaning red link -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252426" y="5696355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003892" y="4799090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821346" y="39317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4719964" y="460724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3931231" y="548290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rrow: Right 31"/>
          <p:cNvSpPr/>
          <p:nvPr/>
        </p:nvSpPr>
        <p:spPr>
          <a:xfrm rot="19964507">
            <a:off x="5995314" y="3065629"/>
            <a:ext cx="1199268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9131575" y="2315103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7543801" y="2315103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9023972" y="212325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342401" y="1447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8241019" y="212325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/>
          <p:cNvSpPr/>
          <p:nvPr/>
        </p:nvSpPr>
        <p:spPr>
          <a:xfrm rot="7183534">
            <a:off x="8281619" y="3371498"/>
            <a:ext cx="954957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369575" y="53345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6781801" y="53345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8261972" y="514266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7580401" y="4467210"/>
            <a:ext cx="817455" cy="761489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479019" y="514266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49062"/>
            <a:ext cx="11804822" cy="5570355"/>
          </a:xfrm>
        </p:spPr>
        <p:txBody>
          <a:bodyPr/>
          <a:lstStyle/>
          <a:p>
            <a:r>
              <a:rPr lang="en-US" dirty="0"/>
              <a:t>Flipping the colors should also change the </a:t>
            </a:r>
            <a:r>
              <a:rPr lang="en-US" b="1" dirty="0"/>
              <a:t>parent color </a:t>
            </a:r>
            <a:r>
              <a:rPr lang="en-US" dirty="0"/>
              <a:t>to </a:t>
            </a:r>
            <a:r>
              <a:rPr lang="en-US" b="1" dirty="0"/>
              <a:t>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Preserves perfect black balance in the tree!</a:t>
            </a:r>
          </a:p>
          <a:p>
            <a:r>
              <a:rPr lang="en-US" dirty="0"/>
              <a:t>Keep in mind the root should always be black!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Colors</a:t>
            </a:r>
            <a:endParaRPr lang="bg-BG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655217" y="2446699"/>
            <a:ext cx="4878389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FlipColors</a:t>
            </a:r>
            <a:r>
              <a:rPr lang="en-GB" b="1" noProof="1"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node.Left.Color = Black;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node.Right.Color = Black;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1167728" y="1810544"/>
            <a:ext cx="9905999" cy="3541714"/>
          </a:xfrm>
        </p:spPr>
        <p:txBody>
          <a:bodyPr/>
          <a:lstStyle/>
          <a:p>
            <a:r>
              <a:rPr lang="en-US" dirty="0"/>
              <a:t>Insert on a single node (root):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time the root switches colors, the height of the tree is increased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Keeping Black Root</a:t>
            </a:r>
            <a:endParaRPr lang="bg-BG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401246" y="3534813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13472" y="3534813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293643" y="334296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612072" y="2667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510690" y="334296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3593272" y="3146684"/>
            <a:ext cx="954957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476446" y="353481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888672" y="353481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68843" y="334296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687272" y="2667511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585890" y="334296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7708072" y="3146684"/>
            <a:ext cx="954957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0654213" y="353481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9066439" y="353481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0546610" y="334296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865039" y="2667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9763657" y="334296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1129037" y="1647375"/>
            <a:ext cx="11804822" cy="5570355"/>
          </a:xfrm>
        </p:spPr>
        <p:txBody>
          <a:bodyPr/>
          <a:lstStyle/>
          <a:p>
            <a:r>
              <a:rPr lang="en-US" dirty="0"/>
              <a:t>Insert 8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Into 3-Node at the Bottom</a:t>
            </a:r>
            <a:endParaRPr lang="bg-BG" dirty="0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581401" y="251467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1946492" y="251467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129037" y="3401373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445517" y="232283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2763946" y="164737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662564" y="232283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1853049" y="320153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766789" y="3381979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3490801" y="318214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46491" y="4268675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2646870" y="4057556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2581628">
            <a:off x="3735237" y="3887428"/>
            <a:ext cx="954957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6473561" y="5837671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4017856" y="497036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200401" y="5857065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6335922" y="5652039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4835310" y="41030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4733928" y="477852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924413" y="565723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657084" y="49542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4833687" y="5863219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535821" y="565203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5521201" y="477852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10041331" y="36494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7585626" y="27821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768171" y="3668830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9903692" y="3463804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8403080" y="191483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8301698" y="2590290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>
            <a:off x="7492183" y="3468995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9224854" y="2766052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8401457" y="367498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H="1">
            <a:off x="9103591" y="3463803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9088971" y="2590290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Arrow: Right 72"/>
          <p:cNvSpPr/>
          <p:nvPr/>
        </p:nvSpPr>
        <p:spPr>
          <a:xfrm rot="18900000">
            <a:off x="6866881" y="4763128"/>
            <a:ext cx="954957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753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7, 19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2)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5752400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3-Node at the Bottom (2)</a:t>
            </a:r>
            <a:endParaRPr lang="bg-BG" dirty="0"/>
          </a:p>
        </p:txBody>
      </p:sp>
      <p:sp>
        <p:nvSpPr>
          <p:cNvPr id="53" name="Arrow: Right 52"/>
          <p:cNvSpPr/>
          <p:nvPr/>
        </p:nvSpPr>
        <p:spPr>
          <a:xfrm>
            <a:off x="5429951" y="2866653"/>
            <a:ext cx="954957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9982201" y="276654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9844562" y="2580909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9165724" y="18831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9044461" y="258090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7560019" y="369368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6742564" y="4580385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75" name="Oval 4"/>
          <p:cNvSpPr>
            <a:spLocks noChangeArrowheads="1"/>
          </p:cNvSpPr>
          <p:nvPr/>
        </p:nvSpPr>
        <p:spPr bwMode="auto">
          <a:xfrm>
            <a:off x="8377473" y="2826387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 flipH="1">
            <a:off x="8276091" y="350184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flipH="1">
            <a:off x="7466576" y="438055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9194928" y="36936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9063364" y="350184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5"/>
          <p:cNvSpPr>
            <a:spLocks noChangeArrowheads="1"/>
          </p:cNvSpPr>
          <p:nvPr/>
        </p:nvSpPr>
        <p:spPr bwMode="auto">
          <a:xfrm>
            <a:off x="4113504" y="38839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1" name="Oval 5"/>
          <p:cNvSpPr>
            <a:spLocks noChangeArrowheads="1"/>
          </p:cNvSpPr>
          <p:nvPr/>
        </p:nvSpPr>
        <p:spPr bwMode="auto">
          <a:xfrm>
            <a:off x="1657799" y="30166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840344" y="3903304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3975865" y="369827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2475253" y="21493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2"/>
          <p:cNvSpPr>
            <a:spLocks noChangeShapeType="1"/>
          </p:cNvSpPr>
          <p:nvPr/>
        </p:nvSpPr>
        <p:spPr bwMode="auto">
          <a:xfrm flipH="1">
            <a:off x="2373871" y="2824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 flipH="1">
            <a:off x="1564356" y="370346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3297027" y="3000526"/>
            <a:ext cx="817455" cy="761489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2473630" y="39094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9" name="Line 12"/>
          <p:cNvSpPr>
            <a:spLocks noChangeShapeType="1"/>
          </p:cNvSpPr>
          <p:nvPr/>
        </p:nvSpPr>
        <p:spPr bwMode="auto">
          <a:xfrm flipH="1">
            <a:off x="3175764" y="369827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3161144" y="2824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1" y="29860"/>
            <a:ext cx="9905998" cy="1478570"/>
          </a:xfrm>
        </p:spPr>
        <p:txBody>
          <a:bodyPr/>
          <a:lstStyle/>
          <a:p>
            <a:r>
              <a:rPr lang="en-US" dirty="0"/>
              <a:t>Overall Insertion Process</a:t>
            </a:r>
            <a:endParaRPr lang="bg-BG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61092" y="1990862"/>
            <a:ext cx="817455" cy="781441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78546" y="1123560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5177164" y="1799018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1555762" y="5016877"/>
            <a:ext cx="817455" cy="781441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2265253" y="434141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2265252" y="5016877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5270442" y="3101497"/>
            <a:ext cx="817455" cy="781441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921030" y="2320430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892255" y="2995888"/>
            <a:ext cx="164657" cy="158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832219" y="2932570"/>
            <a:ext cx="817455" cy="781441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9649673" y="2065268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9548291" y="2740726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8832219" y="5581320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9649673" y="4714018"/>
            <a:ext cx="817455" cy="781441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9548291" y="5389476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1246071">
            <a:off x="6194569" y="2175443"/>
            <a:ext cx="2704020" cy="2850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rrow: Right 44"/>
          <p:cNvSpPr/>
          <p:nvPr/>
        </p:nvSpPr>
        <p:spPr>
          <a:xfrm rot="7905210">
            <a:off x="2796084" y="3376284"/>
            <a:ext cx="1931571" cy="2850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6" name="Arrow: Right 45"/>
          <p:cNvSpPr/>
          <p:nvPr/>
        </p:nvSpPr>
        <p:spPr>
          <a:xfrm rot="5400000">
            <a:off x="5201541" y="2375772"/>
            <a:ext cx="823217" cy="2850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7" name="Arrow: Right 46"/>
          <p:cNvSpPr/>
          <p:nvPr/>
        </p:nvSpPr>
        <p:spPr>
          <a:xfrm rot="9599160">
            <a:off x="3267007" y="4035851"/>
            <a:ext cx="1912232" cy="2850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Arrow: Bent 2"/>
          <p:cNvSpPr/>
          <p:nvPr/>
        </p:nvSpPr>
        <p:spPr>
          <a:xfrm rot="20207185" flipV="1">
            <a:off x="1949384" y="4706027"/>
            <a:ext cx="7232045" cy="677924"/>
          </a:xfrm>
          <a:prstGeom prst="bentArrow">
            <a:avLst>
              <a:gd name="adj1" fmla="val 21238"/>
              <a:gd name="adj2" fmla="val 26859"/>
              <a:gd name="adj3" fmla="val 25000"/>
              <a:gd name="adj4" fmla="val 85619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50" name="Arrow: Right 49"/>
          <p:cNvSpPr/>
          <p:nvPr/>
        </p:nvSpPr>
        <p:spPr>
          <a:xfrm rot="5400000">
            <a:off x="9620888" y="3967981"/>
            <a:ext cx="847584" cy="2850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17797" y="5636528"/>
            <a:ext cx="817455" cy="781441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527844" y="5685111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10468472" y="2932570"/>
            <a:ext cx="817455" cy="781441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0332590" y="2740726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10427543" y="5597025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10291661" y="5405181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028311" y="3802640"/>
            <a:ext cx="817455" cy="781441"/>
          </a:xfrm>
          <a:prstGeom prst="ellipse">
            <a:avLst/>
          </a:prstGeom>
          <a:solidFill>
            <a:schemeClr val="accent4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998541" y="3753907"/>
            <a:ext cx="176706" cy="15854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302668" y="3761163"/>
            <a:ext cx="2257798" cy="476914"/>
          </a:xfrm>
          <a:prstGeom prst="wedgeRoundRectCallout">
            <a:avLst>
              <a:gd name="adj1" fmla="val -584"/>
              <a:gd name="adj2" fmla="val 164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6936789" y="2882461"/>
            <a:ext cx="1175134" cy="799680"/>
          </a:xfrm>
          <a:prstGeom prst="wedgeRoundRectCallout">
            <a:avLst>
              <a:gd name="adj1" fmla="val -97886"/>
              <a:gd name="adj2" fmla="val 423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10877898" y="4257081"/>
            <a:ext cx="1118925" cy="843759"/>
          </a:xfrm>
          <a:prstGeom prst="wedgeRoundRectCallout">
            <a:avLst>
              <a:gd name="adj1" fmla="val -74719"/>
              <a:gd name="adj2" fmla="val 792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6337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590" y="1054330"/>
            <a:ext cx="9577597" cy="1110780"/>
          </a:xfrm>
        </p:spPr>
        <p:txBody>
          <a:bodyPr/>
          <a:lstStyle/>
          <a:p>
            <a:r>
              <a:rPr lang="en-US" dirty="0"/>
              <a:t>Red-Black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21724"/>
              </p:ext>
            </p:extLst>
          </p:nvPr>
        </p:nvGraphicFramePr>
        <p:xfrm>
          <a:off x="1032948" y="2739691"/>
          <a:ext cx="10126104" cy="29035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3633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572067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367014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161962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058166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843262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9728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261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261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  <a:endParaRPr lang="bg-BG" sz="28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  <a:endParaRPr lang="bg-BG" sz="28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  <a:endParaRPr lang="bg-BG" sz="28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/>
                        <a:t>1.39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/>
                        <a:t>1.39 lg N</a:t>
                      </a: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261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800" noProof="1"/>
                        <a:t>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800" noProof="1"/>
                        <a:t>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800" noProof="1"/>
                        <a:t>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800" noProof="1"/>
                        <a:t>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800" noProof="1"/>
                        <a:t> lg N</a:t>
                      </a: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261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Red-Black</a:t>
                      </a:r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/>
                        <a:t>2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2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2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lg N</a:t>
                      </a: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4566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5238" y="703853"/>
            <a:ext cx="9577597" cy="1110780"/>
          </a:xfrm>
        </p:spPr>
        <p:txBody>
          <a:bodyPr/>
          <a:lstStyle/>
          <a:p>
            <a:r>
              <a:rPr lang="en-US" dirty="0"/>
              <a:t>Trees Performance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00625"/>
              </p:ext>
            </p:extLst>
          </p:nvPr>
        </p:nvGraphicFramePr>
        <p:xfrm>
          <a:off x="1659419" y="1977688"/>
          <a:ext cx="9401305" cy="39723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5389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521183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521183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455045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1587322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521183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4354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20911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9376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BST</a:t>
                      </a:r>
                      <a:endParaRPr lang="bg-BG" sz="24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bg-BG" sz="24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bg-BG" sz="24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bg-BG" sz="24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/>
                        <a:t>1.39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/>
                        <a:t>1.39 lg N</a:t>
                      </a: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209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2-3 Tree</a:t>
                      </a:r>
                      <a:endParaRPr lang="bg-BG" sz="24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noProof="1"/>
                        <a:t>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noProof="1"/>
                        <a:t>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noProof="1"/>
                        <a:t>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noProof="1"/>
                        <a:t>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noProof="1"/>
                        <a:t> lg N</a:t>
                      </a: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209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Red-Black</a:t>
                      </a:r>
                      <a:endParaRPr lang="bg-BG" sz="24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/>
                        <a:t>2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/>
                        <a:t>2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/>
                        <a:t>2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/>
                        <a:t>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/>
                        <a:t>lg N</a:t>
                      </a: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  <a:tr h="93763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AVL Tree</a:t>
                      </a:r>
                      <a:endParaRPr lang="bg-BG" sz="24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/>
                        <a:t>1.44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/>
                        <a:t>1.44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/>
                        <a:t>1.44 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/>
                        <a:t>lg N</a:t>
                      </a: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/>
                        <a:t>lg N</a:t>
                      </a: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1912302"/>
                  </a:ext>
                </a:extLst>
              </a:tr>
            </a:tbl>
          </a:graphicData>
        </a:graphic>
      </p:graphicFrame>
      <p:sp>
        <p:nvSpPr>
          <p:cNvPr id="5" name="AutoShape 5">
            <a:extLst>
              <a:ext uri="{FF2B5EF4-FFF2-40B4-BE49-F238E27FC236}">
                <a16:creationId xmlns:a16="http://schemas.microsoft.com/office/drawing/2014/main" id="{F1D63262-5D71-4BC5-8BDE-DE1D321C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334001"/>
            <a:ext cx="3352800" cy="960823"/>
          </a:xfrm>
          <a:prstGeom prst="wedgeRoundRectCallout">
            <a:avLst>
              <a:gd name="adj1" fmla="val -57047"/>
              <a:gd name="adj2" fmla="val -49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Insert/Delete perform O(</a:t>
            </a:r>
            <a:r>
              <a:rPr lang="en-US" sz="2600" dirty="0" err="1">
                <a:solidFill>
                  <a:srgbClr val="FFFFFF"/>
                </a:solidFill>
              </a:rPr>
              <a:t>lgN</a:t>
            </a:r>
            <a:r>
              <a:rPr lang="en-US" sz="2600" dirty="0">
                <a:solidFill>
                  <a:srgbClr val="FFFFFF"/>
                </a:solidFill>
              </a:rPr>
              <a:t>) rotations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Interval trees</a:t>
            </a:r>
          </a:p>
        </p:txBody>
      </p:sp>
    </p:spTree>
    <p:extLst>
      <p:ext uri="{BB962C8B-B14F-4D97-AF65-F5344CB8AC3E}">
        <p14:creationId xmlns:p14="http://schemas.microsoft.com/office/powerpoint/2010/main" val="230050052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85993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Interval tree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noProof="1"/>
              <a:t>is a </a:t>
            </a:r>
            <a:r>
              <a:rPr lang="en-US" dirty="0"/>
              <a:t>modified BST that </a:t>
            </a:r>
            <a:r>
              <a:rPr lang="en-US" b="1" dirty="0"/>
              <a:t>stores intervals</a:t>
            </a:r>
          </a:p>
          <a:p>
            <a:r>
              <a:rPr lang="en-US" dirty="0"/>
              <a:t>Efficient search for </a:t>
            </a:r>
            <a:r>
              <a:rPr lang="en-US" b="1" dirty="0"/>
              <a:t>any or all intervals</a:t>
            </a:r>
            <a:r>
              <a:rPr lang="en-US" dirty="0"/>
              <a:t> that </a:t>
            </a:r>
            <a:r>
              <a:rPr lang="en-US" b="1" dirty="0"/>
              <a:t>overlap a</a:t>
            </a:r>
            <a:r>
              <a:rPr lang="en-US" dirty="0"/>
              <a:t> </a:t>
            </a:r>
            <a:r>
              <a:rPr lang="en-US" b="1" dirty="0"/>
              <a:t>given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66506" y="4038600"/>
          <a:ext cx="450149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Worst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 n +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O(log n + 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EB859A1-218C-4FE7-87E2-E8EF48A543A9}"/>
              </a:ext>
            </a:extLst>
          </p:cNvPr>
          <p:cNvGrpSpPr/>
          <p:nvPr/>
        </p:nvGrpSpPr>
        <p:grpSpPr>
          <a:xfrm>
            <a:off x="457200" y="2895600"/>
            <a:ext cx="6202932" cy="3089208"/>
            <a:chOff x="2329880" y="1524000"/>
            <a:chExt cx="6202932" cy="3089208"/>
          </a:xfrm>
        </p:grpSpPr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F4CD321F-8D74-4FEE-BBC6-FCF6D50F3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</p:txBody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1D0FB6FC-F368-43A9-8409-79015BEBC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AED8F53C-694C-4AA8-B8FC-0478CDBFE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</p:txBody>
        </p:sp>
        <p:sp>
          <p:nvSpPr>
            <p:cNvPr id="20" name="Oval 8">
              <a:extLst>
                <a:ext uri="{FF2B5EF4-FFF2-40B4-BE49-F238E27FC236}">
                  <a16:creationId xmlns:a16="http://schemas.microsoft.com/office/drawing/2014/main" id="{BD64DC97-3488-4243-9943-060FC5282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BD16D803-43BF-4830-8461-67771DD7B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04E08F04-CE84-407C-9CF4-04BA82381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42675E-2A9C-4B7C-BE77-F8A1E6C8E15C}"/>
                </a:ext>
              </a:extLst>
            </p:cNvPr>
            <p:cNvCxnSpPr>
              <a:cxnSpLocks/>
              <a:stCxn id="20" idx="0"/>
              <a:endCxn id="19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6AC263-B962-4026-BA3E-B88E5614FF98}"/>
                </a:ext>
              </a:extLst>
            </p:cNvPr>
            <p:cNvCxnSpPr>
              <a:cxnSpLocks/>
              <a:stCxn id="21" idx="0"/>
              <a:endCxn id="19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0D9CC1-F428-4ED0-BB84-48CF4AD570B4}"/>
                </a:ext>
              </a:extLst>
            </p:cNvPr>
            <p:cNvCxnSpPr>
              <a:cxnSpLocks/>
              <a:stCxn id="22" idx="0"/>
              <a:endCxn id="18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D2FF9B-3882-4943-AA01-646995E08D2D}"/>
                </a:ext>
              </a:extLst>
            </p:cNvPr>
            <p:cNvCxnSpPr>
              <a:cxnSpLocks/>
              <a:stCxn id="19" idx="0"/>
              <a:endCxn id="17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EDF3A2-4371-4D0E-AF96-B705584C5EA5}"/>
                </a:ext>
              </a:extLst>
            </p:cNvPr>
            <p:cNvCxnSpPr>
              <a:cxnSpLocks/>
              <a:stCxn id="18" idx="0"/>
              <a:endCxn id="17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65161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6351"/>
            <a:ext cx="9905999" cy="3541714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 intersects if</a:t>
            </a:r>
            <a:r>
              <a:rPr lang="bg-BG" dirty="0"/>
              <a:t>:</a:t>
            </a:r>
          </a:p>
          <a:p>
            <a:endParaRPr lang="bg-BG" dirty="0"/>
          </a:p>
          <a:p>
            <a:r>
              <a:rPr lang="en-US" dirty="0"/>
              <a:t>Overlapping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 overlapping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Intersection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FF93BF-F8ED-4570-B51F-F4F21A891213}"/>
              </a:ext>
            </a:extLst>
          </p:cNvPr>
          <p:cNvGrpSpPr/>
          <p:nvPr/>
        </p:nvGrpSpPr>
        <p:grpSpPr>
          <a:xfrm>
            <a:off x="466928" y="3549375"/>
            <a:ext cx="1819072" cy="844364"/>
            <a:chOff x="465340" y="3549375"/>
            <a:chExt cx="1819072" cy="84436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908808-36C1-444E-9AEB-A3384E0E6D3C}"/>
                </a:ext>
              </a:extLst>
            </p:cNvPr>
            <p:cNvGrpSpPr/>
            <p:nvPr/>
          </p:nvGrpSpPr>
          <p:grpSpPr>
            <a:xfrm>
              <a:off x="465340" y="4024407"/>
              <a:ext cx="1819072" cy="369332"/>
              <a:chOff x="418324" y="3948207"/>
              <a:chExt cx="1819072" cy="36933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CB7B65D-CD10-4350-ADD9-D65E9E063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4388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CC0D535-6625-41A7-8572-2C18E6A114A1}"/>
                  </a:ext>
                </a:extLst>
              </p:cNvPr>
              <p:cNvSpPr txBox="1"/>
              <p:nvPr/>
            </p:nvSpPr>
            <p:spPr>
              <a:xfrm>
                <a:off x="418324" y="394820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15D7C62-4BCA-4F04-A0E6-5C2D47057534}"/>
                </a:ext>
              </a:extLst>
            </p:cNvPr>
            <p:cNvGrpSpPr/>
            <p:nvPr/>
          </p:nvGrpSpPr>
          <p:grpSpPr>
            <a:xfrm>
              <a:off x="865796" y="3549375"/>
              <a:ext cx="1037616" cy="369332"/>
              <a:chOff x="408596" y="3242342"/>
              <a:chExt cx="1037616" cy="369332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32695B9-5DDC-475D-8150-4E3225743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349850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E31126-9A9A-49C0-9520-4EF24E56EDC3}"/>
                  </a:ext>
                </a:extLst>
              </p:cNvPr>
              <p:cNvSpPr txBox="1"/>
              <p:nvPr/>
            </p:nvSpPr>
            <p:spPr>
              <a:xfrm>
                <a:off x="408596" y="324234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b="1" dirty="0"/>
                  <a:t>А</a:t>
                </a:r>
                <a:endParaRPr lang="en-GB" b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8B8D132-014B-456B-A1E6-3572062D7A4E}"/>
              </a:ext>
            </a:extLst>
          </p:cNvPr>
          <p:cNvGrpSpPr/>
          <p:nvPr/>
        </p:nvGrpSpPr>
        <p:grpSpPr>
          <a:xfrm>
            <a:off x="3438728" y="3549375"/>
            <a:ext cx="1819072" cy="834636"/>
            <a:chOff x="3437140" y="3549375"/>
            <a:chExt cx="1819072" cy="83463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8609468-EF08-41A3-834D-B59211D57E64}"/>
                </a:ext>
              </a:extLst>
            </p:cNvPr>
            <p:cNvGrpSpPr/>
            <p:nvPr/>
          </p:nvGrpSpPr>
          <p:grpSpPr>
            <a:xfrm>
              <a:off x="3437140" y="3549375"/>
              <a:ext cx="1819072" cy="369332"/>
              <a:chOff x="418324" y="3934840"/>
              <a:chExt cx="1819072" cy="369332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CBA337B-DB44-4889-9C38-BA43C86D4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4388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189B8-9261-4705-BF0E-470A5DAF559C}"/>
                  </a:ext>
                </a:extLst>
              </p:cNvPr>
              <p:cNvSpPr txBox="1"/>
              <p:nvPr/>
            </p:nvSpPr>
            <p:spPr>
              <a:xfrm>
                <a:off x="418324" y="393484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A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48F1D81-2AA1-4CE0-B0C0-B5F060204EF8}"/>
                </a:ext>
              </a:extLst>
            </p:cNvPr>
            <p:cNvGrpSpPr/>
            <p:nvPr/>
          </p:nvGrpSpPr>
          <p:grpSpPr>
            <a:xfrm>
              <a:off x="3884612" y="4014679"/>
              <a:ext cx="1018160" cy="369332"/>
              <a:chOff x="428052" y="3250446"/>
              <a:chExt cx="1018160" cy="36933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D19A4FE-5DF8-4B5C-A95D-7E7D90921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349850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3C6975F-3383-4C7E-B28D-42A8F63BA652}"/>
                  </a:ext>
                </a:extLst>
              </p:cNvPr>
              <p:cNvSpPr txBox="1"/>
              <p:nvPr/>
            </p:nvSpPr>
            <p:spPr>
              <a:xfrm>
                <a:off x="428052" y="325044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ABE95F-E8B2-4276-94DC-1B3CA91C93C7}"/>
              </a:ext>
            </a:extLst>
          </p:cNvPr>
          <p:cNvGrpSpPr/>
          <p:nvPr/>
        </p:nvGrpSpPr>
        <p:grpSpPr>
          <a:xfrm>
            <a:off x="6313566" y="3567208"/>
            <a:ext cx="1916035" cy="822893"/>
            <a:chOff x="6311977" y="3567207"/>
            <a:chExt cx="1916035" cy="82289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5578153-F60E-43AC-81E5-14609FE8FEAE}"/>
                </a:ext>
              </a:extLst>
            </p:cNvPr>
            <p:cNvGrpSpPr/>
            <p:nvPr/>
          </p:nvGrpSpPr>
          <p:grpSpPr>
            <a:xfrm>
              <a:off x="6311977" y="3567207"/>
              <a:ext cx="1587727" cy="369332"/>
              <a:chOff x="925285" y="3952672"/>
              <a:chExt cx="1587727" cy="369332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0BFB930-7564-4A72-B062-DCD5C762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285" y="4191000"/>
                <a:ext cx="12067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E7393C9-9FB5-481A-9193-23E51EEA239A}"/>
                  </a:ext>
                </a:extLst>
              </p:cNvPr>
              <p:cNvSpPr txBox="1"/>
              <p:nvPr/>
            </p:nvSpPr>
            <p:spPr>
              <a:xfrm>
                <a:off x="925285" y="395267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A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F40044B-AAE8-4DDE-985D-6FFA3528D92D}"/>
                </a:ext>
              </a:extLst>
            </p:cNvPr>
            <p:cNvGrpSpPr/>
            <p:nvPr/>
          </p:nvGrpSpPr>
          <p:grpSpPr>
            <a:xfrm>
              <a:off x="7206921" y="4020768"/>
              <a:ext cx="1021091" cy="369332"/>
              <a:chOff x="425121" y="3256535"/>
              <a:chExt cx="1021091" cy="369332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D77EBBD-9D9C-4755-A4DA-4FF354489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349850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92D7D91-1E7E-42A6-8BB8-BEFB6C56797B}"/>
                  </a:ext>
                </a:extLst>
              </p:cNvPr>
              <p:cNvSpPr txBox="1"/>
              <p:nvPr/>
            </p:nvSpPr>
            <p:spPr>
              <a:xfrm>
                <a:off x="425121" y="325653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B7E08D-0E7E-4652-B4E5-0B0441D34862}"/>
              </a:ext>
            </a:extLst>
          </p:cNvPr>
          <p:cNvGrpSpPr/>
          <p:nvPr/>
        </p:nvGrpSpPr>
        <p:grpSpPr>
          <a:xfrm>
            <a:off x="9581744" y="3559103"/>
            <a:ext cx="2000657" cy="828156"/>
            <a:chOff x="9580155" y="3559103"/>
            <a:chExt cx="2000657" cy="82815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E0B2F64-EB48-4772-BD72-3493E4F59091}"/>
                </a:ext>
              </a:extLst>
            </p:cNvPr>
            <p:cNvGrpSpPr/>
            <p:nvPr/>
          </p:nvGrpSpPr>
          <p:grpSpPr>
            <a:xfrm>
              <a:off x="10019523" y="3559103"/>
              <a:ext cx="1561289" cy="369332"/>
              <a:chOff x="418324" y="3944568"/>
              <a:chExt cx="1572096" cy="36933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85F68CB-A9FA-4CA0-8164-8B343BC67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191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DF2D187-11C8-4E66-9D24-7076639AC34F}"/>
                  </a:ext>
                </a:extLst>
              </p:cNvPr>
              <p:cNvSpPr txBox="1"/>
              <p:nvPr/>
            </p:nvSpPr>
            <p:spPr>
              <a:xfrm>
                <a:off x="418324" y="394456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A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3917BD4-AE4F-4981-B0D9-BCB5CA7C1116}"/>
                </a:ext>
              </a:extLst>
            </p:cNvPr>
            <p:cNvGrpSpPr/>
            <p:nvPr/>
          </p:nvGrpSpPr>
          <p:grpSpPr>
            <a:xfrm>
              <a:off x="9580155" y="4017927"/>
              <a:ext cx="1008247" cy="369332"/>
              <a:chOff x="437965" y="3253695"/>
              <a:chExt cx="1008247" cy="369332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A04B0BD-51F0-4531-A61D-B44304E3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349850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51CD6AA-D95E-444D-89BE-1C946993E14F}"/>
                  </a:ext>
                </a:extLst>
              </p:cNvPr>
              <p:cNvSpPr txBox="1"/>
              <p:nvPr/>
            </p:nvSpPr>
            <p:spPr>
              <a:xfrm>
                <a:off x="437965" y="325369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67388B3-8E90-4F19-898B-B59D577FD2F2}"/>
              </a:ext>
            </a:extLst>
          </p:cNvPr>
          <p:cNvGrpSpPr/>
          <p:nvPr/>
        </p:nvGrpSpPr>
        <p:grpSpPr>
          <a:xfrm>
            <a:off x="1238656" y="5611241"/>
            <a:ext cx="3623744" cy="839899"/>
            <a:chOff x="1237068" y="5611240"/>
            <a:chExt cx="3623744" cy="83989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F7EC55F-E64C-428D-81F8-F5B55A80362B}"/>
                </a:ext>
              </a:extLst>
            </p:cNvPr>
            <p:cNvGrpSpPr/>
            <p:nvPr/>
          </p:nvGrpSpPr>
          <p:grpSpPr>
            <a:xfrm>
              <a:off x="2780524" y="6081807"/>
              <a:ext cx="2080288" cy="369332"/>
              <a:chOff x="432724" y="3948207"/>
              <a:chExt cx="2080288" cy="36933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611D6BF-5411-4691-AA36-B19E0B745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714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27146C-5920-4AB1-B26F-CE24F25BD7F0}"/>
                  </a:ext>
                </a:extLst>
              </p:cNvPr>
              <p:cNvSpPr txBox="1"/>
              <p:nvPr/>
            </p:nvSpPr>
            <p:spPr>
              <a:xfrm>
                <a:off x="432724" y="394820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768B6D7-39BC-4D54-B33F-B9BA83976DC8}"/>
                </a:ext>
              </a:extLst>
            </p:cNvPr>
            <p:cNvGrpSpPr/>
            <p:nvPr/>
          </p:nvGrpSpPr>
          <p:grpSpPr>
            <a:xfrm>
              <a:off x="1237068" y="5611240"/>
              <a:ext cx="1032944" cy="369332"/>
              <a:chOff x="413268" y="3246807"/>
              <a:chExt cx="1032944" cy="369332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BC7AFB3-5ED7-437A-83F6-B553CB100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349850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7504D0F-4C26-4CA9-BD0F-5962837E7281}"/>
                  </a:ext>
                </a:extLst>
              </p:cNvPr>
              <p:cNvSpPr txBox="1"/>
              <p:nvPr/>
            </p:nvSpPr>
            <p:spPr>
              <a:xfrm>
                <a:off x="413268" y="324680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A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05395-7813-4DD4-9D33-852B59132D7A}"/>
              </a:ext>
            </a:extLst>
          </p:cNvPr>
          <p:cNvGrpSpPr/>
          <p:nvPr/>
        </p:nvGrpSpPr>
        <p:grpSpPr>
          <a:xfrm>
            <a:off x="7487056" y="5605153"/>
            <a:ext cx="3561944" cy="845987"/>
            <a:chOff x="7485468" y="5605152"/>
            <a:chExt cx="3561944" cy="845987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7E6E1B6-071E-43ED-8499-769869BBD8A0}"/>
                </a:ext>
              </a:extLst>
            </p:cNvPr>
            <p:cNvGrpSpPr/>
            <p:nvPr/>
          </p:nvGrpSpPr>
          <p:grpSpPr>
            <a:xfrm>
              <a:off x="7485468" y="6081807"/>
              <a:ext cx="2089019" cy="369332"/>
              <a:chOff x="423993" y="3948207"/>
              <a:chExt cx="2089019" cy="369332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7B8A6D3-9E30-44E6-A975-57E35047A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714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D32B27E-3D4C-400C-AC55-E2DC5E79D6DD}"/>
                  </a:ext>
                </a:extLst>
              </p:cNvPr>
              <p:cNvSpPr txBox="1"/>
              <p:nvPr/>
            </p:nvSpPr>
            <p:spPr>
              <a:xfrm>
                <a:off x="423993" y="394820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D3C1327-9507-4384-B352-40D7452F9C03}"/>
                </a:ext>
              </a:extLst>
            </p:cNvPr>
            <p:cNvGrpSpPr/>
            <p:nvPr/>
          </p:nvGrpSpPr>
          <p:grpSpPr>
            <a:xfrm>
              <a:off x="10017901" y="5605152"/>
              <a:ext cx="1029511" cy="369332"/>
              <a:chOff x="416701" y="3252587"/>
              <a:chExt cx="1029511" cy="369332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8E41DE4-4654-4A7B-A2C3-96E64E696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349850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03EF9A-9965-4A77-8239-62293C4ADDD6}"/>
                  </a:ext>
                </a:extLst>
              </p:cNvPr>
              <p:cNvSpPr txBox="1"/>
              <p:nvPr/>
            </p:nvSpPr>
            <p:spPr>
              <a:xfrm>
                <a:off x="416701" y="325258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A</a:t>
                </a:r>
              </a:p>
            </p:txBody>
          </p:sp>
        </p:grp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8499183-C050-4EFC-BA02-47FBDEC23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656" y="2361732"/>
            <a:ext cx="6862293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A.start &lt; B.end &amp;&amp; A.end &gt; B.start</a:t>
            </a:r>
          </a:p>
        </p:txBody>
      </p:sp>
    </p:spTree>
    <p:extLst>
      <p:ext uri="{BB962C8B-B14F-4D97-AF65-F5344CB8AC3E}">
        <p14:creationId xmlns:p14="http://schemas.microsoft.com/office/powerpoint/2010/main" val="6947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0661"/>
            <a:ext cx="9905999" cy="3541714"/>
          </a:xfrm>
        </p:spPr>
        <p:txBody>
          <a:bodyPr>
            <a:normAutofit/>
          </a:bodyPr>
          <a:lstStyle/>
          <a:p>
            <a:r>
              <a:rPr lang="en-GB" noProof="1"/>
              <a:t>Elements are </a:t>
            </a:r>
            <a:r>
              <a:rPr lang="en-GB" b="1" noProof="1"/>
              <a:t>ordered by interval start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Trees Implementation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2895600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AutoShape 5">
            <a:extLst>
              <a:ext uri="{FF2B5EF4-FFF2-40B4-BE49-F238E27FC236}">
                <a16:creationId xmlns:a16="http://schemas.microsoft.com/office/drawing/2014/main" id="{D72ED899-54F0-4772-A03C-BA85A344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598" y="2074450"/>
            <a:ext cx="2438400" cy="907609"/>
          </a:xfrm>
          <a:prstGeom prst="wedgeRoundRectCallout">
            <a:avLst>
              <a:gd name="adj1" fmla="val -66713"/>
              <a:gd name="adj2" fmla="val 325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In-order by interval start 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0661"/>
            <a:ext cx="9905999" cy="3541714"/>
          </a:xfrm>
        </p:spPr>
        <p:txBody>
          <a:bodyPr>
            <a:normAutofit/>
          </a:bodyPr>
          <a:lstStyle/>
          <a:p>
            <a:r>
              <a:rPr lang="en-GB" noProof="1"/>
              <a:t>Each </a:t>
            </a:r>
            <a:r>
              <a:rPr lang="en-GB" b="1" noProof="1"/>
              <a:t>node</a:t>
            </a:r>
            <a:r>
              <a:rPr lang="en-GB" noProof="1"/>
              <a:t> stores </a:t>
            </a:r>
            <a:r>
              <a:rPr lang="en-GB" b="1" noProof="1"/>
              <a:t>subtree max endpoint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Trees Implementation (2)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2895600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AutoShape 5">
            <a:extLst>
              <a:ext uri="{FF2B5EF4-FFF2-40B4-BE49-F238E27FC236}">
                <a16:creationId xmlns:a16="http://schemas.microsoft.com/office/drawing/2014/main" id="{5F278832-43F1-4E25-AB07-18B591F0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651" y="2398508"/>
            <a:ext cx="2743200" cy="907609"/>
          </a:xfrm>
          <a:prstGeom prst="wedgeRoundRectCallout">
            <a:avLst>
              <a:gd name="adj1" fmla="val -79907"/>
              <a:gd name="adj2" fmla="val 260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Subtree max endpoint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2391"/>
            <a:ext cx="9905999" cy="3541714"/>
          </a:xfrm>
        </p:spPr>
        <p:txBody>
          <a:bodyPr>
            <a:normAutofit/>
          </a:bodyPr>
          <a:lstStyle/>
          <a:p>
            <a:r>
              <a:rPr lang="en-GB" noProof="1"/>
              <a:t>Search for i = (12, 19)</a:t>
            </a:r>
          </a:p>
          <a:p>
            <a:r>
              <a:rPr lang="en-GB" noProof="1"/>
              <a:t>Start at (20, 36)</a:t>
            </a:r>
          </a:p>
          <a:p>
            <a:r>
              <a:rPr lang="en-GB" noProof="1"/>
              <a:t>x.left.max &gt; i.start </a:t>
            </a:r>
            <a:r>
              <a:rPr lang="en-GB" noProof="1">
                <a:sym typeface="Wingdings" panose="05000000000000000000" pitchFamily="2" charset="2"/>
              </a:rPr>
              <a:t> left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#1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3788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90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19, 1</a:t>
            </a:r>
          </a:p>
          <a:p>
            <a:r>
              <a:rPr lang="en-US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3)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27669271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5724"/>
            <a:ext cx="9905999" cy="3541714"/>
          </a:xfrm>
        </p:spPr>
        <p:txBody>
          <a:bodyPr>
            <a:normAutofit/>
          </a:bodyPr>
          <a:lstStyle/>
          <a:p>
            <a:r>
              <a:rPr lang="en-GB" noProof="1"/>
              <a:t>Search for i = (12, 19)</a:t>
            </a:r>
          </a:p>
          <a:p>
            <a:r>
              <a:rPr lang="en-GB" noProof="1"/>
              <a:t>x.left.max is not ≥ i.start </a:t>
            </a:r>
            <a:r>
              <a:rPr lang="en-GB" noProof="1">
                <a:sym typeface="Wingdings" panose="05000000000000000000" pitchFamily="2" charset="2"/>
              </a:rPr>
              <a:t> right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#2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3788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6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2391"/>
            <a:ext cx="9905999" cy="3541714"/>
          </a:xfrm>
        </p:spPr>
        <p:txBody>
          <a:bodyPr>
            <a:normAutofit/>
          </a:bodyPr>
          <a:lstStyle/>
          <a:p>
            <a:r>
              <a:rPr lang="en-GB" noProof="1"/>
              <a:t>Search for i = (12, 19)</a:t>
            </a:r>
          </a:p>
          <a:p>
            <a:r>
              <a:rPr lang="en-GB" noProof="1"/>
              <a:t>x intersects i </a:t>
            </a:r>
            <a:r>
              <a:rPr lang="en-GB" noProof="1">
                <a:sym typeface="Wingdings" panose="05000000000000000000" pitchFamily="2" charset="2"/>
              </a:rPr>
              <a:t> return x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#3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3788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8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2391"/>
            <a:ext cx="9905999" cy="3541714"/>
          </a:xfrm>
        </p:spPr>
        <p:txBody>
          <a:bodyPr>
            <a:normAutofit/>
          </a:bodyPr>
          <a:lstStyle/>
          <a:p>
            <a:r>
              <a:rPr lang="en-GB" noProof="1"/>
              <a:t>Search for i = (102, 110)</a:t>
            </a:r>
          </a:p>
          <a:p>
            <a:r>
              <a:rPr lang="en-GB" noProof="1"/>
              <a:t>x.left.max is not ≥ i.start </a:t>
            </a:r>
            <a:r>
              <a:rPr lang="en-GB" noProof="1">
                <a:sym typeface="Wingdings" panose="05000000000000000000" pitchFamily="2" charset="2"/>
              </a:rPr>
              <a:t> right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- Miss #1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3788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4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2391"/>
            <a:ext cx="9905999" cy="3541714"/>
          </a:xfrm>
        </p:spPr>
        <p:txBody>
          <a:bodyPr>
            <a:normAutofit/>
          </a:bodyPr>
          <a:lstStyle/>
          <a:p>
            <a:r>
              <a:rPr lang="en-GB" noProof="1"/>
              <a:t>Search for i = (102, 110)</a:t>
            </a:r>
          </a:p>
          <a:p>
            <a:r>
              <a:rPr lang="en-GB" noProof="1"/>
              <a:t>x.left.max is not ≥ i.start </a:t>
            </a:r>
            <a:r>
              <a:rPr lang="en-GB" noProof="1">
                <a:sym typeface="Wingdings" panose="05000000000000000000" pitchFamily="2" charset="2"/>
              </a:rPr>
              <a:t> right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- Miss #2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3788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9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2391"/>
            <a:ext cx="9905999" cy="3541714"/>
          </a:xfrm>
        </p:spPr>
        <p:txBody>
          <a:bodyPr>
            <a:normAutofit/>
          </a:bodyPr>
          <a:lstStyle/>
          <a:p>
            <a:r>
              <a:rPr lang="en-GB" noProof="1"/>
              <a:t>Search for i = (102, 110)</a:t>
            </a:r>
          </a:p>
          <a:p>
            <a:r>
              <a:rPr lang="en-GB" noProof="1"/>
              <a:t>x = null </a:t>
            </a:r>
            <a:r>
              <a:rPr lang="en-GB" noProof="1">
                <a:sym typeface="Wingdings" panose="05000000000000000000" pitchFamily="2" charset="2"/>
              </a:rPr>
              <a:t> return null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- Miss #2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3788" y="2549592"/>
            <a:ext cx="7221246" cy="3089208"/>
            <a:chOff x="2329880" y="1524000"/>
            <a:chExt cx="7221246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70E5353F-145E-41A9-BA48-B5BEB491A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2594" y="3800407"/>
              <a:ext cx="1478532" cy="75652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null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58F471-D8C7-4B19-8C90-9405BEBAA012}"/>
              </a:ext>
            </a:extLst>
          </p:cNvPr>
          <p:cNvCxnSpPr>
            <a:cxnSpLocks/>
            <a:stCxn id="19" idx="0"/>
            <a:endCxn id="39" idx="5"/>
          </p:cNvCxnSpPr>
          <p:nvPr/>
        </p:nvCxnSpPr>
        <p:spPr>
          <a:xfrm flipH="1" flipV="1">
            <a:off x="9960194" y="4267597"/>
            <a:ext cx="495574" cy="558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6425"/>
            <a:ext cx="9905999" cy="3541714"/>
          </a:xfrm>
        </p:spPr>
        <p:txBody>
          <a:bodyPr/>
          <a:lstStyle/>
          <a:p>
            <a:r>
              <a:rPr lang="en-US" dirty="0"/>
              <a:t>For given interval </a:t>
            </a:r>
            <a:r>
              <a:rPr lang="en-US" b="1" dirty="0">
                <a:latin typeface="Consolas" panose="020B0609020204030204" pitchFamily="49" charset="0"/>
              </a:rPr>
              <a:t>i</a:t>
            </a:r>
            <a:r>
              <a:rPr lang="en-US" dirty="0"/>
              <a:t> we search:</a:t>
            </a:r>
          </a:p>
          <a:p>
            <a:pPr lvl="1"/>
            <a:r>
              <a:rPr lang="en-US" dirty="0"/>
              <a:t>All nodes to the left where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noProof="1">
                <a:latin typeface="Consolas" panose="020B0609020204030204" pitchFamily="49" charset="0"/>
              </a:rPr>
              <a:t>x.left.max &gt; i.start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All nodes to the right where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noProof="1">
                <a:latin typeface="Consolas" panose="020B0609020204030204" pitchFamily="49" charset="0"/>
              </a:rPr>
              <a:t>x.right.start &lt; i.end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99F7300-6E37-419F-8BDD-47B64CC8ADF5}"/>
              </a:ext>
            </a:extLst>
          </p:cNvPr>
          <p:cNvGrpSpPr/>
          <p:nvPr/>
        </p:nvGrpSpPr>
        <p:grpSpPr>
          <a:xfrm>
            <a:off x="4922268" y="3200400"/>
            <a:ext cx="6202932" cy="3089208"/>
            <a:chOff x="2329880" y="1524000"/>
            <a:chExt cx="6202932" cy="3089208"/>
          </a:xfrm>
        </p:grpSpPr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09969B67-5C4B-4654-A734-5D05E752E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D4397EEC-B0F2-4123-B41A-F1FAFE7D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8" name="Oval 7">
              <a:extLst>
                <a:ext uri="{FF2B5EF4-FFF2-40B4-BE49-F238E27FC236}">
                  <a16:creationId xmlns:a16="http://schemas.microsoft.com/office/drawing/2014/main" id="{E436259C-DD33-4A8B-B4A9-AC36D6B99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8B733930-6FC0-4941-8AE7-934FE3634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2394C349-3EFF-46A9-8D75-18BDCACA8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AFA86351-89C0-4BAA-8BF4-1AA496E58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07CCCB-42DD-4ED9-8321-8951FB0D3A78}"/>
                </a:ext>
              </a:extLst>
            </p:cNvPr>
            <p:cNvCxnSpPr>
              <a:cxnSpLocks/>
              <a:stCxn id="49" idx="0"/>
              <a:endCxn id="48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34B4A23-1E1A-447F-9C7A-BFFE9C64CD2E}"/>
                </a:ext>
              </a:extLst>
            </p:cNvPr>
            <p:cNvCxnSpPr>
              <a:cxnSpLocks/>
              <a:stCxn id="50" idx="0"/>
              <a:endCxn id="48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40CF78E-9943-429F-B975-9316065C3071}"/>
                </a:ext>
              </a:extLst>
            </p:cNvPr>
            <p:cNvCxnSpPr>
              <a:cxnSpLocks/>
              <a:stCxn id="51" idx="0"/>
              <a:endCxn id="47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1D2102-1C87-4B94-8456-A5C83DDE127A}"/>
                </a:ext>
              </a:extLst>
            </p:cNvPr>
            <p:cNvCxnSpPr>
              <a:cxnSpLocks/>
              <a:stCxn id="48" idx="0"/>
              <a:endCxn id="46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9C64B7-0B2F-4EB1-A2BC-D6A3F9AF5718}"/>
                </a:ext>
              </a:extLst>
            </p:cNvPr>
            <p:cNvCxnSpPr>
              <a:cxnSpLocks/>
              <a:stCxn id="47" idx="0"/>
              <a:endCxn id="46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AutoShape 5">
            <a:extLst>
              <a:ext uri="{FF2B5EF4-FFF2-40B4-BE49-F238E27FC236}">
                <a16:creationId xmlns:a16="http://schemas.microsoft.com/office/drawing/2014/main" id="{412FE4E3-45A9-4670-A019-D312464F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376" y="4460982"/>
            <a:ext cx="3358801" cy="567869"/>
          </a:xfrm>
          <a:prstGeom prst="wedgeRoundRectCallout">
            <a:avLst>
              <a:gd name="adj1" fmla="val 56972"/>
              <a:gd name="adj2" fmla="val -186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All intersecting (9, 50)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904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0661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(20, 36) intersects (9, 50)</a:t>
            </a:r>
          </a:p>
          <a:p>
            <a:r>
              <a:rPr lang="en-GB" noProof="1"/>
              <a:t>x.left.max &gt; i.start </a:t>
            </a:r>
            <a:r>
              <a:rPr lang="en-GB" noProof="1">
                <a:sym typeface="Wingdings" panose="05000000000000000000" pitchFamily="2" charset="2"/>
              </a:rPr>
              <a:t> go left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(20,36)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3669" y="2549592"/>
            <a:ext cx="7303669" cy="3089208"/>
            <a:chOff x="2329880" y="1524000"/>
            <a:chExt cx="7303669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2ED312B-8CD9-4AEE-94A1-926A02FF1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5017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AF4C8F-CBF9-4B99-854C-200EBFFA9132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997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2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2391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(3, 41) intersects (9, 50)</a:t>
            </a:r>
          </a:p>
          <a:p>
            <a:r>
              <a:rPr lang="en-GB" noProof="1"/>
              <a:t>x.left.max not &gt; i.start </a:t>
            </a:r>
            <a:r>
              <a:rPr lang="en-GB" noProof="1">
                <a:sym typeface="Wingdings" panose="05000000000000000000" pitchFamily="2" charset="2"/>
              </a:rPr>
              <a:t> skip left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(3,10)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3668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5CC541CE-DD73-4175-A711-ACBA40DA3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E3EEE99-0177-4C94-B489-1637E4AC8F55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0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2391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(3, 41) intersects (9, 50)</a:t>
            </a:r>
          </a:p>
          <a:p>
            <a:r>
              <a:rPr lang="en-GB" noProof="1"/>
              <a:t>x.right.start &lt; i.end </a:t>
            </a:r>
            <a:r>
              <a:rPr lang="en-GB" noProof="1">
                <a:sym typeface="Wingdings" panose="05000000000000000000" pitchFamily="2" charset="2"/>
              </a:rPr>
              <a:t> go right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(3,10)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3668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9145014C-A8B9-4622-8A2F-1979BDAF7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0639BF-7B04-483A-BDF0-8CC186485B4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7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2391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(10, 15) intersects (9, 50)</a:t>
            </a:r>
          </a:p>
          <a:p>
            <a:r>
              <a:rPr lang="en-GB" noProof="1"/>
              <a:t>left &amp; right = null </a:t>
            </a:r>
            <a:r>
              <a:rPr lang="en-GB" noProof="1">
                <a:sym typeface="Wingdings" panose="05000000000000000000" pitchFamily="2" charset="2"/>
              </a:rPr>
              <a:t> go up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(10,15)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3668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9FDA3603-D519-4677-9C6F-FE0CD7D33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F811432-0808-46C6-9C05-789DE96E2181}"/>
                </a:ext>
              </a:extLst>
            </p:cNvPr>
            <p:cNvCxnSpPr>
              <a:cxnSpLocks/>
              <a:stCxn id="22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55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4)</a:t>
            </a:r>
            <a:endParaRPr lang="en-US" dirty="0"/>
          </a:p>
        </p:txBody>
      </p:sp>
      <p:grpSp>
        <p:nvGrpSpPr>
          <p:cNvPr id="9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5" name="Right Arrow 114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56278981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0661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left &amp; right = done </a:t>
            </a:r>
            <a:r>
              <a:rPr lang="en-GB" noProof="1">
                <a:sym typeface="Wingdings" panose="05000000000000000000" pitchFamily="2" charset="2"/>
              </a:rPr>
              <a:t> go up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 (10,15)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#5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3668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FB42F7AF-C974-48AF-A4EA-DD6DFE567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87F789-99FC-422E-85D3-C3206693D59D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8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2391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left = done</a:t>
            </a:r>
          </a:p>
          <a:p>
            <a:r>
              <a:rPr lang="en-GB" noProof="1">
                <a:sym typeface="Wingdings" panose="05000000000000000000" pitchFamily="2" charset="2"/>
              </a:rPr>
              <a:t>x.right.start &lt; i.end  go right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 (10,15)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#6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3668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8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2391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(29, 99) intersects i</a:t>
            </a:r>
          </a:p>
          <a:p>
            <a:r>
              <a:rPr lang="en-GB" noProof="1">
                <a:sym typeface="Wingdings" panose="05000000000000000000" pitchFamily="2" charset="2"/>
              </a:rPr>
              <a:t>x.left.max &gt; i.start  go left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 </a:t>
            </a:r>
            <a:br>
              <a:rPr lang="en-GB" noProof="1">
                <a:sym typeface="Wingdings" panose="05000000000000000000" pitchFamily="2" charset="2"/>
              </a:rPr>
            </a:br>
            <a:r>
              <a:rPr lang="en-GB" noProof="1">
                <a:sym typeface="Wingdings" panose="05000000000000000000" pitchFamily="2" charset="2"/>
              </a:rPr>
              <a:t>(10,15),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(29,99)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#7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3668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7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2391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(25, 30) intersects i</a:t>
            </a:r>
          </a:p>
          <a:p>
            <a:r>
              <a:rPr lang="en-GB" noProof="1">
                <a:sym typeface="Wingdings" panose="05000000000000000000" pitchFamily="2" charset="2"/>
              </a:rPr>
              <a:t>left &amp; right = null  go up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 </a:t>
            </a:r>
            <a:br>
              <a:rPr lang="en-GB" noProof="1">
                <a:sym typeface="Wingdings" panose="05000000000000000000" pitchFamily="2" charset="2"/>
              </a:rPr>
            </a:br>
            <a:r>
              <a:rPr lang="en-GB" noProof="1">
                <a:sym typeface="Wingdings" panose="05000000000000000000" pitchFamily="2" charset="2"/>
              </a:rPr>
              <a:t>(10,15), (29,99),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(25,30)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#8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3668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95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5724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>
                <a:sym typeface="Wingdings" panose="05000000000000000000" pitchFamily="2" charset="2"/>
              </a:rPr>
              <a:t>x.right.start &gt; i.end  go up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 </a:t>
            </a:r>
            <a:br>
              <a:rPr lang="en-GB" noProof="1">
                <a:sym typeface="Wingdings" panose="05000000000000000000" pitchFamily="2" charset="2"/>
              </a:rPr>
            </a:br>
            <a:r>
              <a:rPr lang="en-GB" noProof="1">
                <a:sym typeface="Wingdings" panose="05000000000000000000" pitchFamily="2" charset="2"/>
              </a:rPr>
              <a:t>(10,15), (29,99), </a:t>
            </a:r>
            <a:r>
              <a:rPr lang="en-GB" noProof="1"/>
              <a:t>(25,30)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3668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0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>
                <a:sym typeface="Wingdings" panose="05000000000000000000" pitchFamily="2" charset="2"/>
              </a:rPr>
              <a:t>back at root  over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</a:t>
            </a:r>
            <a:br>
              <a:rPr lang="en-GB" noProof="1">
                <a:sym typeface="Wingdings" panose="05000000000000000000" pitchFamily="2" charset="2"/>
              </a:rPr>
            </a:br>
            <a:r>
              <a:rPr lang="en-GB" noProof="1">
                <a:sym typeface="Wingdings" panose="05000000000000000000" pitchFamily="2" charset="2"/>
              </a:rPr>
              <a:t>(10,15), (29,99), </a:t>
            </a:r>
            <a:r>
              <a:rPr lang="en-GB" noProof="1"/>
              <a:t>(25,30)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#10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3668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74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Rope</a:t>
            </a:r>
          </a:p>
        </p:txBody>
      </p:sp>
    </p:spTree>
    <p:extLst>
      <p:ext uri="{BB962C8B-B14F-4D97-AF65-F5344CB8AC3E}">
        <p14:creationId xmlns:p14="http://schemas.microsoft.com/office/powerpoint/2010/main" val="95118492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3975"/>
            <a:ext cx="9905999" cy="3541714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800" noProof="1"/>
              <a:t>Rope == balanced tree for </a:t>
            </a:r>
            <a:r>
              <a:rPr lang="en-US" sz="2800" b="1" noProof="1"/>
              <a:t>indexed </a:t>
            </a:r>
            <a:r>
              <a:rPr lang="en-US" sz="2800" noProof="1"/>
              <a:t>items with fast insert / delete</a:t>
            </a:r>
          </a:p>
          <a:p>
            <a:pPr lvl="1">
              <a:lnSpc>
                <a:spcPct val="95000"/>
              </a:lnSpc>
            </a:pPr>
            <a:r>
              <a:rPr lang="en-US" sz="2400" noProof="1"/>
              <a:t>Allows fast string edit operations on very long strings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Rope is a binary tree having leaf nodes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Each node holds a short string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Each node has a weight value</a:t>
            </a:r>
            <a:br>
              <a:rPr lang="en-US" sz="2400" dirty="0"/>
            </a:br>
            <a:r>
              <a:rPr lang="en-US" sz="2400" dirty="0"/>
              <a:t>equal to length of its string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9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2082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Ropes are efficient for very large strings</a:t>
            </a:r>
          </a:p>
          <a:p>
            <a:pPr lvl="1"/>
            <a:r>
              <a:rPr lang="en-US" dirty="0"/>
              <a:t>E.g. length &gt; 10 000 000</a:t>
            </a:r>
          </a:p>
          <a:p>
            <a:r>
              <a:rPr lang="en-US" dirty="0"/>
              <a:t>For small strings ropes are slower!</a:t>
            </a:r>
          </a:p>
          <a:p>
            <a:pPr lvl="1"/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 and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/>
              <a:t> performs better for 100 000 chars</a:t>
            </a:r>
          </a:p>
          <a:p>
            <a:r>
              <a:rPr lang="en-US" dirty="0"/>
              <a:t>Ropes provide:</a:t>
            </a:r>
          </a:p>
          <a:p>
            <a:pPr lvl="1"/>
            <a:r>
              <a:rPr lang="en-US" dirty="0"/>
              <a:t>Faster insert / delete operations at random position – O(log(n))</a:t>
            </a:r>
          </a:p>
          <a:p>
            <a:pPr lvl="1"/>
            <a:r>
              <a:rPr lang="en-US" dirty="0"/>
              <a:t>Slower access by index position – O(log(n))</a:t>
            </a:r>
          </a:p>
          <a:p>
            <a:pPr lvl="2"/>
            <a:r>
              <a:rPr lang="en-US" dirty="0"/>
              <a:t>Arrays provide O(1) access by index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Ropes in Practice: When to Use Rope?</a:t>
            </a:r>
          </a:p>
        </p:txBody>
      </p:sp>
    </p:spTree>
    <p:extLst>
      <p:ext uri="{BB962C8B-B14F-4D97-AF65-F5344CB8AC3E}">
        <p14:creationId xmlns:p14="http://schemas.microsoft.com/office/powerpoint/2010/main" val="12660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1413" y="1774522"/>
            <a:ext cx="11804822" cy="5570355"/>
          </a:xfrm>
        </p:spPr>
        <p:txBody>
          <a:bodyPr/>
          <a:lstStyle/>
          <a:p>
            <a:r>
              <a:rPr lang="en-US" dirty="0"/>
              <a:t>String: "Example of a rope."</a:t>
            </a:r>
          </a:p>
          <a:p>
            <a:r>
              <a:rPr lang="en-US" dirty="0"/>
              <a:t>Example split:</a:t>
            </a:r>
          </a:p>
          <a:p>
            <a:pPr lvl="1"/>
            <a:r>
              <a:rPr lang="en-US" noProof="1"/>
              <a:t>Exa</a:t>
            </a:r>
          </a:p>
          <a:p>
            <a:pPr lvl="1"/>
            <a:r>
              <a:rPr lang="en-US" noProof="1"/>
              <a:t>mple_</a:t>
            </a:r>
          </a:p>
          <a:p>
            <a:pPr lvl="1"/>
            <a:r>
              <a:rPr lang="en-US" noProof="1"/>
              <a:t>of</a:t>
            </a:r>
          </a:p>
          <a:p>
            <a:pPr lvl="1"/>
            <a:r>
              <a:rPr lang="en-US" noProof="1"/>
              <a:t>_a_rope.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</a:t>
            </a:r>
            <a:endParaRPr lang="en-US" dirty="0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106482" y="5099601"/>
            <a:ext cx="1017287" cy="953693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7818737" y="4068149"/>
            <a:ext cx="622938" cy="26732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7043511" y="34936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6635166" y="4026556"/>
            <a:ext cx="451475" cy="3243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373114" y="5135460"/>
            <a:ext cx="1180955" cy="111395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mple_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7744714" y="5135460"/>
            <a:ext cx="942087" cy="8553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8811514" y="5084503"/>
            <a:ext cx="1932687" cy="110215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_a_rope.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5834961" y="4856130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936343" y="421688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6663904" y="484750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8354274" y="41789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8977212" y="489238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8383011" y="4892388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8032948" y="26367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7759436" y="3307585"/>
            <a:ext cx="391242" cy="34065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958557" y="2662293"/>
            <a:ext cx="2563852" cy="568301"/>
          </a:xfrm>
          <a:prstGeom prst="wedgeRoundRectCallout">
            <a:avLst>
              <a:gd name="adj1" fmla="val -61200"/>
              <a:gd name="adj2" fmla="val 1253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_</a:t>
            </a:r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are spaces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247783" y="3686854"/>
            <a:ext cx="2563852" cy="808946"/>
          </a:xfrm>
          <a:prstGeom prst="wedgeRoundRectCallout">
            <a:avLst>
              <a:gd name="adj1" fmla="val 52439"/>
              <a:gd name="adj2" fmla="val 6991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Left subtree height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9684211" y="4482776"/>
            <a:ext cx="2098200" cy="529698"/>
          </a:xfrm>
          <a:prstGeom prst="wedgeRoundRectCallout">
            <a:avLst>
              <a:gd name="adj1" fmla="val -42521"/>
              <a:gd name="adj2" fmla="val 1060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String length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19, 12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5)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547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87593846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1412" y="1800463"/>
            <a:ext cx="9905999" cy="3541714"/>
          </a:xfrm>
        </p:spPr>
        <p:txBody>
          <a:bodyPr/>
          <a:lstStyle/>
          <a:p>
            <a:r>
              <a:rPr lang="en-US" dirty="0"/>
              <a:t>First string: "Example of a rope"</a:t>
            </a:r>
          </a:p>
          <a:p>
            <a:r>
              <a:rPr lang="en-US" dirty="0"/>
              <a:t>Second string: " concatenation"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Concat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714369" y="5399916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426404" y="4403220"/>
            <a:ext cx="622938" cy="26732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651178" y="382873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3242833" y="4361627"/>
            <a:ext cx="451475" cy="3243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2442628" y="519120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2544010" y="45519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3271571" y="518257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4961941" y="451402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584879" y="5227460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4990678" y="5227459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4737874" y="311218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367103" y="3642656"/>
            <a:ext cx="391242" cy="34065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248246" y="5418870"/>
            <a:ext cx="963824" cy="9004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01435" y="5491213"/>
            <a:ext cx="856752" cy="8003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5739301" y="5233672"/>
            <a:ext cx="1266618" cy="1183283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_a_rope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315498" y="554360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_con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8471342" y="554360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caten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9627186" y="554360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ation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845536" y="5313444"/>
            <a:ext cx="172626" cy="2343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7900725" y="466664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8609841" y="5313444"/>
            <a:ext cx="301902" cy="22572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536104" y="4551163"/>
            <a:ext cx="130801" cy="1894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551576" y="39007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9263699" y="4542197"/>
            <a:ext cx="796901" cy="9924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492202" y="3718419"/>
            <a:ext cx="3086269" cy="394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6249444" y="246591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5492202" y="2985799"/>
            <a:ext cx="764791" cy="31076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4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1692370"/>
            <a:ext cx="11804822" cy="5570355"/>
          </a:xfrm>
        </p:spPr>
        <p:txBody>
          <a:bodyPr/>
          <a:lstStyle/>
          <a:p>
            <a:r>
              <a:rPr lang="en-US" dirty="0"/>
              <a:t>Index 12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Indexing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3966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4437330" y="33896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3113967" y="42273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5760694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5733798" y="24752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2356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050106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6376645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77060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7011372" y="15294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H="1">
            <a:off x="3078247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5726168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3875966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5184019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6466754" y="2156722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3715515" y="4926726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184019" y="3965173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6422835" y="4917761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6422835" y="3114036"/>
            <a:ext cx="1470188" cy="22203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705601" y="5532722"/>
            <a:ext cx="240747" cy="354212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6375852" y="1998684"/>
            <a:ext cx="558348" cy="385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50703" y="170537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</a:t>
            </a:r>
            <a:endParaRPr lang="bg-BG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4949041" y="260426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</a:t>
            </a:r>
            <a:endParaRPr lang="bg-BG" sz="2800" dirty="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5057960" y="2942856"/>
            <a:ext cx="558348" cy="385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348787" y="3843445"/>
            <a:ext cx="500102" cy="378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539287" y="352755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  <a:endParaRPr lang="bg-BG" sz="2800" dirty="0"/>
          </a:p>
        </p:txBody>
      </p: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6576511" y="4876801"/>
            <a:ext cx="153941" cy="288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22638" y="466511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5818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5" grpId="0"/>
      <p:bldP spid="57" grpId="0"/>
      <p:bldP spid="60" grpId="0"/>
      <p:bldP spid="64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1413" y="1792651"/>
            <a:ext cx="9905999" cy="3541714"/>
          </a:xfrm>
        </p:spPr>
        <p:txBody>
          <a:bodyPr/>
          <a:lstStyle/>
          <a:p>
            <a:r>
              <a:rPr lang="en-US" noProof="1"/>
              <a:t>Splitting at index 12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Split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23966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4437330" y="33896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3113967" y="42273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5760694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5733798" y="24752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72356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5050106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6376645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77060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7011372" y="15294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3078247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5726168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3875966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184019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>
            <a:off x="6466754" y="2156722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3715515" y="4926726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5184019" y="3965173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6422835" y="4917761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6422835" y="3114036"/>
            <a:ext cx="1470188" cy="22203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705601" y="5532722"/>
            <a:ext cx="240747" cy="354212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422836" y="3886200"/>
            <a:ext cx="1730565" cy="2438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6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Split (2)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5240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3564653" y="33896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2241290" y="42273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4888017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4861121" y="24752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285089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417742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55039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8886827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2205570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4853491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3003289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4311342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2842838" y="4926726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311342" y="3965173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5550158" y="4917761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7564532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8271077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8244080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920544" y="4926726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8964930" y="32809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8784287" y="3942502"/>
            <a:ext cx="304245" cy="3136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7544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1822082"/>
            <a:ext cx="9905999" cy="3541714"/>
          </a:xfrm>
        </p:spPr>
        <p:txBody>
          <a:bodyPr/>
          <a:lstStyle/>
          <a:p>
            <a:r>
              <a:rPr lang="en-US" dirty="0"/>
              <a:t>Insert "insert in a " at index 12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Insert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23966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4437330" y="33896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3113967" y="42273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5760694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733798" y="24752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72356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5050106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376645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77060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7011372" y="15294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078247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>
            <a:off x="5726168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3875966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5184019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6466754" y="2156722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3715515" y="4926726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5184019" y="3965173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6422835" y="4917761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>
            <a:off x="6422835" y="3114036"/>
            <a:ext cx="1470188" cy="22203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705601" y="5532722"/>
            <a:ext cx="240747" cy="354212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6422836" y="3886200"/>
            <a:ext cx="1730565" cy="2438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2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Insert (2)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810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1653" y="33896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8290" y="42273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5017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8121" y="24752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789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442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609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94896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2570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10491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60289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8342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9838" y="4926726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8342" y="3965173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7158" y="4917761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372601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10079146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10052149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728613" y="4926726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681135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548905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5602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8605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5069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805815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1845" y="3363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6839757" y="4032335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5343" y="4032335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9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Insert (3)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810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1653" y="33896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8290" y="42273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5017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8121" y="24752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789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442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609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01678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2570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10491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60289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8342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9838" y="4926726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8342" y="3965173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7158" y="4917761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279383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9985928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958931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35395" y="4926726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5602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8605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5069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1845" y="3363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5343" y="4032335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5027981" y="16337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4478202" y="2254558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 flipV="1">
            <a:off x="4469237" y="3085614"/>
            <a:ext cx="2378332" cy="633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Oval 4"/>
          <p:cNvSpPr>
            <a:spLocks noChangeArrowheads="1"/>
          </p:cNvSpPr>
          <p:nvPr/>
        </p:nvSpPr>
        <p:spPr bwMode="auto">
          <a:xfrm>
            <a:off x="6337107" y="81586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5791200" y="1436722"/>
            <a:ext cx="626472" cy="4027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 flipV="1">
            <a:off x="5729304" y="2273562"/>
            <a:ext cx="4329096" cy="213973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839757" y="4032335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81135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Oval 5"/>
          <p:cNvSpPr>
            <a:spLocks noChangeArrowheads="1"/>
          </p:cNvSpPr>
          <p:nvPr/>
        </p:nvSpPr>
        <p:spPr bwMode="auto">
          <a:xfrm>
            <a:off x="548905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805815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1007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548905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1772292"/>
            <a:ext cx="11804822" cy="5570355"/>
          </a:xfrm>
        </p:spPr>
        <p:txBody>
          <a:bodyPr/>
          <a:lstStyle/>
          <a:p>
            <a:r>
              <a:rPr lang="en-US" dirty="0"/>
              <a:t>Index 13</a:t>
            </a:r>
          </a:p>
          <a:p>
            <a:r>
              <a:rPr lang="en-US" dirty="0"/>
              <a:t>Length 12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Delete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810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1653" y="33896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8290" y="42273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5017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8121" y="24752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789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442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609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01678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2570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10491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60289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8342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9838" y="4926726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8342" y="3965173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7158" y="4917761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279383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9985928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958931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35395" y="4926726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5602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8605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5069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1845" y="3363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5343" y="4032335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5027981" y="16337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4478202" y="2254558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 flipV="1">
            <a:off x="4469237" y="3085614"/>
            <a:ext cx="2378332" cy="633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Oval 4"/>
          <p:cNvSpPr>
            <a:spLocks noChangeArrowheads="1"/>
          </p:cNvSpPr>
          <p:nvPr/>
        </p:nvSpPr>
        <p:spPr bwMode="auto">
          <a:xfrm>
            <a:off x="6337107" y="81586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5791200" y="1436722"/>
            <a:ext cx="626472" cy="4027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 flipV="1">
            <a:off x="5729303" y="2273562"/>
            <a:ext cx="4329096" cy="213973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839757" y="4032335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58665" y="5507163"/>
            <a:ext cx="240747" cy="354212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65" name="Straight Connector 64"/>
          <p:cNvCxnSpPr>
            <a:cxnSpLocks/>
          </p:cNvCxnSpPr>
          <p:nvPr/>
        </p:nvCxnSpPr>
        <p:spPr>
          <a:xfrm flipV="1">
            <a:off x="5450619" y="2125120"/>
            <a:ext cx="1558745" cy="41994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81135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805815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8643530" y="5533603"/>
            <a:ext cx="240747" cy="354212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 flipV="1">
            <a:off x="8422945" y="3719312"/>
            <a:ext cx="1443805" cy="26814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  <p:bldP spid="64" grpId="0" animBg="1"/>
      <p:bldP spid="69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548905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Delete (2)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810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1653" y="33896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8290" y="42273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5017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8121" y="24752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789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442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609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01678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2570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10491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60289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8342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9838" y="4926726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8342" y="3965173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7158" y="4917761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279383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9985928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958931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35395" y="4926726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5602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8605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5069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1845" y="3363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5343" y="4032335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839757" y="4032335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81135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805815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4" grpId="0" animBg="1"/>
      <p:bldP spid="35" grpId="0" animBg="1"/>
      <p:bldP spid="36" grpId="0" animBg="1"/>
      <p:bldP spid="38" grpId="0" animBg="1"/>
      <p:bldP spid="40" grpId="0" animBg="1"/>
      <p:bldP spid="63" grpId="0" animBg="1"/>
      <p:bldP spid="66" grpId="0" animBg="1"/>
      <p:bldP spid="6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Delete (3)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7351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4014163" y="33896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2690800" y="42273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5337527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5310631" y="247524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30040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462693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59534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8713696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2655080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5303001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3452799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4760852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3292348" y="4926726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760852" y="3965173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5999668" y="4917761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7391401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8097946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8070949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47413" y="4926726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5999668" y="3120625"/>
            <a:ext cx="2153733" cy="12926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6573946" y="154976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6024167" y="2170627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1141412" y="1880913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Breadth-First Search</a:t>
            </a:r>
            <a:r>
              <a:rPr lang="en-US" dirty="0"/>
              <a:t> (BFS) first visits the neighbor nodes, then the neighbors of neighbors, etc.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 Search (BFS)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40259" y="2889797"/>
            <a:ext cx="4522745" cy="3537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BFS 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000" b="1" i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  <a:endParaRPr lang="en-US" sz="20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6712" y="2338102"/>
            <a:ext cx="4889489" cy="3910299"/>
            <a:chOff x="6462723" y="2389496"/>
            <a:chExt cx="4889489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91340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TRIE</a:t>
            </a:r>
          </a:p>
        </p:txBody>
      </p:sp>
    </p:spTree>
    <p:extLst>
      <p:ext uri="{BB962C8B-B14F-4D97-AF65-F5344CB8AC3E}">
        <p14:creationId xmlns:p14="http://schemas.microsoft.com/office/powerpoint/2010/main" val="177099714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2082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noProof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Trie</a:t>
            </a:r>
            <a:r>
              <a:rPr lang="en-US" noProof="1"/>
              <a:t> (prefix tree) is an ordered tree data structure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Special tree structure used for fast </a:t>
            </a:r>
            <a:r>
              <a:rPr lang="en-US" b="1" noProof="1"/>
              <a:t>multi-pattern matching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Used to store a dynamic set where the keys are usually strings</a:t>
            </a:r>
            <a:endParaRPr lang="en-US" dirty="0"/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Text searching  </a:t>
            </a:r>
          </a:p>
          <a:p>
            <a:pPr lvl="1"/>
            <a:r>
              <a:rPr lang="en-US" dirty="0"/>
              <a:t>Compression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Trie?</a:t>
            </a:r>
          </a:p>
        </p:txBody>
      </p:sp>
    </p:spTree>
    <p:extLst>
      <p:ext uri="{BB962C8B-B14F-4D97-AF65-F5344CB8AC3E}">
        <p14:creationId xmlns:p14="http://schemas.microsoft.com/office/powerpoint/2010/main" val="32350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There</a:t>
            </a:r>
          </a:p>
          <a:p>
            <a:r>
              <a:rPr lang="en-US" dirty="0"/>
              <a:t>These</a:t>
            </a:r>
          </a:p>
          <a:p>
            <a:r>
              <a:rPr lang="en-US" dirty="0"/>
              <a:t>Trie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Rope</a:t>
            </a:r>
            <a:endParaRPr lang="bg-BG" dirty="0"/>
          </a:p>
          <a:p>
            <a:r>
              <a:rPr lang="en-US" dirty="0"/>
              <a:t>Their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828989"/>
            <a:ext cx="9577597" cy="1110780"/>
          </a:xfrm>
        </p:spPr>
        <p:txBody>
          <a:bodyPr/>
          <a:lstStyle/>
          <a:p>
            <a:r>
              <a:rPr lang="en-US" dirty="0"/>
              <a:t>Trie - Example</a:t>
            </a:r>
            <a:endParaRPr lang="bg-BG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62601" y="11511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174146" y="20574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008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400803" y="3886201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65658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4008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35946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335946" y="573834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4008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65656" y="5738345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002946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9469546" y="38856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469545" y="4800601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0536346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0536345" y="4801114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48001" y="205714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048003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048003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048002" y="480060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865455" y="1688545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 flipV="1">
            <a:off x="6325055" y="1688544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 flipV="1">
            <a:off x="8915400" y="2667000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7162801" y="2666999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6130708" y="4552434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8095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68095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68095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7742149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5874382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3456727" y="2818633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4567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3456727" y="4638227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9878271" y="4629199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10945071" y="465299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086599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10645393" y="3664910"/>
            <a:ext cx="175008" cy="2243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 flipH="1">
            <a:off x="10002945" y="3664910"/>
            <a:ext cx="159383" cy="2307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6693049" y="606514"/>
            <a:ext cx="2098200" cy="529698"/>
          </a:xfrm>
          <a:prstGeom prst="wedgeRoundRectCallout">
            <a:avLst>
              <a:gd name="adj1" fmla="val -54915"/>
              <a:gd name="adj2" fmla="val 917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Empty root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188834" y="1682371"/>
            <a:ext cx="11804822" cy="5570355"/>
          </a:xfrm>
        </p:spPr>
        <p:txBody>
          <a:bodyPr/>
          <a:lstStyle/>
          <a:p>
            <a:r>
              <a:rPr lang="en-US" dirty="0"/>
              <a:t>These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2529" y="654274"/>
            <a:ext cx="9577597" cy="1110780"/>
          </a:xfrm>
        </p:spPr>
        <p:txBody>
          <a:bodyPr/>
          <a:lstStyle/>
          <a:p>
            <a:r>
              <a:rPr lang="en-US" dirty="0"/>
              <a:t>Search</a:t>
            </a:r>
            <a:endParaRPr lang="bg-BG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62601" y="11511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174146" y="20574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008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400803" y="3886201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65658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4008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35946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335946" y="573834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4008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65656" y="5738345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002946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9469546" y="38856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469545" y="4800601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0536346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0536345" y="4801114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48001" y="205714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048003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048003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048002" y="480060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865455" y="1688545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 flipV="1">
            <a:off x="6325055" y="1688544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 flipV="1">
            <a:off x="8915400" y="2667000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7162801" y="2666999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6130708" y="4552434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8095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68095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68095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7742149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5874382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3456727" y="2818633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4567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3456727" y="4638227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9878271" y="4629199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10945071" y="465299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086599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10645393" y="3664910"/>
            <a:ext cx="175008" cy="2243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 flipH="1">
            <a:off x="10002945" y="3664910"/>
            <a:ext cx="159383" cy="2307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421266" y="1003671"/>
            <a:ext cx="1066801" cy="1034232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8116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03E-6 7.40741E-7 L -0.205 0.129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50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 0.12917 L 0.21789 0.134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3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89 0.13472 L 0.07007 0.272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8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07 0.27292 L 0.07007 0.4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07 0.40047 L 0.14639 0.533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39 0.5338 L 0.14665 0.6671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087595" y="1567939"/>
            <a:ext cx="11804822" cy="5570355"/>
          </a:xfrm>
        </p:spPr>
        <p:txBody>
          <a:bodyPr/>
          <a:lstStyle/>
          <a:p>
            <a:r>
              <a:rPr lang="en-US" dirty="0"/>
              <a:t>Each terminal node can have a value</a:t>
            </a:r>
          </a:p>
          <a:p>
            <a:pPr lvl="1"/>
            <a:r>
              <a:rPr lang="en-US" dirty="0"/>
              <a:t>Value can be of type </a:t>
            </a:r>
            <a:r>
              <a:rPr lang="en-US" b="1" dirty="0">
                <a:latin typeface="Consolas" panose="020B0609020204030204" pitchFamily="49" charset="0"/>
              </a:rPr>
              <a:t>T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Dictionary&lt;string, T&gt;</a:t>
            </a:r>
            <a:endParaRPr lang="en-US" b="1" dirty="0"/>
          </a:p>
          <a:p>
            <a:r>
              <a:rPr lang="en-US" dirty="0"/>
              <a:t>Example of a name-age pairs</a:t>
            </a:r>
          </a:p>
          <a:p>
            <a:r>
              <a:rPr lang="en-US" dirty="0"/>
              <a:t>Each set of keys constructs an </a:t>
            </a:r>
            <a:br>
              <a:rPr lang="en-US" dirty="0"/>
            </a:br>
            <a:r>
              <a:rPr lang="en-US" b="1" dirty="0"/>
              <a:t>unique</a:t>
            </a:r>
            <a:r>
              <a:rPr lang="en-US" dirty="0"/>
              <a:t> trie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7595" y="618441"/>
            <a:ext cx="9577597" cy="1110780"/>
          </a:xfrm>
        </p:spPr>
        <p:txBody>
          <a:bodyPr/>
          <a:lstStyle/>
          <a:p>
            <a:r>
              <a:rPr lang="en-US" dirty="0"/>
              <a:t>Trie - Dictionary</a:t>
            </a:r>
            <a:endParaRPr lang="bg-BG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229601" y="13096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234453" y="2133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239000" y="5791712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7643177" y="288562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234452" y="30385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7234451" y="3943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7234450" y="484841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7633694" y="378110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7643177" y="4704967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7652660" y="562882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9233703" y="2133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642430" y="29145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9233705" y="30674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9233704" y="39723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9233703" y="4877312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9632947" y="381000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9642430" y="4733861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8991600" y="1905001"/>
            <a:ext cx="381000" cy="3285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7924800" y="1905001"/>
            <a:ext cx="369209" cy="33286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3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  <p:bldP spid="37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059537" y="1552854"/>
            <a:ext cx="11804822" cy="5570355"/>
          </a:xfrm>
        </p:spPr>
        <p:txBody>
          <a:bodyPr/>
          <a:lstStyle/>
          <a:p>
            <a:r>
              <a:rPr lang="en-US" dirty="0"/>
              <a:t>Lucas - 30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537" y="587826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endParaRPr lang="bg-BG" dirty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2601" y="11511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4146" y="20574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008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400803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4008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4008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5055" y="1688544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2801" y="2666999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95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95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95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31" grpId="0" animBg="1"/>
      <p:bldP spid="33" grpId="0" animBg="1"/>
      <p:bldP spid="35" grpId="0" animBg="1"/>
      <p:bldP spid="36" grpId="0" animBg="1"/>
      <p:bldP spid="38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078147" y="1531866"/>
            <a:ext cx="11804822" cy="5570355"/>
          </a:xfrm>
        </p:spPr>
        <p:txBody>
          <a:bodyPr/>
          <a:lstStyle/>
          <a:p>
            <a:r>
              <a:rPr lang="en-US" dirty="0"/>
              <a:t>Lucia - 18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8147" y="64182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(2)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2601" y="11511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4146" y="20574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008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400803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4008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4008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5055" y="1688544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2801" y="2666999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95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95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95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5946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5946" y="573834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2149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6599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4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260390" y="1598009"/>
            <a:ext cx="11804822" cy="5570355"/>
          </a:xfrm>
        </p:spPr>
        <p:txBody>
          <a:bodyPr/>
          <a:lstStyle/>
          <a:p>
            <a:r>
              <a:rPr lang="en-US" dirty="0"/>
              <a:t>Luigi - </a:t>
            </a:r>
            <a:r>
              <a:rPr lang="bg-BG" dirty="0"/>
              <a:t>23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2529" y="634570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(3)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2601" y="11511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4146" y="20574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008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400803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4008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4008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5055" y="1688544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2801" y="2666999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95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95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95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5946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5946" y="573834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2149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6599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5935" y="38956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20985" y="3647494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5935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5934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4660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4660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222059" y="1861998"/>
            <a:ext cx="11804822" cy="5570355"/>
          </a:xfrm>
        </p:spPr>
        <p:txBody>
          <a:bodyPr/>
          <a:lstStyle/>
          <a:p>
            <a:r>
              <a:rPr lang="en-US" dirty="0"/>
              <a:t>Loren - 48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2059" y="80183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(4)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2601" y="11511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4146" y="20574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008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400803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4008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4008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5055" y="1688544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2801" y="2666999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95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95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95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5946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5946" y="573834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2149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6599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5935" y="38956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20985" y="3647494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5935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5934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4660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4660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22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2203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22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22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909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909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909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5400" y="2667000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7" grpId="0" animBg="1"/>
      <p:bldP spid="39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223656" y="1912612"/>
            <a:ext cx="11804822" cy="5570355"/>
          </a:xfrm>
        </p:spPr>
        <p:txBody>
          <a:bodyPr/>
          <a:lstStyle/>
          <a:p>
            <a:r>
              <a:rPr lang="en-US" dirty="0"/>
              <a:t>Logan - 23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2059" y="80183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5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2601" y="11511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4146" y="20574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008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400803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4008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4008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5055" y="1688544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2801" y="2666999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95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95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95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5946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5946" y="573834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2149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6599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5935" y="38956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20985" y="3647494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5935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5934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4660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4660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22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2203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22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22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909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909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909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5400" y="2667000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7332" y="38942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2382" y="3646088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7332" y="47991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7331" y="573694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6057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6057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253630" y="1524000"/>
            <a:ext cx="2865086" cy="1110554"/>
          </a:xfrm>
          <a:prstGeom prst="wedgeRoundRectCallout">
            <a:avLst>
              <a:gd name="adj1" fmla="val -70259"/>
              <a:gd name="adj2" fmla="val 509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Initially enqueue the root node</a:t>
            </a:r>
          </a:p>
        </p:txBody>
      </p:sp>
    </p:spTree>
    <p:extLst>
      <p:ext uri="{BB962C8B-B14F-4D97-AF65-F5344CB8AC3E}">
        <p14:creationId xmlns:p14="http://schemas.microsoft.com/office/powerpoint/2010/main" val="25416257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952492" y="1851301"/>
            <a:ext cx="11804822" cy="5570355"/>
          </a:xfrm>
        </p:spPr>
        <p:txBody>
          <a:bodyPr/>
          <a:lstStyle/>
          <a:p>
            <a:r>
              <a:rPr lang="en-US" dirty="0"/>
              <a:t>Colin - 5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895" y="740520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6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2601" y="11511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4146" y="20574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008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400803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4008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4008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5055" y="1688544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2801" y="2666999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95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95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95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5946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5946" y="573834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2149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6599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5935" y="38956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20985" y="3647494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5935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5934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4660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4660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22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2203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22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22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909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909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909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5400" y="2667000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7332" y="38942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2382" y="3646088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7332" y="47991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7331" y="573694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6057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6057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048001" y="205714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3865455" y="1688545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048002" y="29703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3048002" y="38847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3048001" y="47991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3048000" y="573694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456726" y="373188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3456726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3456726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3456726" y="28080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5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979653" y="1851301"/>
            <a:ext cx="11804822" cy="5570355"/>
          </a:xfrm>
        </p:spPr>
        <p:txBody>
          <a:bodyPr/>
          <a:lstStyle/>
          <a:p>
            <a:r>
              <a:rPr lang="en-US" dirty="0"/>
              <a:t>Coley - 15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8056" y="740520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7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2601" y="11511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4146" y="20574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008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400803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4008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4008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5055" y="1688544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2801" y="2666999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95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95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95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5946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5946" y="573834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2149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6599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5935" y="38956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20985" y="3647494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5935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5934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4660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4660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22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2203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22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22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909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909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909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5400" y="2667000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7332" y="38942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2382" y="3646088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7332" y="47991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7331" y="573694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6057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6057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048001" y="205714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3865455" y="1688545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048002" y="29703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3048002" y="38847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3048001" y="47991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3048000" y="573694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456726" y="373188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3456726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3456726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3456726" y="28080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102641" y="47946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102639" y="573240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2767691" y="4546496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2511365" y="557003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102641" y="47946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2105716" y="479466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</a:t>
            </a:r>
          </a:p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32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077458" y="1912612"/>
            <a:ext cx="11804822" cy="5570355"/>
          </a:xfrm>
        </p:spPr>
        <p:txBody>
          <a:bodyPr/>
          <a:lstStyle/>
          <a:p>
            <a:r>
              <a:rPr lang="en-US" dirty="0"/>
              <a:t>Cole - 32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861" y="80183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8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2601" y="11511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4146" y="20574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008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400803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4008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4008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5055" y="1688544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2801" y="2666999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95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95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95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5946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5946" y="573834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2149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6599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5935" y="38956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20985" y="3647494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5935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5934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4660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4660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2203" y="2971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2203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2202" y="4800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2201" y="573834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90927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90927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90927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5400" y="2667000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7332" y="38942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2382" y="3646088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7332" y="47991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7331" y="573694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6057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6057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048001" y="205714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3865455" y="1688545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048002" y="29703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3048002" y="38847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3048001" y="47991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3048000" y="573694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456726" y="373188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3456726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3456726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3456726" y="28080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102639" y="573240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2767691" y="4546496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2511365" y="557003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2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2" y="1869241"/>
            <a:ext cx="9905999" cy="3541714"/>
          </a:xfrm>
        </p:spPr>
        <p:txBody>
          <a:bodyPr/>
          <a:lstStyle/>
          <a:p>
            <a:r>
              <a:rPr lang="en-US" dirty="0"/>
              <a:t>Fast search by prefix</a:t>
            </a:r>
          </a:p>
          <a:p>
            <a:r>
              <a:rPr lang="en-US" dirty="0"/>
              <a:t>High memory footprint</a:t>
            </a:r>
          </a:p>
          <a:p>
            <a:pPr lvl="1"/>
            <a:r>
              <a:rPr lang="en-US" dirty="0"/>
              <a:t>Can be improved by remove the one-way chaining - creates radix trie</a:t>
            </a:r>
          </a:p>
          <a:p>
            <a:r>
              <a:rPr lang="en-US" dirty="0"/>
              <a:t>Other fast operations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Contains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Trie - Performance</a:t>
            </a:r>
            <a:endParaRPr lang="bg-BG" dirty="0"/>
          </a:p>
        </p:txBody>
      </p:sp>
      <p:sp>
        <p:nvSpPr>
          <p:cNvPr id="6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73584378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175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742770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Graph</a:t>
            </a:r>
            <a:r>
              <a:rPr lang="bg-BG" dirty="0"/>
              <a:t>, </a:t>
            </a:r>
            <a:r>
              <a:rPr lang="en-US" dirty="0"/>
              <a:t>denoted as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G(V,</a:t>
            </a:r>
            <a:r>
              <a:rPr lang="en-US" b="1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E)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Set of nodes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/>
              <a:t> with many-to-many relationship between them (edges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/>
              <a:t>node</a:t>
            </a:r>
            <a:r>
              <a:rPr lang="en-US" dirty="0"/>
              <a:t> (</a:t>
            </a:r>
            <a:r>
              <a:rPr lang="en-US" b="1" dirty="0"/>
              <a:t>vertex</a:t>
            </a:r>
            <a:r>
              <a:rPr lang="en-US" dirty="0"/>
              <a:t>) has </a:t>
            </a:r>
            <a:r>
              <a:rPr lang="en-US" b="1" dirty="0"/>
              <a:t>multiple</a:t>
            </a:r>
            <a:r>
              <a:rPr lang="en-US" dirty="0"/>
              <a:t> predecessors and multiple successors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Edges</a:t>
            </a:r>
            <a:r>
              <a:rPr lang="en-US" dirty="0"/>
              <a:t> connect two nodes (vertices)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524250" y="4114787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55142" y="3671003"/>
            <a:ext cx="3216813" cy="1082488"/>
          </a:xfrm>
          <a:prstGeom prst="wedgeRoundRectCallout">
            <a:avLst>
              <a:gd name="adj1" fmla="val 62585"/>
              <a:gd name="adj2" fmla="val 463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Node with multiple predecessors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7848600" y="3048001"/>
            <a:ext cx="3643200" cy="1010761"/>
          </a:xfrm>
          <a:prstGeom prst="wedgeRoundRectCallout">
            <a:avLst>
              <a:gd name="adj1" fmla="val -61550"/>
              <a:gd name="adj2" fmla="val 551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Node with multiple successors</a:t>
            </a:r>
            <a:endParaRPr lang="bg-BG" sz="2800" dirty="0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7458075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789682" y="5450542"/>
            <a:ext cx="2745354" cy="962401"/>
          </a:xfrm>
          <a:prstGeom prst="wedgeRoundRectCallout">
            <a:avLst>
              <a:gd name="adj1" fmla="val -62998"/>
              <a:gd name="adj2" fmla="val -53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Self-relationship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(loop)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1387197" y="5705477"/>
            <a:ext cx="1447800" cy="607919"/>
          </a:xfrm>
          <a:prstGeom prst="wedgeRoundRectCallout">
            <a:avLst>
              <a:gd name="adj1" fmla="val 84903"/>
              <a:gd name="adj2" fmla="val -342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053635" y="3539587"/>
            <a:ext cx="1447800" cy="607919"/>
          </a:xfrm>
          <a:prstGeom prst="wedgeRoundRectCallout">
            <a:avLst>
              <a:gd name="adj1" fmla="val 45611"/>
              <a:gd name="adj2" fmla="val 89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Edge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7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8" grpId="0" animBg="1"/>
      <p:bldP spid="39" grpId="0" animBg="1"/>
      <p:bldP spid="40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176</a:t>
            </a:fld>
            <a:endParaRPr lang="en-US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1141413" y="1952507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Node</a:t>
            </a:r>
            <a:r>
              <a:rPr lang="en-US" dirty="0"/>
              <a:t> (vertex)</a:t>
            </a:r>
          </a:p>
          <a:p>
            <a:pPr lvl="1"/>
            <a:r>
              <a:rPr lang="en-US" dirty="0"/>
              <a:t>Element of a graph</a:t>
            </a:r>
          </a:p>
          <a:p>
            <a:pPr lvl="1"/>
            <a:r>
              <a:rPr lang="en-US" dirty="0"/>
              <a:t>Can have name / value</a:t>
            </a:r>
          </a:p>
          <a:p>
            <a:pPr lvl="1"/>
            <a:r>
              <a:rPr lang="en-US" dirty="0"/>
              <a:t>Keeps a list of adjacent nodes</a:t>
            </a:r>
          </a:p>
          <a:p>
            <a:r>
              <a:rPr lang="en-US" b="1" dirty="0"/>
              <a:t>Edge</a:t>
            </a:r>
          </a:p>
          <a:p>
            <a:pPr lvl="1"/>
            <a:r>
              <a:rPr lang="en-US" dirty="0"/>
              <a:t>Connection between two nodes</a:t>
            </a:r>
          </a:p>
          <a:p>
            <a:pPr lvl="1"/>
            <a:r>
              <a:rPr lang="en-US" dirty="0"/>
              <a:t>Can be directed / undirected</a:t>
            </a:r>
          </a:p>
          <a:p>
            <a:pPr lvl="1"/>
            <a:r>
              <a:rPr lang="en-US" dirty="0"/>
              <a:t>Can be weighted / unweighted</a:t>
            </a:r>
          </a:p>
          <a:p>
            <a:pPr lvl="1"/>
            <a:r>
              <a:rPr lang="en-US" dirty="0"/>
              <a:t>Can have name / value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001000" y="22860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8839200" y="1684522"/>
            <a:ext cx="1143000" cy="535971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Node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696200" y="5105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915400" y="4191001"/>
            <a:ext cx="1104900" cy="525042"/>
          </a:xfrm>
          <a:prstGeom prst="wedgeRoundRectCallout">
            <a:avLst>
              <a:gd name="adj1" fmla="val -61553"/>
              <a:gd name="adj2" fmla="val 15750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Edge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372600" y="5105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8305800" y="5410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426758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6462895" y="2636875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1219201" y="2514600"/>
            <a:ext cx="4092809" cy="40386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1898026" y="166871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Directed graph</a:t>
            </a:r>
          </a:p>
          <a:p>
            <a:pPr marL="0" indent="0">
              <a:buNone/>
            </a:pPr>
            <a:r>
              <a:rPr lang="en-US" sz="1800" dirty="0"/>
              <a:t>Edges have direction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 </a:t>
            </a:r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7291631" y="1651216"/>
            <a:ext cx="4191000" cy="1295400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tabLst>
                <a:tab pos="282575" algn="l"/>
              </a:tabLst>
              <a:defRPr/>
            </a:pPr>
            <a:r>
              <a:rPr lang="en-US" sz="2000" b="1" dirty="0"/>
              <a:t>Undirected graph</a:t>
            </a:r>
          </a:p>
          <a:p>
            <a:pPr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tabLst>
                <a:tab pos="282575" algn="l"/>
              </a:tabLst>
              <a:defRPr/>
            </a:pPr>
            <a:r>
              <a:rPr lang="en-US" dirty="0"/>
              <a:t>Undirected edges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1540259" y="2819401"/>
            <a:ext cx="3301222" cy="3416057"/>
            <a:chOff x="724051" y="2819400"/>
            <a:chExt cx="3301222" cy="341605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133600" y="287294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flipH="1">
              <a:off x="2691622" y="3097428"/>
              <a:ext cx="584978" cy="535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276600" y="28194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6879266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6368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111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4100297" y="167889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Weighted graph</a:t>
            </a:r>
          </a:p>
          <a:p>
            <a:pPr marL="0" indent="0">
              <a:buNone/>
            </a:pPr>
            <a:r>
              <a:rPr lang="en-US" sz="1800" dirty="0"/>
              <a:t>Weight (cost) is associated with each edge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 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438400" y="2638427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734175" y="5086352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832576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179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1141413" y="1837121"/>
            <a:ext cx="9905999" cy="3541714"/>
          </a:xfrm>
        </p:spPr>
        <p:txBody>
          <a:bodyPr/>
          <a:lstStyle/>
          <a:p>
            <a:r>
              <a:rPr lang="en-US" b="1" dirty="0"/>
              <a:t>Path</a:t>
            </a:r>
            <a:r>
              <a:rPr lang="en-US" dirty="0"/>
              <a:t> (in undirected graph)</a:t>
            </a:r>
          </a:p>
          <a:p>
            <a:pPr lvl="1"/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/>
            <a:r>
              <a:rPr lang="en-US" dirty="0"/>
              <a:t>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A, B, C is a path</a:t>
            </a:r>
            <a:endParaRPr lang="bg-BG" dirty="0"/>
          </a:p>
          <a:p>
            <a:pPr lvl="2"/>
            <a:r>
              <a:rPr lang="en-US" dirty="0"/>
              <a:t>A, B, G, N, K is a path</a:t>
            </a:r>
          </a:p>
          <a:p>
            <a:pPr lvl="2"/>
            <a:r>
              <a:rPr lang="en-US" dirty="0"/>
              <a:t>H, K, C is not a path</a:t>
            </a:r>
          </a:p>
          <a:p>
            <a:pPr lvl="2"/>
            <a:r>
              <a:rPr lang="en-US" dirty="0"/>
              <a:t>H, G, G, B, N is not a path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 </a:t>
            </a:r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61722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6400800" y="3785977"/>
            <a:ext cx="3483934" cy="2386224"/>
            <a:chOff x="4572000" y="3808631"/>
            <a:chExt cx="3483934" cy="238622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90483" y="4800599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8322" y="380863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6466785" y="4360822"/>
              <a:ext cx="32961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6006656" y="4086659"/>
              <a:ext cx="698944" cy="775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flipH="1" flipV="1">
              <a:off x="5712489" y="4364686"/>
              <a:ext cx="359714" cy="5173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60462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flipH="1">
              <a:off x="5048301" y="4283254"/>
              <a:ext cx="456181" cy="52257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flipH="1">
              <a:off x="5607574" y="5275222"/>
              <a:ext cx="464629" cy="4450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>
              <a:off x="6466785" y="5275222"/>
              <a:ext cx="324975" cy="4450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flipH="1">
              <a:off x="6548505" y="5002428"/>
              <a:ext cx="919095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3551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2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ight Arrow 3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388546109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180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1141413" y="1837122"/>
            <a:ext cx="9905999" cy="3541714"/>
          </a:xfrm>
        </p:spPr>
        <p:txBody>
          <a:bodyPr/>
          <a:lstStyle/>
          <a:p>
            <a:r>
              <a:rPr lang="en-US" b="1" dirty="0"/>
              <a:t>Path</a:t>
            </a:r>
            <a:r>
              <a:rPr lang="en-US" dirty="0"/>
              <a:t> (in directed graph)</a:t>
            </a:r>
          </a:p>
          <a:p>
            <a:pPr lvl="1"/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/>
            <a:r>
              <a:rPr lang="en-US" dirty="0"/>
              <a:t>Directed 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A, B, C is a path</a:t>
            </a:r>
          </a:p>
          <a:p>
            <a:pPr lvl="2"/>
            <a:r>
              <a:rPr lang="en-US" dirty="0"/>
              <a:t>N, G, A, B, C is a path</a:t>
            </a:r>
          </a:p>
          <a:p>
            <a:pPr lvl="2"/>
            <a:r>
              <a:rPr lang="en-US" dirty="0"/>
              <a:t>A, G, K is not a path</a:t>
            </a:r>
          </a:p>
          <a:p>
            <a:pPr lvl="2"/>
            <a:r>
              <a:rPr lang="en-US" dirty="0"/>
              <a:t>H, G, K, N is not a path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 </a:t>
            </a:r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61722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69"/>
          <p:cNvGrpSpPr/>
          <p:nvPr/>
        </p:nvGrpSpPr>
        <p:grpSpPr>
          <a:xfrm>
            <a:off x="6400800" y="3787347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1901941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181</a:t>
            </a:fld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1141413" y="1831396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b="1" dirty="0"/>
              <a:t>Cycle</a:t>
            </a:r>
          </a:p>
          <a:p>
            <a:pPr lvl="1"/>
            <a:r>
              <a:rPr lang="en-US" sz="1800" dirty="0">
                <a:sym typeface="Symbol" pitchFamily="18" charset="2"/>
              </a:rPr>
              <a:t>Path that ends back at the starting node</a:t>
            </a:r>
          </a:p>
          <a:p>
            <a:pPr lvl="1"/>
            <a:r>
              <a:rPr lang="en-US" sz="1800" dirty="0">
                <a:sym typeface="Symbol" pitchFamily="18" charset="2"/>
              </a:rPr>
              <a:t>Example of cycle:</a:t>
            </a:r>
            <a:r>
              <a:rPr lang="bg-BG" sz="1800" dirty="0">
                <a:sym typeface="Symbol" pitchFamily="18" charset="2"/>
              </a:rPr>
              <a:t> </a:t>
            </a:r>
            <a:r>
              <a:rPr lang="en-US" sz="1800" dirty="0"/>
              <a:t>A, B, C, G, A</a:t>
            </a:r>
          </a:p>
          <a:p>
            <a:r>
              <a:rPr lang="en-US" sz="2000" b="1" dirty="0"/>
              <a:t>Simple path</a:t>
            </a:r>
          </a:p>
          <a:p>
            <a:pPr lvl="1"/>
            <a:r>
              <a:rPr lang="en-US" sz="1800" dirty="0"/>
              <a:t>No cycles in path</a:t>
            </a:r>
          </a:p>
          <a:p>
            <a:r>
              <a:rPr lang="en-US" sz="2000" b="1" dirty="0"/>
              <a:t>Acyclic graph</a:t>
            </a:r>
          </a:p>
          <a:p>
            <a:pPr lvl="1"/>
            <a:r>
              <a:rPr lang="en-US" sz="1800" dirty="0">
                <a:sym typeface="Symbol" pitchFamily="18" charset="2"/>
              </a:rPr>
              <a:t>Graph with no cycles</a:t>
            </a:r>
          </a:p>
          <a:p>
            <a:pPr lvl="1"/>
            <a:r>
              <a:rPr lang="en-US" sz="1800" dirty="0">
                <a:sym typeface="Symbol" pitchFamily="18" charset="2"/>
              </a:rPr>
              <a:t>Acyclic undirected graphs are trees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</a:t>
            </a:r>
          </a:p>
        </p:txBody>
      </p:sp>
      <p:grpSp>
        <p:nvGrpSpPr>
          <p:cNvPr id="6" name="Group 69"/>
          <p:cNvGrpSpPr/>
          <p:nvPr/>
        </p:nvGrpSpPr>
        <p:grpSpPr>
          <a:xfrm>
            <a:off x="6803066" y="3248026"/>
            <a:ext cx="3510844" cy="2466396"/>
            <a:chOff x="4572000" y="3810000"/>
            <a:chExt cx="3510844" cy="2466396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16033" y="571500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flipH="1">
              <a:off x="5618207" y="5275223"/>
              <a:ext cx="437425" cy="5212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61207" y="572034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>
              <a:off x="6450214" y="5275223"/>
              <a:ext cx="397153" cy="5265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flipH="1">
              <a:off x="6531934" y="5078628"/>
              <a:ext cx="962576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94510" y="4800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flipH="1">
              <a:off x="7263381" y="5275223"/>
              <a:ext cx="317289" cy="5265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7" name="Freeform 26"/>
          <p:cNvSpPr/>
          <p:nvPr/>
        </p:nvSpPr>
        <p:spPr>
          <a:xfrm>
            <a:off x="6538608" y="2909048"/>
            <a:ext cx="3421063" cy="2187387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7961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6438718" y="3843235"/>
            <a:ext cx="2858135" cy="2524828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6423328" y="5549091"/>
            <a:ext cx="2006600" cy="913319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716816" y="4343400"/>
            <a:ext cx="3132137" cy="2135188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182</a:t>
            </a:fld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1141413" y="1777933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/>
              <a:t>Two nodes are </a:t>
            </a:r>
            <a:r>
              <a:rPr lang="en-US" sz="2000" b="1" dirty="0"/>
              <a:t>reachable</a:t>
            </a:r>
            <a:r>
              <a:rPr lang="en-US" sz="2000" dirty="0"/>
              <a:t> if</a:t>
            </a:r>
            <a:r>
              <a:rPr lang="bg-BG" sz="2000" dirty="0"/>
              <a:t> а</a:t>
            </a:r>
            <a:r>
              <a:rPr lang="en-US" sz="2000" dirty="0"/>
              <a:t> path exists between them</a:t>
            </a:r>
          </a:p>
          <a:p>
            <a:r>
              <a:rPr lang="en-US" sz="2000" b="1" dirty="0"/>
              <a:t>Connected graph</a:t>
            </a:r>
          </a:p>
          <a:p>
            <a:pPr lvl="1"/>
            <a:r>
              <a:rPr lang="en-US" sz="1800" dirty="0"/>
              <a:t>Every two nodes are reachable from each other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 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501999" y="5755561"/>
            <a:ext cx="438418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040917" y="5130786"/>
            <a:ext cx="487131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126517" y="4646612"/>
            <a:ext cx="462233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364517" y="5637212"/>
            <a:ext cx="438417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stCxn id="45" idx="7"/>
            <a:endCxn id="46" idx="3"/>
          </p:cNvCxnSpPr>
          <p:nvPr/>
        </p:nvCxnSpPr>
        <p:spPr bwMode="auto">
          <a:xfrm flipV="1">
            <a:off x="4876213" y="5499363"/>
            <a:ext cx="236043" cy="319437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4588749" y="4862520"/>
            <a:ext cx="523506" cy="331505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4091734" y="5344327"/>
            <a:ext cx="740373" cy="208572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3802932" y="5853122"/>
            <a:ext cx="699068" cy="11834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3623837" y="5130081"/>
            <a:ext cx="685262" cy="455481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22019" y="4690421"/>
            <a:ext cx="462233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3484252" y="4862521"/>
            <a:ext cx="642265" cy="4380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3051820" y="5323550"/>
            <a:ext cx="578214" cy="175586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484496" y="3964147"/>
            <a:ext cx="2014016" cy="1012535"/>
          </a:xfrm>
          <a:prstGeom prst="wedgeRoundRectCallout">
            <a:avLst>
              <a:gd name="adj1" fmla="val 69818"/>
              <a:gd name="adj2" fmla="val 419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Connected graph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222015" y="3657600"/>
            <a:ext cx="3372912" cy="2895600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0311" y="4038600"/>
            <a:ext cx="2481024" cy="2260614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9024987" y="2254574"/>
            <a:ext cx="2683428" cy="1860227"/>
          </a:xfrm>
          <a:prstGeom prst="wedgeRoundRectCallout">
            <a:avLst>
              <a:gd name="adj1" fmla="val -71820"/>
              <a:gd name="adj2" fmla="val 44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Unconnected graph holding two connected components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4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059" y="1821879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Graphs have many real-world applications</a:t>
            </a:r>
          </a:p>
          <a:p>
            <a:pPr lvl="1"/>
            <a:r>
              <a:rPr lang="en-US" dirty="0"/>
              <a:t>Modeling a </a:t>
            </a:r>
            <a:r>
              <a:rPr lang="en-US" b="1" dirty="0"/>
              <a:t>computer network </a:t>
            </a:r>
            <a:r>
              <a:rPr lang="en-US" dirty="0"/>
              <a:t>like the Internet</a:t>
            </a:r>
          </a:p>
          <a:p>
            <a:pPr lvl="2"/>
            <a:r>
              <a:rPr lang="en-US" dirty="0"/>
              <a:t>Routes are simple paths in the network</a:t>
            </a:r>
          </a:p>
          <a:p>
            <a:pPr lvl="1"/>
            <a:r>
              <a:rPr lang="en-US" dirty="0"/>
              <a:t>Modeling a city </a:t>
            </a:r>
            <a:r>
              <a:rPr lang="en-US" b="1" dirty="0"/>
              <a:t>map</a:t>
            </a:r>
          </a:p>
          <a:p>
            <a:pPr lvl="2"/>
            <a:r>
              <a:rPr lang="en-US" dirty="0"/>
              <a:t>Streets are edges, crossings are vertices</a:t>
            </a:r>
          </a:p>
          <a:p>
            <a:pPr lvl="1"/>
            <a:r>
              <a:rPr lang="en-US" b="1" dirty="0"/>
              <a:t>Social networks</a:t>
            </a:r>
          </a:p>
          <a:p>
            <a:pPr lvl="2"/>
            <a:r>
              <a:rPr lang="en-US" dirty="0"/>
              <a:t>People are nodes and their connections are edges</a:t>
            </a:r>
          </a:p>
          <a:p>
            <a:pPr lvl="1"/>
            <a:r>
              <a:rPr lang="en-US" b="1" dirty="0"/>
              <a:t>State machines</a:t>
            </a:r>
          </a:p>
          <a:p>
            <a:pPr lvl="2"/>
            <a:r>
              <a:rPr lang="en-US" dirty="0"/>
              <a:t>States are nodes, transitions are edges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and Their Applications</a:t>
            </a:r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8000" y="4638484"/>
            <a:ext cx="1296058" cy="1778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2.bp.blogspot.com/-kydxfTuUQbw/Uepycjta4FI/AAAAAAAAI-I/qf06jDW67lc/s1600/situated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818" y="2570477"/>
            <a:ext cx="2876313" cy="19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088" y="1303166"/>
            <a:ext cx="2500313" cy="1037426"/>
          </a:xfrm>
          <a:prstGeom prst="roundRect">
            <a:avLst>
              <a:gd name="adj" fmla="val 2833"/>
            </a:avLst>
          </a:prstGeom>
        </p:spPr>
      </p:pic>
    </p:spTree>
    <p:extLst>
      <p:ext uri="{BB962C8B-B14F-4D97-AF65-F5344CB8AC3E}">
        <p14:creationId xmlns:p14="http://schemas.microsoft.com/office/powerpoint/2010/main" val="21505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7848600" y="3637042"/>
            <a:ext cx="2819400" cy="268755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678" y="1731700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b="1" dirty="0"/>
              <a:t>Adjacency list</a:t>
            </a:r>
          </a:p>
          <a:p>
            <a:pPr lvl="1"/>
            <a:r>
              <a:rPr lang="en-US" sz="1800" dirty="0"/>
              <a:t>Each node holds a list </a:t>
            </a:r>
            <a:br>
              <a:rPr lang="en-US" sz="1800" dirty="0"/>
            </a:br>
            <a:r>
              <a:rPr lang="en-US" sz="1800" dirty="0"/>
              <a:t>of its neighbors</a:t>
            </a:r>
          </a:p>
          <a:p>
            <a:pPr>
              <a:spcBef>
                <a:spcPts val="1200"/>
              </a:spcBef>
            </a:pPr>
            <a:r>
              <a:rPr lang="en-US" sz="2000" b="1" dirty="0"/>
              <a:t>Adjacency matrix</a:t>
            </a:r>
          </a:p>
          <a:p>
            <a:pPr lvl="1"/>
            <a:r>
              <a:rPr lang="en-US" sz="1800" dirty="0"/>
              <a:t>Each cell keeps whether and </a:t>
            </a:r>
            <a:br>
              <a:rPr lang="en-US" sz="1800" dirty="0"/>
            </a:br>
            <a:r>
              <a:rPr lang="en-US" sz="1800" dirty="0"/>
              <a:t>how two nodes are connected</a:t>
            </a:r>
          </a:p>
          <a:p>
            <a:pPr>
              <a:spcBef>
                <a:spcPts val="1200"/>
              </a:spcBef>
            </a:pPr>
            <a:r>
              <a:rPr lang="en-US" sz="2000" b="1" dirty="0"/>
              <a:t>List of edges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305799" y="4128135"/>
          <a:ext cx="20574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86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86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86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86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87374" y="41608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7374" y="46224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87374" y="509325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87374" y="554249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08039" y="376576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16110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433627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61302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703622" y="4991738"/>
            <a:ext cx="3259605" cy="115340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marL="95250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156483" y="1818846"/>
            <a:ext cx="2286057" cy="1946921"/>
          </a:xfrm>
          <a:prstGeom prst="roundRect">
            <a:avLst>
              <a:gd name="adj" fmla="val 3234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tx1">
                <a:lumMod val="95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72000" tIns="72000" rIns="72000" bIns="72000" anchor="ctr"/>
          <a:lstStyle/>
          <a:p>
            <a:pPr marL="95250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{2, 4}</a:t>
            </a:r>
          </a:p>
          <a:p>
            <a:pPr marL="95250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  {3}</a:t>
            </a:r>
          </a:p>
          <a:p>
            <a:pPr marL="95250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  {1}</a:t>
            </a:r>
          </a:p>
          <a:p>
            <a:pPr marL="95250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4  {2}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162812" y="1096949"/>
            <a:ext cx="2200388" cy="2065680"/>
            <a:chOff x="7890077" y="944526"/>
            <a:chExt cx="2657071" cy="2505149"/>
          </a:xfrm>
        </p:grpSpPr>
        <p:sp>
          <p:nvSpPr>
            <p:cNvPr id="31" name="Freeform 30"/>
            <p:cNvSpPr/>
            <p:nvPr/>
          </p:nvSpPr>
          <p:spPr>
            <a:xfrm>
              <a:off x="7890077" y="944526"/>
              <a:ext cx="2657071" cy="2505149"/>
            </a:xfrm>
            <a:custGeom>
              <a:avLst/>
              <a:gdLst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6" fmla="*/ 338137 w 2776537"/>
                <a:gd name="connsiteY6" fmla="*/ 1223962 h 2362199"/>
                <a:gd name="connsiteX0" fmla="*/ 250825 w 2708275"/>
                <a:gd name="connsiteY0" fmla="*/ 1157287 h 2362199"/>
                <a:gd name="connsiteX1" fmla="*/ 269875 w 2708275"/>
                <a:gd name="connsiteY1" fmla="*/ 357187 h 2362199"/>
                <a:gd name="connsiteX2" fmla="*/ 2298700 w 2708275"/>
                <a:gd name="connsiteY2" fmla="*/ 271462 h 2362199"/>
                <a:gd name="connsiteX3" fmla="*/ 2384425 w 2708275"/>
                <a:gd name="connsiteY3" fmla="*/ 1985962 h 2362199"/>
                <a:gd name="connsiteX4" fmla="*/ 355600 w 2708275"/>
                <a:gd name="connsiteY4" fmla="*/ 2224087 h 2362199"/>
                <a:gd name="connsiteX5" fmla="*/ 250825 w 2708275"/>
                <a:gd name="connsiteY5" fmla="*/ 1157287 h 2362199"/>
                <a:gd name="connsiteX0" fmla="*/ 234950 w 2711450"/>
                <a:gd name="connsiteY0" fmla="*/ 347662 h 2497137"/>
                <a:gd name="connsiteX1" fmla="*/ 273050 w 2711450"/>
                <a:gd name="connsiteY1" fmla="*/ 357187 h 2497137"/>
                <a:gd name="connsiteX2" fmla="*/ 2301875 w 2711450"/>
                <a:gd name="connsiteY2" fmla="*/ 271462 h 2497137"/>
                <a:gd name="connsiteX3" fmla="*/ 2387600 w 2711450"/>
                <a:gd name="connsiteY3" fmla="*/ 1985962 h 2497137"/>
                <a:gd name="connsiteX4" fmla="*/ 358775 w 2711450"/>
                <a:gd name="connsiteY4" fmla="*/ 2224087 h 2497137"/>
                <a:gd name="connsiteX5" fmla="*/ 234950 w 2711450"/>
                <a:gd name="connsiteY5" fmla="*/ 347662 h 2497137"/>
                <a:gd name="connsiteX0" fmla="*/ 409575 w 2762250"/>
                <a:gd name="connsiteY0" fmla="*/ 2224087 h 2495549"/>
                <a:gd name="connsiteX1" fmla="*/ 323850 w 2762250"/>
                <a:gd name="connsiteY1" fmla="*/ 357187 h 2495549"/>
                <a:gd name="connsiteX2" fmla="*/ 2352675 w 2762250"/>
                <a:gd name="connsiteY2" fmla="*/ 271462 h 2495549"/>
                <a:gd name="connsiteX3" fmla="*/ 2438400 w 2762250"/>
                <a:gd name="connsiteY3" fmla="*/ 1985962 h 2495549"/>
                <a:gd name="connsiteX4" fmla="*/ 409575 w 2762250"/>
                <a:gd name="connsiteY4" fmla="*/ 2224087 h 2495549"/>
                <a:gd name="connsiteX0" fmla="*/ 333375 w 2686050"/>
                <a:gd name="connsiteY0" fmla="*/ 2212975 h 2473325"/>
                <a:gd name="connsiteX1" fmla="*/ 361950 w 2686050"/>
                <a:gd name="connsiteY1" fmla="*/ 412750 h 2473325"/>
                <a:gd name="connsiteX2" fmla="*/ 2276475 w 2686050"/>
                <a:gd name="connsiteY2" fmla="*/ 260350 h 2473325"/>
                <a:gd name="connsiteX3" fmla="*/ 2362200 w 2686050"/>
                <a:gd name="connsiteY3" fmla="*/ 1974850 h 2473325"/>
                <a:gd name="connsiteX4" fmla="*/ 333375 w 2686050"/>
                <a:gd name="connsiteY4" fmla="*/ 2212975 h 2473325"/>
                <a:gd name="connsiteX0" fmla="*/ 333375 w 2652712"/>
                <a:gd name="connsiteY0" fmla="*/ 2089150 h 2349500"/>
                <a:gd name="connsiteX1" fmla="*/ 333375 w 2652712"/>
                <a:gd name="connsiteY1" fmla="*/ 412750 h 2349500"/>
                <a:gd name="connsiteX2" fmla="*/ 2247900 w 2652712"/>
                <a:gd name="connsiteY2" fmla="*/ 260350 h 2349500"/>
                <a:gd name="connsiteX3" fmla="*/ 2333625 w 2652712"/>
                <a:gd name="connsiteY3" fmla="*/ 1974850 h 2349500"/>
                <a:gd name="connsiteX4" fmla="*/ 333375 w 2652712"/>
                <a:gd name="connsiteY4" fmla="*/ 2089150 h 2349500"/>
                <a:gd name="connsiteX0" fmla="*/ 319087 w 2538412"/>
                <a:gd name="connsiteY0" fmla="*/ 2108200 h 2413000"/>
                <a:gd name="connsiteX1" fmla="*/ 319087 w 2538412"/>
                <a:gd name="connsiteY1" fmla="*/ 431800 h 2413000"/>
                <a:gd name="connsiteX2" fmla="*/ 2233612 w 2538412"/>
                <a:gd name="connsiteY2" fmla="*/ 279400 h 2413000"/>
                <a:gd name="connsiteX3" fmla="*/ 2147887 w 2538412"/>
                <a:gd name="connsiteY3" fmla="*/ 2108200 h 2413000"/>
                <a:gd name="connsiteX4" fmla="*/ 319087 w 2538412"/>
                <a:gd name="connsiteY4" fmla="*/ 2108200 h 2413000"/>
                <a:gd name="connsiteX0" fmla="*/ 304800 w 2438400"/>
                <a:gd name="connsiteY0" fmla="*/ 1955800 h 2235200"/>
                <a:gd name="connsiteX1" fmla="*/ 304800 w 2438400"/>
                <a:gd name="connsiteY1" fmla="*/ 279400 h 2235200"/>
                <a:gd name="connsiteX2" fmla="*/ 2133600 w 2438400"/>
                <a:gd name="connsiteY2" fmla="*/ 279400 h 2235200"/>
                <a:gd name="connsiteX3" fmla="*/ 2133600 w 2438400"/>
                <a:gd name="connsiteY3" fmla="*/ 1955800 h 2235200"/>
                <a:gd name="connsiteX4" fmla="*/ 304800 w 2438400"/>
                <a:gd name="connsiteY4" fmla="*/ 19558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235200">
                  <a:moveTo>
                    <a:pt x="304800" y="1955800"/>
                  </a:moveTo>
                  <a:cubicBezTo>
                    <a:pt x="0" y="1676400"/>
                    <a:pt x="0" y="558800"/>
                    <a:pt x="304800" y="279400"/>
                  </a:cubicBezTo>
                  <a:cubicBezTo>
                    <a:pt x="609600" y="0"/>
                    <a:pt x="1828800" y="0"/>
                    <a:pt x="2133600" y="279400"/>
                  </a:cubicBezTo>
                  <a:cubicBezTo>
                    <a:pt x="2438400" y="558800"/>
                    <a:pt x="2438400" y="1676400"/>
                    <a:pt x="2133600" y="1955800"/>
                  </a:cubicBezTo>
                  <a:cubicBezTo>
                    <a:pt x="1828800" y="2235200"/>
                    <a:pt x="609600" y="2235200"/>
                    <a:pt x="304800" y="195580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25000"/>
              </a:schemeClr>
            </a:solidFill>
            <a:ln w="6350" algn="ctr">
              <a:solidFill>
                <a:schemeClr val="accent5">
                  <a:lumMod val="60000"/>
                  <a:lumOff val="40000"/>
                  <a:alpha val="7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380411" y="1435100"/>
              <a:ext cx="1676402" cy="1491865"/>
              <a:chOff x="5812704" y="5001881"/>
              <a:chExt cx="1885060" cy="1654933"/>
            </a:xfrm>
          </p:grpSpPr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097973" y="5001881"/>
                <a:ext cx="599791" cy="59170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2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7097971" y="6100760"/>
                <a:ext cx="599791" cy="55605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4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5812704" y="6100759"/>
                <a:ext cx="599791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1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5812705" y="5001883"/>
                <a:ext cx="599791" cy="59170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3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 noChangeShapeType="1"/>
                <a:stCxn id="33" idx="4"/>
                <a:endCxn id="34" idx="0"/>
              </p:cNvCxnSpPr>
              <p:nvPr/>
            </p:nvCxnSpPr>
            <p:spPr bwMode="auto">
              <a:xfrm rot="5400000">
                <a:off x="7144281" y="5847172"/>
                <a:ext cx="507174" cy="1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8" name="Straight Arrow Connector 37"/>
              <p:cNvCxnSpPr>
                <a:cxnSpLocks noChangeShapeType="1"/>
                <a:stCxn id="34" idx="2"/>
                <a:endCxn id="35" idx="6"/>
              </p:cNvCxnSpPr>
              <p:nvPr/>
            </p:nvCxnSpPr>
            <p:spPr bwMode="auto">
              <a:xfrm rot="10800000">
                <a:off x="6412496" y="6378788"/>
                <a:ext cx="685476" cy="1762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9" name="Straight Arrow Connector 38"/>
              <p:cNvCxnSpPr>
                <a:cxnSpLocks noChangeShapeType="1"/>
                <a:stCxn id="33" idx="3"/>
                <a:endCxn id="35" idx="7"/>
              </p:cNvCxnSpPr>
              <p:nvPr/>
            </p:nvCxnSpPr>
            <p:spPr bwMode="auto">
              <a:xfrm rot="5400000">
                <a:off x="6417606" y="5413985"/>
                <a:ext cx="675259" cy="861152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0" name="Straight Arrow Connector 39"/>
              <p:cNvCxnSpPr>
                <a:cxnSpLocks noChangeShapeType="1"/>
                <a:stCxn id="36" idx="6"/>
                <a:endCxn id="33" idx="2"/>
              </p:cNvCxnSpPr>
              <p:nvPr/>
            </p:nvCxnSpPr>
            <p:spPr bwMode="auto">
              <a:xfrm>
                <a:off x="6412496" y="5297734"/>
                <a:ext cx="685477" cy="1762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>
                <a:cxnSpLocks noChangeShapeType="1"/>
                <a:stCxn id="35" idx="0"/>
                <a:endCxn id="36" idx="4"/>
              </p:cNvCxnSpPr>
              <p:nvPr/>
            </p:nvCxnSpPr>
            <p:spPr bwMode="auto">
              <a:xfrm rot="5400000" flipH="1" flipV="1">
                <a:off x="5859014" y="5847161"/>
                <a:ext cx="507174" cy="1786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 type="arrow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5234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List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4862" y="1807499"/>
            <a:ext cx="10711550" cy="44319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g = new List&lt;int&gt;[]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{3, 6},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{2, 3, 4,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{1, 4, 5},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{0, 1, 5},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{1, 2,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{1, 2, 3},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{0, 1, 4}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latin typeface="Consolas" pitchFamily="49" charset="0"/>
                <a:cs typeface="Consolas" pitchFamily="49" charset="0"/>
              </a:rPr>
              <a:t>// Add an edge { 3 </a:t>
            </a:r>
            <a:r>
              <a:rPr lang="en-US" b="1" i="1" noProof="1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6 }</a:t>
            </a:r>
            <a:endParaRPr lang="en-US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g[3].Add(6);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latin typeface="Consolas" pitchFamily="49" charset="0"/>
                <a:cs typeface="Consolas" pitchFamily="49" charset="0"/>
              </a:rPr>
              <a:t>// List the children of node #1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childNodes = g[1];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91021" y="2133600"/>
            <a:ext cx="290271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8629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Matrix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4862" y="1807499"/>
            <a:ext cx="10711550" cy="44319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var graph = new[,]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{ // 0  1  2  3  4  5  6</a:t>
            </a:r>
          </a:p>
          <a:p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 0,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0,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0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, 1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}, // node 0</a:t>
            </a:r>
          </a:p>
          <a:p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 0,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1, 1, 1, 1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1 }, // node 1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 0, 1, 0,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1, 1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, 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}, // node 2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 1, 1, 0,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1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, 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}, // node 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 0, 1, 1,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0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1 }, // node 4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 0, 1, 1, 1,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0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, 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}, // node 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 1, 1, 0,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1, 0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, 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}, // node 6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spcBef>
                <a:spcPts val="1800"/>
              </a:spcBef>
            </a:pPr>
            <a:r>
              <a:rPr lang="en-US" b="1" i="1" noProof="1">
                <a:latin typeface="Consolas" pitchFamily="49" charset="0"/>
                <a:cs typeface="Consolas" pitchFamily="49" charset="0"/>
              </a:rPr>
              <a:t>// Add an edge { 3 </a:t>
            </a:r>
            <a:r>
              <a:rPr lang="en-US" b="1" i="1" noProof="1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6 }</a:t>
            </a:r>
            <a:endParaRPr lang="en-US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g[3, 6] = 1;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latin typeface="Consolas" pitchFamily="49" charset="0"/>
                <a:cs typeface="Consolas" pitchFamily="49" charset="0"/>
              </a:rPr>
              <a:t>// List the children of node #1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childNodes = g[1];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75" y="2097088"/>
            <a:ext cx="315883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355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List of Edges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4862" y="1770566"/>
            <a:ext cx="10711550" cy="44689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class Edge</a:t>
            </a:r>
          </a:p>
          <a:p>
            <a:pPr>
              <a:lnSpc>
                <a:spcPct val="9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public int Parent {get; set; }</a:t>
            </a:r>
          </a:p>
          <a:p>
            <a:pPr>
              <a:lnSpc>
                <a:spcPct val="9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public int Child {get; set; }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graph = new List&lt;Edge&gt;() {</a:t>
            </a:r>
          </a:p>
          <a:p>
            <a:pPr>
              <a:lnSpc>
                <a:spcPct val="9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Edge() { Parent = 0, Child = 3 },</a:t>
            </a:r>
          </a:p>
          <a:p>
            <a:pPr>
              <a:lnSpc>
                <a:spcPct val="9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Edge() { Parent = 0, Child = 6 },</a:t>
            </a:r>
          </a:p>
          <a:p>
            <a:pPr>
              <a:lnSpc>
                <a:spcPct val="9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9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en-US" b="1" i="1" noProof="1">
                <a:latin typeface="Consolas" pitchFamily="49" charset="0"/>
                <a:cs typeface="Consolas" pitchFamily="49" charset="0"/>
              </a:rPr>
              <a:t>// Add an edge { 3 </a:t>
            </a:r>
            <a:r>
              <a:rPr lang="en-US" b="1" i="1" noProof="1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6 }</a:t>
            </a:r>
            <a:endParaRPr lang="en-US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graph.Add(new Edge() { Parent = 3, Child = 6 });</a:t>
            </a:r>
          </a:p>
          <a:p>
            <a:pPr eaLnBrk="0" hangingPunct="0">
              <a:lnSpc>
                <a:spcPct val="9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latin typeface="Consolas" pitchFamily="49" charset="0"/>
                <a:cs typeface="Consolas" pitchFamily="49" charset="0"/>
              </a:rPr>
              <a:t>// List the children of node #1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childNodes = graph.Where(e =&gt; e.Parent == 1);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75" y="2019300"/>
            <a:ext cx="315883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1634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3890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/>
              <a:t>A common technique to </a:t>
            </a:r>
            <a:r>
              <a:rPr lang="en-US" sz="2000" b="1" dirty="0"/>
              <a:t>speed up </a:t>
            </a:r>
            <a:r>
              <a:rPr lang="en-US" sz="2000" dirty="0"/>
              <a:t>working with graphs</a:t>
            </a:r>
          </a:p>
          <a:p>
            <a:pPr lvl="1"/>
            <a:r>
              <a:rPr lang="en-US" sz="1800" b="1" dirty="0"/>
              <a:t>Numbering the nodes </a:t>
            </a:r>
            <a:r>
              <a:rPr lang="en-US" sz="1800" dirty="0"/>
              <a:t>and accessing them by index (not by name)</a:t>
            </a:r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95852" y="3048000"/>
            <a:ext cx="2743200" cy="2378075"/>
            <a:chOff x="6387407" y="1779589"/>
            <a:chExt cx="2625969" cy="2378075"/>
          </a:xfrm>
        </p:grpSpPr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11" name="Oval 11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12"/>
            <p:cNvCxnSpPr>
              <a:cxnSpLocks noChangeAspect="1" noChangeShapeType="1"/>
              <a:stCxn id="6" idx="2"/>
              <a:endCxn id="7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Aspect="1" noChangeShapeType="1"/>
              <a:stCxn id="6" idx="6"/>
              <a:endCxn id="23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Aspect="1" noChangeShapeType="1"/>
              <a:stCxn id="23" idx="4"/>
              <a:endCxn id="10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Aspect="1" noChangeShapeType="1"/>
              <a:stCxn id="7" idx="5"/>
              <a:endCxn id="9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Aspect="1" noChangeShapeType="1"/>
              <a:stCxn id="7" idx="4"/>
              <a:endCxn id="8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Aspect="1" noChangeShapeType="1"/>
              <a:stCxn id="8" idx="5"/>
              <a:endCxn id="11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5"/>
            <p:cNvCxnSpPr>
              <a:cxnSpLocks noChangeAspect="1" noChangeShapeType="1"/>
              <a:stCxn id="23" idx="2"/>
              <a:endCxn id="9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6"/>
            <p:cNvCxnSpPr>
              <a:cxnSpLocks noChangeAspect="1" noChangeShapeType="1"/>
              <a:stCxn id="9" idx="4"/>
              <a:endCxn id="11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7"/>
            <p:cNvCxnSpPr>
              <a:cxnSpLocks noChangeAspect="1" noChangeShapeType="1"/>
              <a:stCxn id="10" idx="3"/>
              <a:endCxn id="11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8"/>
            <p:cNvCxnSpPr>
              <a:cxnSpLocks noChangeAspect="1" noChangeShapeType="1"/>
              <a:stCxn id="8" idx="6"/>
              <a:endCxn id="9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9"/>
            <p:cNvCxnSpPr>
              <a:cxnSpLocks noChangeAspect="1" noChangeShapeType="1"/>
              <a:stCxn id="9" idx="5"/>
              <a:endCxn id="10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3" name="Oval 30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94476" y="2819401"/>
            <a:ext cx="4425924" cy="2822553"/>
            <a:chOff x="6557591" y="1785456"/>
            <a:chExt cx="2331507" cy="2318083"/>
          </a:xfrm>
        </p:grpSpPr>
        <p:sp>
          <p:nvSpPr>
            <p:cNvPr id="25" name="Oval 6"/>
            <p:cNvSpPr>
              <a:spLocks noChangeAspect="1" noChangeArrowheads="1"/>
            </p:cNvSpPr>
            <p:nvPr/>
          </p:nvSpPr>
          <p:spPr bwMode="auto">
            <a:xfrm>
              <a:off x="7472905" y="1785456"/>
              <a:ext cx="577089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Ruse</a:t>
              </a:r>
            </a:p>
          </p:txBody>
        </p:sp>
        <p:sp>
          <p:nvSpPr>
            <p:cNvPr id="26" name="Oval 7"/>
            <p:cNvSpPr>
              <a:spLocks noChangeAspect="1" noChangeArrowheads="1"/>
            </p:cNvSpPr>
            <p:nvPr/>
          </p:nvSpPr>
          <p:spPr bwMode="auto">
            <a:xfrm>
              <a:off x="6612273" y="2008188"/>
              <a:ext cx="634901" cy="5016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Plovdiv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6557591" y="3121026"/>
              <a:ext cx="689583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Bourgas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9"/>
            <p:cNvSpPr>
              <a:spLocks noChangeAspect="1" noChangeArrowheads="1"/>
            </p:cNvSpPr>
            <p:nvPr/>
          </p:nvSpPr>
          <p:spPr bwMode="auto">
            <a:xfrm>
              <a:off x="7414402" y="2661588"/>
              <a:ext cx="650707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Sofia</a:t>
              </a:r>
            </a:p>
          </p:txBody>
        </p:sp>
        <p:sp>
          <p:nvSpPr>
            <p:cNvPr id="29" name="Oval 10"/>
            <p:cNvSpPr>
              <a:spLocks noChangeAspect="1" noChangeArrowheads="1"/>
            </p:cNvSpPr>
            <p:nvPr/>
          </p:nvSpPr>
          <p:spPr bwMode="auto">
            <a:xfrm>
              <a:off x="8210558" y="3213357"/>
              <a:ext cx="678540" cy="6372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Stara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Zagora</a:t>
              </a:r>
            </a:p>
          </p:txBody>
        </p:sp>
        <p:sp>
          <p:nvSpPr>
            <p:cNvPr id="30" name="Oval 11"/>
            <p:cNvSpPr>
              <a:spLocks noChangeAspect="1" noChangeArrowheads="1"/>
            </p:cNvSpPr>
            <p:nvPr/>
          </p:nvSpPr>
          <p:spPr bwMode="auto">
            <a:xfrm>
              <a:off x="7415986" y="3600301"/>
              <a:ext cx="649123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Pleven</a:t>
              </a:r>
            </a:p>
          </p:txBody>
        </p:sp>
        <p:cxnSp>
          <p:nvCxnSpPr>
            <p:cNvPr id="31" name="AutoShape 12"/>
            <p:cNvCxnSpPr>
              <a:cxnSpLocks noChangeAspect="1" noChangeShapeType="1"/>
              <a:stCxn id="25" idx="2"/>
              <a:endCxn id="26" idx="6"/>
            </p:cNvCxnSpPr>
            <p:nvPr/>
          </p:nvCxnSpPr>
          <p:spPr bwMode="auto">
            <a:xfrm flipH="1">
              <a:off x="7247174" y="2037075"/>
              <a:ext cx="225731" cy="22193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32" name="AutoShape 13"/>
            <p:cNvCxnSpPr>
              <a:cxnSpLocks noChangeAspect="1" noChangeShapeType="1"/>
              <a:stCxn id="25" idx="6"/>
              <a:endCxn id="42" idx="1"/>
            </p:cNvCxnSpPr>
            <p:nvPr/>
          </p:nvCxnSpPr>
          <p:spPr bwMode="auto">
            <a:xfrm>
              <a:off x="8049994" y="2037075"/>
              <a:ext cx="281754" cy="31944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4"/>
            <p:cNvCxnSpPr>
              <a:cxnSpLocks noChangeAspect="1" noChangeShapeType="1"/>
              <a:stCxn id="42" idx="4"/>
              <a:endCxn id="29" idx="0"/>
            </p:cNvCxnSpPr>
            <p:nvPr/>
          </p:nvCxnSpPr>
          <p:spPr bwMode="auto">
            <a:xfrm>
              <a:off x="8527421" y="2786065"/>
              <a:ext cx="22407" cy="4272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34" name="AutoShape 15"/>
            <p:cNvCxnSpPr>
              <a:cxnSpLocks noChangeAspect="1" noChangeShapeType="1"/>
              <a:stCxn id="26" idx="5"/>
              <a:endCxn id="28" idx="1"/>
            </p:cNvCxnSpPr>
            <p:nvPr/>
          </p:nvCxnSpPr>
          <p:spPr bwMode="auto">
            <a:xfrm>
              <a:off x="7154195" y="2436373"/>
              <a:ext cx="355501" cy="29891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35" name="AutoShape 16"/>
            <p:cNvCxnSpPr>
              <a:cxnSpLocks noChangeAspect="1" noChangeShapeType="1"/>
              <a:stCxn id="26" idx="4"/>
              <a:endCxn id="27" idx="0"/>
            </p:cNvCxnSpPr>
            <p:nvPr/>
          </p:nvCxnSpPr>
          <p:spPr bwMode="auto">
            <a:xfrm flipH="1">
              <a:off x="6902383" y="2509838"/>
              <a:ext cx="27341" cy="6111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36" name="AutoShape 17"/>
            <p:cNvCxnSpPr>
              <a:cxnSpLocks noChangeAspect="1" noChangeShapeType="1"/>
              <a:stCxn id="27" idx="5"/>
              <a:endCxn id="30" idx="2"/>
            </p:cNvCxnSpPr>
            <p:nvPr/>
          </p:nvCxnSpPr>
          <p:spPr bwMode="auto">
            <a:xfrm>
              <a:off x="7146187" y="3550565"/>
              <a:ext cx="269799" cy="3013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37" name="AutoShape 25"/>
            <p:cNvCxnSpPr>
              <a:cxnSpLocks noChangeAspect="1" noChangeShapeType="1"/>
              <a:stCxn id="42" idx="2"/>
              <a:endCxn id="28" idx="7"/>
            </p:cNvCxnSpPr>
            <p:nvPr/>
          </p:nvCxnSpPr>
          <p:spPr bwMode="auto">
            <a:xfrm flipH="1">
              <a:off x="7969815" y="2534446"/>
              <a:ext cx="280883" cy="20084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38" name="AutoShape 26"/>
            <p:cNvCxnSpPr>
              <a:cxnSpLocks noChangeAspect="1" noChangeShapeType="1"/>
              <a:stCxn id="28" idx="4"/>
              <a:endCxn id="30" idx="0"/>
            </p:cNvCxnSpPr>
            <p:nvPr/>
          </p:nvCxnSpPr>
          <p:spPr bwMode="auto">
            <a:xfrm>
              <a:off x="7739755" y="3164826"/>
              <a:ext cx="792" cy="435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27"/>
            <p:cNvCxnSpPr>
              <a:cxnSpLocks noChangeAspect="1" noChangeShapeType="1"/>
              <a:stCxn id="29" idx="3"/>
              <a:endCxn id="30" idx="6"/>
            </p:cNvCxnSpPr>
            <p:nvPr/>
          </p:nvCxnSpPr>
          <p:spPr bwMode="auto">
            <a:xfrm flipH="1">
              <a:off x="8065109" y="3757301"/>
              <a:ext cx="244819" cy="946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28"/>
            <p:cNvCxnSpPr>
              <a:cxnSpLocks noChangeAspect="1" noChangeShapeType="1"/>
              <a:stCxn id="27" idx="6"/>
              <a:endCxn id="28" idx="3"/>
            </p:cNvCxnSpPr>
            <p:nvPr/>
          </p:nvCxnSpPr>
          <p:spPr bwMode="auto">
            <a:xfrm flipV="1">
              <a:off x="7247174" y="3091129"/>
              <a:ext cx="262521" cy="28151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Aspect="1" noChangeShapeType="1"/>
              <a:stCxn id="28" idx="5"/>
              <a:endCxn id="29" idx="1"/>
            </p:cNvCxnSpPr>
            <p:nvPr/>
          </p:nvCxnSpPr>
          <p:spPr bwMode="auto">
            <a:xfrm>
              <a:off x="7969815" y="3091129"/>
              <a:ext cx="340112" cy="2155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42" name="Oval 30"/>
            <p:cNvSpPr>
              <a:spLocks noChangeAspect="1" noChangeArrowheads="1"/>
            </p:cNvSpPr>
            <p:nvPr/>
          </p:nvSpPr>
          <p:spPr bwMode="auto">
            <a:xfrm>
              <a:off x="8250698" y="2282826"/>
              <a:ext cx="553445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Varna</a:t>
              </a:r>
            </a:p>
          </p:txBody>
        </p:sp>
      </p:grpSp>
      <p:sp>
        <p:nvSpPr>
          <p:cNvPr id="83" name="Left-Right Arrow 82"/>
          <p:cNvSpPr/>
          <p:nvPr/>
        </p:nvSpPr>
        <p:spPr>
          <a:xfrm>
            <a:off x="4953000" y="4056373"/>
            <a:ext cx="838200" cy="35584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7" name="TextBox 86"/>
          <p:cNvSpPr txBox="1"/>
          <p:nvPr/>
        </p:nvSpPr>
        <p:spPr>
          <a:xfrm>
            <a:off x="1076291" y="5774851"/>
            <a:ext cx="4544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Graph of </a:t>
            </a:r>
            <a:r>
              <a:rPr lang="en-US" sz="2400" b="1" dirty="0"/>
              <a:t>numbered nodes</a:t>
            </a:r>
            <a:r>
              <a:rPr lang="en-US" sz="2400" dirty="0"/>
              <a:t>: [0…6]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48598" y="5781053"/>
            <a:ext cx="3662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2800" b="1" dirty="0"/>
              <a:t>named nodes</a:t>
            </a:r>
          </a:p>
        </p:txBody>
      </p:sp>
    </p:spTree>
    <p:extLst>
      <p:ext uri="{BB962C8B-B14F-4D97-AF65-F5344CB8AC3E}">
        <p14:creationId xmlns:p14="http://schemas.microsoft.com/office/powerpoint/2010/main" val="30089558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1198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Suppose we have a </a:t>
            </a:r>
            <a:r>
              <a:rPr lang="en-US" sz="2000" b="1" dirty="0"/>
              <a:t>graph of </a:t>
            </a:r>
            <a:r>
              <a:rPr lang="en-US" sz="2000" b="1" i="1" dirty="0"/>
              <a:t>n</a:t>
            </a:r>
            <a:r>
              <a:rPr lang="en-US" sz="2000" b="1" dirty="0"/>
              <a:t>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</a:t>
            </a:r>
            <a:r>
              <a:rPr lang="en-US" dirty="0">
                <a:sym typeface="Wingdings" panose="05000000000000000000" pitchFamily="2" charset="2"/>
              </a:rPr>
              <a:t>e can assign a number for each node in the range [0…</a:t>
            </a:r>
            <a:r>
              <a:rPr lang="en-US" b="1" i="1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-1]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 – How?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5008" y="5464793"/>
            <a:ext cx="3969944" cy="968495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72000" tIns="72000" rIns="72000" bIns="72000" anchor="ctr"/>
          <a:lstStyle>
            <a:defPPr>
              <a:defRPr lang="en-US"/>
            </a:defPPr>
            <a:lvl1pPr marL="95250">
              <a:defRPr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effectLst/>
              </a:rPr>
              <a:t>var g = </a:t>
            </a:r>
          </a:p>
          <a:p>
            <a:r>
              <a:rPr lang="en-US" sz="2000" noProof="1">
                <a:effectLst/>
              </a:rPr>
              <a:t>    new List&lt;int&gt;[</a:t>
            </a:r>
            <a:r>
              <a:rPr lang="en-US" sz="2000" i="1" noProof="1">
                <a:effectLst/>
              </a:rPr>
              <a:t>n</a:t>
            </a:r>
            <a:r>
              <a:rPr lang="en-US" sz="2000" noProof="1">
                <a:effectLst/>
              </a:rPr>
              <a:t>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10400" y="5464790"/>
            <a:ext cx="4629634" cy="968497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72000" tIns="72000" rIns="72000" bIns="72000" anchor="ctr"/>
          <a:lstStyle>
            <a:defPPr>
              <a:defRPr lang="en-US"/>
            </a:defPPr>
            <a:lvl1pPr marL="95250">
              <a:defRPr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effectLst/>
              </a:rPr>
              <a:t>var g = new Dictionary&lt;</a:t>
            </a:r>
            <a:endParaRPr lang="bg-BG" sz="2000" noProof="1">
              <a:effectLst/>
            </a:endParaRPr>
          </a:p>
          <a:p>
            <a:r>
              <a:rPr lang="bg-BG" sz="2000" noProof="1">
                <a:effectLst/>
              </a:rPr>
              <a:t>  </a:t>
            </a:r>
            <a:r>
              <a:rPr lang="en-US" sz="2000" noProof="1">
                <a:effectLst/>
              </a:rPr>
              <a:t>string, List&lt;string&gt;&gt;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43399"/>
              </p:ext>
            </p:extLst>
          </p:nvPr>
        </p:nvGraphicFramePr>
        <p:xfrm>
          <a:off x="4711433" y="2698474"/>
          <a:ext cx="2124901" cy="37348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1">
                          <a:effectLst/>
                        </a:rPr>
                        <a:t>Ruse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1">
                          <a:effectLst/>
                        </a:rPr>
                        <a:t>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1">
                          <a:effectLst/>
                        </a:rPr>
                        <a:t>Pleven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1">
                          <a:effectLst/>
                        </a:rPr>
                        <a:t>Varna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1">
                          <a:effectLst/>
                        </a:rPr>
                        <a:t>Bourgas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1">
                          <a:effectLst/>
                        </a:rPr>
                        <a:t>Stara Zagora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1">
                          <a:effectLst/>
                        </a:rPr>
                        <a:t>Plovdiv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4033" y="2604668"/>
            <a:ext cx="3011894" cy="268824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82520" y="2685829"/>
            <a:ext cx="3895080" cy="25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68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3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419117023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190</a:t>
            </a:fld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of Named Nodes – Example</a:t>
            </a:r>
            <a:endParaRPr lang="bg-BG" dirty="0"/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738637" y="1903015"/>
            <a:ext cx="1071155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graph = new Dictionary&lt;string, List&lt;string&gt;&gt;()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 "Sofia", new List&lt;string&gt;()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"Plovdiv", "Varna", "Bourgas", "Pleven", "Stara Zagora" }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 "Plovdiv", new List&lt;string&gt;()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"Bourgas", "Ruse" }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 "Varna", new List&lt;string&gt;()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"Ruse", "Stara Zagora" }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 "Bourgas", new List&lt;string&gt;()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"Plovdiv", "Pleven" }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 "Ruse", new List&lt;string&gt;()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"Varna", "Plovdiv" }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 "Pleven", new List&lt;string&gt;()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"Bourgas", "Stara Zagora" }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 "Stara Zagora", new List&lt;string&gt;()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"Varna", "Pleven" }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98797" y="3009115"/>
            <a:ext cx="4548614" cy="292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35497"/>
      </p:ext>
    </p:extLst>
  </p:cSld>
  <p:clrMapOvr>
    <a:masterClrMapping/>
  </p:clrMapOvr>
  <p:transition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191</a:t>
            </a:fld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of Numbered Nodes – Example</a:t>
            </a:r>
            <a:endParaRPr lang="bg-BG" dirty="0"/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854862" y="1885114"/>
            <a:ext cx="10711550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Graph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List&lt;int&gt;[] childNodes;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string[] nodeNames;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Graph g = new Graph(new List&lt;int&gt;[]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{3, 6}, // children of node 0 (Ruse)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{2, 3, 4, 5, 6}, // successors of node 1 (Sofia)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{1, 4, 5}, // successors of node 2 (Pleven)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{0, 1, 5}, // successors of node 3 (Varna)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{1, 2, 6}, // successors of node 4 (Bourgas)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{1, 2, 3}, // successors of node 5 (Stara Zagora)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new List&lt;int&gt; {0, 1, 4}  // successors of node 6 (Plovdiv)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new string[] {"Ruse", "Sofia", "Pleven", "Varna", "Bourgas", … });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0602" y="2097088"/>
            <a:ext cx="2456809" cy="21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7550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188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/>
              <a:t>Using OOP:</a:t>
            </a:r>
          </a:p>
          <a:p>
            <a:pPr lvl="1"/>
            <a:r>
              <a:rPr lang="en-US" sz="1800" dirty="0"/>
              <a:t>Class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</a:p>
          <a:p>
            <a:pPr lvl="1"/>
            <a:r>
              <a:rPr lang="en-US" sz="1800" dirty="0"/>
              <a:t>Class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sz="1800" dirty="0"/>
              <a:t> (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Class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</a:p>
          <a:p>
            <a:pPr lvl="1"/>
            <a:r>
              <a:rPr lang="en-US" sz="1800" dirty="0"/>
              <a:t>Optional classes</a:t>
            </a:r>
          </a:p>
          <a:p>
            <a:pPr lvl="1"/>
            <a:r>
              <a:rPr lang="en-US" sz="1800" dirty="0"/>
              <a:t>Algorithm classes</a:t>
            </a:r>
          </a:p>
          <a:p>
            <a:r>
              <a:rPr lang="en-US" sz="2000" dirty="0"/>
              <a:t>Using external graph and algorithms library:</a:t>
            </a:r>
          </a:p>
          <a:p>
            <a:pPr lvl="1"/>
            <a:r>
              <a:rPr lang="en-US" sz="1800" b="1" noProof="1">
                <a:latin typeface="Consolas" panose="020B0609020204030204" pitchFamily="49" charset="0"/>
                <a:cs typeface="Consolas" panose="020B0609020204030204" pitchFamily="49" charset="0"/>
              </a:rPr>
              <a:t>QuickGraph</a:t>
            </a:r>
            <a:r>
              <a:rPr lang="en-US" sz="1800" dirty="0"/>
              <a:t> – </a:t>
            </a:r>
            <a:r>
              <a:rPr lang="en-US" sz="18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http://quickgraph.codeplex.com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OOP-Based-Graph Representation</a:t>
            </a:r>
          </a:p>
        </p:txBody>
      </p:sp>
      <p:pic>
        <p:nvPicPr>
          <p:cNvPr id="2052" name="Picture 4" descr="TraversalInterfa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602" y="1888859"/>
            <a:ext cx="5140612" cy="3991189"/>
          </a:xfrm>
          <a:prstGeom prst="roundRect">
            <a:avLst>
              <a:gd name="adj" fmla="val 115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38088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193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1141412" y="1844601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Depth-First Search</a:t>
            </a:r>
            <a:r>
              <a:rPr lang="en-US" dirty="0"/>
              <a:t> (</a:t>
            </a:r>
            <a:r>
              <a:rPr lang="en-US" b="1" dirty="0"/>
              <a:t>DFS</a:t>
            </a:r>
            <a:r>
              <a:rPr lang="en-US" dirty="0"/>
              <a:t>) first visits all descendants of given node recursively, finally visits the node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78239" y="2977755"/>
            <a:ext cx="5208316" cy="30415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visited[0 … n-1] = false;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(v</a:t>
            </a:r>
            <a:r>
              <a:rPr lang="en-US" b="1" noProof="1"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b="1" noProof="1"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n-1) DFS(v)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DFS</a:t>
            </a:r>
            <a:r>
              <a:rPr lang="en-US" b="1" noProof="1"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not visited[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]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visited[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] = true;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for each child 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node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DFS(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464312" y="2338102"/>
            <a:ext cx="4889489" cy="3910299"/>
            <a:chOff x="6462723" y="2338101"/>
            <a:chExt cx="4889489" cy="3910299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46195"/>
              <a:ext cx="728769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73193"/>
              <a:ext cx="728769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8967"/>
              <a:ext cx="727345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531204"/>
              <a:ext cx="728769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532369"/>
              <a:ext cx="731617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179841"/>
              <a:ext cx="819666" cy="94385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46157"/>
              <a:ext cx="260512" cy="7892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58362"/>
              <a:ext cx="285930" cy="76485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179841"/>
              <a:ext cx="832374" cy="943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8773"/>
              <a:ext cx="728769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28662"/>
              <a:ext cx="10593" cy="8157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61197"/>
              <a:ext cx="728769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56972"/>
              <a:ext cx="727345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80045"/>
              <a:ext cx="575425" cy="89199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93271"/>
              <a:ext cx="597276" cy="85435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56778"/>
              <a:ext cx="728769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70566"/>
              <a:ext cx="6541" cy="76485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8409090" y="4391846"/>
              <a:ext cx="467605" cy="2424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V="1">
              <a:off x="6783404" y="2750060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9069188" y="4780385"/>
              <a:ext cx="110281" cy="76724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H="1" flipV="1">
              <a:off x="9419441" y="4753491"/>
              <a:ext cx="433226" cy="78753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9629614" y="4391847"/>
              <a:ext cx="518528" cy="4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29164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194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1141413" y="1842392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Breadth-First Search</a:t>
            </a:r>
            <a:r>
              <a:rPr lang="en-US" dirty="0"/>
              <a:t> (BFS) first visits the neighbor nodes, then the neighbors of neighbors, then their neighbors,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132578" y="2993413"/>
            <a:ext cx="5114838" cy="3083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BFS</a:t>
            </a:r>
            <a:r>
              <a:rPr lang="en-US" b="1" noProof="1"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queue 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b="1" i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visited[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] = 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b="1" i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b="1" i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if not visited[</a:t>
            </a:r>
            <a:r>
              <a:rPr lang="en-US" b="1" i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  queue  </a:t>
            </a:r>
            <a:r>
              <a:rPr lang="en-US" b="1" i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  visited[</a:t>
            </a:r>
            <a:r>
              <a:rPr lang="en-US" b="1" i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] = 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16712" y="2338102"/>
            <a:ext cx="4889489" cy="3910299"/>
            <a:chOff x="6615123" y="2338101"/>
            <a:chExt cx="4889489" cy="3910299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9042542" y="2546195"/>
              <a:ext cx="728769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300542" y="4073193"/>
              <a:ext cx="728769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820473" y="4068967"/>
              <a:ext cx="727345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812154" y="5531204"/>
              <a:ext cx="728769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772995" y="5532369"/>
              <a:ext cx="731617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372092" y="3179841"/>
              <a:ext cx="819666" cy="94385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271937" y="4746157"/>
              <a:ext cx="260512" cy="7892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799318" y="4758362"/>
              <a:ext cx="285930" cy="76485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623830" y="3179841"/>
              <a:ext cx="832374" cy="943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9044559" y="4068773"/>
              <a:ext cx="728769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397200" y="3228662"/>
              <a:ext cx="10593" cy="8157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779444" y="5561197"/>
              <a:ext cx="728769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853490" y="5556972"/>
              <a:ext cx="727345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361808" y="4680045"/>
              <a:ext cx="575425" cy="89199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403863" y="4693271"/>
              <a:ext cx="597276" cy="85435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819111" y="5556778"/>
              <a:ext cx="728769" cy="6872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168579" y="4770566"/>
              <a:ext cx="6541" cy="76485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151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68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749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422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035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295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987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5902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65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>
              <a:off x="8566660" y="4379273"/>
              <a:ext cx="467605" cy="2424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 flipV="1">
              <a:off x="6940974" y="2737487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Line 13"/>
            <p:cNvSpPr>
              <a:spLocks noChangeShapeType="1"/>
            </p:cNvSpPr>
            <p:nvPr/>
          </p:nvSpPr>
          <p:spPr bwMode="auto">
            <a:xfrm flipV="1">
              <a:off x="9209333" y="4767812"/>
              <a:ext cx="127707" cy="78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Line 13"/>
            <p:cNvSpPr>
              <a:spLocks noChangeShapeType="1"/>
            </p:cNvSpPr>
            <p:nvPr/>
          </p:nvSpPr>
          <p:spPr bwMode="auto">
            <a:xfrm flipH="1" flipV="1">
              <a:off x="9563562" y="4740917"/>
              <a:ext cx="452506" cy="80010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 flipV="1">
              <a:off x="9787184" y="4379274"/>
              <a:ext cx="518528" cy="4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88903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187"/>
            <a:ext cx="9905999" cy="4356901"/>
          </a:xfrm>
        </p:spPr>
        <p:txBody>
          <a:bodyPr>
            <a:normAutofit/>
          </a:bodyPr>
          <a:lstStyle/>
          <a:p>
            <a:r>
              <a:rPr lang="en-US" sz="2000" dirty="0"/>
              <a:t>We barely touched the surface of the graph theory</a:t>
            </a:r>
          </a:p>
          <a:p>
            <a:r>
              <a:rPr lang="en-US" sz="2000" dirty="0"/>
              <a:t>There are many algorithms for practical tasks:</a:t>
            </a:r>
          </a:p>
          <a:p>
            <a:pPr lvl="1"/>
            <a:r>
              <a:rPr lang="en-US" sz="1800" b="1" dirty="0"/>
              <a:t>Connected Components </a:t>
            </a:r>
            <a:r>
              <a:rPr lang="en-US" sz="1800" dirty="0"/>
              <a:t>– finds subgraphs </a:t>
            </a:r>
          </a:p>
          <a:p>
            <a:pPr lvl="1"/>
            <a:r>
              <a:rPr lang="en-US" sz="1800" b="1" dirty="0"/>
              <a:t>Topological Sorting </a:t>
            </a:r>
            <a:r>
              <a:rPr lang="en-US" sz="1800" dirty="0"/>
              <a:t>– returns the graph in a sorted manner</a:t>
            </a:r>
          </a:p>
          <a:p>
            <a:pPr lvl="1"/>
            <a:r>
              <a:rPr lang="en-US" sz="1800" b="1" dirty="0"/>
              <a:t>Minimum Spanning Tree </a:t>
            </a:r>
            <a:r>
              <a:rPr lang="en-US" sz="1800" dirty="0"/>
              <a:t>– finds a tree in the graph</a:t>
            </a:r>
          </a:p>
          <a:p>
            <a:pPr lvl="1"/>
            <a:r>
              <a:rPr lang="en-US" sz="1800" b="1" dirty="0"/>
              <a:t>Dijkstra’s Algorithm </a:t>
            </a:r>
            <a:r>
              <a:rPr lang="en-US" sz="1800" dirty="0"/>
              <a:t>– finds the shortest paths in a graph</a:t>
            </a:r>
          </a:p>
          <a:p>
            <a:pPr lvl="1"/>
            <a:r>
              <a:rPr lang="en-US" sz="1800" b="1" dirty="0"/>
              <a:t>Bi-Connectivity</a:t>
            </a:r>
            <a:r>
              <a:rPr lang="en-US" sz="1800" dirty="0"/>
              <a:t> – finds articulation points in a graph</a:t>
            </a:r>
          </a:p>
          <a:p>
            <a:pPr lvl="1"/>
            <a:r>
              <a:rPr lang="en-US" sz="1800" b="1" dirty="0"/>
              <a:t>Max Flow </a:t>
            </a:r>
            <a:r>
              <a:rPr lang="en-US" sz="1800" dirty="0"/>
              <a:t>– finds a network flow in a graph </a:t>
            </a:r>
          </a:p>
          <a:p>
            <a:pPr lvl="1"/>
            <a:r>
              <a:rPr lang="en-US" sz="1800" b="1" dirty="0"/>
              <a:t>A* </a:t>
            </a:r>
            <a:r>
              <a:rPr lang="en-US" sz="1800" dirty="0"/>
              <a:t>- a pathfinding algorithm to a single destination</a:t>
            </a:r>
          </a:p>
          <a:p>
            <a:r>
              <a:rPr lang="en-US" sz="2200" dirty="0"/>
              <a:t>If you are interested in a workshop about these algorithms, let me know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64884718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Combining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2246036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197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Efficiency – Comparison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02269"/>
              </p:ext>
            </p:extLst>
          </p:nvPr>
        </p:nvGraphicFramePr>
        <p:xfrm>
          <a:off x="1141413" y="1955548"/>
          <a:ext cx="9297233" cy="397611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077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63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 Structure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Add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Find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Delete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Get-by-index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Static array: T[]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2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Double-linked list: </a:t>
                      </a:r>
                      <a:r>
                        <a:rPr kumimoji="0" lang="en-US" sz="24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LinkedList&lt;T&gt;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2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Auto-resizable array-based list: List&lt;T&gt;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7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Stack: Stack&lt;T&gt;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7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Queue: Queue&lt;T&gt;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70519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Efficiency – Comparison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016470"/>
              </p:ext>
            </p:extLst>
          </p:nvPr>
        </p:nvGraphicFramePr>
        <p:xfrm>
          <a:off x="1141412" y="1904481"/>
          <a:ext cx="9324394" cy="417430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287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42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 Structure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Add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Find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Delete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Get-by-index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9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Hash-table: Dictionary&lt;K,V&gt;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Balanced tree-based dictionary: </a:t>
                      </a:r>
                      <a:r>
                        <a:rPr kumimoji="0" lang="en-US" sz="24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SortedDictionary&lt;K,V&gt;</a:t>
                      </a:r>
                      <a:endParaRPr kumimoji="0" lang="en-US" sz="24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bg-BG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bg-BG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bg-BG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Hash-table-based set: </a:t>
                      </a:r>
                      <a:r>
                        <a:rPr kumimoji="0" lang="en-US" sz="24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HashSet&lt;T&gt;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0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Balanced tree-based set: </a:t>
                      </a:r>
                      <a:r>
                        <a:rPr kumimoji="0" lang="en-US" sz="24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SortedSet&lt;T&gt;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bg-BG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bg-BG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bg-BG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-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69772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1547"/>
            <a:ext cx="9905999" cy="3541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Many scenarios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combine several 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ideal DS </a:t>
            </a:r>
            <a:r>
              <a:rPr lang="en-US" dirty="0">
                <a:sym typeface="Wingdings" panose="05000000000000000000" pitchFamily="2" charset="2"/>
              </a:rPr>
              <a:t> choose between space and 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For example, we can combine: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hash-table for fast search by key</a:t>
            </a:r>
            <a:r>
              <a:rPr lang="en-US" baseline="-25000" dirty="0"/>
              <a:t>1</a:t>
            </a:r>
            <a:r>
              <a:rPr lang="bg-BG" dirty="0"/>
              <a:t> (</a:t>
            </a:r>
            <a:r>
              <a:rPr lang="en-US" dirty="0"/>
              <a:t>e.g. </a:t>
            </a:r>
            <a:r>
              <a:rPr lang="en-US" i="1" dirty="0"/>
              <a:t>name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hash-table for fast search by {key</a:t>
            </a:r>
            <a:r>
              <a:rPr lang="en-US" baseline="-25000" dirty="0"/>
              <a:t>2</a:t>
            </a:r>
            <a:r>
              <a:rPr lang="en-US" dirty="0"/>
              <a:t> + key</a:t>
            </a:r>
            <a:r>
              <a:rPr lang="en-US" baseline="-25000" dirty="0"/>
              <a:t>3</a:t>
            </a:r>
            <a:r>
              <a:rPr lang="en-US" dirty="0"/>
              <a:t>} (e.g. </a:t>
            </a:r>
            <a:r>
              <a:rPr lang="en-US" i="1" dirty="0"/>
              <a:t>name + town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balanced search tree for fast </a:t>
            </a:r>
            <a:r>
              <a:rPr lang="en-US" noProof="1"/>
              <a:t>extract-range(start_key … end_key)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rope for fast access-by-index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balanced search tree for fast </a:t>
            </a:r>
            <a:r>
              <a:rPr lang="en-US" noProof="1"/>
              <a:t>access-by-sorted-index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1741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000" dirty="0"/>
              <a:t>Tree-Like Data Structures</a:t>
            </a:r>
          </a:p>
          <a:p>
            <a:r>
              <a:rPr lang="en-US" sz="2000" dirty="0"/>
              <a:t>Traversing Trees And Traversal Order</a:t>
            </a:r>
            <a:endParaRPr lang="bg-BG" sz="2000" dirty="0"/>
          </a:p>
          <a:p>
            <a:r>
              <a:rPr lang="en-US" sz="2000" dirty="0"/>
              <a:t>Binary Trees</a:t>
            </a:r>
          </a:p>
          <a:p>
            <a:r>
              <a:rPr lang="en-US" sz="2000" dirty="0"/>
              <a:t>Heaps &amp; Priority Queues</a:t>
            </a:r>
          </a:p>
          <a:p>
            <a:r>
              <a:rPr lang="en-US" sz="2000" dirty="0"/>
              <a:t>Balanced Binary Search Trees &amp; AVL Trees</a:t>
            </a:r>
          </a:p>
          <a:p>
            <a:r>
              <a:rPr lang="en-US" sz="2000" dirty="0"/>
              <a:t>B-Trees &amp; Red-Black Trees</a:t>
            </a:r>
          </a:p>
          <a:p>
            <a:r>
              <a:rPr lang="en-US" sz="2000" dirty="0"/>
              <a:t>Interval Trees</a:t>
            </a:r>
          </a:p>
          <a:p>
            <a:r>
              <a:rPr lang="en-US" sz="2000" dirty="0"/>
              <a:t>Rope &amp; </a:t>
            </a:r>
            <a:r>
              <a:rPr lang="en-US" sz="2000" dirty="0" err="1"/>
              <a:t>Trie</a:t>
            </a:r>
            <a:endParaRPr lang="en-US" sz="2000" dirty="0"/>
          </a:p>
          <a:p>
            <a:r>
              <a:rPr lang="en-US" sz="2000" dirty="0"/>
              <a:t>Graphs</a:t>
            </a:r>
          </a:p>
          <a:p>
            <a:endParaRPr lang="en-US" dirty="0"/>
          </a:p>
          <a:p>
            <a:endParaRPr lang="en-US" dirty="0"/>
          </a:p>
          <a:p>
            <a:endParaRPr lang="en-US" noProof="1"/>
          </a:p>
          <a:p>
            <a:pPr marL="0" indent="0">
              <a:buNone/>
            </a:pPr>
            <a:endParaRPr lang="en-US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19, 21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grpSp>
        <p:nvGrpSpPr>
          <p:cNvPr id="60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Arrow 83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3974589783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81" y="173054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Design a data structure that efficiently implements: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2000" i="1" dirty="0"/>
              <a:t>Hint: Implement everything by using lists only to assert your logic</a:t>
            </a:r>
          </a:p>
          <a:p>
            <a:pPr>
              <a:lnSpc>
                <a:spcPct val="110000"/>
              </a:lnSpc>
            </a:pPr>
            <a:r>
              <a:rPr lang="en-US" sz="2000" i="1" dirty="0"/>
              <a:t>Hint: Check </a:t>
            </a:r>
            <a:r>
              <a:rPr lang="en-US" sz="2000" i="1" dirty="0" err="1"/>
              <a:t>Wintellect</a:t>
            </a:r>
            <a:r>
              <a:rPr lang="en-US" sz="2000" i="1" dirty="0"/>
              <a:t> Power Collections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Exercise: Collection of people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9908"/>
              </p:ext>
            </p:extLst>
          </p:nvPr>
        </p:nvGraphicFramePr>
        <p:xfrm>
          <a:off x="1141413" y="2196294"/>
          <a:ext cx="10104422" cy="32308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750456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  <a:gridCol w="5353966">
                  <a:extLst>
                    <a:ext uri="{9D8B030D-6E8A-4147-A177-3AD203B41FA5}">
                      <a16:colId xmlns:a16="http://schemas.microsoft.com/office/drawing/2014/main" val="664313984"/>
                    </a:ext>
                  </a:extLst>
                </a:gridCol>
              </a:tblGrid>
              <a:tr h="438616">
                <a:tc>
                  <a:txBody>
                    <a:bodyPr/>
                    <a:lstStyle/>
                    <a:p>
                      <a:pPr algn="ctr"/>
                      <a:r>
                        <a:rPr lang="en-GB" sz="2400" b="1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Return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Add</a:t>
                      </a:r>
                      <a:r>
                        <a:rPr lang="en-GB" sz="2000" b="0" noProof="1">
                          <a:solidFill>
                            <a:schemeClr val="bg1"/>
                          </a:solidFill>
                          <a:effectLst/>
                        </a:rPr>
                        <a:t>(email, name, age, town)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bool </a:t>
                      </a:r>
                      <a:r>
                        <a:rPr lang="en-GB" sz="2000" b="0" noProof="1">
                          <a:solidFill>
                            <a:schemeClr val="bg1"/>
                          </a:solidFill>
                          <a:effectLst/>
                        </a:rPr>
                        <a:t>– unique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Find</a:t>
                      </a:r>
                      <a:r>
                        <a:rPr lang="en-GB" sz="2000" b="0" noProof="1">
                          <a:solidFill>
                            <a:schemeClr val="bg1"/>
                          </a:solidFill>
                          <a:effectLst/>
                        </a:rPr>
                        <a:t>(email)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Person</a:t>
                      </a:r>
                      <a:r>
                        <a:rPr lang="en-GB" sz="2000" b="0" noProof="1">
                          <a:solidFill>
                            <a:schemeClr val="bg1"/>
                          </a:solidFill>
                          <a:effectLst/>
                        </a:rPr>
                        <a:t> or</a:t>
                      </a:r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  <a:r>
                        <a:rPr lang="en-GB" sz="2000" b="0" noProof="1">
                          <a:solidFill>
                            <a:schemeClr val="bg1"/>
                          </a:solidFill>
                          <a:effectLst/>
                        </a:rPr>
                        <a:t>(email)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Find-All</a:t>
                      </a:r>
                      <a:r>
                        <a:rPr lang="en-GB" sz="2000" b="0" noProof="1">
                          <a:solidFill>
                            <a:schemeClr val="bg1"/>
                          </a:solidFill>
                          <a:effectLst/>
                        </a:rPr>
                        <a:t>(email_domain)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IEnumerable&lt;P&gt;</a:t>
                      </a:r>
                      <a:r>
                        <a:rPr lang="en-GB" sz="2000" noProof="1">
                          <a:solidFill>
                            <a:schemeClr val="bg1"/>
                          </a:solidFill>
                          <a:effectLst/>
                        </a:rPr>
                        <a:t> – sorted by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Find-All</a:t>
                      </a:r>
                      <a:r>
                        <a:rPr lang="en-GB" sz="2000" b="0" noProof="1">
                          <a:solidFill>
                            <a:schemeClr val="bg1"/>
                          </a:solidFill>
                          <a:effectLst/>
                        </a:rPr>
                        <a:t>(name, town)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IEnumerable&lt;P&gt;</a:t>
                      </a:r>
                      <a:r>
                        <a:rPr lang="en-GB" sz="2000" noProof="1">
                          <a:solidFill>
                            <a:schemeClr val="bg1"/>
                          </a:solidFill>
                          <a:effectLst/>
                        </a:rPr>
                        <a:t> – sorted by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Find-All</a:t>
                      </a:r>
                      <a:r>
                        <a:rPr lang="en-GB" sz="2000" b="0" noProof="1">
                          <a:solidFill>
                            <a:schemeClr val="bg1"/>
                          </a:solidFill>
                          <a:effectLst/>
                        </a:rPr>
                        <a:t>(start_age, end_age)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Ienumerable&lt;P&gt;</a:t>
                      </a:r>
                      <a:r>
                        <a:rPr lang="en-GB" sz="2000" noProof="1">
                          <a:solidFill>
                            <a:schemeClr val="bg1"/>
                          </a:solidFill>
                          <a:effectLst/>
                        </a:rPr>
                        <a:t> – sorted by age,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Find-All</a:t>
                      </a:r>
                      <a:r>
                        <a:rPr lang="en-GB" sz="2000" b="0" noProof="1">
                          <a:solidFill>
                            <a:schemeClr val="bg1"/>
                          </a:solidFill>
                          <a:effectLst/>
                        </a:rPr>
                        <a:t>(start_age, end_age, town)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noProof="1">
                          <a:solidFill>
                            <a:schemeClr val="bg1"/>
                          </a:solidFill>
                          <a:effectLst/>
                        </a:rPr>
                        <a:t>Ienumerable&lt;P&gt;</a:t>
                      </a:r>
                      <a:r>
                        <a:rPr lang="en-GB" sz="2000" noProof="1">
                          <a:solidFill>
                            <a:schemeClr val="bg1"/>
                          </a:solidFill>
                          <a:effectLst/>
                        </a:rPr>
                        <a:t> – sorted by age,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6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95240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19, 21, 14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grpSp>
        <p:nvGrpSpPr>
          <p:cNvPr id="27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293186" y="2502836"/>
              <a:ext cx="670324" cy="8030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799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3172578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46493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301191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731952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cs typeface="Times New Roman" pitchFamily="18" charset="0"/>
                <a:sym typeface="Symbol" pitchFamily="18" charset="2"/>
              </a:rPr>
              <a:t>Binary trees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: the most widespread 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Each node </a:t>
            </a:r>
            <a:r>
              <a:rPr lang="en-US" b="1" dirty="0">
                <a:cs typeface="Times New Roman" pitchFamily="18" charset="0"/>
                <a:sym typeface="Symbol" pitchFamily="18" charset="2"/>
              </a:rPr>
              <a:t>has at most 2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dirty="0">
                <a:cs typeface="Times New Roman" pitchFamily="18" charset="0"/>
                <a:sym typeface="Symbol" pitchFamily="18" charset="2"/>
              </a:rPr>
              <a:t>children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b="1" dirty="0">
                <a:cs typeface="Times New Roman" pitchFamily="18" charset="0"/>
                <a:sym typeface="Symbol" pitchFamily="18" charset="2"/>
              </a:rPr>
              <a:t>left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b="1" dirty="0">
                <a:cs typeface="Times New Roman" pitchFamily="18" charset="0"/>
                <a:sym typeface="Symbol" pitchFamily="18" charset="2"/>
              </a:rPr>
              <a:t>right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)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6102349" y="3275339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7405877" y="4097664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4403108" y="4097664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3733800" y="5124737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5001905" y="5126328"/>
            <a:ext cx="806239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5160442" y="3797905"/>
            <a:ext cx="969202" cy="50114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4267676" y="4741196"/>
            <a:ext cx="266631" cy="4212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4998286" y="4801872"/>
            <a:ext cx="218434" cy="373946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6851667" y="3863545"/>
            <a:ext cx="626157" cy="417672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6637360" y="5031423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7257749" y="4801873"/>
            <a:ext cx="300914" cy="30830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921828" y="3436956"/>
            <a:ext cx="3737060" cy="2711632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581976" y="2719436"/>
            <a:ext cx="2209225" cy="557164"/>
          </a:xfrm>
          <a:prstGeom prst="wedgeRoundRectCallout">
            <a:avLst>
              <a:gd name="adj1" fmla="val 64507"/>
              <a:gd name="adj2" fmla="val 542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Root 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075384" y="3789013"/>
            <a:ext cx="1404195" cy="963286"/>
          </a:xfrm>
          <a:prstGeom prst="wedgeRoundRectCallout">
            <a:avLst>
              <a:gd name="adj1" fmla="val 92905"/>
              <a:gd name="adj2" fmla="val 404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Left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subtree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458201" y="3405236"/>
            <a:ext cx="2209225" cy="557164"/>
          </a:xfrm>
          <a:prstGeom prst="wedgeRoundRectCallout">
            <a:avLst>
              <a:gd name="adj1" fmla="val -65978"/>
              <a:gd name="adj2" fmla="val 63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Right child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696776" y="5943600"/>
            <a:ext cx="2209225" cy="557164"/>
          </a:xfrm>
          <a:prstGeom prst="wedgeRoundRectCallout">
            <a:avLst>
              <a:gd name="adj1" fmla="val -65490"/>
              <a:gd name="adj2" fmla="val -610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Left child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Traversal: Pre-order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Root </a:t>
            </a:r>
            <a:r>
              <a:rPr lang="en-GB" dirty="0">
                <a:sym typeface="Wingdings" panose="05000000000000000000" pitchFamily="2" charset="2"/>
              </a:rPr>
              <a:t> Left  Right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601"/>
            <a:ext cx="5105400" cy="3631173"/>
            <a:chOff x="6170612" y="2286000"/>
            <a:chExt cx="5105400" cy="3631173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583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17 9 3 11 25 20 13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41412" y="3126481"/>
            <a:ext cx="4350961" cy="27551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PreOrder 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node.Value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PreOrder(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PreOrder(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5652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Traversal: In-order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Left </a:t>
            </a:r>
            <a:r>
              <a:rPr lang="en-GB" dirty="0">
                <a:sym typeface="Wingdings" panose="05000000000000000000" pitchFamily="2" charset="2"/>
              </a:rPr>
              <a:t> Root  Right</a:t>
            </a:r>
            <a:endParaRPr lang="en-GB" dirty="0"/>
          </a:p>
          <a:p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601"/>
            <a:ext cx="5105400" cy="3631173"/>
            <a:chOff x="6170612" y="2286000"/>
            <a:chExt cx="5105400" cy="3631173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583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3 9 11 17 20 25 31</a:t>
              </a:r>
            </a:p>
          </p:txBody>
        </p:sp>
      </p:grp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4841750" y="5943600"/>
            <a:ext cx="2860895" cy="557164"/>
          </a:xfrm>
          <a:prstGeom prst="wedgeRoundRectCallout">
            <a:avLst>
              <a:gd name="adj1" fmla="val 45863"/>
              <a:gd name="adj2" fmla="val -694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BST: Sorted Order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44589" y="3082023"/>
            <a:ext cx="4467183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InOrder 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PreOrder(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node.Value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PreOrder(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6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Traversal: Post-order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Left </a:t>
            </a:r>
            <a:r>
              <a:rPr lang="en-GB" dirty="0">
                <a:sym typeface="Wingdings" panose="05000000000000000000" pitchFamily="2" charset="2"/>
              </a:rPr>
              <a:t> Right  Root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803"/>
            <a:ext cx="5105400" cy="3631173"/>
            <a:chOff x="6170612" y="2286000"/>
            <a:chExt cx="5105400" cy="3631173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583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3 11 9 17 20 31 25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48968" y="3121507"/>
            <a:ext cx="4616091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InOrder 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PreOrder(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PreOrder(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node.Value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28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832741"/>
            <a:ext cx="9905999" cy="354171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Binary search trees are ordered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b="1" i="1" dirty="0">
                <a:cs typeface="Times New Roman" pitchFamily="18" charset="0"/>
                <a:sym typeface="Symbol" pitchFamily="18" charset="2"/>
              </a:rPr>
              <a:t>x</a:t>
            </a:r>
            <a:endParaRPr lang="en-US" b="1" dirty="0">
              <a:cs typeface="Times New Roman" pitchFamily="18" charset="0"/>
              <a:sym typeface="Symbol" pitchFamily="18" charset="2"/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Elements in left subtree of </a:t>
            </a:r>
            <a:r>
              <a:rPr lang="en-US" b="1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b="1" noProof="1">
                <a:cs typeface="Times New Roman" pitchFamily="18" charset="0"/>
                <a:sym typeface="Symbol" pitchFamily="18" charset="2"/>
              </a:rPr>
              <a:t>&lt;</a:t>
            </a:r>
            <a:r>
              <a:rPr lang="en-US" b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i="1" dirty="0"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Elements in right subtree of </a:t>
            </a:r>
            <a:r>
              <a:rPr lang="en-US" b="1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b="1" dirty="0">
                <a:cs typeface="Times New Roman" pitchFamily="18" charset="0"/>
                <a:sym typeface="Symbol" pitchFamily="18" charset="2"/>
              </a:rPr>
              <a:t>&gt; </a:t>
            </a:r>
            <a:r>
              <a:rPr lang="en-US" b="1" i="1" dirty="0">
                <a:cs typeface="Times New Roman" pitchFamily="18" charset="0"/>
                <a:sym typeface="Symbol" pitchFamily="18" charset="2"/>
              </a:rPr>
              <a:t>x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0243287" y="4889724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8012901" y="3170461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9316429" y="3992786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313660" y="3992786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644352" y="5019859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912457" y="5021450"/>
            <a:ext cx="806239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7070994" y="3693027"/>
            <a:ext cx="969202" cy="50114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178228" y="4636318"/>
            <a:ext cx="266631" cy="4212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908838" y="4696994"/>
            <a:ext cx="218434" cy="373946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762219" y="3758667"/>
            <a:ext cx="626157" cy="417672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8547912" y="4926545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9168301" y="4696995"/>
            <a:ext cx="300914" cy="30830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9987236" y="4647421"/>
            <a:ext cx="381516" cy="34423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5070040" y="3414151"/>
            <a:ext cx="3255823" cy="2534056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631357" y="4451558"/>
            <a:ext cx="2563852" cy="568301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nodes are </a:t>
            </a:r>
            <a:r>
              <a:rPr lang="en-US" sz="2800" b="1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17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Try to implement all the data structures by yourself</a:t>
            </a:r>
          </a:p>
          <a:p>
            <a:pPr lvl="1"/>
            <a:r>
              <a:rPr lang="en-US" sz="2400" dirty="0"/>
              <a:t>After you understand the main theory behind them</a:t>
            </a:r>
          </a:p>
          <a:p>
            <a:r>
              <a:rPr lang="en-US" sz="2800" dirty="0"/>
              <a:t>If you have any issues, look at the provided examples</a:t>
            </a:r>
          </a:p>
          <a:p>
            <a:r>
              <a:rPr lang="en-US" sz="2800" dirty="0"/>
              <a:t>Complete the exercise at the end of the workshop</a:t>
            </a:r>
          </a:p>
          <a:p>
            <a:pPr lvl="1"/>
            <a:r>
              <a:rPr lang="en-US" sz="2400" dirty="0"/>
              <a:t>It needs multiple data structures and decisions around them</a:t>
            </a:r>
          </a:p>
          <a:p>
            <a:pPr lvl="1"/>
            <a:r>
              <a:rPr lang="en-US" sz="2400" dirty="0"/>
              <a:t>It will test your data structure skills and performance optimizations</a:t>
            </a:r>
          </a:p>
          <a:p>
            <a:r>
              <a:rPr lang="en-US" sz="2800" dirty="0"/>
              <a:t>This lecture is advanced and difficult</a:t>
            </a:r>
          </a:p>
          <a:p>
            <a:pPr lvl="1"/>
            <a:r>
              <a:rPr lang="en-US" sz="2400" dirty="0"/>
              <a:t>You may need to watch it more than once!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625768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1120887" y="1828799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Search for </a:t>
            </a:r>
            <a:r>
              <a:rPr lang="en-US" b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in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not null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</a:t>
            </a:r>
            <a:r>
              <a:rPr lang="en-GB" b="1" dirty="0">
                <a:cs typeface="Times New Roman" pitchFamily="18" charset="0"/>
                <a:sym typeface="Symbol" pitchFamily="18" charset="2"/>
              </a:rPr>
              <a:t>x </a:t>
            </a:r>
            <a:r>
              <a:rPr lang="en-GB" dirty="0">
                <a:cs typeface="Times New Roman" pitchFamily="18" charset="0"/>
                <a:sym typeface="Symbol" pitchFamily="18" charset="2"/>
              </a:rPr>
              <a:t>&lt; </a:t>
            </a:r>
            <a:r>
              <a:rPr lang="en-GB" noProof="1">
                <a:cs typeface="Times New Roman" pitchFamily="18" charset="0"/>
                <a:sym typeface="Symbol" pitchFamily="18" charset="2"/>
              </a:rPr>
              <a:t>node.value</a:t>
            </a:r>
            <a:r>
              <a:rPr lang="en-GB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go left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</a:t>
            </a:r>
            <a:r>
              <a:rPr lang="en-GB" b="1" dirty="0">
                <a:cs typeface="Times New Roman" pitchFamily="18" charset="0"/>
                <a:sym typeface="Wingdings" panose="05000000000000000000" pitchFamily="2" charset="2"/>
              </a:rPr>
              <a:t>x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&gt;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go right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</a:t>
            </a:r>
            <a:r>
              <a:rPr lang="en-GB" b="1" dirty="0">
                <a:cs typeface="Times New Roman" pitchFamily="18" charset="0"/>
                <a:sym typeface="Wingdings" panose="05000000000000000000" pitchFamily="2" charset="2"/>
              </a:rPr>
              <a:t>x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==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return node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Search </a:t>
            </a:r>
            <a:endParaRPr lang="bg-BG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46025" y="1828799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282044" y="4452783"/>
            <a:ext cx="6276739" cy="87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Search 12 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17 9 12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Search 27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null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51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1141412" y="1828799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Insert </a:t>
            </a:r>
            <a:r>
              <a:rPr lang="en-US" b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in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null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insert </a:t>
            </a:r>
            <a:r>
              <a:rPr lang="en-GB" b="1" dirty="0">
                <a:cs typeface="Times New Roman" pitchFamily="18" charset="0"/>
                <a:sym typeface="Wingdings" panose="05000000000000000000" pitchFamily="2" charset="2"/>
              </a:rPr>
              <a:t>x</a:t>
            </a:r>
            <a:endParaRPr lang="en-GB" b="1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else if </a:t>
            </a:r>
            <a:r>
              <a:rPr lang="en-GB" b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GB" dirty="0">
                <a:cs typeface="Times New Roman" pitchFamily="18" charset="0"/>
                <a:sym typeface="Symbol" pitchFamily="18" charset="2"/>
              </a:rPr>
              <a:t> &lt; </a:t>
            </a:r>
            <a:r>
              <a:rPr lang="en-GB" noProof="1">
                <a:cs typeface="Times New Roman" pitchFamily="18" charset="0"/>
                <a:sym typeface="Symbol" pitchFamily="18" charset="2"/>
              </a:rPr>
              <a:t>node.value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go left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</a:t>
            </a:r>
            <a:r>
              <a:rPr lang="en-GB" b="1" dirty="0">
                <a:cs typeface="Times New Roman" pitchFamily="18" charset="0"/>
                <a:sym typeface="Wingdings" panose="05000000000000000000" pitchFamily="2" charset="2"/>
              </a:rPr>
              <a:t>x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&gt;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go right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 node exists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Insert </a:t>
            </a:r>
            <a:endParaRPr lang="bg-BG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24600" y="1295400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141411" y="4389372"/>
            <a:ext cx="8170466" cy="87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 12 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17 9 12 return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27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null(insert)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34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1134402" y="1772179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Remove </a:t>
            </a:r>
            <a:r>
              <a:rPr lang="en-US" b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from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null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exit</a:t>
            </a: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leaf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remove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if node is non-leaf  </a:t>
            </a:r>
            <a:r>
              <a:rPr lang="en-GB" dirty="0">
                <a:cs typeface="Times New Roman" pitchFamily="18" charset="0"/>
                <a:sym typeface="Symbol" pitchFamily="18" charset="2"/>
              </a:rPr>
              <a:t>find replacement</a:t>
            </a:r>
            <a:endParaRPr lang="en-GB" dirty="0">
              <a:cs typeface="Times New Roman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3 cases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253800" y="184885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436241" y="3085374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997682" y="3032845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705688" y="4442238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>
            <a:off x="7718473" y="2452792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H="1">
            <a:off x="6761273" y="3812161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9222566" y="3812161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8991960" y="2512001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297910" y="4396694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10066956" y="3841032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160169" y="4397263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61831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1151599" y="1968750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1. Deleted has no right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its left child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9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(1)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045253" y="176062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227694" y="2997143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89135" y="2944614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497141" y="4354007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7509926" y="2364561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>
            <a:off x="6552726" y="3723930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9014019" y="3723930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8783413" y="2423770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0089363" y="4308463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858409" y="3752801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951622" y="430903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943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972 L 0.06772 -0.198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9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1151599" y="1971066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2. Deleted right's child has no left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right child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19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(2)</a:t>
            </a:r>
            <a:endParaRPr lang="bg-BG" dirty="0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9669833" y="4993781"/>
            <a:ext cx="329945" cy="7317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87929" y="5612927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null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7724865" y="1695574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8907306" y="2932096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468747" y="2879567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8176753" y="4288960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7189538" y="2299514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>
            <a:off x="6232338" y="3658883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693631" y="3658883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8463025" y="2358723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9768975" y="4243416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9538021" y="3687754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631234" y="4243985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466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3209E-6 -3.7037E-7 L -0.07176 -0.185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5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26" grpId="0" animBg="1"/>
      <p:bldP spid="38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1141413" y="1905000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3. Deleted right's child has left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find min in deleted right's left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min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17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(3)</a:t>
            </a:r>
            <a:endParaRPr lang="bg-BG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997127" y="168041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9179568" y="291693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741009" y="286440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8449015" y="427379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>
            <a:off x="7461800" y="2284350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6504600" y="3643719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8965893" y="3643719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8735287" y="234355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10041237" y="422825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9810283" y="3672590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903496" y="422882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718E-6 -1.85185E-6 L -0.03647 -0.384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71072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Insert – height of tree</a:t>
            </a:r>
          </a:p>
          <a:p>
            <a:r>
              <a:rPr lang="en-US" dirty="0"/>
              <a:t>Search – height of tree</a:t>
            </a:r>
          </a:p>
          <a:p>
            <a:r>
              <a:rPr lang="en-US" dirty="0"/>
              <a:t>Delete – height of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Speed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364836" y="221782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547277" y="3454343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108718" y="3401814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816724" y="4811207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6829509" y="2821761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H="1">
            <a:off x="5872309" y="4181130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8333602" y="4181130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8102996" y="2880970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408946" y="4765663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9177992" y="4210001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271205" y="476623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60340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Heaps &amp; </a:t>
            </a:r>
            <a:r>
              <a:rPr lang="en-US" dirty="0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1418716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6561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Retains a specific order to the elements</a:t>
            </a:r>
          </a:p>
          <a:p>
            <a:r>
              <a:rPr lang="en-US" b="1" dirty="0"/>
              <a:t>Higher priority </a:t>
            </a:r>
            <a:r>
              <a:rPr lang="en-US" dirty="0"/>
              <a:t>elements are pushed to the beginning of the queue</a:t>
            </a:r>
          </a:p>
          <a:p>
            <a:r>
              <a:rPr lang="en-US" b="1" dirty="0"/>
              <a:t>Lower priority </a:t>
            </a:r>
            <a:r>
              <a:rPr lang="en-US" dirty="0"/>
              <a:t>elements are pushed to the end of the queue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970250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0519"/>
            <a:ext cx="9905999" cy="3541714"/>
          </a:xfrm>
        </p:spPr>
        <p:txBody>
          <a:bodyPr/>
          <a:lstStyle/>
          <a:p>
            <a:r>
              <a:rPr lang="en-US" b="1" dirty="0"/>
              <a:t>Priority queue</a:t>
            </a:r>
            <a:r>
              <a:rPr lang="en-US" dirty="0"/>
              <a:t> abstract data type (ADT) supports: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Insert(element)</a:t>
            </a:r>
            <a:endParaRPr lang="en-US" dirty="0"/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Pull()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max/min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element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Peek()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max/min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element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  <a:sym typeface="Wingdings" panose="05000000000000000000" pitchFamily="2" charset="2"/>
              </a:rPr>
              <a:t>Where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element</a:t>
            </a:r>
            <a:r>
              <a:rPr lang="en-US" dirty="0">
                <a:latin typeface="+mj-lt"/>
                <a:cs typeface="Consolas" panose="020B0609020204030204" pitchFamily="49" charset="0"/>
                <a:sym typeface="Wingdings" panose="05000000000000000000" pitchFamily="2" charset="2"/>
              </a:rPr>
              <a:t> has a priority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51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Tree-like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728731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2881"/>
            <a:ext cx="9905999" cy="3541714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Unsorted Resizing Array</a:t>
            </a:r>
            <a:endParaRPr lang="bg-BG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ex.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Sorted Resizing Array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– Complexity Goal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71497"/>
              </p:ext>
            </p:extLst>
          </p:nvPr>
        </p:nvGraphicFramePr>
        <p:xfrm>
          <a:off x="2497000" y="2482013"/>
          <a:ext cx="3025680" cy="3708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25250"/>
              </p:ext>
            </p:extLst>
          </p:nvPr>
        </p:nvGraphicFramePr>
        <p:xfrm>
          <a:off x="1427746" y="4191000"/>
          <a:ext cx="9733964" cy="207264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2433491">
                  <a:extLst>
                    <a:ext uri="{9D8B030D-6E8A-4147-A177-3AD203B41FA5}">
                      <a16:colId xmlns:a16="http://schemas.microsoft.com/office/drawing/2014/main" val="2814081830"/>
                    </a:ext>
                  </a:extLst>
                </a:gridCol>
                <a:gridCol w="2433491">
                  <a:extLst>
                    <a:ext uri="{9D8B030D-6E8A-4147-A177-3AD203B41FA5}">
                      <a16:colId xmlns:a16="http://schemas.microsoft.com/office/drawing/2014/main" val="3068396071"/>
                    </a:ext>
                  </a:extLst>
                </a:gridCol>
                <a:gridCol w="2433491">
                  <a:extLst>
                    <a:ext uri="{9D8B030D-6E8A-4147-A177-3AD203B41FA5}">
                      <a16:colId xmlns:a16="http://schemas.microsoft.com/office/drawing/2014/main" val="1781336130"/>
                    </a:ext>
                  </a:extLst>
                </a:gridCol>
                <a:gridCol w="2433491">
                  <a:extLst>
                    <a:ext uri="{9D8B030D-6E8A-4147-A177-3AD203B41FA5}">
                      <a16:colId xmlns:a16="http://schemas.microsoft.com/office/drawing/2014/main" val="2232958556"/>
                    </a:ext>
                  </a:extLst>
                </a:gridCol>
              </a:tblGrid>
              <a:tr h="473042"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32346"/>
                  </a:ext>
                </a:extLst>
              </a:tr>
              <a:tr h="473042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Unsorted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32690"/>
                  </a:ext>
                </a:extLst>
              </a:tr>
              <a:tr h="473042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Sorted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66845"/>
                  </a:ext>
                </a:extLst>
              </a:tr>
              <a:tr h="473042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91292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70013"/>
              </p:ext>
            </p:extLst>
          </p:nvPr>
        </p:nvGraphicFramePr>
        <p:xfrm>
          <a:off x="2497000" y="3493782"/>
          <a:ext cx="3025680" cy="365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00019" y="4704101"/>
            <a:ext cx="82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O(1)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9798" y="4704100"/>
            <a:ext cx="104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O(N)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88063" y="4704100"/>
            <a:ext cx="1127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O(N)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40502" y="5234540"/>
            <a:ext cx="82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O(1)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5664" y="5731751"/>
            <a:ext cx="143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O(</a:t>
            </a:r>
            <a:r>
              <a:rPr lang="en-GB" sz="2000" dirty="0" err="1"/>
              <a:t>logN</a:t>
            </a:r>
            <a:r>
              <a:rPr lang="en-GB" sz="2000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9689" y="5731751"/>
            <a:ext cx="163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O(</a:t>
            </a:r>
            <a:r>
              <a:rPr lang="en-GB" sz="2000" dirty="0" err="1"/>
              <a:t>logN</a:t>
            </a:r>
            <a:r>
              <a:rPr lang="en-GB" sz="200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0762" y="5731751"/>
            <a:ext cx="147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O(</a:t>
            </a:r>
            <a:r>
              <a:rPr lang="en-GB" sz="2000" dirty="0" err="1"/>
              <a:t>logN</a:t>
            </a:r>
            <a:r>
              <a:rPr lang="en-GB" sz="20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6218" y="5208528"/>
            <a:ext cx="1181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O(N)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34236" y="5208529"/>
            <a:ext cx="82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3155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0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800308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b="1" dirty="0"/>
              <a:t>Heap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Tree-based data structure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Stored in an array</a:t>
            </a:r>
          </a:p>
          <a:p>
            <a:pPr>
              <a:lnSpc>
                <a:spcPct val="110000"/>
              </a:lnSpc>
            </a:pPr>
            <a:r>
              <a:rPr lang="en-GB" dirty="0"/>
              <a:t>Heaps hold the </a:t>
            </a:r>
            <a:r>
              <a:rPr lang="en-US" b="1" dirty="0"/>
              <a:t>heap property</a:t>
            </a:r>
            <a:r>
              <a:rPr lang="en-US" dirty="0"/>
              <a:t> for each node</a:t>
            </a:r>
            <a:r>
              <a:rPr lang="en-GB" dirty="0"/>
              <a:t>: 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Min Heap</a:t>
            </a:r>
            <a:endParaRPr lang="en-GB" dirty="0"/>
          </a:p>
          <a:p>
            <a:pPr lvl="2">
              <a:lnSpc>
                <a:spcPct val="110000"/>
              </a:lnSpc>
            </a:pPr>
            <a:r>
              <a:rPr lang="en-GB" dirty="0"/>
              <a:t>parent ≤ children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Max Heap</a:t>
            </a:r>
          </a:p>
          <a:p>
            <a:pPr lvl="2">
              <a:lnSpc>
                <a:spcPct val="110000"/>
              </a:lnSpc>
            </a:pPr>
            <a:r>
              <a:rPr lang="en-GB" dirty="0"/>
              <a:t>parent ≥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Heap?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116313"/>
            <a:ext cx="3740426" cy="2325130"/>
          </a:xfrm>
          <a:prstGeom prst="roundRect">
            <a:avLst>
              <a:gd name="adj" fmla="val 2174"/>
            </a:avLst>
          </a:prstGeom>
        </p:spPr>
      </p:pic>
    </p:spTree>
    <p:extLst>
      <p:ext uri="{BB962C8B-B14F-4D97-AF65-F5344CB8AC3E}">
        <p14:creationId xmlns:p14="http://schemas.microsoft.com/office/powerpoint/2010/main" val="108179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7049"/>
            <a:ext cx="9905999" cy="3541714"/>
          </a:xfrm>
        </p:spPr>
        <p:txBody>
          <a:bodyPr>
            <a:normAutofit/>
          </a:bodyPr>
          <a:lstStyle/>
          <a:p>
            <a:r>
              <a:rPr lang="en-GB" b="1" dirty="0"/>
              <a:t>Binary heap </a:t>
            </a:r>
            <a:endParaRPr lang="en-GB" dirty="0"/>
          </a:p>
          <a:p>
            <a:pPr lvl="1"/>
            <a:r>
              <a:rPr lang="en-GB" dirty="0"/>
              <a:t>Represents a Binary Tree</a:t>
            </a:r>
          </a:p>
          <a:p>
            <a:r>
              <a:rPr lang="en-US" b="1" dirty="0"/>
              <a:t>Shape property</a:t>
            </a:r>
            <a:r>
              <a:rPr lang="en-US" dirty="0"/>
              <a:t> </a:t>
            </a:r>
            <a:r>
              <a:rPr lang="en-GB" dirty="0"/>
              <a:t>- </a:t>
            </a:r>
            <a:r>
              <a:rPr lang="en-US" dirty="0"/>
              <a:t>Binary heap is a </a:t>
            </a:r>
            <a:r>
              <a:rPr lang="en-US" b="1" dirty="0"/>
              <a:t>complete binary tree:</a:t>
            </a:r>
          </a:p>
          <a:p>
            <a:pPr lvl="2"/>
            <a:r>
              <a:rPr lang="en-GB" dirty="0"/>
              <a:t>Every level, except the last, is </a:t>
            </a:r>
            <a:r>
              <a:rPr lang="en-GB" b="1" dirty="0"/>
              <a:t>filled</a:t>
            </a:r>
          </a:p>
          <a:p>
            <a:pPr lvl="2"/>
            <a:r>
              <a:rPr lang="en-GB" dirty="0"/>
              <a:t>Last is filled </a:t>
            </a:r>
            <a:r>
              <a:rPr lang="en-GB" b="1" dirty="0"/>
              <a:t>from left to right</a:t>
            </a:r>
          </a:p>
          <a:p>
            <a:pPr lvl="2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  <a:endParaRPr lang="en-GB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DDC0D9FD-7011-485B-81B6-D0F65632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9620" y="3822917"/>
            <a:ext cx="500380" cy="4757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30AE203-0689-4288-B50F-F9809DE2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8619" y="4816722"/>
            <a:ext cx="260451" cy="37456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861F879-B3A8-4397-800F-721C21A1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5809" y="4873620"/>
            <a:ext cx="187839" cy="34611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423242F-E334-49E1-8D6B-040B69EC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7727" y="3813434"/>
            <a:ext cx="468811" cy="50416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606CED5-A8B4-4283-8D6A-91C47AB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588" y="3335619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2A7AC373-25B5-4908-ADDC-851E6136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787" y="4248056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1A026849-234C-4AA3-AD18-323AED8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576" y="4247763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1B90D1DD-6490-4BDD-98F7-61FF88A4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315" y="5176771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5F44D9EE-FBDD-4E1D-AEF0-89FBB07D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553" y="5207092"/>
            <a:ext cx="661385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F8DF021-B6CB-4208-9BDB-5802C7955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82146"/>
              </p:ext>
            </p:extLst>
          </p:nvPr>
        </p:nvGraphicFramePr>
        <p:xfrm>
          <a:off x="7448025" y="1730542"/>
          <a:ext cx="3281822" cy="5791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45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6381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8F7865-45F8-431C-B1E5-E90280B557C7}"/>
              </a:ext>
            </a:extLst>
          </p:cNvPr>
          <p:cNvSpPr txBox="1"/>
          <p:nvPr/>
        </p:nvSpPr>
        <p:spPr>
          <a:xfrm>
            <a:off x="7586432" y="1756978"/>
            <a:ext cx="37542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88237-FC72-42F3-B3EF-66A83D2BD446}"/>
              </a:ext>
            </a:extLst>
          </p:cNvPr>
          <p:cNvSpPr txBox="1"/>
          <p:nvPr/>
        </p:nvSpPr>
        <p:spPr>
          <a:xfrm>
            <a:off x="8239839" y="1756978"/>
            <a:ext cx="37542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79E19-30A2-45EB-AFFA-95E6ED91790B}"/>
              </a:ext>
            </a:extLst>
          </p:cNvPr>
          <p:cNvSpPr txBox="1"/>
          <p:nvPr/>
        </p:nvSpPr>
        <p:spPr>
          <a:xfrm>
            <a:off x="8885975" y="1756978"/>
            <a:ext cx="36740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0ACC6B-CC56-43F1-BD16-2B62817A47C2}"/>
              </a:ext>
            </a:extLst>
          </p:cNvPr>
          <p:cNvSpPr txBox="1"/>
          <p:nvPr/>
        </p:nvSpPr>
        <p:spPr>
          <a:xfrm>
            <a:off x="9554725" y="1756978"/>
            <a:ext cx="36740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CDF35C-A4AB-4B07-82C6-FDB2EC0043A7}"/>
              </a:ext>
            </a:extLst>
          </p:cNvPr>
          <p:cNvSpPr txBox="1"/>
          <p:nvPr/>
        </p:nvSpPr>
        <p:spPr>
          <a:xfrm>
            <a:off x="10207616" y="1756978"/>
            <a:ext cx="36740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2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A11F9D2-46F2-4EB5-89F2-28A90FB01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36137"/>
              </p:ext>
            </p:extLst>
          </p:nvPr>
        </p:nvGraphicFramePr>
        <p:xfrm>
          <a:off x="7426889" y="2309662"/>
          <a:ext cx="3281822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5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6381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27199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0483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Binary heaps can be efficiently stored in arrays: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Parent(i)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= (i - 1) / 2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Left(i)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= 2 * i + 1;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Right(i)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= 2 * i + 2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Array Implementation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364010"/>
            <a:ext cx="6292516" cy="2741391"/>
          </a:xfrm>
          <a:prstGeom prst="roundRect">
            <a:avLst>
              <a:gd name="adj" fmla="val 3152"/>
            </a:avLst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DC3428-7205-4F0C-BE00-573B794F3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976350"/>
              </p:ext>
            </p:extLst>
          </p:nvPr>
        </p:nvGraphicFramePr>
        <p:xfrm>
          <a:off x="2609850" y="2320290"/>
          <a:ext cx="586608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072">
                  <a:extLst>
                    <a:ext uri="{9D8B030D-6E8A-4147-A177-3AD203B41FA5}">
                      <a16:colId xmlns:a16="http://schemas.microsoft.com/office/drawing/2014/main" val="3351162020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1308809992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282215268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2050636273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3414550229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3014521409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1829356663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471689909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2827330281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977942485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206097474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2733454346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2223190903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1893475325"/>
                    </a:ext>
                  </a:extLst>
                </a:gridCol>
                <a:gridCol w="391072">
                  <a:extLst>
                    <a:ext uri="{9D8B030D-6E8A-4147-A177-3AD203B41FA5}">
                      <a16:colId xmlns:a16="http://schemas.microsoft.com/office/drawing/2014/main" val="1847605767"/>
                    </a:ext>
                  </a:extLst>
                </a:gridCol>
              </a:tblGrid>
              <a:tr h="182266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8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682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29" y="185216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preserve </a:t>
            </a:r>
            <a:r>
              <a:rPr lang="en-US" b="1" dirty="0"/>
              <a:t>heap properties</a:t>
            </a:r>
            <a:r>
              <a:rPr lang="en-US" dirty="0"/>
              <a:t>:</a:t>
            </a:r>
          </a:p>
          <a:p>
            <a:pPr marL="892237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Insert</a:t>
            </a:r>
            <a:r>
              <a:rPr lang="en-US" dirty="0"/>
              <a:t> at the end</a:t>
            </a:r>
            <a:endParaRPr lang="en-US" dirty="0">
              <a:sym typeface="Wingdings" panose="05000000000000000000" pitchFamily="2" charset="2"/>
            </a:endParaRPr>
          </a:p>
          <a:p>
            <a:pPr marL="892237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Heapify</a:t>
            </a:r>
            <a:r>
              <a:rPr lang="en-US" dirty="0"/>
              <a:t> element up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Right: Max Heap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Insert 16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Insert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Insertion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9297082" y="2901005"/>
            <a:ext cx="1750329" cy="647982"/>
          </a:xfrm>
          <a:prstGeom prst="wedgeRoundRectCallout">
            <a:avLst>
              <a:gd name="adj1" fmla="val -61532"/>
              <a:gd name="adj2" fmla="val 5146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Satisfy </a:t>
            </a:r>
            <a:r>
              <a:rPr lang="en-GB" sz="2000" b="1" dirty="0">
                <a:solidFill>
                  <a:schemeClr val="tx1"/>
                </a:solidFill>
              </a:rPr>
              <a:t>heap property</a:t>
            </a:r>
            <a:endParaRPr lang="bg-BG" sz="2000" b="1" dirty="0">
              <a:solidFill>
                <a:schemeClr val="tx1"/>
              </a:solidFill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2669167" y="3144433"/>
            <a:ext cx="2459261" cy="647982"/>
          </a:xfrm>
          <a:prstGeom prst="wedgeRoundRectCallout">
            <a:avLst>
              <a:gd name="adj1" fmla="val -56237"/>
              <a:gd name="adj2" fmla="val -5196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Promote while element &gt; parent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86932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2282E-6 2.59259E-6 L -0.04415 -0.138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6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4577E-6 -2.96296E-6 L 0.04415 0.13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03334 -0.1437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719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-0.03334 0.143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4 -0.14375 L 0.08271 -0.2791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2" y="-678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-0.04937 0.1354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917 L 0.16007 -0.4120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8" y="-66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07736 0.132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8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5" grpId="3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85487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preserve </a:t>
            </a:r>
            <a:r>
              <a:rPr lang="en-US" b="1" dirty="0"/>
              <a:t>heap properties</a:t>
            </a:r>
            <a:r>
              <a:rPr lang="en-US" dirty="0"/>
              <a:t>:</a:t>
            </a:r>
          </a:p>
          <a:p>
            <a:pPr marL="892237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Save </a:t>
            </a:r>
            <a:r>
              <a:rPr lang="en-US" dirty="0"/>
              <a:t>first element</a:t>
            </a:r>
          </a:p>
          <a:p>
            <a:pPr marL="892237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Swap</a:t>
            </a:r>
            <a:r>
              <a:rPr lang="en-US" dirty="0"/>
              <a:t> first with last</a:t>
            </a:r>
            <a:endParaRPr lang="en-US" dirty="0">
              <a:sym typeface="Wingdings" panose="05000000000000000000" pitchFamily="2" charset="2"/>
            </a:endParaRPr>
          </a:p>
          <a:p>
            <a:pPr marL="892237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Heapify</a:t>
            </a:r>
            <a:r>
              <a:rPr lang="en-US" dirty="0"/>
              <a:t> first down</a:t>
            </a:r>
          </a:p>
          <a:p>
            <a:pPr marL="892237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Return</a:t>
            </a:r>
            <a:r>
              <a:rPr lang="en-US" dirty="0"/>
              <a:t> element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Right: Max Heap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Pull – returns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Deletion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8396637" y="2097088"/>
            <a:ext cx="2507583" cy="743066"/>
          </a:xfrm>
          <a:prstGeom prst="wedgeRoundRectCallout">
            <a:avLst>
              <a:gd name="adj1" fmla="val -55717"/>
              <a:gd name="adj2" fmla="val 471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Demote while 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element &lt; greater child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467600" y="1539354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75896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16007 0.4120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6" y="2041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16007 -0.412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8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-0.41204 L 0.08271 -0.278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5" y="655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0.07736 -0.13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894 L 0.03321 -0.1435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652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0.0495 -0.1354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8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7" grpId="0" animBg="1"/>
      <p:bldP spid="23" grpId="0" animBg="1"/>
      <p:bldP spid="23" grpId="1" animBg="1"/>
      <p:bldP spid="24" grpId="0" animBg="1"/>
      <p:bldP spid="25" grpId="0" animBg="1"/>
      <p:bldP spid="25" grpId="1" animBg="1"/>
      <p:bldP spid="25" grpId="2" animBg="1"/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191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construct a </a:t>
            </a:r>
            <a:r>
              <a:rPr lang="en-US" b="1" dirty="0"/>
              <a:t>heap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Heapify Down </a:t>
            </a:r>
            <a:r>
              <a:rPr lang="en-US" dirty="0"/>
              <a:t>from </a:t>
            </a:r>
            <a:r>
              <a:rPr lang="en-US" b="1" dirty="0" err="1"/>
              <a:t>i</a:t>
            </a:r>
            <a:r>
              <a:rPr lang="en-US" b="1" dirty="0"/>
              <a:t> = N/2 </a:t>
            </a:r>
            <a:r>
              <a:rPr lang="en-US" dirty="0"/>
              <a:t>to </a:t>
            </a:r>
            <a:r>
              <a:rPr lang="en-US" b="1" dirty="0"/>
              <a:t>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Construction from Array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875105" y="2844643"/>
            <a:ext cx="500380" cy="4757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7234104" y="3838448"/>
            <a:ext cx="260451" cy="37456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7851294" y="3895346"/>
            <a:ext cx="187839" cy="34611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953212" y="2835160"/>
            <a:ext cx="468811" cy="50416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8327073" y="2357345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9286272" y="3269782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7384061" y="3269489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6781800" y="4198497"/>
            <a:ext cx="662964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7826038" y="4228818"/>
            <a:ext cx="661385" cy="64798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04989"/>
              </p:ext>
            </p:extLst>
          </p:nvPr>
        </p:nvGraphicFramePr>
        <p:xfrm>
          <a:off x="6749038" y="5440680"/>
          <a:ext cx="3281822" cy="579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545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6381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87445" y="5467116"/>
            <a:ext cx="37542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40852" y="5467116"/>
            <a:ext cx="37542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86988" y="5467116"/>
            <a:ext cx="36740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55738" y="5467116"/>
            <a:ext cx="36740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08629" y="5467116"/>
            <a:ext cx="36740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6727902" y="6019800"/>
          <a:ext cx="3281822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5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6381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27199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9962849" y="2239334"/>
            <a:ext cx="1543351" cy="765994"/>
          </a:xfrm>
          <a:prstGeom prst="wedgeRoundRectCallout">
            <a:avLst>
              <a:gd name="adj1" fmla="val -60759"/>
              <a:gd name="adj2" fmla="val 476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</a:rPr>
              <a:t>Heap with 1 element</a:t>
            </a:r>
            <a:endParaRPr lang="bg-BG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5425440" y="3095832"/>
            <a:ext cx="1514590" cy="736905"/>
          </a:xfrm>
          <a:prstGeom prst="wedgeRoundRectCallout">
            <a:avLst>
              <a:gd name="adj1" fmla="val 63928"/>
              <a:gd name="adj2" fmla="val -65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</a:rPr>
              <a:t>Heap with 3 elements</a:t>
            </a:r>
            <a:endParaRPr lang="bg-BG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1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044E-6 -4.07407E-6 L 0.03621 0.139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2" y="6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126E-6 1.11111E-6 L -0.03621 -0.1398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67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66397E-7 4.81481E-6 L 0.15994 -0.0037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7" y="-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0242E-6 4.81481E-6 L -0.16111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-0.13982 L 0.04115 -0.272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0" y="-675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92446E-7 -2.22222E-6 L -0.07737 0.13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6" y="655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11 -4.81481E-6 L -0.214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3" y="3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6437E-6 -4.81481E-6 L 0.05353 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36 0.1331 L -0.03868 0.2715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" y="692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1 0.13981 L 2.9044E-6 -4.07407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" y="-669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3 -1.48148E-6 L 0.21464 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9" y="18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94 -0.00371 L -4.18859E-6 -1.48148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  <p:bldP spid="18" grpId="0" animBg="1"/>
      <p:bldP spid="18" grpId="1" animBg="1"/>
      <p:bldP spid="5" grpId="0"/>
      <p:bldP spid="5" grpId="1"/>
      <p:bldP spid="29" grpId="0"/>
      <p:bldP spid="29" grpId="1"/>
      <p:bldP spid="32" grpId="0"/>
      <p:bldP spid="32" grpId="1"/>
      <p:bldP spid="34" grpId="0" animBg="1"/>
      <p:bldP spid="34" grpId="1" animBg="1"/>
      <p:bldP spid="35" grpId="0" animBg="1"/>
      <p:bldP spid="3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2611"/>
            <a:ext cx="9905999" cy="3541714"/>
          </a:xfrm>
        </p:spPr>
        <p:txBody>
          <a:bodyPr/>
          <a:lstStyle/>
          <a:p>
            <a:r>
              <a:rPr lang="en-US" dirty="0"/>
              <a:t>Data Compression</a:t>
            </a:r>
          </a:p>
          <a:p>
            <a:r>
              <a:rPr lang="en-US" dirty="0"/>
              <a:t>Graph Shortest Path / GPS</a:t>
            </a:r>
          </a:p>
          <a:p>
            <a:r>
              <a:rPr lang="en-GB" dirty="0"/>
              <a:t>Pathfinding</a:t>
            </a:r>
            <a:r>
              <a:rPr lang="en-US" dirty="0"/>
              <a:t> / AI</a:t>
            </a:r>
          </a:p>
          <a:p>
            <a:r>
              <a:rPr lang="en-US" dirty="0"/>
              <a:t>Many others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18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Balanced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454780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36249"/>
            <a:ext cx="9905999" cy="3541714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balanced</a:t>
            </a:r>
          </a:p>
          <a:p>
            <a:pPr lvl="1"/>
            <a:r>
              <a:rPr lang="en-US" dirty="0"/>
              <a:t>Subtrees hold nearly equal number of nodes</a:t>
            </a:r>
          </a:p>
          <a:p>
            <a:pPr lvl="1"/>
            <a:r>
              <a:rPr lang="en-US" dirty="0"/>
              <a:t>Subtrees are with nearly the same height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Balanced Binary Search Tree?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3612968"/>
            <a:ext cx="2781300" cy="2466975"/>
          </a:xfrm>
          <a:prstGeom prst="roundRect">
            <a:avLst>
              <a:gd name="adj" fmla="val 2230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07106"/>
            <a:ext cx="3407020" cy="2472837"/>
          </a:xfrm>
          <a:prstGeom prst="roundRect">
            <a:avLst>
              <a:gd name="adj" fmla="val 2230"/>
            </a:avLst>
          </a:prstGeom>
        </p:spPr>
      </p:pic>
    </p:spTree>
    <p:extLst>
      <p:ext uri="{BB962C8B-B14F-4D97-AF65-F5344CB8AC3E}">
        <p14:creationId xmlns:p14="http://schemas.microsoft.com/office/powerpoint/2010/main" val="285301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27173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/>
              <a:t>Tree-like data structures are:</a:t>
            </a:r>
          </a:p>
          <a:p>
            <a:pPr lvl="1"/>
            <a:r>
              <a:rPr lang="en-US" sz="1800" dirty="0"/>
              <a:t>Branched recursive data structures</a:t>
            </a:r>
          </a:p>
          <a:p>
            <a:pPr lvl="2"/>
            <a:r>
              <a:rPr lang="en-US" sz="1600" dirty="0"/>
              <a:t>Consisting of </a:t>
            </a:r>
            <a:r>
              <a:rPr lang="en-US" sz="1600" b="1" dirty="0"/>
              <a:t>nodes</a:t>
            </a:r>
          </a:p>
          <a:p>
            <a:pPr lvl="2"/>
            <a:r>
              <a:rPr lang="en-US" sz="1600" dirty="0"/>
              <a:t>Each node connected to other nodes</a:t>
            </a:r>
          </a:p>
          <a:p>
            <a:r>
              <a:rPr lang="en-US" sz="2000" dirty="0"/>
              <a:t>Many different tree data structures out there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Tree-like Data Structures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9800" y="3957546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24434" y="3957546"/>
            <a:ext cx="3181567" cy="2519455"/>
            <a:chOff x="4623619" y="2007160"/>
            <a:chExt cx="2931132" cy="2423139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5778290" y="200716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6577489" y="2887373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</a:t>
              </a: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5018202" y="2881786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</a:t>
              </a:r>
            </a:p>
          </p:txBody>
        </p:sp>
        <p:sp>
          <p:nvSpPr>
            <p:cNvPr id="25" name="Oval 8"/>
            <p:cNvSpPr>
              <a:spLocks noChangeArrowheads="1"/>
            </p:cNvSpPr>
            <p:nvPr/>
          </p:nvSpPr>
          <p:spPr bwMode="auto">
            <a:xfrm>
              <a:off x="6183940" y="3864530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6976253" y="3848886"/>
              <a:ext cx="578498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5508741" y="2488255"/>
              <a:ext cx="372000" cy="47251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>
              <a:off x="6499042" y="3420189"/>
              <a:ext cx="261142" cy="44434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6992759" y="3420189"/>
              <a:ext cx="206532" cy="44434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290070" y="2488255"/>
              <a:ext cx="408393" cy="47251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5406949" y="3841086"/>
              <a:ext cx="576246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4623619" y="3841086"/>
              <a:ext cx="575120" cy="56576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4919537" y="3420189"/>
              <a:ext cx="234315" cy="44434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5431313" y="3420189"/>
              <a:ext cx="216258" cy="43762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9630226" y="3853871"/>
            <a:ext cx="2053757" cy="579869"/>
          </a:xfrm>
          <a:prstGeom prst="wedgeRoundRectCallout">
            <a:avLst>
              <a:gd name="adj1" fmla="val -68873"/>
              <a:gd name="adj2" fmla="val 485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Binary Tree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1752601" y="3853871"/>
            <a:ext cx="990781" cy="579869"/>
          </a:xfrm>
          <a:prstGeom prst="wedgeRoundRectCallout">
            <a:avLst>
              <a:gd name="adj1" fmla="val 90088"/>
              <a:gd name="adj2" fmla="val 451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Tree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5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5822123" y="2705999"/>
            <a:ext cx="3860708" cy="3904590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280753 w 5153205"/>
              <a:gd name="connsiteY86" fmla="*/ 227286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480316 w 5153205"/>
              <a:gd name="connsiteY85" fmla="*/ 264370 h 4301934"/>
              <a:gd name="connsiteX86" fmla="*/ 3233850 w 5153205"/>
              <a:gd name="connsiteY86" fmla="*/ 96678 h 4301934"/>
              <a:gd name="connsiteX87" fmla="*/ 2803376 w 5153205"/>
              <a:gd name="connsiteY87" fmla="*/ 29094 h 4301934"/>
              <a:gd name="connsiteX88" fmla="*/ 2516772 w 5153205"/>
              <a:gd name="connsiteY88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480316 w 5153205"/>
              <a:gd name="connsiteY84" fmla="*/ 264370 h 4301934"/>
              <a:gd name="connsiteX85" fmla="*/ 3233850 w 5153205"/>
              <a:gd name="connsiteY85" fmla="*/ 96678 h 4301934"/>
              <a:gd name="connsiteX86" fmla="*/ 2803376 w 5153205"/>
              <a:gd name="connsiteY86" fmla="*/ 29094 h 4301934"/>
              <a:gd name="connsiteX87" fmla="*/ 2516772 w 5153205"/>
              <a:gd name="connsiteY87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480316 w 5153205"/>
              <a:gd name="connsiteY83" fmla="*/ 264370 h 4301934"/>
              <a:gd name="connsiteX84" fmla="*/ 3233850 w 5153205"/>
              <a:gd name="connsiteY84" fmla="*/ 96678 h 4301934"/>
              <a:gd name="connsiteX85" fmla="*/ 2803376 w 5153205"/>
              <a:gd name="connsiteY85" fmla="*/ 29094 h 4301934"/>
              <a:gd name="connsiteX86" fmla="*/ 2516772 w 5153205"/>
              <a:gd name="connsiteY86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511782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233850 w 5153205"/>
              <a:gd name="connsiteY82" fmla="*/ 96678 h 4301934"/>
              <a:gd name="connsiteX83" fmla="*/ 2803376 w 5153205"/>
              <a:gd name="connsiteY83" fmla="*/ 29094 h 4301934"/>
              <a:gd name="connsiteX84" fmla="*/ 2516772 w 5153205"/>
              <a:gd name="connsiteY8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233850 w 5153205"/>
              <a:gd name="connsiteY81" fmla="*/ 96678 h 4301934"/>
              <a:gd name="connsiteX82" fmla="*/ 2803376 w 5153205"/>
              <a:gd name="connsiteY82" fmla="*/ 29094 h 4301934"/>
              <a:gd name="connsiteX83" fmla="*/ 2516772 w 5153205"/>
              <a:gd name="connsiteY8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508085 w 5153205"/>
              <a:gd name="connsiteY79" fmla="*/ 324119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08085 w 5153205"/>
              <a:gd name="connsiteY78" fmla="*/ 324119 h 4301934"/>
              <a:gd name="connsiteX79" fmla="*/ 3233850 w 5153205"/>
              <a:gd name="connsiteY79" fmla="*/ 96678 h 4301934"/>
              <a:gd name="connsiteX80" fmla="*/ 2803376 w 5153205"/>
              <a:gd name="connsiteY80" fmla="*/ 29094 h 4301934"/>
              <a:gd name="connsiteX81" fmla="*/ 2516772 w 5153205"/>
              <a:gd name="connsiteY8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08085 w 5153205"/>
              <a:gd name="connsiteY77" fmla="*/ 324119 h 4301934"/>
              <a:gd name="connsiteX78" fmla="*/ 3233850 w 5153205"/>
              <a:gd name="connsiteY78" fmla="*/ 96678 h 4301934"/>
              <a:gd name="connsiteX79" fmla="*/ 2803376 w 5153205"/>
              <a:gd name="connsiteY79" fmla="*/ 29094 h 4301934"/>
              <a:gd name="connsiteX80" fmla="*/ 2516772 w 5153205"/>
              <a:gd name="connsiteY8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20666 w 5153205"/>
              <a:gd name="connsiteY75" fmla="*/ 626331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reeform 7"/>
          <p:cNvSpPr/>
          <p:nvPr/>
        </p:nvSpPr>
        <p:spPr>
          <a:xfrm>
            <a:off x="1355690" y="2869812"/>
            <a:ext cx="4306910" cy="3688013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Binary Search Tree – Example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566822" y="1661745"/>
            <a:ext cx="7753024" cy="4654733"/>
            <a:chOff x="663901" y="1066800"/>
            <a:chExt cx="7282125" cy="472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017921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32071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360820" y="4406398"/>
              <a:ext cx="229937" cy="78472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31785" y="2972245"/>
              <a:ext cx="387497" cy="85680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1615633" y="1620193"/>
            <a:ext cx="2195368" cy="820468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 left subtree holds 7 nodes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26609" y="1719899"/>
            <a:ext cx="2358906" cy="769494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 right subtree holds 6 nodes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9076907" y="2876707"/>
            <a:ext cx="1759403" cy="1135982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 right subtree has height of 3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590365" y="2876707"/>
            <a:ext cx="1735250" cy="1131258"/>
          </a:xfrm>
          <a:prstGeom prst="wedgeRoundRectCallout">
            <a:avLst>
              <a:gd name="adj1" fmla="val 35318"/>
              <a:gd name="adj2" fmla="val 803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 left subtree has height of 3</a:t>
            </a:r>
            <a:endParaRPr lang="bg-BG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3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60" grpId="0" animBg="1"/>
      <p:bldP spid="61" grpId="0" animBg="1"/>
      <p:bldP spid="52" grpId="0" animBg="1"/>
      <p:bldP spid="6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1599648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9801"/>
            <a:ext cx="9905999" cy="354171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AVL tree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noProof="1"/>
              <a:t>is a </a:t>
            </a:r>
            <a:r>
              <a:rPr lang="en-US" dirty="0"/>
              <a:t>self-balancing binary-search tree (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visualization</a:t>
            </a:r>
            <a:r>
              <a:rPr lang="en-US" dirty="0"/>
              <a:t>)</a:t>
            </a:r>
          </a:p>
          <a:p>
            <a:pPr lvl="1"/>
            <a:r>
              <a:rPr lang="en-US" noProof="1"/>
              <a:t>Height of two subtrees can </a:t>
            </a:r>
            <a:r>
              <a:rPr lang="en-US" b="1" noProof="1"/>
              <a:t>differ by at most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34200" y="3357669"/>
          <a:ext cx="392861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Worst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8B325-49EE-4864-A9D8-C006CE1981F3}"/>
              </a:ext>
            </a:extLst>
          </p:cNvPr>
          <p:cNvGrpSpPr/>
          <p:nvPr/>
        </p:nvGrpSpPr>
        <p:grpSpPr>
          <a:xfrm>
            <a:off x="1714123" y="3048000"/>
            <a:ext cx="3905546" cy="2960790"/>
            <a:chOff x="2845389" y="3634852"/>
            <a:chExt cx="3185524" cy="2530704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18C85CA-D007-4152-A23A-2C47E61AB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DABB914A-11FE-426C-8F90-C928AAA24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59C9496E-2FBD-4584-A60C-0715ED1D6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BF3B9FA2-AE28-4B1E-BBAB-D9A098831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C5EB970C-5D70-4619-95B4-D28259C1E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9BB4A21E-DEB2-4A91-B64E-B78A73EF1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51BD30CE-3288-455E-94E2-12D92CECD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9E4D41E3-7004-4A7D-BC68-2CEF2D19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9A63B631-CF16-43A7-9A16-CC13FCE2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1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4792"/>
            <a:ext cx="9905999" cy="3541714"/>
          </a:xfrm>
        </p:spPr>
        <p:txBody>
          <a:bodyPr>
            <a:normAutofit/>
          </a:bodyPr>
          <a:lstStyle/>
          <a:p>
            <a:r>
              <a:rPr lang="en-US" noProof="1"/>
              <a:t>Height difference is measured by a balance factor (BF)</a:t>
            </a:r>
            <a:endParaRPr lang="bg-BG" noProof="1"/>
          </a:p>
          <a:p>
            <a:r>
              <a:rPr lang="en-GB" b="1" noProof="1">
                <a:latin typeface="+mj-lt"/>
              </a:rPr>
              <a:t>BF(Tree)</a:t>
            </a:r>
            <a:r>
              <a:rPr lang="en-GB" noProof="1">
                <a:latin typeface="+mj-lt"/>
              </a:rPr>
              <a:t> = </a:t>
            </a:r>
            <a:r>
              <a:rPr lang="en-US" b="1" noProof="1">
                <a:latin typeface="+mj-lt"/>
                <a:cs typeface="Consolas" pitchFamily="49" charset="0"/>
              </a:rPr>
              <a:t>Height(Left) – Height(Right)</a:t>
            </a:r>
          </a:p>
          <a:p>
            <a:pPr lvl="1"/>
            <a:r>
              <a:rPr lang="en-US" dirty="0"/>
              <a:t>BF of any node is in the range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[-1,</a:t>
            </a:r>
            <a:r>
              <a:rPr lang="en-US" b="1" dirty="0"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1]</a:t>
            </a:r>
          </a:p>
          <a:p>
            <a:pPr lvl="1"/>
            <a:r>
              <a:rPr lang="en-US" dirty="0"/>
              <a:t>If BF becomes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 </a:t>
            </a:r>
            <a:r>
              <a:rPr lang="en-US" sz="2800" noProof="1"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dirty="0"/>
              <a:t> rebalance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Rebalancing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283" y="31551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4899" y="455088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71722" y="402878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15495" y="396191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6017" y="307354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662454" y="2221367"/>
            <a:ext cx="3905546" cy="2960790"/>
            <a:chOff x="2845389" y="3634852"/>
            <a:chExt cx="3185524" cy="2530704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330905" y="1907599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71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793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Rebalancing is done by </a:t>
            </a:r>
            <a:r>
              <a:rPr lang="en-US" b="1" dirty="0"/>
              <a:t>retracing</a:t>
            </a:r>
          </a:p>
          <a:p>
            <a:pPr lvl="1"/>
            <a:r>
              <a:rPr lang="en-US" dirty="0"/>
              <a:t>Start from inserted node's parent</a:t>
            </a:r>
            <a:br>
              <a:rPr lang="en-US" dirty="0"/>
            </a:br>
            <a:r>
              <a:rPr lang="en-US" dirty="0"/>
              <a:t>and go up to root</a:t>
            </a:r>
          </a:p>
          <a:p>
            <a:pPr lvl="1"/>
            <a:r>
              <a:rPr lang="en-US" dirty="0"/>
              <a:t>Perform </a:t>
            </a:r>
            <a:r>
              <a:rPr lang="en-US" b="1" dirty="0"/>
              <a:t>rotations</a:t>
            </a:r>
            <a:r>
              <a:rPr lang="en-US" dirty="0"/>
              <a:t> to restore 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Rebalancing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283" y="31551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4899" y="455088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71722" y="402878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15495" y="396191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6017" y="307354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2656A-5A32-4F97-8735-F06BE78ECFD5}"/>
              </a:ext>
            </a:extLst>
          </p:cNvPr>
          <p:cNvGrpSpPr/>
          <p:nvPr/>
        </p:nvGrpSpPr>
        <p:grpSpPr>
          <a:xfrm>
            <a:off x="7662454" y="2221368"/>
            <a:ext cx="3905546" cy="4087611"/>
            <a:chOff x="7660866" y="2221367"/>
            <a:chExt cx="3905546" cy="4087611"/>
          </a:xfrm>
        </p:grpSpPr>
        <p:grpSp>
          <p:nvGrpSpPr>
            <p:cNvPr id="19" name="Group 18"/>
            <p:cNvGrpSpPr/>
            <p:nvPr/>
          </p:nvGrpSpPr>
          <p:grpSpPr>
            <a:xfrm>
              <a:off x="7660866" y="2221367"/>
              <a:ext cx="3905546" cy="2960790"/>
              <a:chOff x="2845389" y="3634852"/>
              <a:chExt cx="3185524" cy="2530704"/>
            </a:xfrm>
          </p:grpSpPr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7" name="Oval 7"/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  <a:endPara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10338281" y="5146524"/>
              <a:ext cx="176001" cy="42311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9810996" y="5547489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090957" y="4564557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650332" y="3167949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30905" y="1907599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45876" y="1915140"/>
            <a:ext cx="612751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753C63-CD19-4BA9-B638-D4D6B92A7306}"/>
              </a:ext>
            </a:extLst>
          </p:cNvPr>
          <p:cNvSpPr txBox="1"/>
          <p:nvPr/>
        </p:nvSpPr>
        <p:spPr>
          <a:xfrm>
            <a:off x="10675152" y="549190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FE6732-7745-4F79-80D5-74987E7C22C1}"/>
              </a:ext>
            </a:extLst>
          </p:cNvPr>
          <p:cNvSpPr/>
          <p:nvPr/>
        </p:nvSpPr>
        <p:spPr>
          <a:xfrm>
            <a:off x="10628899" y="3168710"/>
            <a:ext cx="1066800" cy="9906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400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1" grpId="0"/>
      <p:bldP spid="42" grpId="0"/>
      <p:bldP spid="31" grpId="0"/>
      <p:bldP spid="43" grpId="0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845" y="1802821"/>
            <a:ext cx="9905999" cy="3541714"/>
          </a:xfrm>
        </p:spPr>
        <p:txBody>
          <a:bodyPr/>
          <a:lstStyle/>
          <a:p>
            <a:r>
              <a:rPr lang="en-US" dirty="0"/>
              <a:t>Set          to be child of </a:t>
            </a:r>
          </a:p>
          <a:p>
            <a:r>
              <a:rPr lang="en-US" dirty="0"/>
              <a:t>Set Right Child of          to be Left Child of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6404" y="389769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5598" y="399241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70649" y="3004400"/>
            <a:ext cx="822506" cy="814815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6318" y="4339669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7292" y="3672034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6052" y="4285120"/>
            <a:ext cx="822506" cy="814815"/>
          </a:xfrm>
          <a:prstGeom prst="ellipse">
            <a:avLst/>
          </a:prstGeom>
          <a:solidFill>
            <a:schemeClr val="bg2"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8771" y="3004400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8699" y="3691594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3CBD8E-B5DB-430D-87C8-B35C7F3D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777" y="1766171"/>
            <a:ext cx="663894" cy="657686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C4619F-36C8-4952-BC1D-D538E7A94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297" y="2333704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1C794C-0DE8-44D2-A15A-82A830E7E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557" y="1771951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DC6290-8179-4960-BA06-5B4F2EE1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003" y="2302623"/>
            <a:ext cx="663894" cy="657686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30" name="Curved Down Arrow 21">
            <a:extLst>
              <a:ext uri="{FF2B5EF4-FFF2-40B4-BE49-F238E27FC236}">
                <a16:creationId xmlns:a16="http://schemas.microsoft.com/office/drawing/2014/main" id="{14EC9D7A-4FE2-4DD3-9781-10EE4A54197A}"/>
              </a:ext>
            </a:extLst>
          </p:cNvPr>
          <p:cNvSpPr/>
          <p:nvPr/>
        </p:nvSpPr>
        <p:spPr>
          <a:xfrm rot="18948267">
            <a:off x="1360652" y="3335637"/>
            <a:ext cx="1053420" cy="525295"/>
          </a:xfrm>
          <a:prstGeom prst="curvedDown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8313059B-B8C6-4232-954B-67E1E4ABCD48}"/>
              </a:ext>
            </a:extLst>
          </p:cNvPr>
          <p:cNvSpPr/>
          <p:nvPr/>
        </p:nvSpPr>
        <p:spPr>
          <a:xfrm>
            <a:off x="2010777" y="513024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FE173B5A-D654-4188-8C7B-602774675B04}"/>
              </a:ext>
            </a:extLst>
          </p:cNvPr>
          <p:cNvSpPr/>
          <p:nvPr/>
        </p:nvSpPr>
        <p:spPr>
          <a:xfrm flipH="1">
            <a:off x="1069672" y="5149603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B2E88D9D-B10C-46DE-9365-2EA4A9FCDBF7}"/>
              </a:ext>
            </a:extLst>
          </p:cNvPr>
          <p:cNvSpPr/>
          <p:nvPr/>
        </p:nvSpPr>
        <p:spPr>
          <a:xfrm>
            <a:off x="3278662" y="3772780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EC878CFE-2105-406F-A756-F40EA355FFA5}"/>
              </a:ext>
            </a:extLst>
          </p:cNvPr>
          <p:cNvSpPr/>
          <p:nvPr/>
        </p:nvSpPr>
        <p:spPr>
          <a:xfrm flipH="1">
            <a:off x="8390207" y="3726720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721D649-EAEA-47EC-BCB6-15DF9C1EC275}"/>
              </a:ext>
            </a:extLst>
          </p:cNvPr>
          <p:cNvSpPr/>
          <p:nvPr/>
        </p:nvSpPr>
        <p:spPr>
          <a:xfrm>
            <a:off x="10444585" y="5099935"/>
            <a:ext cx="487947" cy="801945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BE0650AA-E0E9-413B-8625-4F562260539F}"/>
              </a:ext>
            </a:extLst>
          </p:cNvPr>
          <p:cNvSpPr/>
          <p:nvPr/>
        </p:nvSpPr>
        <p:spPr>
          <a:xfrm flipH="1">
            <a:off x="9610216" y="5101673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94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6" grpId="0" animBg="1"/>
      <p:bldP spid="27" grpId="0" animBg="1"/>
      <p:bldP spid="32" grpId="0" animBg="1"/>
      <p:bldP spid="39" grpId="0" animBg="1"/>
      <p:bldP spid="40" grpId="0" animBg="1"/>
      <p:bldP spid="4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3513"/>
            <a:ext cx="9905999" cy="3541714"/>
          </a:xfrm>
        </p:spPr>
        <p:txBody>
          <a:bodyPr/>
          <a:lstStyle/>
          <a:p>
            <a:r>
              <a:rPr lang="en-US" dirty="0"/>
              <a:t>Set          to be child of </a:t>
            </a:r>
          </a:p>
          <a:p>
            <a:r>
              <a:rPr lang="en-US" dirty="0"/>
              <a:t>Set Left Child of          to be Right Child of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5757" y="2956736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41426" y="4292005"/>
            <a:ext cx="820899" cy="781611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2400" y="3624370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7870" y="4227922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40589" y="2947202"/>
            <a:ext cx="820899" cy="781611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20517" y="3634396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6607" y="393780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5801" y="403252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E593D0-C9C6-478A-B270-BD704946B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422" y="1785849"/>
            <a:ext cx="663894" cy="65768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C5B69A-1B34-4B56-B4AE-C72E4EF8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324" y="2384339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9C782E-666E-4F6F-A135-DF1AA5CC7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896" y="1790786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FD65A0-2AD0-4081-94ED-EC626713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040" y="2359758"/>
            <a:ext cx="663894" cy="65768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4" name="Curved Down Arrow 21">
            <a:extLst>
              <a:ext uri="{FF2B5EF4-FFF2-40B4-BE49-F238E27FC236}">
                <a16:creationId xmlns:a16="http://schemas.microsoft.com/office/drawing/2014/main" id="{997E7D4E-1091-439F-AA3B-FC7446FD8192}"/>
              </a:ext>
            </a:extLst>
          </p:cNvPr>
          <p:cNvSpPr/>
          <p:nvPr/>
        </p:nvSpPr>
        <p:spPr>
          <a:xfrm rot="3242973" flipH="1">
            <a:off x="2545700" y="3241319"/>
            <a:ext cx="1053420" cy="525295"/>
          </a:xfrm>
          <a:prstGeom prst="curvedDown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806AA3A-65B1-4DA1-8767-754A5ADFE35F}"/>
              </a:ext>
            </a:extLst>
          </p:cNvPr>
          <p:cNvSpPr/>
          <p:nvPr/>
        </p:nvSpPr>
        <p:spPr>
          <a:xfrm flipH="1">
            <a:off x="1267676" y="3726720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E65E06F3-6217-4357-A943-96EBAB941578}"/>
              </a:ext>
            </a:extLst>
          </p:cNvPr>
          <p:cNvSpPr/>
          <p:nvPr/>
        </p:nvSpPr>
        <p:spPr>
          <a:xfrm>
            <a:off x="3322054" y="5099935"/>
            <a:ext cx="487947" cy="801945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27B9845E-8494-4CAB-9CB0-FC8F09116EA2}"/>
              </a:ext>
            </a:extLst>
          </p:cNvPr>
          <p:cNvSpPr/>
          <p:nvPr/>
        </p:nvSpPr>
        <p:spPr>
          <a:xfrm flipH="1">
            <a:off x="2487685" y="5101673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A46CC0D-6F43-4F38-BB15-E86710CACF15}"/>
              </a:ext>
            </a:extLst>
          </p:cNvPr>
          <p:cNvSpPr/>
          <p:nvPr/>
        </p:nvSpPr>
        <p:spPr>
          <a:xfrm>
            <a:off x="9369369" y="511852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317512D6-1786-4CD7-AF3B-0E027B9544C6}"/>
              </a:ext>
            </a:extLst>
          </p:cNvPr>
          <p:cNvSpPr/>
          <p:nvPr/>
        </p:nvSpPr>
        <p:spPr>
          <a:xfrm flipH="1">
            <a:off x="8428264" y="5137880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A0614E85-E5C2-48D6-A6AB-B0B88ACD8D5A}"/>
              </a:ext>
            </a:extLst>
          </p:cNvPr>
          <p:cNvSpPr/>
          <p:nvPr/>
        </p:nvSpPr>
        <p:spPr>
          <a:xfrm>
            <a:off x="10637254" y="376105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465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43" grpId="0" animBg="1"/>
      <p:bldP spid="44" grpId="0"/>
      <p:bldP spid="34" grpId="0" animBg="1"/>
      <p:bldP spid="36" grpId="0" animBg="1"/>
      <p:bldP spid="3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39808"/>
            <a:ext cx="9905999" cy="35417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Insert like in ordinary BST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Retrace up to root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dirty="0"/>
              <a:t>Modify balance / height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dirty="0"/>
              <a:t>If balance </a:t>
            </a:r>
            <a:r>
              <a:rPr lang="en-US" dirty="0">
                <a:latin typeface="+mj-lt"/>
              </a:rPr>
              <a:t>factor </a:t>
            </a:r>
            <a:r>
              <a:rPr lang="en-US" noProof="1">
                <a:cs typeface="Consolas" pitchFamily="49" charset="0"/>
              </a:rPr>
              <a:t>∉ [-1,1]</a:t>
            </a:r>
            <a:br>
              <a:rPr lang="en-US" noProof="1">
                <a:cs typeface="Consolas" pitchFamily="49" charset="0"/>
              </a:rPr>
            </a:br>
            <a:r>
              <a:rPr lang="en-US" noProof="1">
                <a:cs typeface="Consolas" pitchFamily="49" charset="0"/>
              </a:rPr>
              <a:t> </a:t>
            </a:r>
            <a:r>
              <a:rPr lang="en-US" noProof="1"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noProof="1">
                <a:cs typeface="Consolas" pitchFamily="49" charset="0"/>
              </a:rPr>
              <a:t> rebalance</a:t>
            </a:r>
          </a:p>
          <a:p>
            <a:pPr marL="819096" lvl="1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Insertion Algorithm</a:t>
            </a: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8142152" y="2216296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>
            <a:off x="7220532" y="3324686"/>
            <a:ext cx="409607" cy="4548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8142153" y="3334075"/>
            <a:ext cx="448886" cy="5346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9323045" y="2216297"/>
            <a:ext cx="547205" cy="5655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10305415" y="3416633"/>
            <a:ext cx="349836" cy="4925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8562492" y="1617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9709705" y="271088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471156" y="264708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671309" y="37576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8418649" y="3779498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10305417" y="39092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55034" y="485262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106304" y="489028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097394" y="492327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9165559" y="492327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6529933" y="4421526"/>
            <a:ext cx="323441" cy="4467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7288368" y="4453839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461704" y="4519147"/>
            <a:ext cx="194861" cy="4041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9091559" y="4453839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7400" y="438382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34117" y="44210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0876" y="443520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29244" y="44210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17663" y="329104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2770" y="322841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58723" y="213369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3737" y="33496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33380" y="21249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55828" y="11684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9116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#1</a:t>
            </a: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3499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&lt;         </a:t>
            </a:r>
            <a:r>
              <a:rPr lang="en-US" noProof="1"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noProof="1">
                <a:cs typeface="Consolas" pitchFamily="49" charset="0"/>
                <a:sym typeface="Wingdings" panose="05000000000000000000" pitchFamily="2" charset="2"/>
              </a:rPr>
              <a:t>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#2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696755" y="2017681"/>
            <a:ext cx="529045" cy="544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155197" y="2249487"/>
            <a:ext cx="597931" cy="5569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DEAA0-9581-4EAD-9D26-192B5DA35B8A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2144C-7E16-44C2-AE16-7DD7DDF1903E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69F087-DAB7-4B65-B44A-2EFDDF170C47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F02FD4-2477-4B98-B1CB-CD48DB8C859A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A8D31-23CD-429F-BBBA-A017AFC8AE66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50A54B-3985-4F1B-A2A9-7DB4857357C2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E94A39-DDB6-476D-A14E-C31273A0E457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7511CE-E23E-4047-93AC-430C7204C8A2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D4675-4A5E-41E9-8C5D-1459456206C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B7918-0A73-4A3D-BB88-4DC5D6BDAB51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848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2366"/>
            <a:ext cx="9905999" cy="354171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Examples of tree-like structures</a:t>
            </a:r>
          </a:p>
          <a:p>
            <a:pPr lvl="1"/>
            <a:r>
              <a:rPr lang="en-US" b="1" dirty="0"/>
              <a:t>Trees</a:t>
            </a:r>
            <a:r>
              <a:rPr lang="en-US" dirty="0"/>
              <a:t>: binary, balanced, ordered, etc.</a:t>
            </a:r>
          </a:p>
          <a:p>
            <a:pPr lvl="1"/>
            <a:r>
              <a:rPr lang="en-US" b="1" dirty="0"/>
              <a:t>Graphs</a:t>
            </a:r>
            <a:r>
              <a:rPr lang="en-US" dirty="0"/>
              <a:t>: directed / undirected, weighted, etc.</a:t>
            </a:r>
          </a:p>
          <a:p>
            <a:pPr lvl="1"/>
            <a:r>
              <a:rPr lang="en-US" b="1" dirty="0"/>
              <a:t>Networks</a:t>
            </a:r>
            <a:r>
              <a:rPr lang="en-US" dirty="0"/>
              <a:t>: graphs with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Tree-like Data Structures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46125" y="3888684"/>
            <a:ext cx="3669217" cy="2760344"/>
            <a:chOff x="5386037" y="1123950"/>
            <a:chExt cx="3311187" cy="240390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122557" y="112395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629400" y="2133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077200" y="19050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86400" y="1371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410200" y="27432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620000" y="2971800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 flipV="1">
              <a:off x="6074734" y="1401978"/>
              <a:ext cx="1047823" cy="2476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3" name="Straight Arrow Connector 12"/>
            <p:cNvCxnSpPr>
              <a:cxnSpLocks noChangeShapeType="1"/>
              <a:stCxn id="10" idx="6"/>
              <a:endCxn id="7" idx="3"/>
            </p:cNvCxnSpPr>
            <p:nvPr/>
          </p:nvCxnSpPr>
          <p:spPr bwMode="auto">
            <a:xfrm flipV="1">
              <a:off x="5968221" y="2608222"/>
              <a:ext cx="751979" cy="41300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" name="Straight Arrow Connector 13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 rot="16200000" flipH="1">
              <a:off x="7689500" y="1507931"/>
              <a:ext cx="387859" cy="5691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5" name="Straight Arrow Connector 14"/>
            <p:cNvCxnSpPr>
              <a:cxnSpLocks noChangeShapeType="1"/>
              <a:stCxn id="7" idx="5"/>
              <a:endCxn id="11" idx="1"/>
            </p:cNvCxnSpPr>
            <p:nvPr/>
          </p:nvCxnSpPr>
          <p:spPr bwMode="auto">
            <a:xfrm rot="16200000" flipH="1">
              <a:off x="7207667" y="2559179"/>
              <a:ext cx="445010" cy="5430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6" name="Straight Arrow Connector 15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 flipV="1">
              <a:off x="7249424" y="2183027"/>
              <a:ext cx="827776" cy="228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7" name="Straight Arrow Connector 16"/>
            <p:cNvCxnSpPr>
              <a:cxnSpLocks noChangeShapeType="1"/>
              <a:stCxn id="9" idx="5"/>
              <a:endCxn id="7" idx="1"/>
            </p:cNvCxnSpPr>
            <p:nvPr/>
          </p:nvCxnSpPr>
          <p:spPr bwMode="auto">
            <a:xfrm rot="16200000" flipH="1">
              <a:off x="6169983" y="1664814"/>
              <a:ext cx="368809" cy="731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8" name="Straight Arrow Connector 17"/>
            <p:cNvCxnSpPr>
              <a:cxnSpLocks noChangeShapeType="1"/>
              <a:stCxn id="9" idx="4"/>
              <a:endCxn id="10" idx="0"/>
            </p:cNvCxnSpPr>
            <p:nvPr/>
          </p:nvCxnSpPr>
          <p:spPr bwMode="auto">
            <a:xfrm rot="5400000">
              <a:off x="5327117" y="2289749"/>
              <a:ext cx="815545" cy="9135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9" name="Straight Connector 18"/>
            <p:cNvCxnSpPr>
              <a:cxnSpLocks noChangeShapeType="1"/>
            </p:cNvCxnSpPr>
            <p:nvPr/>
          </p:nvCxnSpPr>
          <p:spPr bwMode="auto">
            <a:xfrm>
              <a:off x="8577550" y="242142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0" name="TextBox 19"/>
            <p:cNvSpPr txBox="1"/>
            <p:nvPr/>
          </p:nvSpPr>
          <p:spPr>
            <a:xfrm rot="20781942">
              <a:off x="6178410" y="1207027"/>
              <a:ext cx="690311" cy="2814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988206">
              <a:off x="7658303" y="1504208"/>
              <a:ext cx="690311" cy="2814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564568">
              <a:off x="5152697" y="2142311"/>
              <a:ext cx="758312" cy="29163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(15)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9860692">
              <a:off x="5865812" y="2482492"/>
              <a:ext cx="785786" cy="2814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2304588">
              <a:off x="7225558" y="2517272"/>
              <a:ext cx="594837" cy="2814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(5)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20675513">
              <a:off x="7222455" y="1958618"/>
              <a:ext cx="739495" cy="2814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20(20)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7091">
              <a:off x="6094900" y="1738981"/>
              <a:ext cx="785786" cy="2814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(40)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0825" y="3993464"/>
            <a:ext cx="5303622" cy="2393069"/>
            <a:chOff x="3686175" y="4114785"/>
            <a:chExt cx="4924425" cy="2286015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7074914" y="411478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268877" y="572118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942808" y="5041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7928573" y="4495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5507666" y="430013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276832" y="572117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446931" y="5844746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35" name="Straight Arrow Connector 34"/>
            <p:cNvCxnSpPr>
              <a:cxnSpLocks noChangeShapeType="1"/>
              <a:stCxn id="32" idx="6"/>
              <a:endCxn id="28" idx="2"/>
            </p:cNvCxnSpPr>
            <p:nvPr/>
          </p:nvCxnSpPr>
          <p:spPr bwMode="auto">
            <a:xfrm flipV="1">
              <a:off x="6096000" y="4392813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6" name="Straight Arrow Connector 35"/>
            <p:cNvCxnSpPr>
              <a:cxnSpLocks noChangeShapeType="1"/>
              <a:stCxn id="29" idx="7"/>
              <a:endCxn id="30" idx="3"/>
            </p:cNvCxnSpPr>
            <p:nvPr/>
          </p:nvCxnSpPr>
          <p:spPr bwMode="auto">
            <a:xfrm rot="5400000" flipH="1" flipV="1">
              <a:off x="6746175" y="5515180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7" name="Straight Arrow Connector 36"/>
            <p:cNvCxnSpPr>
              <a:cxnSpLocks noChangeShapeType="1"/>
              <a:stCxn id="28" idx="4"/>
              <a:endCxn id="30" idx="0"/>
            </p:cNvCxnSpPr>
            <p:nvPr/>
          </p:nvCxnSpPr>
          <p:spPr bwMode="auto">
            <a:xfrm rot="5400000">
              <a:off x="7118016" y="4805645"/>
              <a:ext cx="370714" cy="1011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8" name="Straight Arrow Connector 37"/>
            <p:cNvCxnSpPr>
              <a:cxnSpLocks noChangeShapeType="1"/>
              <a:stCxn id="30" idx="4"/>
              <a:endCxn id="34" idx="1"/>
            </p:cNvCxnSpPr>
            <p:nvPr/>
          </p:nvCxnSpPr>
          <p:spPr bwMode="auto">
            <a:xfrm rot="16200000" flipH="1">
              <a:off x="7226450" y="5623977"/>
              <a:ext cx="328570" cy="2758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9" name="Straight Arrow Connector 38"/>
            <p:cNvCxnSpPr>
              <a:cxnSpLocks noChangeShapeType="1"/>
              <a:stCxn id="30" idx="7"/>
            </p:cNvCxnSpPr>
            <p:nvPr/>
          </p:nvCxnSpPr>
          <p:spPr bwMode="auto">
            <a:xfrm rot="5400000" flipH="1" flipV="1">
              <a:off x="7580086" y="4759222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0" name="Straight Arrow Connector 39"/>
            <p:cNvCxnSpPr>
              <a:cxnSpLocks noChangeShapeType="1"/>
              <a:stCxn id="32" idx="5"/>
              <a:endCxn id="30" idx="1"/>
            </p:cNvCxnSpPr>
            <p:nvPr/>
          </p:nvCxnSpPr>
          <p:spPr bwMode="auto">
            <a:xfrm rot="16200000" flipH="1">
              <a:off x="6347612" y="4436989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1" name="Straight Arrow Connector 40"/>
            <p:cNvCxnSpPr>
              <a:cxnSpLocks noChangeShapeType="1"/>
              <a:stCxn id="29" idx="1"/>
            </p:cNvCxnSpPr>
            <p:nvPr/>
          </p:nvCxnSpPr>
          <p:spPr bwMode="auto">
            <a:xfrm rot="16200000" flipV="1">
              <a:off x="5650856" y="5102870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2" name="Straight Arrow Connector 41"/>
            <p:cNvCxnSpPr>
              <a:cxnSpLocks noChangeShapeType="1"/>
              <a:stCxn id="33" idx="6"/>
              <a:endCxn id="29" idx="2"/>
            </p:cNvCxnSpPr>
            <p:nvPr/>
          </p:nvCxnSpPr>
          <p:spPr bwMode="auto">
            <a:xfrm>
              <a:off x="5834853" y="5999205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3" name="Straight Arrow Connector 42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 rot="5400000">
              <a:off x="5246346" y="5165690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>
              <a:off x="8529907" y="5412255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8273060" y="473377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6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8497618" y="491318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448175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8" name="Straight Arrow Connector 47"/>
            <p:cNvCxnSpPr>
              <a:cxnSpLocks noChangeShapeType="1"/>
              <a:stCxn id="47" idx="7"/>
              <a:endCxn id="32" idx="2"/>
            </p:cNvCxnSpPr>
            <p:nvPr/>
          </p:nvCxnSpPr>
          <p:spPr bwMode="auto">
            <a:xfrm rot="5400000" flipH="1" flipV="1">
              <a:off x="5115174" y="4413341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9" name="Straight Arrow Connector 48"/>
            <p:cNvCxnSpPr>
              <a:cxnSpLocks noChangeShapeType="1"/>
              <a:stCxn id="47" idx="4"/>
              <a:endCxn id="33" idx="2"/>
            </p:cNvCxnSpPr>
            <p:nvPr/>
          </p:nvCxnSpPr>
          <p:spPr bwMode="auto">
            <a:xfrm rot="16200000" flipH="1">
              <a:off x="4650212" y="5372585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0" name="Straight Arrow Connector 49"/>
            <p:cNvCxnSpPr>
              <a:cxnSpLocks noChangeShapeType="1"/>
              <a:stCxn id="33" idx="1"/>
              <a:endCxn id="47" idx="5"/>
            </p:cNvCxnSpPr>
            <p:nvPr/>
          </p:nvCxnSpPr>
          <p:spPr bwMode="auto">
            <a:xfrm rot="16200000" flipV="1">
              <a:off x="4852658" y="5296714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686175" y="5562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51" idx="7"/>
              <a:endCxn id="47" idx="3"/>
            </p:cNvCxnSpPr>
            <p:nvPr/>
          </p:nvCxnSpPr>
          <p:spPr bwMode="auto">
            <a:xfrm rot="5400000" flipH="1" flipV="1">
              <a:off x="4138838" y="5248535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467545" y="3854799"/>
            <a:ext cx="1195560" cy="578882"/>
          </a:xfrm>
          <a:prstGeom prst="wedgeRoundRectCallout">
            <a:avLst>
              <a:gd name="adj1" fmla="val 82332"/>
              <a:gd name="adj2" fmla="val 436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Graph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54" name="AutoShape 5"/>
          <p:cNvSpPr>
            <a:spLocks noChangeArrowheads="1"/>
          </p:cNvSpPr>
          <p:nvPr/>
        </p:nvSpPr>
        <p:spPr bwMode="auto">
          <a:xfrm>
            <a:off x="10012195" y="3108504"/>
            <a:ext cx="1601258" cy="578882"/>
          </a:xfrm>
          <a:prstGeom prst="wedgeRoundRectCallout">
            <a:avLst>
              <a:gd name="adj1" fmla="val -74331"/>
              <a:gd name="adj2" fmla="val 556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Network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&lt;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</a:t>
            </a:r>
            <a:r>
              <a:rPr lang="en-US" noProof="1">
                <a:cs typeface="Consolas" pitchFamily="49" charset="0"/>
                <a:sym typeface="Wingdings" panose="05000000000000000000" pitchFamily="2" charset="2"/>
              </a:rPr>
              <a:t> 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#3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70267" y="3169642"/>
            <a:ext cx="529045" cy="544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2163989" y="2249487"/>
            <a:ext cx="597931" cy="5569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DDB20D-C13C-4F26-8592-0D928082F6E9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F7D0B2-B1E5-4D11-8186-657E8A2AE96E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C084FA-DF98-430F-8A90-FE6E7D52D8E0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6782CC-9051-4AE8-A931-459BECEB0C37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530D7A-372D-4EE3-9FB8-DFF890E38D61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E68BDF-ED08-4BBB-A95A-829D201FBB14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4F46F9-0466-4768-9B84-17FC3B3E7573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CBAE13-2499-44B6-8575-6A9FC5443688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9267BB-514D-4B94-862D-B977219B6BC4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412211-74FB-415E-9982-0E956EB24E1C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84183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&gt;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</a:t>
            </a:r>
            <a:r>
              <a:rPr lang="en-US" noProof="1">
                <a:cs typeface="Consolas" pitchFamily="49" charset="0"/>
                <a:sym typeface="Wingdings" panose="05000000000000000000" pitchFamily="2" charset="2"/>
              </a:rPr>
              <a:t>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#4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046176" y="4291909"/>
            <a:ext cx="329036" cy="554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2155197" y="2249487"/>
            <a:ext cx="597931" cy="5569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08025A-5F5F-46D1-9B31-F5266641EC5A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AD2CEA-62A5-4D38-B87B-35791061FC3A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382AF9-A9EE-4E56-9285-B107E9C043C7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30AE9-C059-458F-8C9D-80662DBCE028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6E8F30-DC2B-4195-A041-F1FBFDB2098F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D6F0AD-1E20-456A-9268-CB8B9F407960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606827-460B-4876-8E0A-C852061AAA79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893E36-522A-4B4F-AB68-2ABE0F022B60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BA0FE8-A7C3-44AD-BE00-FC9C3F3CB7FC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CD8ACF-47F5-4F64-A7DF-AD3363B88AD8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589606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&gt;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</a:t>
            </a:r>
            <a:r>
              <a:rPr lang="en-US" noProof="1">
                <a:cs typeface="Consolas" pitchFamily="49" charset="0"/>
                <a:sym typeface="Wingdings" panose="05000000000000000000" pitchFamily="2" charset="2"/>
              </a:rPr>
              <a:t>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31511" y="5622504"/>
            <a:ext cx="329036" cy="554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162723" y="2249487"/>
            <a:ext cx="597931" cy="5569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3959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node is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en-US" noProof="1"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dirty="0"/>
              <a:t> insert</a:t>
            </a:r>
          </a:p>
          <a:p>
            <a:r>
              <a:rPr lang="en-US" noProof="1"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cs typeface="Consolas" pitchFamily="49" charset="0"/>
                <a:sym typeface="Wingdings" panose="05000000000000000000" pitchFamily="2" charset="2"/>
              </a:rPr>
              <a:t>         balance is </a:t>
            </a:r>
            <a:r>
              <a:rPr lang="en-US" b="1" noProof="1">
                <a:cs typeface="Consolas" pitchFamily="49" charset="0"/>
                <a:sym typeface="Wingdings" panose="05000000000000000000" pitchFamily="2" charset="2"/>
              </a:rPr>
              <a:t>-1</a:t>
            </a:r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456154" y="2970535"/>
            <a:ext cx="597931" cy="5569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33" y="5847930"/>
            <a:ext cx="817455" cy="745684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561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1EADA560-644B-473A-8104-A7B33B65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050" y="3545165"/>
            <a:ext cx="597931" cy="5569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29575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sym typeface="Wingdings" panose="05000000000000000000" pitchFamily="2" charset="2"/>
              </a:rPr>
              <a:t>        balance is </a:t>
            </a:r>
            <a:r>
              <a:rPr lang="en-US" b="1" noProof="1">
                <a:sym typeface="Wingdings" panose="05000000000000000000" pitchFamily="2" charset="2"/>
              </a:rPr>
              <a:t>-1</a:t>
            </a:r>
            <a:endParaRPr lang="en-US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467350" y="2322018"/>
            <a:ext cx="597931" cy="5569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33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561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961" y="2840568"/>
            <a:ext cx="597931" cy="5569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317946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sym typeface="Wingdings" panose="05000000000000000000" pitchFamily="2" charset="2"/>
              </a:rPr>
              <a:t>        balance is </a:t>
            </a:r>
            <a:r>
              <a:rPr lang="en-US" b="1" noProof="1">
                <a:sym typeface="Wingdings" panose="05000000000000000000" pitchFamily="2" charset="2"/>
              </a:rPr>
              <a:t>1</a:t>
            </a:r>
            <a:endParaRPr lang="en-US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480050" y="2310408"/>
            <a:ext cx="597931" cy="5569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33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561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661" y="2838463"/>
            <a:ext cx="597931" cy="5569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99127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sym typeface="Wingdings" panose="05000000000000000000" pitchFamily="2" charset="2"/>
              </a:rPr>
              <a:t>        balance is </a:t>
            </a:r>
            <a:r>
              <a:rPr lang="en-US" b="1" noProof="1">
                <a:sym typeface="Wingdings" panose="05000000000000000000" pitchFamily="2" charset="2"/>
              </a:rPr>
              <a:t>2 </a:t>
            </a:r>
          </a:p>
          <a:p>
            <a:r>
              <a:rPr lang="en-US" noProof="1">
                <a:sym typeface="Wingdings" panose="05000000000000000000" pitchFamily="2" charset="2"/>
              </a:rPr>
              <a:t>        is left heavy </a:t>
            </a:r>
          </a:p>
          <a:p>
            <a:r>
              <a:rPr lang="en-US" noProof="1">
                <a:sym typeface="Wingdings" panose="05000000000000000000" pitchFamily="2" charset="2"/>
              </a:rPr>
              <a:t>Rotate         right</a:t>
            </a:r>
            <a:endParaRPr lang="en-US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465323" y="2256698"/>
            <a:ext cx="597931" cy="55699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33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561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377" y="2823879"/>
            <a:ext cx="597931" cy="55699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9D6CFD4F-E4BD-45BA-9A07-1665846E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519" y="3986038"/>
            <a:ext cx="597931" cy="55699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377" y="3429044"/>
            <a:ext cx="597931" cy="55699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3" name="Curved Down Arrow 46">
            <a:extLst>
              <a:ext uri="{FF2B5EF4-FFF2-40B4-BE49-F238E27FC236}">
                <a16:creationId xmlns:a16="http://schemas.microsoft.com/office/drawing/2014/main" id="{D2B10D5C-25FD-4AEB-B8CA-43E08FE3D05C}"/>
              </a:ext>
            </a:extLst>
          </p:cNvPr>
          <p:cNvSpPr/>
          <p:nvPr/>
        </p:nvSpPr>
        <p:spPr>
          <a:xfrm rot="18705402">
            <a:off x="6619123" y="2104763"/>
            <a:ext cx="597191" cy="297793"/>
          </a:xfrm>
          <a:prstGeom prst="curvedDown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216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cs typeface="Consolas" pitchFamily="49" charset="0"/>
                <a:sym typeface="Wingdings" panose="05000000000000000000" pitchFamily="2" charset="2"/>
              </a:rPr>
              <a:t>        Switch parent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2016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3540" y="3444223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1850" y="3254931"/>
            <a:ext cx="516323" cy="50274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3167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4107" y="3297964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3866" y="2604784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91022" y="27666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2361" y="38700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1732" y="3700463"/>
            <a:ext cx="815508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20095" y="37341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9811" y="39123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8211" y="484761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8642" y="484424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6959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3997" y="4408925"/>
            <a:ext cx="325027" cy="44524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4642" y="4374804"/>
            <a:ext cx="410366" cy="46943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322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350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403" y="2261730"/>
            <a:ext cx="597931" cy="5569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3004" y="4418012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992" y="48541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32969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</a:t>
            </a:r>
            <a:r>
              <a:rPr lang="en-US" noProof="1">
                <a:sym typeface="Wingdings" panose="05000000000000000000" pitchFamily="2" charset="2"/>
              </a:rPr>
              <a:t>Update height</a:t>
            </a:r>
            <a:endParaRPr lang="en-US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</a:t>
            </a:r>
            <a:r>
              <a:rPr lang="en-US" noProof="1">
                <a:sym typeface="Wingdings" panose="05000000000000000000" pitchFamily="2" charset="2"/>
              </a:rPr>
              <a:t>Update height</a:t>
            </a:r>
            <a:endParaRPr lang="en-US" b="1" noProof="1">
              <a:sym typeface="Wingdings" panose="05000000000000000000" pitchFamily="2" charset="2"/>
            </a:endParaRPr>
          </a:p>
          <a:p>
            <a:r>
              <a:rPr lang="en-US" dirty="0"/>
              <a:t>        Balance is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2016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3540" y="3444223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1850" y="3254931"/>
            <a:ext cx="516323" cy="502745"/>
          </a:xfrm>
          <a:prstGeom prst="lin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3167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4107" y="3297964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3866" y="260478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91022" y="27666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2361" y="38700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1732" y="3700463"/>
            <a:ext cx="815508" cy="7614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20095" y="37341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9811" y="39123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8211" y="4847617"/>
            <a:ext cx="817455" cy="7614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8642" y="4844240"/>
            <a:ext cx="817455" cy="7614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6959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3997" y="4408925"/>
            <a:ext cx="325027" cy="445242"/>
          </a:xfrm>
          <a:prstGeom prst="lin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4642" y="4374804"/>
            <a:ext cx="410366" cy="469432"/>
          </a:xfrm>
          <a:prstGeom prst="lin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322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350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51" y="2789809"/>
            <a:ext cx="597931" cy="55699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3004" y="4418012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992" y="48541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FC48D40-D8DE-422B-8AC5-F61E6B04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51" y="3410578"/>
            <a:ext cx="597931" cy="55699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3D06AAD7-537C-40EC-9F6D-C4479D3E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50" y="2189559"/>
            <a:ext cx="597931" cy="55699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4831907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More: </a:t>
            </a:r>
            <a:r>
              <a:rPr lang="en-US" dirty="0">
                <a:hlinkClick r:id="rId2"/>
              </a:rPr>
              <a:t>https://en.wikipedia.org/wiki/AVL_tree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2016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3540" y="3444223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1850" y="3254931"/>
            <a:ext cx="516323" cy="5027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3167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4107" y="3297964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3866" y="260478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91022" y="27666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2361" y="38700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1732" y="3700463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20095" y="37341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9811" y="39123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8211" y="48476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8642" y="48442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6959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3997" y="4408925"/>
            <a:ext cx="325027" cy="4452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4642" y="4374804"/>
            <a:ext cx="410366" cy="4694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322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350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3004" y="4418012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992" y="48541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67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141413" y="1791213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Node, Edge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Root, Parent, Child, Sibling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Depth, Height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Subtree</a:t>
            </a:r>
            <a:endParaRPr lang="bg-BG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Internal node, Leaf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Ancestor, Descendant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9792703" y="2065098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/>
              <a:t>Depth 0</a:t>
            </a: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9792703" y="3154633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/>
              <a:t>Depth 1</a:t>
            </a:r>
          </a:p>
        </p:txBody>
      </p:sp>
      <p:sp>
        <p:nvSpPr>
          <p:cNvPr id="573461" name="Text Box 21"/>
          <p:cNvSpPr txBox="1">
            <a:spLocks noChangeArrowheads="1"/>
          </p:cNvSpPr>
          <p:nvPr/>
        </p:nvSpPr>
        <p:spPr bwMode="auto">
          <a:xfrm>
            <a:off x="9792703" y="4278528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/>
              <a:t>Depth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465935" y="2176418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633371" y="5368621"/>
            <a:ext cx="1859454" cy="472596"/>
          </a:xfrm>
          <a:prstGeom prst="wedgeRoundRectCallout">
            <a:avLst>
              <a:gd name="adj1" fmla="val 13207"/>
              <a:gd name="adj2" fmla="val -31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Height = 3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6729395" y="1828800"/>
            <a:ext cx="1021254" cy="472596"/>
          </a:xfrm>
          <a:prstGeom prst="wedgeRoundRectCallout">
            <a:avLst>
              <a:gd name="adj1" fmla="val 84355"/>
              <a:gd name="adj2" fmla="val 503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Root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696261" y="4868352"/>
            <a:ext cx="1021254" cy="472596"/>
          </a:xfrm>
          <a:prstGeom prst="wedgeRoundRectCallout">
            <a:avLst>
              <a:gd name="adj1" fmla="val 65821"/>
              <a:gd name="adj2" fmla="val -655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Leaf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7" name="AutoShape 17"/>
          <p:cNvSpPr>
            <a:spLocks noChangeArrowheads="1"/>
          </p:cNvSpPr>
          <p:nvPr/>
        </p:nvSpPr>
        <p:spPr bwMode="auto">
          <a:xfrm>
            <a:off x="6259901" y="2853666"/>
            <a:ext cx="2199188" cy="1920646"/>
          </a:xfrm>
          <a:prstGeom prst="triangle">
            <a:avLst>
              <a:gd name="adj" fmla="val 50272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3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59" grpId="0"/>
      <p:bldP spid="573460" grpId="0"/>
      <p:bldP spid="573461" grpId="0"/>
      <p:bldP spid="24" grpId="0" animBg="1"/>
      <p:bldP spid="25" grpId="0" animBg="1"/>
      <p:bldP spid="26" grpId="0" animBg="1"/>
      <p:bldP spid="2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03" y="1769757"/>
            <a:ext cx="11804822" cy="5570355"/>
          </a:xfrm>
        </p:spPr>
        <p:txBody>
          <a:bodyPr/>
          <a:lstStyle/>
          <a:p>
            <a:r>
              <a:rPr lang="en-US" dirty="0"/>
              <a:t>Happens when the parent node have</a:t>
            </a:r>
            <a:br>
              <a:rPr lang="en-US" dirty="0"/>
            </a:br>
            <a:r>
              <a:rPr lang="en-US" dirty="0"/>
              <a:t>a positive balance</a:t>
            </a:r>
          </a:p>
          <a:p>
            <a:r>
              <a:rPr lang="en-US" dirty="0"/>
              <a:t>And the child has a negative</a:t>
            </a:r>
          </a:p>
          <a:p>
            <a:r>
              <a:rPr lang="en-US" dirty="0"/>
              <a:t>The opposite is also true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 Problem</a:t>
            </a:r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2961EF53-277D-4E00-A471-E0377F935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4277" y="2843008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E2996996-EF6E-4175-B395-2B78DDC23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9387" y="4066865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E088ADBB-E832-4B66-B4BC-A070049A7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7856" y="2177289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579C59-03B0-4345-813C-29C825EF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803" y="3344373"/>
            <a:ext cx="817455" cy="761489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FB0198-FF33-4B5F-A02D-A29660E5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28" y="461620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9D5A2618-B315-4305-AA93-7DD97E4975B9}"/>
              </a:ext>
            </a:extLst>
          </p:cNvPr>
          <p:cNvSpPr/>
          <p:nvPr/>
        </p:nvSpPr>
        <p:spPr>
          <a:xfrm>
            <a:off x="8987231" y="2827522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F52B1BB9-9300-49B3-BCE0-3EE0BD5F0E1D}"/>
              </a:ext>
            </a:extLst>
          </p:cNvPr>
          <p:cNvSpPr/>
          <p:nvPr/>
        </p:nvSpPr>
        <p:spPr>
          <a:xfrm flipH="1">
            <a:off x="6906928" y="4077255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ECDE4297-C78F-4258-B29A-300009586EDC}"/>
              </a:ext>
            </a:extLst>
          </p:cNvPr>
          <p:cNvSpPr/>
          <p:nvPr/>
        </p:nvSpPr>
        <p:spPr>
          <a:xfrm>
            <a:off x="8864701" y="536617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0E8CAE69-9BE0-4F88-B379-77A09E5576EC}"/>
              </a:ext>
            </a:extLst>
          </p:cNvPr>
          <p:cNvSpPr/>
          <p:nvPr/>
        </p:nvSpPr>
        <p:spPr>
          <a:xfrm flipH="1">
            <a:off x="7923596" y="53855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82550B-D371-466D-A366-7B9FA81E7F3E}"/>
              </a:ext>
            </a:extLst>
          </p:cNvPr>
          <p:cNvSpPr txBox="1"/>
          <p:nvPr/>
        </p:nvSpPr>
        <p:spPr>
          <a:xfrm>
            <a:off x="8994978" y="176975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0525E9-BAB4-4561-994F-1BE831EB9C4F}"/>
              </a:ext>
            </a:extLst>
          </p:cNvPr>
          <p:cNvSpPr txBox="1"/>
          <p:nvPr/>
        </p:nvSpPr>
        <p:spPr>
          <a:xfrm>
            <a:off x="6773304" y="3257037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AC4F4C-4568-4F3D-94AA-C184E3DBD5C0}"/>
              </a:ext>
            </a:extLst>
          </p:cNvPr>
          <p:cNvSpPr txBox="1"/>
          <p:nvPr/>
        </p:nvSpPr>
        <p:spPr>
          <a:xfrm>
            <a:off x="8949859" y="4287567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114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6" grpId="0" animBg="1"/>
      <p:bldP spid="28" grpId="0"/>
      <p:bldP spid="29" grpId="0"/>
      <p:bldP spid="3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03" y="1769757"/>
            <a:ext cx="11804822" cy="5570355"/>
          </a:xfrm>
        </p:spPr>
        <p:txBody>
          <a:bodyPr/>
          <a:lstStyle/>
          <a:p>
            <a:r>
              <a:rPr lang="en-US" dirty="0"/>
              <a:t>Insert 4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 Problem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3514500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459610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888079" y="2254866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52026" y="3421950"/>
            <a:ext cx="817455" cy="761489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7051" y="469377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4617454" y="290509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2537151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4924" y="5443755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3553819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48" name="Curved Down Arrow 21">
            <a:extLst>
              <a:ext uri="{FF2B5EF4-FFF2-40B4-BE49-F238E27FC236}">
                <a16:creationId xmlns:a16="http://schemas.microsoft.com/office/drawing/2014/main" id="{F1271AB8-13F7-4E74-8D22-484CAC5F07F5}"/>
              </a:ext>
            </a:extLst>
          </p:cNvPr>
          <p:cNvSpPr/>
          <p:nvPr/>
        </p:nvSpPr>
        <p:spPr>
          <a:xfrm rot="18948267">
            <a:off x="2622689" y="2502638"/>
            <a:ext cx="1053420" cy="525295"/>
          </a:xfrm>
          <a:prstGeom prst="curvedDown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320FC1-EEF4-4671-848A-DE7417579C7F}"/>
              </a:ext>
            </a:extLst>
          </p:cNvPr>
          <p:cNvSpPr txBox="1"/>
          <p:nvPr/>
        </p:nvSpPr>
        <p:spPr>
          <a:xfrm>
            <a:off x="4625201" y="1847334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B6D32-0D5B-4D8A-B2E3-5FF92508C52B}"/>
              </a:ext>
            </a:extLst>
          </p:cNvPr>
          <p:cNvSpPr txBox="1"/>
          <p:nvPr/>
        </p:nvSpPr>
        <p:spPr>
          <a:xfrm>
            <a:off x="2403527" y="333461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08AB8-6047-427F-A84B-F019B770B5A5}"/>
              </a:ext>
            </a:extLst>
          </p:cNvPr>
          <p:cNvSpPr txBox="1"/>
          <p:nvPr/>
        </p:nvSpPr>
        <p:spPr>
          <a:xfrm>
            <a:off x="4580082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0556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2" grpId="0" animBg="1"/>
      <p:bldP spid="33" grpId="0" animBg="1"/>
      <p:bldP spid="48" grpId="0" animBg="1"/>
      <p:bldP spid="60" grpId="0"/>
      <p:bldP spid="61" grpId="0"/>
      <p:bldP spid="6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9966"/>
            <a:ext cx="11804822" cy="5570355"/>
          </a:xfrm>
        </p:spPr>
        <p:txBody>
          <a:bodyPr/>
          <a:lstStyle/>
          <a:p>
            <a:r>
              <a:rPr lang="en-US" dirty="0"/>
              <a:t>Rotate a node with opposite balanced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 Problem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3514500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459610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888079" y="2254866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52026" y="3421950"/>
            <a:ext cx="817455" cy="761489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7051" y="4693777"/>
            <a:ext cx="817455" cy="7614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4617454" y="290509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2537151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4924" y="5443755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3553819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47" name="AutoShape 5">
            <a:extLst>
              <a:ext uri="{FF2B5EF4-FFF2-40B4-BE49-F238E27FC236}">
                <a16:creationId xmlns:a16="http://schemas.microsoft.com/office/drawing/2014/main" id="{F0442416-4124-46E0-A20F-B156214F8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7073" y="1936170"/>
            <a:ext cx="2354827" cy="960823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Rotate Right 5 doesn’t solve it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48" name="Curved Down Arrow 21">
            <a:extLst>
              <a:ext uri="{FF2B5EF4-FFF2-40B4-BE49-F238E27FC236}">
                <a16:creationId xmlns:a16="http://schemas.microsoft.com/office/drawing/2014/main" id="{F1271AB8-13F7-4E74-8D22-484CAC5F07F5}"/>
              </a:ext>
            </a:extLst>
          </p:cNvPr>
          <p:cNvSpPr/>
          <p:nvPr/>
        </p:nvSpPr>
        <p:spPr>
          <a:xfrm rot="18948267">
            <a:off x="2622689" y="2502638"/>
            <a:ext cx="1053420" cy="525295"/>
          </a:xfrm>
          <a:prstGeom prst="curvedDown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D4AB8CCC-11F5-4911-B3B5-B70EDB563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6434" y="2979668"/>
            <a:ext cx="456608" cy="5406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363235FB-FAB8-4723-A765-3CC9467146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7735" y="4213196"/>
            <a:ext cx="430036" cy="56398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4">
            <a:extLst>
              <a:ext uri="{FF2B5EF4-FFF2-40B4-BE49-F238E27FC236}">
                <a16:creationId xmlns:a16="http://schemas.microsoft.com/office/drawing/2014/main" id="{7011155B-4C4C-45D3-A4C0-6D2A42C5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684" y="3506859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70AFA39-DD3C-46C7-A0B3-9186E4CC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106" y="2286001"/>
            <a:ext cx="817455" cy="761489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6641D46-A84D-4DE0-8B55-28CC9E51C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180" y="4692571"/>
            <a:ext cx="817455" cy="7614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3EB93520-3835-4A2B-B736-352126F01828}"/>
              </a:ext>
            </a:extLst>
          </p:cNvPr>
          <p:cNvSpPr/>
          <p:nvPr/>
        </p:nvSpPr>
        <p:spPr>
          <a:xfrm>
            <a:off x="8984237" y="423841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9FCBDDBC-A3E0-4122-A755-E15B4605A437}"/>
              </a:ext>
            </a:extLst>
          </p:cNvPr>
          <p:cNvSpPr/>
          <p:nvPr/>
        </p:nvSpPr>
        <p:spPr>
          <a:xfrm flipH="1">
            <a:off x="7162800" y="297966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3AE912DC-79BC-4444-B891-C8C35C31321B}"/>
              </a:ext>
            </a:extLst>
          </p:cNvPr>
          <p:cNvSpPr/>
          <p:nvPr/>
        </p:nvSpPr>
        <p:spPr>
          <a:xfrm>
            <a:off x="8157736" y="5425410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EA0C2BE9-B3E1-4892-9CF7-47C02257857B}"/>
              </a:ext>
            </a:extLst>
          </p:cNvPr>
          <p:cNvSpPr/>
          <p:nvPr/>
        </p:nvSpPr>
        <p:spPr>
          <a:xfrm flipH="1">
            <a:off x="7184131" y="5454059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0F9B831-9DB2-4597-9D6C-A2A722F20B1B}"/>
              </a:ext>
            </a:extLst>
          </p:cNvPr>
          <p:cNvSpPr/>
          <p:nvPr/>
        </p:nvSpPr>
        <p:spPr>
          <a:xfrm>
            <a:off x="5933229" y="3779874"/>
            <a:ext cx="609600" cy="62957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320FC1-EEF4-4671-848A-DE7417579C7F}"/>
              </a:ext>
            </a:extLst>
          </p:cNvPr>
          <p:cNvSpPr txBox="1"/>
          <p:nvPr/>
        </p:nvSpPr>
        <p:spPr>
          <a:xfrm>
            <a:off x="4625201" y="1847334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B6D32-0D5B-4D8A-B2E3-5FF92508C52B}"/>
              </a:ext>
            </a:extLst>
          </p:cNvPr>
          <p:cNvSpPr txBox="1"/>
          <p:nvPr/>
        </p:nvSpPr>
        <p:spPr>
          <a:xfrm>
            <a:off x="2403527" y="333461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08AB8-6047-427F-A84B-F019B770B5A5}"/>
              </a:ext>
            </a:extLst>
          </p:cNvPr>
          <p:cNvSpPr txBox="1"/>
          <p:nvPr/>
        </p:nvSpPr>
        <p:spPr>
          <a:xfrm>
            <a:off x="4580082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36E35-47C3-40C1-8E7E-B6918766E564}"/>
              </a:ext>
            </a:extLst>
          </p:cNvPr>
          <p:cNvSpPr txBox="1"/>
          <p:nvPr/>
        </p:nvSpPr>
        <p:spPr>
          <a:xfrm>
            <a:off x="7245312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169D2-DCBF-464E-9125-D87D3C23FED8}"/>
              </a:ext>
            </a:extLst>
          </p:cNvPr>
          <p:cNvSpPr txBox="1"/>
          <p:nvPr/>
        </p:nvSpPr>
        <p:spPr>
          <a:xfrm>
            <a:off x="9148152" y="324997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5A5ABC-23E7-4D1E-A42F-582A81F72249}"/>
              </a:ext>
            </a:extLst>
          </p:cNvPr>
          <p:cNvSpPr txBox="1"/>
          <p:nvPr/>
        </p:nvSpPr>
        <p:spPr>
          <a:xfrm>
            <a:off x="8358560" y="1827645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92789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660" y="1573152"/>
            <a:ext cx="11804822" cy="5570355"/>
          </a:xfrm>
        </p:spPr>
        <p:txBody>
          <a:bodyPr/>
          <a:lstStyle/>
          <a:p>
            <a:r>
              <a:rPr lang="en-US" dirty="0"/>
              <a:t>Rotate Right (node) with negatively balanced Left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Right Rotation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5440810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858251" y="469377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8654" y="290509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18351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6476124" y="5443755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5535019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B7A78-7BEF-4CE2-BEC2-F649ECBA40D7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43AC71-48E8-45CA-BC58-E09597B20029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849DB-53CA-4791-89A6-81D1EAF1E76C}"/>
              </a:ext>
            </a:extLst>
          </p:cNvPr>
          <p:cNvSpPr txBox="1"/>
          <p:nvPr/>
        </p:nvSpPr>
        <p:spPr>
          <a:xfrm>
            <a:off x="6642169" y="4461078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88549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64360"/>
            <a:ext cx="11804822" cy="5570355"/>
          </a:xfrm>
        </p:spPr>
        <p:txBody>
          <a:bodyPr/>
          <a:lstStyle/>
          <a:p>
            <a:r>
              <a:rPr lang="en-US" dirty="0"/>
              <a:t>Left Rotate 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Right Rotation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5440810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858251" y="4693777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8654" y="290509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18351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6476124" y="5443755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5535019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6" name="Curved Up Arrow 19">
            <a:extLst>
              <a:ext uri="{FF2B5EF4-FFF2-40B4-BE49-F238E27FC236}">
                <a16:creationId xmlns:a16="http://schemas.microsoft.com/office/drawing/2014/main" id="{4E82C4F2-4B86-4F79-A4F0-B0E9B0A1E0A5}"/>
              </a:ext>
            </a:extLst>
          </p:cNvPr>
          <p:cNvSpPr/>
          <p:nvPr/>
        </p:nvSpPr>
        <p:spPr>
          <a:xfrm rot="13921607">
            <a:off x="5724864" y="3703405"/>
            <a:ext cx="1066800" cy="554307"/>
          </a:xfrm>
          <a:prstGeom prst="curved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B358D-C224-491F-A5D9-C52243A40C50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FA1A2-4EF8-40B5-9DEB-44E5988BBEF0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9624E-C98B-468E-B4F1-B24230855DE8}"/>
              </a:ext>
            </a:extLst>
          </p:cNvPr>
          <p:cNvSpPr txBox="1"/>
          <p:nvPr/>
        </p:nvSpPr>
        <p:spPr>
          <a:xfrm>
            <a:off x="6642169" y="4461078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952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19254"/>
            <a:ext cx="11804822" cy="5570355"/>
          </a:xfrm>
        </p:spPr>
        <p:txBody>
          <a:bodyPr/>
          <a:lstStyle/>
          <a:p>
            <a:r>
              <a:rPr lang="en-US" dirty="0"/>
              <a:t>Update Balance 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8654" y="290509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3620564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2614" y="5424090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6049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1" y="4682266"/>
            <a:ext cx="817455" cy="761489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6816" y="415210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480108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30277"/>
            <a:ext cx="11804822" cy="5570355"/>
          </a:xfrm>
        </p:spPr>
        <p:txBody>
          <a:bodyPr/>
          <a:lstStyle/>
          <a:p>
            <a:r>
              <a:rPr lang="en-US" dirty="0"/>
              <a:t>Update Balance 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8654" y="290509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3620564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2614" y="5424090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6049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1" y="4682266"/>
            <a:ext cx="817455" cy="761489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6816" y="415210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386787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30277"/>
            <a:ext cx="11804822" cy="5570355"/>
          </a:xfrm>
        </p:spPr>
        <p:txBody>
          <a:bodyPr/>
          <a:lstStyle/>
          <a:p>
            <a:r>
              <a:rPr lang="en-US" dirty="0"/>
              <a:t>Right Rotate 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8654" y="290509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3620564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2614" y="5424090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6049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1" y="4682266"/>
            <a:ext cx="817455" cy="761489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6816" y="415210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12017414-85DE-4819-BF89-B4B69B4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733" y="1970216"/>
            <a:ext cx="2354827" cy="960823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Reduced to Single Right (5)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9" name="Curved Down Arrow 21">
            <a:extLst>
              <a:ext uri="{FF2B5EF4-FFF2-40B4-BE49-F238E27FC236}">
                <a16:creationId xmlns:a16="http://schemas.microsoft.com/office/drawing/2014/main" id="{0BA45CD4-320D-4433-A99D-961315E741E8}"/>
              </a:ext>
            </a:extLst>
          </p:cNvPr>
          <p:cNvSpPr/>
          <p:nvPr/>
        </p:nvSpPr>
        <p:spPr>
          <a:xfrm rot="18948267">
            <a:off x="4646990" y="2479307"/>
            <a:ext cx="1053420" cy="525295"/>
          </a:xfrm>
          <a:prstGeom prst="curvedDown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83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93" y="1634699"/>
            <a:ext cx="11804822" cy="5570355"/>
          </a:xfrm>
        </p:spPr>
        <p:txBody>
          <a:bodyPr/>
          <a:lstStyle/>
          <a:p>
            <a:r>
              <a:rPr lang="en-US" dirty="0"/>
              <a:t>Update Balance 5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05542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6816" y="415210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079" y="3456324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4471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>
            <a:off x="7483576" y="416346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 flipH="1">
            <a:off x="6526430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32355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8660"/>
            <a:ext cx="11804822" cy="5570355"/>
          </a:xfrm>
        </p:spPr>
        <p:txBody>
          <a:bodyPr/>
          <a:lstStyle/>
          <a:p>
            <a:r>
              <a:rPr lang="en-US" dirty="0"/>
              <a:t>Update Balance 4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05542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6816" y="415210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079" y="3456324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4471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>
            <a:off x="7483576" y="416346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 flipH="1">
            <a:off x="6526430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6458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Tree Traversal Algorithms</a:t>
            </a:r>
          </a:p>
        </p:txBody>
      </p:sp>
    </p:spTree>
    <p:extLst>
      <p:ext uri="{BB962C8B-B14F-4D97-AF65-F5344CB8AC3E}">
        <p14:creationId xmlns:p14="http://schemas.microsoft.com/office/powerpoint/2010/main" val="42817055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93" y="1643491"/>
            <a:ext cx="11804822" cy="5570355"/>
          </a:xfrm>
        </p:spPr>
        <p:txBody>
          <a:bodyPr/>
          <a:lstStyle/>
          <a:p>
            <a:r>
              <a:rPr lang="en-US" dirty="0"/>
              <a:t>Balance Restored!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05542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6816" y="415210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079" y="3456324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4471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>
            <a:off x="7483576" y="416346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 flipH="1">
            <a:off x="6526430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45061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>
            <a:normAutofit/>
          </a:bodyPr>
          <a:lstStyle/>
          <a:p>
            <a:r>
              <a:rPr lang="en-US" dirty="0"/>
              <a:t>B-Trees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077840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9872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B-trees</a:t>
            </a:r>
            <a:r>
              <a:rPr lang="en-US" dirty="0"/>
              <a:t> are generalization of the concept of ordered binary search trees – see the 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visualization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B-tree of order b has between </a:t>
            </a:r>
            <a:r>
              <a:rPr lang="en-US" b="1" dirty="0"/>
              <a:t>b</a:t>
            </a:r>
            <a:r>
              <a:rPr lang="en-US" dirty="0"/>
              <a:t> and </a:t>
            </a:r>
            <a:r>
              <a:rPr lang="en-US" b="1" dirty="0"/>
              <a:t>2*b</a:t>
            </a:r>
            <a:r>
              <a:rPr lang="en-US" dirty="0"/>
              <a:t> keys in a node and between </a:t>
            </a:r>
            <a:r>
              <a:rPr lang="en-US" b="1" dirty="0"/>
              <a:t>b+1</a:t>
            </a:r>
            <a:r>
              <a:rPr lang="en-US" dirty="0"/>
              <a:t> and </a:t>
            </a:r>
            <a:r>
              <a:rPr lang="en-US" b="1" dirty="0"/>
              <a:t>2*b+1</a:t>
            </a:r>
            <a:r>
              <a:rPr lang="en-US" dirty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/>
              <a:t>B-trees can be efficiently stored on the hard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B-Trees?</a:t>
            </a:r>
          </a:p>
        </p:txBody>
      </p:sp>
    </p:spTree>
    <p:extLst>
      <p:ext uri="{BB962C8B-B14F-4D97-AF65-F5344CB8AC3E}">
        <p14:creationId xmlns:p14="http://schemas.microsoft.com/office/powerpoint/2010/main" val="17804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148" name="Content Placeholder 2"/>
          <p:cNvSpPr>
            <a:spLocks noGrp="1"/>
          </p:cNvSpPr>
          <p:nvPr>
            <p:ph idx="1"/>
          </p:nvPr>
        </p:nvSpPr>
        <p:spPr>
          <a:xfrm>
            <a:off x="1141412" y="1719335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B-Tree of order </a:t>
            </a:r>
            <a:r>
              <a:rPr lang="en-US" sz="2000" dirty="0">
                <a:latin typeface="Consolas" pitchFamily="49" charset="0"/>
              </a:rPr>
              <a:t>3</a:t>
            </a:r>
            <a:r>
              <a:rPr lang="en-US" sz="2000" dirty="0">
                <a:latin typeface="+mj-lt"/>
                <a:cs typeface="Consolas" pitchFamily="49" charset="0"/>
              </a:rPr>
              <a:t> (max count </a:t>
            </a:r>
            <a:br>
              <a:rPr lang="en-US" sz="2000" dirty="0">
                <a:latin typeface="+mj-lt"/>
                <a:cs typeface="Consolas" pitchFamily="49" charset="0"/>
              </a:rPr>
            </a:br>
            <a:r>
              <a:rPr lang="en-US" sz="2000" dirty="0">
                <a:latin typeface="+mj-lt"/>
                <a:cs typeface="Consolas" pitchFamily="49" charset="0"/>
              </a:rPr>
              <a:t>of child nodes)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  <a:cs typeface="Consolas" pitchFamily="49" charset="0"/>
              </a:rPr>
              <a:t>Also known as 2-3 tree</a:t>
            </a:r>
            <a:endParaRPr lang="en-US" sz="2000" dirty="0"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– Example</a:t>
            </a:r>
          </a:p>
        </p:txBody>
      </p:sp>
      <p:cxnSp>
        <p:nvCxnSpPr>
          <p:cNvPr id="127" name="Straight Arrow Connector 126"/>
          <p:cNvCxnSpPr>
            <a:cxnSpLocks/>
            <a:stCxn id="229" idx="2"/>
          </p:cNvCxnSpPr>
          <p:nvPr/>
        </p:nvCxnSpPr>
        <p:spPr>
          <a:xfrm flipH="1">
            <a:off x="3944832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230" idx="2"/>
            <a:endCxn id="246" idx="0"/>
          </p:cNvCxnSpPr>
          <p:nvPr/>
        </p:nvCxnSpPr>
        <p:spPr>
          <a:xfrm>
            <a:off x="6272063" y="2543232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215726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944833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215726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713653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21157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525173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525173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023100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219201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948308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219201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7171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215054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7" name="Straight Arrow Connector 236"/>
          <p:cNvCxnSpPr>
            <a:cxnSpLocks/>
            <a:stCxn id="222" idx="2"/>
          </p:cNvCxnSpPr>
          <p:nvPr/>
        </p:nvCxnSpPr>
        <p:spPr>
          <a:xfrm flipH="1">
            <a:off x="1944919" y="4274023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3443517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443517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941444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100147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5100147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598074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4" name="Straight Arrow Connector 243"/>
          <p:cNvCxnSpPr>
            <a:cxnSpLocks/>
            <a:stCxn id="226" idx="2"/>
            <a:endCxn id="241" idx="0"/>
          </p:cNvCxnSpPr>
          <p:nvPr/>
        </p:nvCxnSpPr>
        <p:spPr>
          <a:xfrm>
            <a:off x="4460543" y="4274023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  <a:stCxn id="225" idx="2"/>
            <a:endCxn id="238" idx="0"/>
          </p:cNvCxnSpPr>
          <p:nvPr/>
        </p:nvCxnSpPr>
        <p:spPr>
          <a:xfrm flipH="1">
            <a:off x="3941444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8305801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305801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8803728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6886732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8867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3846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707621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0436728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9707621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0205548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0703474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7" name="Straight Arrow Connector 256"/>
          <p:cNvCxnSpPr>
            <a:cxnSpLocks/>
            <a:stCxn id="248" idx="2"/>
          </p:cNvCxnSpPr>
          <p:nvPr/>
        </p:nvCxnSpPr>
        <p:spPr>
          <a:xfrm>
            <a:off x="9052691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cxnSpLocks/>
            <a:stCxn id="247" idx="2"/>
            <a:endCxn id="249" idx="0"/>
          </p:cNvCxnSpPr>
          <p:nvPr/>
        </p:nvCxnSpPr>
        <p:spPr>
          <a:xfrm flipH="1">
            <a:off x="7384658" y="4274023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082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2626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B-Trees hold a range of child nodes, not a single one</a:t>
            </a:r>
          </a:p>
          <a:p>
            <a:pPr lvl="1"/>
            <a:r>
              <a:rPr lang="en-US" dirty="0"/>
              <a:t>B-trees do not need frequent re-balancing</a:t>
            </a:r>
          </a:p>
          <a:p>
            <a:r>
              <a:rPr lang="en-US" dirty="0"/>
              <a:t>B-Trees are good for database indexes</a:t>
            </a:r>
          </a:p>
          <a:p>
            <a:pPr lvl="1"/>
            <a:r>
              <a:rPr lang="en-US" dirty="0"/>
              <a:t>Because a single node is stored in a single cluster of the hard drive</a:t>
            </a:r>
          </a:p>
          <a:p>
            <a:pPr lvl="1"/>
            <a:r>
              <a:rPr lang="en-US" dirty="0"/>
              <a:t>Minimize the number of disk operations (which are very slow)</a:t>
            </a:r>
          </a:p>
          <a:p>
            <a:r>
              <a:rPr lang="en-US" dirty="0"/>
              <a:t>B-Trees are almost perfectly balanced</a:t>
            </a:r>
          </a:p>
          <a:p>
            <a:pPr lvl="1"/>
            <a:r>
              <a:rPr lang="en-US" dirty="0"/>
              <a:t>The count of nodes from the root to any </a:t>
            </a:r>
            <a:r>
              <a:rPr lang="en-US" b="1" dirty="0"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B-Trees vs. Other Balanced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4876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71418"/>
            <a:ext cx="9905999" cy="3541714"/>
          </a:xfrm>
        </p:spPr>
        <p:txBody>
          <a:bodyPr/>
          <a:lstStyle/>
          <a:p>
            <a:r>
              <a:rPr lang="en-US" dirty="0"/>
              <a:t>A 2-3 search tree can contain:</a:t>
            </a:r>
          </a:p>
          <a:p>
            <a:pPr lvl="1"/>
            <a:r>
              <a:rPr lang="en-US" dirty="0"/>
              <a:t>Empty node (null)</a:t>
            </a:r>
          </a:p>
          <a:p>
            <a:pPr lvl="1"/>
            <a:r>
              <a:rPr lang="en-US" dirty="0"/>
              <a:t>2-node with </a:t>
            </a:r>
            <a:r>
              <a:rPr lang="en-US" b="1" dirty="0"/>
              <a:t>1 key </a:t>
            </a:r>
            <a:r>
              <a:rPr lang="en-US" dirty="0"/>
              <a:t>and </a:t>
            </a:r>
            <a:r>
              <a:rPr lang="en-US" b="1" dirty="0"/>
              <a:t>2 links</a:t>
            </a:r>
            <a:r>
              <a:rPr lang="bg-BG" b="1" dirty="0"/>
              <a:t> </a:t>
            </a:r>
            <a:r>
              <a:rPr lang="bg-BG" dirty="0"/>
              <a:t>(</a:t>
            </a:r>
            <a:r>
              <a:rPr lang="en-US" dirty="0"/>
              <a:t>children)</a:t>
            </a:r>
          </a:p>
          <a:p>
            <a:pPr lvl="1"/>
            <a:r>
              <a:rPr lang="en-US" dirty="0"/>
              <a:t>3-node with </a:t>
            </a:r>
            <a:r>
              <a:rPr lang="en-US" b="1" dirty="0"/>
              <a:t>2 keys </a:t>
            </a:r>
            <a:r>
              <a:rPr lang="en-US" dirty="0"/>
              <a:t>and </a:t>
            </a:r>
            <a:r>
              <a:rPr lang="en-US" b="1" dirty="0"/>
              <a:t>3 links </a:t>
            </a:r>
            <a:r>
              <a:rPr lang="en-US" dirty="0"/>
              <a:t>(children)</a:t>
            </a:r>
          </a:p>
          <a:p>
            <a:r>
              <a:rPr lang="en-US" dirty="0"/>
              <a:t>As usual for BSTs, all items to the left are smaller, all items to the right are larger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16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Example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4832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2063" y="2543232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5726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4833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5726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3653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1157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5173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5173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3100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9201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8308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9201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71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5054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4919" y="4274023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3517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3517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41444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00147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0147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8074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60543" y="4274023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41444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5801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5801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3728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6732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67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46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7621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6728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7621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5548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3474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2691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4658" y="4274023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1530073" y="1873203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3-node with 2 keys and 3 links</a:t>
            </a: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2998068" y="3200401"/>
            <a:ext cx="1954933" cy="1428349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5" name="Oval 94"/>
          <p:cNvSpPr/>
          <p:nvPr/>
        </p:nvSpPr>
        <p:spPr>
          <a:xfrm>
            <a:off x="8007288" y="3352801"/>
            <a:ext cx="1588062" cy="1160298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>
            <a:off x="8724233" y="2012066"/>
            <a:ext cx="2432543" cy="913336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2-node with 1 key and 2 links</a:t>
            </a: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798195" y="4885475"/>
            <a:ext cx="1588062" cy="1160298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8" name="Oval 97"/>
          <p:cNvSpPr/>
          <p:nvPr/>
        </p:nvSpPr>
        <p:spPr>
          <a:xfrm>
            <a:off x="3149367" y="4876800"/>
            <a:ext cx="1588062" cy="1160298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5421653" y="3987042"/>
            <a:ext cx="2194649" cy="571250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Larger than 11</a:t>
            </a: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91634" y="3724079"/>
            <a:ext cx="2415447" cy="623434"/>
          </a:xfrm>
          <a:prstGeom prst="wedgeRoundRectCallout">
            <a:avLst>
              <a:gd name="adj1" fmla="val 31231"/>
              <a:gd name="adj2" fmla="val 108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Smaller than 7</a:t>
            </a: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46553" y="4724400"/>
            <a:ext cx="2005232" cy="1465098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1912295" y="6116233"/>
            <a:ext cx="4556222" cy="476995"/>
          </a:xfrm>
          <a:prstGeom prst="wedgeRoundRectCallout">
            <a:avLst>
              <a:gd name="adj1" fmla="val 4087"/>
              <a:gd name="adj2" fmla="val -792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Larger than 7, smaller than 11</a:t>
            </a:r>
            <a:endParaRPr lang="bg-BG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99" grpId="0" animBg="1"/>
      <p:bldP spid="10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Searching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4832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2063" y="2543232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5726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4833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5726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3653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1157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5173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5173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3100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9201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8308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9201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71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5054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4919" y="4274023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3517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3517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41444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00147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0147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8074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60543" y="4274023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41444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5801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5801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3728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6732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67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46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7621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6728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7621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5548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3474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2691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4658" y="4274023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045634" y="1467252"/>
            <a:ext cx="1954933" cy="1428349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1067202" y="1757716"/>
            <a:ext cx="2196237" cy="847420"/>
          </a:xfrm>
          <a:prstGeom prst="wedgeRoundRectCallout">
            <a:avLst>
              <a:gd name="adj1" fmla="val 61644"/>
              <a:gd name="adj2" fmla="val 729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Searching for 12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9301654" y="15237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Identical to BST Search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4861 L 1.14353E-6 4.44444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31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5023 L -0.0353 0.476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4" grpId="2" animBg="1"/>
      <p:bldP spid="100" grpId="0" animBg="1"/>
      <p:bldP spid="5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2-node)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6124376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3800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4347866" y="3752450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7319664" y="3752450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124376" y="3752450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62" idx="2"/>
          </p:cNvCxnSpPr>
          <p:nvPr/>
        </p:nvCxnSpPr>
        <p:spPr>
          <a:xfrm flipH="1">
            <a:off x="6738442" y="3752449"/>
            <a:ext cx="581222" cy="6671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9454054" y="16761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Becomes a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3-node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3-node)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4609168" y="2914888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18592" y="2914888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2832658" y="4253611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5804456" y="4253611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609168" y="4253611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99744" y="2914888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>
            <a:off x="8195033" y="4253611"/>
            <a:ext cx="681335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99744" y="4253611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407783" y="1888450"/>
            <a:ext cx="2196237" cy="847420"/>
          </a:xfrm>
          <a:prstGeom prst="wedgeRoundRectCallout">
            <a:avLst>
              <a:gd name="adj1" fmla="val -49382"/>
              <a:gd name="adj2" fmla="val 729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Temporary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4-node</a:t>
            </a:r>
            <a:endParaRPr lang="bg-BG" sz="2600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804456" y="3244361"/>
            <a:ext cx="2390576" cy="13716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3413880" y="3253485"/>
            <a:ext cx="2390576" cy="13624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-1.66667E-6 -0.1495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4.58333E-6 0.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2.08333E-6 0.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3" grpId="0" animBg="1"/>
      <p:bldP spid="8" grpId="0" animBg="1"/>
      <p:bldP spid="8" grpId="1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32393"/>
            <a:ext cx="9905999" cy="354171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Traversing a tree</a:t>
            </a:r>
            <a:r>
              <a:rPr lang="en-US" dirty="0"/>
              <a:t> means to visit each of its nodes exactly once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order of visiting nodes</a:t>
            </a:r>
            <a:r>
              <a:rPr lang="en-US" dirty="0"/>
              <a:t> may vary on the traversal algorithm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Depth-First Search</a:t>
            </a:r>
            <a:r>
              <a:rPr lang="en-US" dirty="0"/>
              <a:t> (DFS)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Visit node's successors first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Usually implemented by recursion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Breadth-First Search</a:t>
            </a:r>
            <a:r>
              <a:rPr lang="en-US" dirty="0"/>
              <a:t> (BFS)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Nearest nodes visited first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Implemented by a 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Algorithms</a:t>
            </a:r>
          </a:p>
        </p:txBody>
      </p:sp>
    </p:spTree>
    <p:extLst>
      <p:ext uri="{BB962C8B-B14F-4D97-AF65-F5344CB8AC3E}">
        <p14:creationId xmlns:p14="http://schemas.microsoft.com/office/powerpoint/2010/main" val="136804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98436"/>
            <a:ext cx="11804822" cy="5570355"/>
          </a:xfrm>
        </p:spPr>
        <p:txBody>
          <a:bodyPr/>
          <a:lstStyle/>
          <a:p>
            <a:r>
              <a:rPr lang="en-US" dirty="0"/>
              <a:t>Into a 3-node whose parent is a 2-node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Insertion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2397767" y="3195902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26874" y="3195902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7767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5694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3620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7401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57401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5328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2"/>
          </p:cNvCxnSpPr>
          <p:nvPr/>
        </p:nvCxnSpPr>
        <p:spPr>
          <a:xfrm>
            <a:off x="2804291" y="2663952"/>
            <a:ext cx="322582" cy="5319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99147" y="2590041"/>
            <a:ext cx="1673727" cy="508977"/>
          </a:xfrm>
          <a:prstGeom prst="wedgeRoundRectCallout">
            <a:avLst>
              <a:gd name="adj1" fmla="val 55381"/>
              <a:gd name="adj2" fmla="val -10816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40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38710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38710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6637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cxnSpLocks/>
            <a:stCxn id="52" idx="2"/>
            <a:endCxn id="57" idx="0"/>
          </p:cNvCxnSpPr>
          <p:nvPr/>
        </p:nvCxnSpPr>
        <p:spPr>
          <a:xfrm>
            <a:off x="8085601" y="2663952"/>
            <a:ext cx="899639" cy="53405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74782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71003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7478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02903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69552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00247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97241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4916090" y="2502681"/>
            <a:ext cx="1380292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1" name="Arrow: Right 60"/>
          <p:cNvSpPr/>
          <p:nvPr/>
        </p:nvSpPr>
        <p:spPr>
          <a:xfrm rot="9000000">
            <a:off x="6188783" y="3941766"/>
            <a:ext cx="1380292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3" name="Rectangle 92"/>
          <p:cNvSpPr/>
          <p:nvPr/>
        </p:nvSpPr>
        <p:spPr>
          <a:xfrm>
            <a:off x="4127345" y="4379319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56452" y="4379319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27345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25272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23198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68050" y="557226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368050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5977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909194" y="5577684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909194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07121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Straight Arrow Connector 103"/>
          <p:cNvCxnSpPr>
            <a:cxnSpLocks/>
            <a:stCxn id="97" idx="2"/>
            <a:endCxn id="101" idx="0"/>
          </p:cNvCxnSpPr>
          <p:nvPr/>
        </p:nvCxnSpPr>
        <p:spPr>
          <a:xfrm>
            <a:off x="5372162" y="5062072"/>
            <a:ext cx="1034959" cy="51561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96" idx="2"/>
            <a:endCxn id="98" idx="0"/>
          </p:cNvCxnSpPr>
          <p:nvPr/>
        </p:nvCxnSpPr>
        <p:spPr>
          <a:xfrm flipH="1">
            <a:off x="4865977" y="5062071"/>
            <a:ext cx="8259" cy="51019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3" grpId="0" animBg="1"/>
      <p:bldP spid="6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38" y="1593101"/>
            <a:ext cx="9905999" cy="3541714"/>
          </a:xfrm>
        </p:spPr>
        <p:txBody>
          <a:bodyPr/>
          <a:lstStyle/>
          <a:p>
            <a:r>
              <a:rPr lang="en-US" dirty="0"/>
              <a:t>Into a 3-node whose parent is a 3-node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(2)</a:t>
            </a:r>
            <a:endParaRPr lang="bg-BG" dirty="0"/>
          </a:p>
        </p:txBody>
      </p:sp>
      <p:sp>
        <p:nvSpPr>
          <p:cNvPr id="40" name="Rectangle 39"/>
          <p:cNvSpPr/>
          <p:nvPr/>
        </p:nvSpPr>
        <p:spPr>
          <a:xfrm>
            <a:off x="2718607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47714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8607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6534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460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86755" y="321564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15862" y="321564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6755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4682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2608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Straight Arrow Connector 61"/>
          <p:cNvCxnSpPr>
            <a:cxnSpLocks/>
            <a:stCxn id="42" idx="2"/>
          </p:cNvCxnSpPr>
          <p:nvPr/>
        </p:nvCxnSpPr>
        <p:spPr>
          <a:xfrm flipH="1">
            <a:off x="2215862" y="2822618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465771" y="2323506"/>
            <a:ext cx="1673727" cy="508977"/>
          </a:xfrm>
          <a:prstGeom prst="wedgeRoundRectCallout">
            <a:avLst>
              <a:gd name="adj1" fmla="val 82128"/>
              <a:gd name="adj2" fmla="val -2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</a:t>
            </a:r>
            <a:r>
              <a:rPr lang="bg-BG" sz="2600" dirty="0">
                <a:solidFill>
                  <a:srgbClr val="FFFFFF"/>
                </a:solidFill>
              </a:rPr>
              <a:t>25</a:t>
            </a:r>
          </a:p>
        </p:txBody>
      </p:sp>
      <p:cxnSp>
        <p:nvCxnSpPr>
          <p:cNvPr id="64" name="Straight Arrow Connector 63"/>
          <p:cNvCxnSpPr>
            <a:cxnSpLocks/>
            <a:stCxn id="44" idx="2"/>
          </p:cNvCxnSpPr>
          <p:nvPr/>
        </p:nvCxnSpPr>
        <p:spPr>
          <a:xfrm>
            <a:off x="3963424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</p:cNvCxnSpPr>
          <p:nvPr/>
        </p:nvCxnSpPr>
        <p:spPr>
          <a:xfrm>
            <a:off x="3465497" y="2822618"/>
            <a:ext cx="0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/>
          <p:cNvSpPr/>
          <p:nvPr/>
        </p:nvSpPr>
        <p:spPr>
          <a:xfrm>
            <a:off x="4800600" y="2138921"/>
            <a:ext cx="1380292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7" name="Rectangle 66"/>
          <p:cNvSpPr/>
          <p:nvPr/>
        </p:nvSpPr>
        <p:spPr>
          <a:xfrm>
            <a:off x="6787428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516535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7428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85355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83281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9" idx="2"/>
          </p:cNvCxnSpPr>
          <p:nvPr/>
        </p:nvCxnSpPr>
        <p:spPr>
          <a:xfrm flipH="1">
            <a:off x="6284683" y="2822618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71" idx="2"/>
          </p:cNvCxnSpPr>
          <p:nvPr/>
        </p:nvCxnSpPr>
        <p:spPr>
          <a:xfrm>
            <a:off x="8032245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70" idx="2"/>
          </p:cNvCxnSpPr>
          <p:nvPr/>
        </p:nvCxnSpPr>
        <p:spPr>
          <a:xfrm>
            <a:off x="7534318" y="2822617"/>
            <a:ext cx="364552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257800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54021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57800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85921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52570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5490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80259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Arrow: Right 86"/>
          <p:cNvSpPr/>
          <p:nvPr/>
        </p:nvSpPr>
        <p:spPr>
          <a:xfrm rot="2889213">
            <a:off x="8638270" y="3199854"/>
            <a:ext cx="1201160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6" name="Rectangle 105"/>
          <p:cNvSpPr/>
          <p:nvPr/>
        </p:nvSpPr>
        <p:spPr>
          <a:xfrm>
            <a:off x="8941208" y="436413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7429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41208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69329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535978" y="4788751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068898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663667" y="4788751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3403" y="548402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83403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781330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824547" y="548944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824547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322474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9" name="Straight Arrow Connector 118"/>
          <p:cNvCxnSpPr>
            <a:cxnSpLocks/>
            <a:stCxn id="110" idx="2"/>
            <a:endCxn id="116" idx="0"/>
          </p:cNvCxnSpPr>
          <p:nvPr/>
        </p:nvCxnSpPr>
        <p:spPr>
          <a:xfrm>
            <a:off x="9802679" y="5044784"/>
            <a:ext cx="519795" cy="44466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  <a:stCxn id="108" idx="2"/>
            <a:endCxn id="113" idx="0"/>
          </p:cNvCxnSpPr>
          <p:nvPr/>
        </p:nvCxnSpPr>
        <p:spPr>
          <a:xfrm flipH="1">
            <a:off x="8781329" y="5044783"/>
            <a:ext cx="457264" cy="43924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Right 120"/>
          <p:cNvSpPr/>
          <p:nvPr/>
        </p:nvSpPr>
        <p:spPr>
          <a:xfrm rot="10800000">
            <a:off x="5944115" y="4896661"/>
            <a:ext cx="1558993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2" name="Rectangle 121"/>
          <p:cNvSpPr/>
          <p:nvPr/>
        </p:nvSpPr>
        <p:spPr>
          <a:xfrm>
            <a:off x="3410873" y="436011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90513" y="5029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231657" y="5034623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Straight Arrow Connector 130"/>
          <p:cNvCxnSpPr>
            <a:cxnSpLocks/>
            <a:endCxn id="128" idx="0"/>
          </p:cNvCxnSpPr>
          <p:nvPr/>
        </p:nvCxnSpPr>
        <p:spPr>
          <a:xfrm>
            <a:off x="4191001" y="4786837"/>
            <a:ext cx="538583" cy="24778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  <a:endCxn id="125" idx="0"/>
          </p:cNvCxnSpPr>
          <p:nvPr/>
        </p:nvCxnSpPr>
        <p:spPr>
          <a:xfrm flipH="1">
            <a:off x="3188439" y="4786838"/>
            <a:ext cx="497926" cy="24236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899748" y="582527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429001" y="582540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9" name="Straight Arrow Connector 138"/>
          <p:cNvCxnSpPr>
            <a:cxnSpLocks/>
            <a:endCxn id="133" idx="0"/>
          </p:cNvCxnSpPr>
          <p:nvPr/>
        </p:nvCxnSpPr>
        <p:spPr>
          <a:xfrm flipH="1">
            <a:off x="2397674" y="5455920"/>
            <a:ext cx="569896" cy="3693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endCxn id="136" idx="0"/>
          </p:cNvCxnSpPr>
          <p:nvPr/>
        </p:nvCxnSpPr>
        <p:spPr>
          <a:xfrm>
            <a:off x="3490993" y="5455921"/>
            <a:ext cx="435934" cy="36948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5" grpId="0" animBg="1"/>
      <p:bldP spid="128" grpId="0" animBg="1"/>
      <p:bldP spid="133" grpId="0" animBg="1"/>
      <p:bldP spid="13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50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4353909" y="2037080"/>
            <a:ext cx="2498836" cy="934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0336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30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(2)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5862947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1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61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35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(3)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6697075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1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7748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5378963" y="2996210"/>
            <a:ext cx="884915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ectangle 9"/>
          <p:cNvSpPr/>
          <p:nvPr/>
        </p:nvSpPr>
        <p:spPr>
          <a:xfrm>
            <a:off x="6697075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1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7748" y="4038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074075" y="46736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5821422" y="46736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0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20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(4)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7423031" y="32893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6357" y="32893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73704" y="18669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800031" y="25019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6547378" y="25019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77031" y="32893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746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2" y="2148558"/>
            <a:ext cx="9905999" cy="3541714"/>
          </a:xfrm>
        </p:spPr>
        <p:txBody>
          <a:bodyPr/>
          <a:lstStyle/>
          <a:p>
            <a:r>
              <a:rPr lang="en-US" dirty="0"/>
              <a:t>Insert 10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(5)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8463454" y="2878015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6780" y="2878015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4127" y="1735015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</p:cNvCxnSpPr>
          <p:nvPr/>
        </p:nvCxnSpPr>
        <p:spPr>
          <a:xfrm flipH="1">
            <a:off x="4964800" y="2370015"/>
            <a:ext cx="2623000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7587801" y="2370015"/>
            <a:ext cx="1749327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7454" y="2878015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71795" y="2878015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3" name="Arrow: Right 22"/>
          <p:cNvSpPr/>
          <p:nvPr/>
        </p:nvSpPr>
        <p:spPr>
          <a:xfrm rot="5400000">
            <a:off x="7164680" y="3435825"/>
            <a:ext cx="884915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Rectangle 23"/>
          <p:cNvSpPr/>
          <p:nvPr/>
        </p:nvSpPr>
        <p:spPr>
          <a:xfrm>
            <a:off x="9377854" y="5900615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58979" y="5900615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8527" y="4478215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29" idx="0"/>
          </p:cNvCxnSpPr>
          <p:nvPr/>
        </p:nvCxnSpPr>
        <p:spPr>
          <a:xfrm flipH="1">
            <a:off x="5005527" y="5113215"/>
            <a:ext cx="1743222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24" idx="0"/>
          </p:cNvCxnSpPr>
          <p:nvPr/>
        </p:nvCxnSpPr>
        <p:spPr>
          <a:xfrm>
            <a:off x="8502201" y="5113215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31854" y="5900615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5076" y="4478215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25" idx="0"/>
          </p:cNvCxnSpPr>
          <p:nvPr/>
        </p:nvCxnSpPr>
        <p:spPr>
          <a:xfrm>
            <a:off x="7628528" y="5113215"/>
            <a:ext cx="4125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70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(6)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96000" y="2168769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4302722" y="2803769"/>
            <a:ext cx="129535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34" idx="0"/>
          </p:cNvCxnSpPr>
          <p:nvPr/>
        </p:nvCxnSpPr>
        <p:spPr>
          <a:xfrm>
            <a:off x="6593076" y="2803769"/>
            <a:ext cx="129620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00998" y="2168769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>
            <a:off x="6093140" y="2803769"/>
            <a:ext cx="286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805646" y="3490445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98924" y="3490445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92202" y="3490445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6354" y="3490445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5348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33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(7)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24239" y="1931987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401469" y="2566987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21315" y="2566987"/>
            <a:ext cx="24755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29237" y="1931987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 flipH="1">
            <a:off x="5535069" y="2566987"/>
            <a:ext cx="48832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04393" y="3253663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37993" y="3253663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02689" y="3253663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96841" y="3253663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32145" y="3253663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9638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40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(8)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544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2676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2522" y="2311400"/>
            <a:ext cx="33137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20444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014596" y="2311400"/>
            <a:ext cx="875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560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920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2096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2624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335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7145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8" name="Arrow: Right 17"/>
          <p:cNvSpPr/>
          <p:nvPr/>
        </p:nvSpPr>
        <p:spPr>
          <a:xfrm rot="5400000">
            <a:off x="813791" y="3416186"/>
            <a:ext cx="884915" cy="6836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/>
          <p:nvPr/>
        </p:nvSpPr>
        <p:spPr>
          <a:xfrm>
            <a:off x="6015446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3392676" y="4698124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7514056" y="4698124"/>
            <a:ext cx="231166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20444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5870952" y="4698124"/>
            <a:ext cx="143644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95600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6800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6980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28648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70952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80399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7028325" y="4698124"/>
            <a:ext cx="104915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9" grpId="0" animBg="1"/>
      <p:bldP spid="36" grpId="0" animBg="1"/>
      <p:bldP spid="37" grpId="0" animBg="1"/>
      <p:bldP spid="3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23421</TotalTime>
  <Words>9439</Words>
  <Application>Microsoft Office PowerPoint</Application>
  <PresentationFormat>Widescreen</PresentationFormat>
  <Paragraphs>3293</Paragraphs>
  <Slides>201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07" baseType="lpstr">
      <vt:lpstr>Arial</vt:lpstr>
      <vt:lpstr>Calibri</vt:lpstr>
      <vt:lpstr>Consolas</vt:lpstr>
      <vt:lpstr>Tw Cen MT</vt:lpstr>
      <vt:lpstr>Wingdings</vt:lpstr>
      <vt:lpstr>Circuit</vt:lpstr>
      <vt:lpstr>Advanced Data Structures Trees And Graphs</vt:lpstr>
      <vt:lpstr>What Are We Going To COVER</vt:lpstr>
      <vt:lpstr>Recommendation</vt:lpstr>
      <vt:lpstr>Tree-like Data Structures</vt:lpstr>
      <vt:lpstr>Tree-like Data Structures</vt:lpstr>
      <vt:lpstr>Tree-like Data Structures</vt:lpstr>
      <vt:lpstr>Tree Data Structure – Terminology</vt:lpstr>
      <vt:lpstr>Tree Traversal Algorithms</vt:lpstr>
      <vt:lpstr>Tree Traversal Algorithms</vt:lpstr>
      <vt:lpstr>Depth-First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Binary Trees</vt:lpstr>
      <vt:lpstr>Binary Trees</vt:lpstr>
      <vt:lpstr>Binary Trees Traversal: Pre-order</vt:lpstr>
      <vt:lpstr>Binary Trees Traversal: In-order</vt:lpstr>
      <vt:lpstr>Binary Trees Traversal: Post-order</vt:lpstr>
      <vt:lpstr>Binary Search Trees</vt:lpstr>
      <vt:lpstr>BST – Search </vt:lpstr>
      <vt:lpstr>BST – Insert </vt:lpstr>
      <vt:lpstr>BST – Remove </vt:lpstr>
      <vt:lpstr>BST – Remove (1)</vt:lpstr>
      <vt:lpstr>BST – Remove (2)</vt:lpstr>
      <vt:lpstr>BST – Remove (3)</vt:lpstr>
      <vt:lpstr>BST – Speed</vt:lpstr>
      <vt:lpstr>Heaps &amp; Priority Queues</vt:lpstr>
      <vt:lpstr>Priority Queue</vt:lpstr>
      <vt:lpstr>Priority Queue</vt:lpstr>
      <vt:lpstr>Priority Queue – Complexity Goal</vt:lpstr>
      <vt:lpstr>What is a Heap?</vt:lpstr>
      <vt:lpstr>Binary Heap</vt:lpstr>
      <vt:lpstr>Binary Heap – Array Implementation</vt:lpstr>
      <vt:lpstr>Heap Insertion</vt:lpstr>
      <vt:lpstr>Heap Deletion</vt:lpstr>
      <vt:lpstr>Heap Construction from Array</vt:lpstr>
      <vt:lpstr>Priority Queue Applications</vt:lpstr>
      <vt:lpstr>Balanced Binary Search Trees</vt:lpstr>
      <vt:lpstr>What is a Balanced Binary Search Tree?</vt:lpstr>
      <vt:lpstr>Balanced Binary Search Tree – Example</vt:lpstr>
      <vt:lpstr>AVL Trees</vt:lpstr>
      <vt:lpstr>AVL Tree</vt:lpstr>
      <vt:lpstr>AVL Tree Rebalancing</vt:lpstr>
      <vt:lpstr>AVL Tree Rebalancing</vt:lpstr>
      <vt:lpstr>Right Rotation</vt:lpstr>
      <vt:lpstr>Left Rotation</vt:lpstr>
      <vt:lpstr>AVL Tree Insertion Algorithm</vt:lpstr>
      <vt:lpstr>Insertion - #1</vt:lpstr>
      <vt:lpstr>Insertion - #2</vt:lpstr>
      <vt:lpstr>Insertion - #3</vt:lpstr>
      <vt:lpstr>Insertion - #4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Single Rotation Problem</vt:lpstr>
      <vt:lpstr>Single Rotation Problem</vt:lpstr>
      <vt:lpstr>Single Rotation Problem</vt:lpstr>
      <vt:lpstr>Double Right Rotation</vt:lpstr>
      <vt:lpstr>Double Right Rotation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B-Trees</vt:lpstr>
      <vt:lpstr>What are B-Trees?</vt:lpstr>
      <vt:lpstr>B-Tree – Example</vt:lpstr>
      <vt:lpstr>B-Trees vs. Other Balanced Search Trees</vt:lpstr>
      <vt:lpstr>Definition</vt:lpstr>
      <vt:lpstr>2-3 Tree Example</vt:lpstr>
      <vt:lpstr>2-3 Tree Searching</vt:lpstr>
      <vt:lpstr>2-3 Tree Insertion (at 2-node)</vt:lpstr>
      <vt:lpstr>2-3 Tree Insertion (at 3-node)</vt:lpstr>
      <vt:lpstr>2-3 Tree Insertion</vt:lpstr>
      <vt:lpstr>2-3 Tree Insertion (2)</vt:lpstr>
      <vt:lpstr>2-3 Tree Construction</vt:lpstr>
      <vt:lpstr>2-3 Tree Construction (2)</vt:lpstr>
      <vt:lpstr>2-3 Tree Construction (3)</vt:lpstr>
      <vt:lpstr>2-3 Tree Construction (4)</vt:lpstr>
      <vt:lpstr>2-3 Tree Construction (5)</vt:lpstr>
      <vt:lpstr>2-3 Tree Construction (6)</vt:lpstr>
      <vt:lpstr>2-3 Tree Construction (7)</vt:lpstr>
      <vt:lpstr>2-3 Tree Construction (8)</vt:lpstr>
      <vt:lpstr>2-3 Tree Construction (9)</vt:lpstr>
      <vt:lpstr>2-3 Tree Properties</vt:lpstr>
      <vt:lpstr>2-3 Tree Performance</vt:lpstr>
      <vt:lpstr>Red-black Trees</vt:lpstr>
      <vt:lpstr>Representing 3-Nodes from 2-3 Tree</vt:lpstr>
      <vt:lpstr>Red-Black Tree Properties</vt:lpstr>
      <vt:lpstr>Rotations</vt:lpstr>
      <vt:lpstr>Left Rotation</vt:lpstr>
      <vt:lpstr>Right Rotation</vt:lpstr>
      <vt:lpstr>Insertion Algorithm</vt:lpstr>
      <vt:lpstr>Insertion</vt:lpstr>
      <vt:lpstr>Insertion (2)</vt:lpstr>
      <vt:lpstr>Insertion (3)</vt:lpstr>
      <vt:lpstr>Insertion Into 3-Node</vt:lpstr>
      <vt:lpstr>Insertion Into 3-Node (2)</vt:lpstr>
      <vt:lpstr>Insertion Into 3-Node (3)</vt:lpstr>
      <vt:lpstr>Insertion Into 3-Node (4)</vt:lpstr>
      <vt:lpstr>Flipping Colors</vt:lpstr>
      <vt:lpstr>Keeping Black Root</vt:lpstr>
      <vt:lpstr>Insert Into 3-Node at the Bottom</vt:lpstr>
      <vt:lpstr>Insert Into 3-Node at the Bottom (2)</vt:lpstr>
      <vt:lpstr>Overall Insertion Process</vt:lpstr>
      <vt:lpstr>Red-Black Tree - Summary</vt:lpstr>
      <vt:lpstr>Trees Performance</vt:lpstr>
      <vt:lpstr>Interval trees</vt:lpstr>
      <vt:lpstr>Interval Trees</vt:lpstr>
      <vt:lpstr>Interval Intersection</vt:lpstr>
      <vt:lpstr>Interval Trees Implementation</vt:lpstr>
      <vt:lpstr>Interval Trees Implementation (2)</vt:lpstr>
      <vt:lpstr>Search Any #1</vt:lpstr>
      <vt:lpstr>Search Any #2</vt:lpstr>
      <vt:lpstr>Search Any #3</vt:lpstr>
      <vt:lpstr>Search Any - Miss #1</vt:lpstr>
      <vt:lpstr>Search Any - Miss #2</vt:lpstr>
      <vt:lpstr>Search Any - Miss #2</vt:lpstr>
      <vt:lpstr>Search All</vt:lpstr>
      <vt:lpstr>Search All #1</vt:lpstr>
      <vt:lpstr>Search All #2</vt:lpstr>
      <vt:lpstr>Search All #3</vt:lpstr>
      <vt:lpstr>Search All #4</vt:lpstr>
      <vt:lpstr>Search All #5</vt:lpstr>
      <vt:lpstr>Search All #6</vt:lpstr>
      <vt:lpstr>Search All #7</vt:lpstr>
      <vt:lpstr>Search All #8</vt:lpstr>
      <vt:lpstr>Search All #9</vt:lpstr>
      <vt:lpstr>Search All #10</vt:lpstr>
      <vt:lpstr>Rope</vt:lpstr>
      <vt:lpstr>Rope</vt:lpstr>
      <vt:lpstr>Ropes in Practice: When to Use Rope?</vt:lpstr>
      <vt:lpstr>Create</vt:lpstr>
      <vt:lpstr>Concat</vt:lpstr>
      <vt:lpstr>Indexing</vt:lpstr>
      <vt:lpstr>Split</vt:lpstr>
      <vt:lpstr>Split (2)</vt:lpstr>
      <vt:lpstr>Insert</vt:lpstr>
      <vt:lpstr>Insert (2)</vt:lpstr>
      <vt:lpstr>Insert (3)</vt:lpstr>
      <vt:lpstr>Delete</vt:lpstr>
      <vt:lpstr>Delete (2)</vt:lpstr>
      <vt:lpstr>Delete (3)</vt:lpstr>
      <vt:lpstr>TRIE</vt:lpstr>
      <vt:lpstr>What is Trie?</vt:lpstr>
      <vt:lpstr>Trie - Example</vt:lpstr>
      <vt:lpstr>Search</vt:lpstr>
      <vt:lpstr>Trie - Dictionary</vt:lpstr>
      <vt:lpstr>Construction</vt:lpstr>
      <vt:lpstr>Construction (2)</vt:lpstr>
      <vt:lpstr>Construction (3)</vt:lpstr>
      <vt:lpstr>Construction (4)</vt:lpstr>
      <vt:lpstr>Construction (5)</vt:lpstr>
      <vt:lpstr>Construction (6)</vt:lpstr>
      <vt:lpstr>Construction (7)</vt:lpstr>
      <vt:lpstr>Construction (8)</vt:lpstr>
      <vt:lpstr>Trie - Performance</vt:lpstr>
      <vt:lpstr>graphs</vt:lpstr>
      <vt:lpstr>Graph Data Structure</vt:lpstr>
      <vt:lpstr>Graph Definitions</vt:lpstr>
      <vt:lpstr>Graph Definitions </vt:lpstr>
      <vt:lpstr>Graph Definitions </vt:lpstr>
      <vt:lpstr>Graph Definitions </vt:lpstr>
      <vt:lpstr>Graph Definitions </vt:lpstr>
      <vt:lpstr>Graph Definitions</vt:lpstr>
      <vt:lpstr>Graph Definitions </vt:lpstr>
      <vt:lpstr>Graphs and Their Applications</vt:lpstr>
      <vt:lpstr>Representing Graphs</vt:lpstr>
      <vt:lpstr>Graph Representation: Adjacency List</vt:lpstr>
      <vt:lpstr>Graph Representation: Adjacency Matrix</vt:lpstr>
      <vt:lpstr>Graph Representation: List of Edges</vt:lpstr>
      <vt:lpstr>Numbering Graph Nodes</vt:lpstr>
      <vt:lpstr>Numbering Graph Nodes – How?</vt:lpstr>
      <vt:lpstr>Graph of Named Nodes – Example</vt:lpstr>
      <vt:lpstr>Graph of Numbered Nodes – Example</vt:lpstr>
      <vt:lpstr>OOP-Based-Graph Representation</vt:lpstr>
      <vt:lpstr>Depth-First Search (DFS)</vt:lpstr>
      <vt:lpstr>Breadth-First Search (BFS)</vt:lpstr>
      <vt:lpstr>Popular graph algorithms</vt:lpstr>
      <vt:lpstr>Combining data structures</vt:lpstr>
      <vt:lpstr>Data Structure Efficiency – Comparison</vt:lpstr>
      <vt:lpstr>Data Structure Efficiency – Comparison</vt:lpstr>
      <vt:lpstr>Combining Data Structures</vt:lpstr>
      <vt:lpstr>Exercise: Collection of people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1999</cp:revision>
  <dcterms:created xsi:type="dcterms:W3CDTF">2017-03-28T09:08:48Z</dcterms:created>
  <dcterms:modified xsi:type="dcterms:W3CDTF">2020-10-04T07:31:39Z</dcterms:modified>
</cp:coreProperties>
</file>