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312" r:id="rId2"/>
    <p:sldId id="286" r:id="rId3"/>
    <p:sldId id="287" r:id="rId4"/>
    <p:sldId id="483" r:id="rId5"/>
    <p:sldId id="485" r:id="rId6"/>
    <p:sldId id="308" r:id="rId7"/>
    <p:sldId id="484" r:id="rId8"/>
    <p:sldId id="508" r:id="rId9"/>
    <p:sldId id="4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bit.ly/your-sour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ivaylokeno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98296" y="1861109"/>
            <a:ext cx="9248378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Domain-driven design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With Clean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A Nutshell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5">
            <a:extLst>
              <a:ext uri="{FF2B5EF4-FFF2-40B4-BE49-F238E27FC236}">
                <a16:creationId xmlns:a16="http://schemas.microsoft.com/office/drawing/2014/main" id="{A8BADDA8-044A-47B5-BEE3-4151566E27DD}"/>
              </a:ext>
            </a:extLst>
          </p:cNvPr>
          <p:cNvSpPr txBox="1">
            <a:spLocks/>
          </p:cNvSpPr>
          <p:nvPr/>
        </p:nvSpPr>
        <p:spPr>
          <a:xfrm>
            <a:off x="1011253" y="5718646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Source Code: </a:t>
            </a:r>
            <a:r>
              <a:rPr lang="en-US" sz="2400" dirty="0">
                <a:solidFill>
                  <a:schemeClr val="tx1"/>
                </a:solidFill>
                <a:hlinkClick r:id="rId4"/>
              </a:rPr>
              <a:t>https://bit.ly/your-source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DF8A93BF-383F-44D9-AB4B-2EC077745B22}"/>
              </a:ext>
            </a:extLst>
          </p:cNvPr>
          <p:cNvSpPr txBox="1">
            <a:spLocks/>
          </p:cNvSpPr>
          <p:nvPr/>
        </p:nvSpPr>
        <p:spPr>
          <a:xfrm>
            <a:off x="1011252" y="5302433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Don't Forget To Subscribe!</a:t>
            </a:r>
          </a:p>
        </p:txBody>
      </p:sp>
    </p:spTree>
    <p:extLst>
      <p:ext uri="{BB962C8B-B14F-4D97-AF65-F5344CB8AC3E}">
        <p14:creationId xmlns:p14="http://schemas.microsoft.com/office/powerpoint/2010/main" val="216382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8121" y="297715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Domain-Driven Design Concepts</a:t>
            </a:r>
          </a:p>
        </p:txBody>
      </p:sp>
    </p:spTree>
    <p:extLst>
      <p:ext uri="{BB962C8B-B14F-4D97-AF65-F5344CB8AC3E}">
        <p14:creationId xmlns:p14="http://schemas.microsoft.com/office/powerpoint/2010/main" val="186920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Business domain comes first</a:t>
            </a:r>
          </a:p>
          <a:p>
            <a:r>
              <a:rPr lang="en-US" dirty="0"/>
              <a:t>You do not care about the database</a:t>
            </a:r>
          </a:p>
          <a:p>
            <a:pPr lvl="1"/>
            <a:r>
              <a:rPr lang="en-US" dirty="0"/>
              <a:t>It is just a detail</a:t>
            </a:r>
          </a:p>
          <a:p>
            <a:r>
              <a:rPr lang="en-US" dirty="0"/>
              <a:t>You do not care about the presentation</a:t>
            </a:r>
          </a:p>
          <a:p>
            <a:r>
              <a:rPr lang="en-US" dirty="0"/>
              <a:t>We communicate with domain experts to design</a:t>
            </a:r>
          </a:p>
          <a:p>
            <a:r>
              <a:rPr lang="en-US" dirty="0"/>
              <a:t>A history of success with complex projects</a:t>
            </a:r>
          </a:p>
          <a:p>
            <a:r>
              <a:rPr lang="en-US" dirty="0"/>
              <a:t>Steps are:</a:t>
            </a:r>
          </a:p>
          <a:p>
            <a:pPr lvl="1"/>
            <a:r>
              <a:rPr lang="en-US" dirty="0"/>
              <a:t>Solve problems, understand client needs, and then write the code!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</a:t>
            </a:r>
          </a:p>
        </p:txBody>
      </p:sp>
      <p:pic>
        <p:nvPicPr>
          <p:cNvPr id="4098" name="Picture 2" descr="Domain-centric architecture, Source : pluralsight">
            <a:extLst>
              <a:ext uri="{FF2B5EF4-FFF2-40B4-BE49-F238E27FC236}">
                <a16:creationId xmlns:a16="http://schemas.microsoft.com/office/drawing/2014/main" id="{596FA804-50D9-4981-B3D3-5389BD06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50" y="2042209"/>
            <a:ext cx="3096923" cy="2722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456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GB" dirty="0"/>
              <a:t>Very flexible </a:t>
            </a:r>
          </a:p>
          <a:p>
            <a:r>
              <a:rPr lang="en-GB" dirty="0"/>
              <a:t>Customer’s vision/perspective of the problem </a:t>
            </a:r>
          </a:p>
          <a:p>
            <a:r>
              <a:rPr lang="en-GB" dirty="0"/>
              <a:t>Path through a very complex problem </a:t>
            </a:r>
          </a:p>
          <a:p>
            <a:r>
              <a:rPr lang="en-GB" dirty="0"/>
              <a:t>Well-organized and easily tested code </a:t>
            </a:r>
          </a:p>
          <a:p>
            <a:r>
              <a:rPr lang="en-GB" dirty="0"/>
              <a:t>Business logic lives in one place</a:t>
            </a:r>
          </a:p>
          <a:p>
            <a:r>
              <a:rPr lang="en-GB" dirty="0"/>
              <a:t>Many great patterns to leverage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66670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Time and Effort</a:t>
            </a:r>
          </a:p>
          <a:p>
            <a:pPr lvl="1"/>
            <a:r>
              <a:rPr lang="en-GB" dirty="0"/>
              <a:t>Discuss &amp; model the problem with domain experts </a:t>
            </a:r>
          </a:p>
          <a:p>
            <a:pPr lvl="1"/>
            <a:r>
              <a:rPr lang="en-GB" dirty="0"/>
              <a:t>Isolate domain logic from other parts of application </a:t>
            </a:r>
          </a:p>
          <a:p>
            <a:r>
              <a:rPr lang="en-GB" dirty="0"/>
              <a:t>Learning curve (why this workshop was a success) </a:t>
            </a:r>
          </a:p>
          <a:p>
            <a:pPr lvl="1"/>
            <a:r>
              <a:rPr lang="en-GB" dirty="0"/>
              <a:t>New principles </a:t>
            </a:r>
          </a:p>
          <a:p>
            <a:pPr lvl="1"/>
            <a:r>
              <a:rPr lang="en-GB" dirty="0"/>
              <a:t>New patterns</a:t>
            </a:r>
          </a:p>
          <a:p>
            <a:pPr lvl="1"/>
            <a:r>
              <a:rPr lang="en-GB" dirty="0"/>
              <a:t>New processes </a:t>
            </a:r>
          </a:p>
          <a:p>
            <a:r>
              <a:rPr lang="en-GB" dirty="0"/>
              <a:t>Only makes sense when there is complexity in the problem </a:t>
            </a:r>
          </a:p>
          <a:p>
            <a:r>
              <a:rPr lang="en-GB" dirty="0"/>
              <a:t>Not just CRUD or data-driven applications</a:t>
            </a:r>
          </a:p>
          <a:p>
            <a:r>
              <a:rPr lang="en-GB" dirty="0"/>
              <a:t>Not just technical complexity without business domain complexity 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6177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videos are part of my mentoring program!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information on </a:t>
            </a:r>
            <a:r>
              <a:rPr lang="en-US" dirty="0" err="1"/>
              <a:t>Patreon</a:t>
            </a:r>
            <a:r>
              <a:rPr lang="en-US" dirty="0"/>
              <a:t>: </a:t>
            </a:r>
            <a:r>
              <a:rPr lang="en-GB" b="1" dirty="0">
                <a:hlinkClick r:id="rId2"/>
              </a:rPr>
              <a:t>https://www.patreon.com/ivaylokenov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Target – junior to regular programmers with 0 to 2 years practical work</a:t>
            </a:r>
          </a:p>
          <a:p>
            <a:pPr>
              <a:lnSpc>
                <a:spcPct val="100000"/>
              </a:lnSpc>
            </a:pPr>
            <a:r>
              <a:rPr lang="en-US" dirty="0"/>
              <a:t>Help with: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better software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improvement in terms of quality 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Career choices and advancement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Interview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Approach – private groups, exclusive lessons, workshops, one-on-one meetings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structure performance, architecture  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Mentorship program ON </a:t>
            </a:r>
            <a:r>
              <a:rPr lang="en-US" dirty="0" err="1"/>
              <a:t>Patreon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5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Scalable in terms of development</a:t>
            </a:r>
          </a:p>
          <a:p>
            <a:pPr lvl="1"/>
            <a:r>
              <a:rPr lang="en-US" dirty="0"/>
              <a:t>Code has even better separation</a:t>
            </a:r>
          </a:p>
          <a:p>
            <a:pPr lvl="1"/>
            <a:r>
              <a:rPr lang="en-US" dirty="0"/>
              <a:t>It covers all our architecture needs</a:t>
            </a:r>
          </a:p>
          <a:p>
            <a:pPr lvl="1"/>
            <a:r>
              <a:rPr lang="en-US" dirty="0"/>
              <a:t>Improved patterns and flexibility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Usable when the business logic is complex</a:t>
            </a:r>
          </a:p>
          <a:p>
            <a:pPr lvl="1"/>
            <a:r>
              <a:rPr lang="en-US" dirty="0"/>
              <a:t>Time-consuming as it needs more classes and relationships between them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</a:t>
            </a:r>
            <a:r>
              <a:rPr lang="en-US" b="1" dirty="0"/>
              <a:t> </a:t>
            </a:r>
            <a:r>
              <a:rPr lang="en-US" dirty="0"/>
              <a:t>design IS SUPERIOR</a:t>
            </a:r>
          </a:p>
        </p:txBody>
      </p:sp>
    </p:spTree>
    <p:extLst>
      <p:ext uri="{BB962C8B-B14F-4D97-AF65-F5344CB8AC3E}">
        <p14:creationId xmlns:p14="http://schemas.microsoft.com/office/powerpoint/2010/main" val="44645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Writing code is only part of the solution</a:t>
            </a:r>
          </a:p>
          <a:p>
            <a:r>
              <a:rPr lang="en-US" dirty="0"/>
              <a:t>We need to speak to domain experts</a:t>
            </a:r>
          </a:p>
          <a:p>
            <a:r>
              <a:rPr lang="en-US" dirty="0"/>
              <a:t>And use the same language in our code</a:t>
            </a:r>
          </a:p>
          <a:p>
            <a:pPr>
              <a:lnSpc>
                <a:spcPct val="100000"/>
              </a:lnSpc>
            </a:pPr>
            <a:r>
              <a:rPr lang="en-US" dirty="0"/>
              <a:t>Our domain model should “scream” the business requirements</a:t>
            </a:r>
          </a:p>
          <a:p>
            <a:pPr>
              <a:lnSpc>
                <a:spcPct val="100000"/>
              </a:lnSpc>
            </a:pPr>
            <a:r>
              <a:rPr lang="en-US" dirty="0"/>
              <a:t>Our classes and methods should describe the actual process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 is about code</a:t>
            </a:r>
          </a:p>
        </p:txBody>
      </p:sp>
    </p:spTree>
    <p:extLst>
      <p:ext uri="{BB962C8B-B14F-4D97-AF65-F5344CB8AC3E}">
        <p14:creationId xmlns:p14="http://schemas.microsoft.com/office/powerpoint/2010/main" val="396503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3989" y="2252584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  <p:sp>
        <p:nvSpPr>
          <p:cNvPr id="2" name="Subtitle 5">
            <a:extLst>
              <a:ext uri="{FF2B5EF4-FFF2-40B4-BE49-F238E27FC236}">
                <a16:creationId xmlns:a16="http://schemas.microsoft.com/office/drawing/2014/main" id="{A290BB37-006F-4FA4-A733-DCBF1ED52601}"/>
              </a:ext>
            </a:extLst>
          </p:cNvPr>
          <p:cNvSpPr txBox="1">
            <a:spLocks/>
          </p:cNvSpPr>
          <p:nvPr/>
        </p:nvSpPr>
        <p:spPr>
          <a:xfrm>
            <a:off x="2134199" y="3713458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Don't Forget To Like The Video!</a:t>
            </a: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2CA5B4AF-C777-478C-AC57-3FE298B98E10}"/>
              </a:ext>
            </a:extLst>
          </p:cNvPr>
          <p:cNvSpPr txBox="1">
            <a:spLocks/>
          </p:cNvSpPr>
          <p:nvPr/>
        </p:nvSpPr>
        <p:spPr>
          <a:xfrm>
            <a:off x="2134199" y="3156284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Leave A Comment Below!</a:t>
            </a:r>
          </a:p>
        </p:txBody>
      </p:sp>
      <p:pic>
        <p:nvPicPr>
          <p:cNvPr id="3" name="Picture 2" descr="Резултат с изображение за „smartit“&quot;">
            <a:extLst>
              <a:ext uri="{FF2B5EF4-FFF2-40B4-BE49-F238E27FC236}">
                <a16:creationId xmlns:a16="http://schemas.microsoft.com/office/drawing/2014/main" id="{47CE2D61-0A1B-4570-B966-A29709FE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94" y="4756259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923E48A-834B-4E61-99EF-36C08DD87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24" y="4617901"/>
            <a:ext cx="1977118" cy="153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6040EF-DEB5-4E26-B8CD-D0B785651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194" y="941283"/>
            <a:ext cx="4566448" cy="1029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5690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2901</TotalTime>
  <Words>391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Domain-driven design  With Clean Architecture</vt:lpstr>
      <vt:lpstr>Domain-Driven Design Concepts</vt:lpstr>
      <vt:lpstr>Domain-Driven Design</vt:lpstr>
      <vt:lpstr>Benefits</vt:lpstr>
      <vt:lpstr>Drawbacks</vt:lpstr>
      <vt:lpstr>Mentorship program ON Patreon</vt:lpstr>
      <vt:lpstr>DOMAIN-DRIVEN design IS SUPERIOR</vt:lpstr>
      <vt:lpstr>Domain-driven design is about code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460</cp:revision>
  <dcterms:created xsi:type="dcterms:W3CDTF">2017-03-28T09:08:48Z</dcterms:created>
  <dcterms:modified xsi:type="dcterms:W3CDTF">2020-11-14T17:39:29Z</dcterms:modified>
</cp:coreProperties>
</file>