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312" r:id="rId2"/>
    <p:sldId id="486" r:id="rId3"/>
    <p:sldId id="487" r:id="rId4"/>
    <p:sldId id="489" r:id="rId5"/>
    <p:sldId id="488" r:id="rId6"/>
    <p:sldId id="308" r:id="rId7"/>
    <p:sldId id="490" r:id="rId8"/>
    <p:sldId id="491" r:id="rId9"/>
    <p:sldId id="492" r:id="rId10"/>
    <p:sldId id="4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bit.ly/your-sour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reon.com/ivaylokeno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98296" y="1861109"/>
            <a:ext cx="9248378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Domain-driven design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With Clean Architecture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 A Nutshell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128" y="4996891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5">
            <a:extLst>
              <a:ext uri="{FF2B5EF4-FFF2-40B4-BE49-F238E27FC236}">
                <a16:creationId xmlns:a16="http://schemas.microsoft.com/office/drawing/2014/main" id="{A8BADDA8-044A-47B5-BEE3-4151566E27DD}"/>
              </a:ext>
            </a:extLst>
          </p:cNvPr>
          <p:cNvSpPr txBox="1">
            <a:spLocks/>
          </p:cNvSpPr>
          <p:nvPr/>
        </p:nvSpPr>
        <p:spPr>
          <a:xfrm>
            <a:off x="1011253" y="5718646"/>
            <a:ext cx="7910299" cy="1311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Source Code: </a:t>
            </a:r>
            <a:r>
              <a:rPr lang="en-US" sz="2400" dirty="0">
                <a:solidFill>
                  <a:schemeClr val="tx1"/>
                </a:solidFill>
                <a:hlinkClick r:id="rId4"/>
              </a:rPr>
              <a:t>https://bit.ly/your-source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DF8A93BF-383F-44D9-AB4B-2EC077745B22}"/>
              </a:ext>
            </a:extLst>
          </p:cNvPr>
          <p:cNvSpPr txBox="1">
            <a:spLocks/>
          </p:cNvSpPr>
          <p:nvPr/>
        </p:nvSpPr>
        <p:spPr>
          <a:xfrm>
            <a:off x="1011252" y="5302433"/>
            <a:ext cx="7910299" cy="1311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Don't Forget To Subscribe!</a:t>
            </a:r>
          </a:p>
        </p:txBody>
      </p:sp>
    </p:spTree>
    <p:extLst>
      <p:ext uri="{BB962C8B-B14F-4D97-AF65-F5344CB8AC3E}">
        <p14:creationId xmlns:p14="http://schemas.microsoft.com/office/powerpoint/2010/main" val="216382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53989" y="2252584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Questions?</a:t>
            </a:r>
          </a:p>
        </p:txBody>
      </p:sp>
      <p:sp>
        <p:nvSpPr>
          <p:cNvPr id="2" name="Subtitle 5">
            <a:extLst>
              <a:ext uri="{FF2B5EF4-FFF2-40B4-BE49-F238E27FC236}">
                <a16:creationId xmlns:a16="http://schemas.microsoft.com/office/drawing/2014/main" id="{A290BB37-006F-4FA4-A733-DCBF1ED52601}"/>
              </a:ext>
            </a:extLst>
          </p:cNvPr>
          <p:cNvSpPr txBox="1">
            <a:spLocks/>
          </p:cNvSpPr>
          <p:nvPr/>
        </p:nvSpPr>
        <p:spPr>
          <a:xfrm>
            <a:off x="2134199" y="3713458"/>
            <a:ext cx="7910299" cy="1311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Don't Forget To Like The Video!</a:t>
            </a:r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2CA5B4AF-C777-478C-AC57-3FE298B98E10}"/>
              </a:ext>
            </a:extLst>
          </p:cNvPr>
          <p:cNvSpPr txBox="1">
            <a:spLocks/>
          </p:cNvSpPr>
          <p:nvPr/>
        </p:nvSpPr>
        <p:spPr>
          <a:xfrm>
            <a:off x="2134199" y="3156284"/>
            <a:ext cx="7910299" cy="1311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Leave A Comment Below!</a:t>
            </a:r>
          </a:p>
        </p:txBody>
      </p:sp>
      <p:pic>
        <p:nvPicPr>
          <p:cNvPr id="3" name="Picture 2" descr="Резултат с изображение за „smartit“&quot;">
            <a:extLst>
              <a:ext uri="{FF2B5EF4-FFF2-40B4-BE49-F238E27FC236}">
                <a16:creationId xmlns:a16="http://schemas.microsoft.com/office/drawing/2014/main" id="{47CE2D61-0A1B-4570-B966-A29709FE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94" y="4756259"/>
            <a:ext cx="2206823" cy="12610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923E48A-834B-4E61-99EF-36C08DD87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24" y="4617901"/>
            <a:ext cx="1977118" cy="1537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6040EF-DEB5-4E26-B8CD-D0B785651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194" y="941283"/>
            <a:ext cx="4566448" cy="10299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569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8121" y="297715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domain model</a:t>
            </a:r>
          </a:p>
        </p:txBody>
      </p:sp>
    </p:spTree>
    <p:extLst>
      <p:ext uri="{BB962C8B-B14F-4D97-AF65-F5344CB8AC3E}">
        <p14:creationId xmlns:p14="http://schemas.microsoft.com/office/powerpoint/2010/main" val="384993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Problem Domain</a:t>
            </a:r>
          </a:p>
          <a:p>
            <a:pPr lvl="1"/>
            <a:r>
              <a:rPr lang="en-US" dirty="0"/>
              <a:t>The problem your software is trying to solve</a:t>
            </a:r>
          </a:p>
          <a:p>
            <a:r>
              <a:rPr lang="en-US" dirty="0"/>
              <a:t>Core Domain</a:t>
            </a:r>
          </a:p>
          <a:p>
            <a:pPr lvl="1"/>
            <a:r>
              <a:rPr lang="en-US" dirty="0"/>
              <a:t>The part of the business that must be perfect, and cannot be outsourced</a:t>
            </a:r>
          </a:p>
          <a:p>
            <a:r>
              <a:rPr lang="en-US" dirty="0"/>
              <a:t>Sub-Domains</a:t>
            </a:r>
          </a:p>
          <a:p>
            <a:pPr lvl="1"/>
            <a:r>
              <a:rPr lang="en-US" dirty="0"/>
              <a:t>Separate business </a:t>
            </a:r>
            <a:r>
              <a:rPr lang="en-US" u="sng" dirty="0"/>
              <a:t>problems</a:t>
            </a:r>
            <a:r>
              <a:rPr lang="en-US" dirty="0"/>
              <a:t> which can work isolated in theory</a:t>
            </a:r>
          </a:p>
          <a:p>
            <a:r>
              <a:rPr lang="en-US" dirty="0"/>
              <a:t>Bounded Context</a:t>
            </a:r>
          </a:p>
          <a:p>
            <a:pPr lvl="1"/>
            <a:r>
              <a:rPr lang="en-US" dirty="0"/>
              <a:t>A specific responsibility, with specific boundaries that separate it </a:t>
            </a:r>
            <a:br>
              <a:rPr lang="en-US" dirty="0"/>
            </a:br>
            <a:r>
              <a:rPr lang="en-US" dirty="0"/>
              <a:t>from other parts of the </a:t>
            </a:r>
            <a:r>
              <a:rPr lang="en-US" u="sng" dirty="0"/>
              <a:t>solution</a:t>
            </a:r>
          </a:p>
          <a:p>
            <a:r>
              <a:rPr lang="en-US" dirty="0"/>
              <a:t>Shared Kernel</a:t>
            </a:r>
          </a:p>
          <a:p>
            <a:pPr lvl="1"/>
            <a:r>
              <a:rPr lang="en-US" dirty="0"/>
              <a:t>Part of the model, which is shared by two or more teams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domain model</a:t>
            </a:r>
          </a:p>
        </p:txBody>
      </p:sp>
    </p:spTree>
    <p:extLst>
      <p:ext uri="{BB962C8B-B14F-4D97-AF65-F5344CB8AC3E}">
        <p14:creationId xmlns:p14="http://schemas.microsoft.com/office/powerpoint/2010/main" val="140723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 Domain </a:t>
            </a:r>
          </a:p>
          <a:p>
            <a:pPr lvl="1"/>
            <a:r>
              <a:rPr lang="en-US" dirty="0"/>
              <a:t>We need a system for an online store</a:t>
            </a:r>
          </a:p>
          <a:p>
            <a:r>
              <a:rPr lang="en-US" dirty="0"/>
              <a:t>Core Domain</a:t>
            </a:r>
          </a:p>
          <a:p>
            <a:pPr lvl="1"/>
            <a:r>
              <a:rPr lang="en-US" dirty="0"/>
              <a:t>Obviously, the business cannot exist without products and billing</a:t>
            </a:r>
          </a:p>
          <a:p>
            <a:r>
              <a:rPr lang="en-US" dirty="0"/>
              <a:t>Sub-Domains</a:t>
            </a:r>
          </a:p>
          <a:p>
            <a:pPr lvl="1"/>
            <a:r>
              <a:rPr lang="en-US" dirty="0"/>
              <a:t>Reporting, customer data, support, etc.</a:t>
            </a:r>
          </a:p>
          <a:p>
            <a:r>
              <a:rPr lang="en-US" dirty="0"/>
              <a:t>Bounded Context</a:t>
            </a:r>
          </a:p>
          <a:p>
            <a:pPr lvl="1"/>
            <a:r>
              <a:rPr lang="en-US" dirty="0"/>
              <a:t>Shopping cart needs a Product, catalog too, but these models are different</a:t>
            </a:r>
          </a:p>
          <a:p>
            <a:r>
              <a:rPr lang="en-US" dirty="0"/>
              <a:t>Shared Kernel</a:t>
            </a:r>
          </a:p>
          <a:p>
            <a:pPr lvl="1"/>
            <a:r>
              <a:rPr lang="en-US" dirty="0"/>
              <a:t>Clients are part of all domains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e-commerce Example</a:t>
            </a:r>
          </a:p>
        </p:txBody>
      </p:sp>
    </p:spTree>
    <p:extLst>
      <p:ext uri="{BB962C8B-B14F-4D97-AF65-F5344CB8AC3E}">
        <p14:creationId xmlns:p14="http://schemas.microsoft.com/office/powerpoint/2010/main" val="276464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 Domain </a:t>
            </a:r>
          </a:p>
          <a:p>
            <a:pPr lvl="1"/>
            <a:r>
              <a:rPr lang="en-US" dirty="0"/>
              <a:t>We need a system for a pet clinic</a:t>
            </a:r>
          </a:p>
          <a:p>
            <a:r>
              <a:rPr lang="en-US" dirty="0"/>
              <a:t>Core Domain</a:t>
            </a:r>
          </a:p>
          <a:p>
            <a:pPr lvl="1"/>
            <a:r>
              <a:rPr lang="en-US" dirty="0"/>
              <a:t>Obviously, the business cannot exist without examinations and surgeries</a:t>
            </a:r>
          </a:p>
          <a:p>
            <a:r>
              <a:rPr lang="en-US" dirty="0"/>
              <a:t>Sub-Domains</a:t>
            </a:r>
          </a:p>
          <a:p>
            <a:pPr lvl="1"/>
            <a:r>
              <a:rPr lang="en-US" dirty="0"/>
              <a:t>Appointments, billing, visit records, medical records, etc.</a:t>
            </a:r>
          </a:p>
          <a:p>
            <a:r>
              <a:rPr lang="en-US" dirty="0"/>
              <a:t>Bounded Context</a:t>
            </a:r>
          </a:p>
          <a:p>
            <a:pPr lvl="1"/>
            <a:r>
              <a:rPr lang="en-US" dirty="0"/>
              <a:t>Appointments will need a Patient model, medical records too, but they are different</a:t>
            </a:r>
          </a:p>
          <a:p>
            <a:r>
              <a:rPr lang="en-US" dirty="0"/>
              <a:t>Shared Kernel</a:t>
            </a:r>
          </a:p>
          <a:p>
            <a:pPr lvl="1"/>
            <a:r>
              <a:rPr lang="en-US" dirty="0"/>
              <a:t>Clients are part of all domains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Pet clinic Example</a:t>
            </a:r>
          </a:p>
        </p:txBody>
      </p:sp>
    </p:spTree>
    <p:extLst>
      <p:ext uri="{BB962C8B-B14F-4D97-AF65-F5344CB8AC3E}">
        <p14:creationId xmlns:p14="http://schemas.microsoft.com/office/powerpoint/2010/main" val="334752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These videos are part of my mentoring program!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information on </a:t>
            </a:r>
            <a:r>
              <a:rPr lang="en-US" dirty="0" err="1"/>
              <a:t>Patreon</a:t>
            </a:r>
            <a:r>
              <a:rPr lang="en-US" dirty="0"/>
              <a:t>: </a:t>
            </a:r>
            <a:r>
              <a:rPr lang="en-GB" b="1" dirty="0">
                <a:hlinkClick r:id="rId2"/>
              </a:rPr>
              <a:t>https://www.patreon.com/ivaylokenov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Target – junior to regular programmers with 0 to 2 years practical work</a:t>
            </a:r>
          </a:p>
          <a:p>
            <a:pPr>
              <a:lnSpc>
                <a:spcPct val="100000"/>
              </a:lnSpc>
            </a:pPr>
            <a:r>
              <a:rPr lang="en-US" dirty="0"/>
              <a:t>Help with: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Becoming better software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Code improvement in terms of quality and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Career choices and advancement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Interview preparation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more</a:t>
            </a:r>
          </a:p>
          <a:p>
            <a:pPr>
              <a:lnSpc>
                <a:spcPct val="100000"/>
              </a:lnSpc>
            </a:pPr>
            <a:r>
              <a:rPr lang="en-US" dirty="0"/>
              <a:t>Approach – private groups, exclusive lessons, workshops, one-on-one meetings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structure performance, architecture  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Mentorship program ON </a:t>
            </a:r>
            <a:r>
              <a:rPr lang="en-US" dirty="0" err="1"/>
              <a:t>Patreon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5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We need to talk with the client to understand the business needs</a:t>
            </a:r>
          </a:p>
          <a:p>
            <a:pPr lvl="1"/>
            <a:r>
              <a:rPr lang="en-GB" dirty="0"/>
              <a:t>Clients (people) schedule appointments for patients (pets) </a:t>
            </a:r>
          </a:p>
          <a:p>
            <a:pPr lvl="1"/>
            <a:r>
              <a:rPr lang="en-GB" dirty="0"/>
              <a:t>Appointments may be either office visits or surgeries </a:t>
            </a:r>
          </a:p>
          <a:p>
            <a:pPr lvl="1"/>
            <a:r>
              <a:rPr lang="en-GB" dirty="0"/>
              <a:t>Office visits may be an exam requiring a doctor, or a tech visit </a:t>
            </a:r>
          </a:p>
          <a:p>
            <a:pPr lvl="1"/>
            <a:r>
              <a:rPr lang="en-GB" dirty="0"/>
              <a:t>Office visits depend on exam room availability </a:t>
            </a:r>
          </a:p>
          <a:p>
            <a:pPr lvl="1"/>
            <a:r>
              <a:rPr lang="en-GB" dirty="0"/>
              <a:t>Surgeries depend on operational and recovery space availability, and </a:t>
            </a:r>
            <a:br>
              <a:rPr lang="en-GB" dirty="0"/>
            </a:br>
            <a:r>
              <a:rPr lang="en-GB" dirty="0"/>
              <a:t>can involve different kinds of procedures </a:t>
            </a:r>
          </a:p>
          <a:p>
            <a:pPr lvl="1"/>
            <a:r>
              <a:rPr lang="en-GB" dirty="0"/>
              <a:t>Different appointment types and procedures require different staff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dive further into the appointments</a:t>
            </a:r>
          </a:p>
        </p:txBody>
      </p:sp>
    </p:spTree>
    <p:extLst>
      <p:ext uri="{BB962C8B-B14F-4D97-AF65-F5344CB8AC3E}">
        <p14:creationId xmlns:p14="http://schemas.microsoft.com/office/powerpoint/2010/main" val="416576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Main models:</a:t>
            </a:r>
          </a:p>
          <a:p>
            <a:pPr lvl="1"/>
            <a:r>
              <a:rPr lang="en-US" u="sng" dirty="0"/>
              <a:t>Client</a:t>
            </a:r>
            <a:r>
              <a:rPr lang="en-US" dirty="0"/>
              <a:t> can schedule a </a:t>
            </a:r>
            <a:r>
              <a:rPr lang="en-US" u="sng" dirty="0"/>
              <a:t>Patient</a:t>
            </a:r>
            <a:r>
              <a:rPr lang="en-US" dirty="0"/>
              <a:t> (pet)</a:t>
            </a:r>
          </a:p>
          <a:p>
            <a:pPr lvl="1"/>
            <a:r>
              <a:rPr lang="en-US" u="sng" dirty="0"/>
              <a:t>Schedule</a:t>
            </a:r>
            <a:r>
              <a:rPr lang="en-US" dirty="0"/>
              <a:t> is for </a:t>
            </a:r>
            <a:r>
              <a:rPr lang="en-US" u="sng" dirty="0"/>
              <a:t>Appointment</a:t>
            </a:r>
            <a:r>
              <a:rPr lang="en-US" dirty="0"/>
              <a:t> or </a:t>
            </a:r>
            <a:r>
              <a:rPr lang="en-US" u="sng" dirty="0"/>
              <a:t>Surgery</a:t>
            </a:r>
          </a:p>
          <a:p>
            <a:pPr lvl="1"/>
            <a:r>
              <a:rPr lang="en-US" u="sng" dirty="0"/>
              <a:t>Appointment</a:t>
            </a:r>
            <a:r>
              <a:rPr lang="en-US" dirty="0"/>
              <a:t> requires a </a:t>
            </a:r>
            <a:r>
              <a:rPr lang="en-US" u="sng" dirty="0"/>
              <a:t>Doctor</a:t>
            </a:r>
            <a:r>
              <a:rPr lang="en-US" dirty="0"/>
              <a:t> and </a:t>
            </a:r>
            <a:r>
              <a:rPr lang="en-US" u="sng" dirty="0"/>
              <a:t>Exam Room</a:t>
            </a:r>
          </a:p>
          <a:p>
            <a:pPr lvl="1"/>
            <a:r>
              <a:rPr lang="en-US" u="sng" dirty="0"/>
              <a:t>Surgery</a:t>
            </a:r>
            <a:r>
              <a:rPr lang="en-US" dirty="0"/>
              <a:t> requires a </a:t>
            </a:r>
            <a:r>
              <a:rPr lang="en-US" u="sng" dirty="0"/>
              <a:t>Doctor</a:t>
            </a:r>
            <a:r>
              <a:rPr lang="en-US" dirty="0"/>
              <a:t>, an </a:t>
            </a:r>
            <a:r>
              <a:rPr lang="en-US" u="sng" dirty="0"/>
              <a:t>Operational Room</a:t>
            </a:r>
            <a:r>
              <a:rPr lang="en-US" dirty="0"/>
              <a:t> and a </a:t>
            </a:r>
            <a:r>
              <a:rPr lang="en-US" u="sng" dirty="0"/>
              <a:t>Recovery Room</a:t>
            </a:r>
          </a:p>
          <a:p>
            <a:r>
              <a:rPr lang="en-US" dirty="0"/>
              <a:t>The above models define the appointments bounded context</a:t>
            </a:r>
          </a:p>
          <a:p>
            <a:r>
              <a:rPr lang="en-US" dirty="0"/>
              <a:t>The medical records bounded context will also require a </a:t>
            </a:r>
            <a:r>
              <a:rPr lang="en-US" u="sng" dirty="0"/>
              <a:t>Patient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But with different properties and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appointments Model</a:t>
            </a:r>
          </a:p>
        </p:txBody>
      </p:sp>
    </p:spTree>
    <p:extLst>
      <p:ext uri="{BB962C8B-B14F-4D97-AF65-F5344CB8AC3E}">
        <p14:creationId xmlns:p14="http://schemas.microsoft.com/office/powerpoint/2010/main" val="425027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domain models are the heart of the software</a:t>
            </a:r>
          </a:p>
          <a:p>
            <a:pPr lvl="1"/>
            <a:r>
              <a:rPr lang="en-US" dirty="0"/>
              <a:t>They are not bound by technology</a:t>
            </a:r>
          </a:p>
          <a:p>
            <a:pPr lvl="1"/>
            <a:r>
              <a:rPr lang="en-US" dirty="0"/>
              <a:t>Pure classes with logic, following the SOLID principles</a:t>
            </a:r>
          </a:p>
          <a:p>
            <a:pPr lvl="1"/>
            <a:r>
              <a:rPr lang="en-US" dirty="0"/>
              <a:t>Contain the business logic and business rules</a:t>
            </a:r>
          </a:p>
          <a:p>
            <a:r>
              <a:rPr lang="en-US" dirty="0"/>
              <a:t>Behaviors should follow the </a:t>
            </a:r>
            <a:r>
              <a:rPr lang="en-GB" dirty="0"/>
              <a:t>ubiquitous language</a:t>
            </a:r>
          </a:p>
          <a:p>
            <a:pPr lvl="1"/>
            <a:r>
              <a:rPr lang="en-GB" dirty="0"/>
              <a:t>Create </a:t>
            </a:r>
            <a:r>
              <a:rPr lang="en-US" dirty="0"/>
              <a:t>behaviors</a:t>
            </a:r>
            <a:r>
              <a:rPr lang="en-GB" dirty="0"/>
              <a:t> that business domain experts will understand</a:t>
            </a:r>
            <a:endParaRPr lang="en-US" dirty="0"/>
          </a:p>
          <a:p>
            <a:r>
              <a:rPr lang="en-US" dirty="0"/>
              <a:t>Anemic vs Rich domain models:</a:t>
            </a:r>
          </a:p>
          <a:p>
            <a:pPr lvl="1"/>
            <a:r>
              <a:rPr lang="en-US" dirty="0"/>
              <a:t>Anemic domain objects are dull – they lack business logic, and contain only data</a:t>
            </a:r>
          </a:p>
          <a:p>
            <a:pPr lvl="2"/>
            <a:r>
              <a:rPr lang="en-US" dirty="0"/>
              <a:t>Good for CRUD only</a:t>
            </a:r>
          </a:p>
          <a:p>
            <a:pPr lvl="1"/>
            <a:r>
              <a:rPr lang="en-US" dirty="0"/>
              <a:t>Rich domain models – different kinds of objects, the classes have behaviors </a:t>
            </a:r>
          </a:p>
          <a:p>
            <a:pPr lvl="1"/>
            <a:r>
              <a:rPr lang="en-US" dirty="0"/>
              <a:t>Our models should be persistence ignorant!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domain model in the code</a:t>
            </a:r>
          </a:p>
        </p:txBody>
      </p:sp>
    </p:spTree>
    <p:extLst>
      <p:ext uri="{BB962C8B-B14F-4D97-AF65-F5344CB8AC3E}">
        <p14:creationId xmlns:p14="http://schemas.microsoft.com/office/powerpoint/2010/main" val="4010436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2905</TotalTime>
  <Words>594</Words>
  <Application>Microsoft Office PowerPoint</Application>
  <PresentationFormat>Widescreen</PresentationFormat>
  <Paragraphs>93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Domain-driven design  With Clean Architecture</vt:lpstr>
      <vt:lpstr>The domain model</vt:lpstr>
      <vt:lpstr>The domain model</vt:lpstr>
      <vt:lpstr>Domain Model e-commerce Example</vt:lpstr>
      <vt:lpstr>Domain Model Pet clinic Example</vt:lpstr>
      <vt:lpstr>Mentorship program ON Patreon</vt:lpstr>
      <vt:lpstr>Let’s dive further into the appointments</vt:lpstr>
      <vt:lpstr>The appointments Model</vt:lpstr>
      <vt:lpstr>The domain model in the code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462</cp:revision>
  <dcterms:created xsi:type="dcterms:W3CDTF">2017-03-28T09:08:48Z</dcterms:created>
  <dcterms:modified xsi:type="dcterms:W3CDTF">2020-11-14T18:12:20Z</dcterms:modified>
</cp:coreProperties>
</file>