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6"/>
  </p:notesMasterIdLst>
  <p:sldIdLst>
    <p:sldId id="257" r:id="rId2"/>
    <p:sldId id="259" r:id="rId3"/>
    <p:sldId id="315" r:id="rId4"/>
    <p:sldId id="459" r:id="rId5"/>
    <p:sldId id="385" r:id="rId6"/>
    <p:sldId id="317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11" r:id="rId23"/>
    <p:sldId id="410" r:id="rId24"/>
    <p:sldId id="412" r:id="rId25"/>
    <p:sldId id="413" r:id="rId26"/>
    <p:sldId id="414" r:id="rId27"/>
    <p:sldId id="415" r:id="rId28"/>
    <p:sldId id="417" r:id="rId29"/>
    <p:sldId id="416" r:id="rId30"/>
    <p:sldId id="418" r:id="rId31"/>
    <p:sldId id="419" r:id="rId32"/>
    <p:sldId id="420" r:id="rId33"/>
    <p:sldId id="421" r:id="rId34"/>
    <p:sldId id="422" r:id="rId35"/>
    <p:sldId id="423" r:id="rId36"/>
    <p:sldId id="424" r:id="rId37"/>
    <p:sldId id="425" r:id="rId38"/>
    <p:sldId id="426" r:id="rId39"/>
    <p:sldId id="467" r:id="rId40"/>
    <p:sldId id="468" r:id="rId41"/>
    <p:sldId id="469" r:id="rId42"/>
    <p:sldId id="470" r:id="rId43"/>
    <p:sldId id="427" r:id="rId44"/>
    <p:sldId id="476" r:id="rId45"/>
    <p:sldId id="428" r:id="rId46"/>
    <p:sldId id="429" r:id="rId47"/>
    <p:sldId id="471" r:id="rId48"/>
    <p:sldId id="472" r:id="rId49"/>
    <p:sldId id="473" r:id="rId50"/>
    <p:sldId id="430" r:id="rId51"/>
    <p:sldId id="431" r:id="rId52"/>
    <p:sldId id="432" r:id="rId53"/>
    <p:sldId id="433" r:id="rId54"/>
    <p:sldId id="434" r:id="rId55"/>
    <p:sldId id="435" r:id="rId56"/>
    <p:sldId id="474" r:id="rId57"/>
    <p:sldId id="475" r:id="rId58"/>
    <p:sldId id="436" r:id="rId59"/>
    <p:sldId id="437" r:id="rId60"/>
    <p:sldId id="438" r:id="rId61"/>
    <p:sldId id="439" r:id="rId62"/>
    <p:sldId id="440" r:id="rId63"/>
    <p:sldId id="441" r:id="rId64"/>
    <p:sldId id="442" r:id="rId65"/>
    <p:sldId id="444" r:id="rId66"/>
    <p:sldId id="445" r:id="rId67"/>
    <p:sldId id="446" r:id="rId68"/>
    <p:sldId id="447" r:id="rId69"/>
    <p:sldId id="449" r:id="rId70"/>
    <p:sldId id="448" r:id="rId71"/>
    <p:sldId id="453" r:id="rId72"/>
    <p:sldId id="454" r:id="rId73"/>
    <p:sldId id="455" r:id="rId74"/>
    <p:sldId id="456" r:id="rId75"/>
    <p:sldId id="457" r:id="rId76"/>
    <p:sldId id="461" r:id="rId77"/>
    <p:sldId id="462" r:id="rId78"/>
    <p:sldId id="463" r:id="rId79"/>
    <p:sldId id="386" r:id="rId80"/>
    <p:sldId id="387" r:id="rId81"/>
    <p:sldId id="388" r:id="rId82"/>
    <p:sldId id="389" r:id="rId83"/>
    <p:sldId id="390" r:id="rId84"/>
    <p:sldId id="391" r:id="rId85"/>
    <p:sldId id="392" r:id="rId86"/>
    <p:sldId id="393" r:id="rId87"/>
    <p:sldId id="458" r:id="rId88"/>
    <p:sldId id="450" r:id="rId89"/>
    <p:sldId id="451" r:id="rId90"/>
    <p:sldId id="460" r:id="rId91"/>
    <p:sldId id="465" r:id="rId92"/>
    <p:sldId id="380" r:id="rId93"/>
    <p:sldId id="466" r:id="rId94"/>
    <p:sldId id="271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0tjziAQfNQ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get-started" TargetMode="External"/><Relationship Id="rId2" Type="http://schemas.openxmlformats.org/officeDocument/2006/relationships/hyperlink" Target="https://github.com/moby/mob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ocker.com/play-with-docker" TargetMode="Externa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15453" y="2044187"/>
            <a:ext cx="10331221" cy="14763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Essential microservices concepts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4CA122-3730-4B78-BAC8-8C7588E3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128" y="4996891"/>
            <a:ext cx="1445617" cy="105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Microservice-based application: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many applications with different domains, working together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Usually for the back-end, but it is also used for the front-end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service runs its own process and communicate to others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Communication is done through HTTP(S), Web Sockets or Advanced Messaging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microservice has a context boundary and it is developed autonomously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microservice has its own isolated data layer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Size is not important. Internal cohesion and independence are!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move to microservices</a:t>
            </a:r>
          </a:p>
        </p:txBody>
      </p:sp>
    </p:spTree>
    <p:extLst>
      <p:ext uri="{BB962C8B-B14F-4D97-AF65-F5344CB8AC3E}">
        <p14:creationId xmlns:p14="http://schemas.microsoft.com/office/powerpoint/2010/main" val="388088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Benefits: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complexity is decomposed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Different teams work on different 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Deployment may be independent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service can be scaled independently </a:t>
            </a:r>
          </a:p>
          <a:p>
            <a:pPr>
              <a:lnSpc>
                <a:spcPct val="100000"/>
              </a:lnSpc>
            </a:pPr>
            <a:r>
              <a:rPr lang="en-US" dirty="0"/>
              <a:t>Drawbacks: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Complexity because of the distribution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Database needs eventual consistency and developers must be more careful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Developers need to handle partial failures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Debugging and deployment are more complex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Changes that span multiple services are more difficult to implement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Network starts to be a “thing”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move to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423977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How to build successful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Monitoring and health checks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Scalable infrastructure – cloud and orchestrators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Security design at multiple levels – communication, authentication, authorization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Rapid application delivery – usually with different teams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DevOps and CI/CD practices</a:t>
            </a:r>
          </a:p>
          <a:p>
            <a:pPr>
              <a:lnSpc>
                <a:spcPct val="100000"/>
              </a:lnSpc>
            </a:pPr>
            <a:r>
              <a:rPr lang="en-US" dirty="0"/>
              <a:t>Microservices are challenging and should require careful thinking!</a:t>
            </a:r>
          </a:p>
          <a:p>
            <a:pPr>
              <a:lnSpc>
                <a:spcPct val="100000"/>
              </a:lnSpc>
            </a:pPr>
            <a:r>
              <a:rPr lang="en-US" dirty="0"/>
              <a:t>Do not use them as a golden hammer or because of a hype!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move to microservices</a:t>
            </a:r>
          </a:p>
        </p:txBody>
      </p:sp>
    </p:spTree>
    <p:extLst>
      <p:ext uri="{BB962C8B-B14F-4D97-AF65-F5344CB8AC3E}">
        <p14:creationId xmlns:p14="http://schemas.microsoft.com/office/powerpoint/2010/main" val="197837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Data in Microservices</a:t>
            </a:r>
          </a:p>
        </p:txBody>
      </p:sp>
    </p:spTree>
    <p:extLst>
      <p:ext uri="{BB962C8B-B14F-4D97-AF65-F5344CB8AC3E}">
        <p14:creationId xmlns:p14="http://schemas.microsoft.com/office/powerpoint/2010/main" val="153353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Important rules of microservices: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should own their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should own their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conceptual model may differ and that’s OK</a:t>
            </a:r>
          </a:p>
          <a:p>
            <a:pPr>
              <a:lnSpc>
                <a:spcPct val="100000"/>
              </a:lnSpc>
            </a:pPr>
            <a:r>
              <a:rPr lang="en-US" dirty="0"/>
              <a:t>Each microservice has its own Bounded Context</a:t>
            </a:r>
          </a:p>
          <a:p>
            <a:pPr>
              <a:lnSpc>
                <a:spcPct val="100000"/>
              </a:lnSpc>
            </a:pPr>
            <a:r>
              <a:rPr lang="en-US" dirty="0"/>
              <a:t>In traditional applications we have: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One or multiple databases (or equal)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looks simpler initially, but the application ends up with huge</a:t>
            </a:r>
            <a:br>
              <a:rPr lang="en-US" dirty="0"/>
            </a:br>
            <a:r>
              <a:rPr lang="en-US" dirty="0"/>
              <a:t>tables which serve different subsystems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ACID transactions are a huge advantage of the monoliths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Atomicity, Consistency, Isolation, Durability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838363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microservices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4BF678-6C43-4FBC-A1B9-E297EB879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287" y="2097088"/>
            <a:ext cx="7334250" cy="416777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27047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 in microservices is very different</a:t>
            </a:r>
          </a:p>
          <a:p>
            <a:pPr>
              <a:lnSpc>
                <a:spcPct val="100000"/>
              </a:lnSpc>
            </a:pPr>
            <a:r>
              <a:rPr lang="en-US" dirty="0"/>
              <a:t>Much more complicated</a:t>
            </a:r>
          </a:p>
          <a:p>
            <a:pPr>
              <a:lnSpc>
                <a:spcPct val="100000"/>
              </a:lnSpc>
            </a:pPr>
            <a:r>
              <a:rPr lang="en-US" dirty="0"/>
              <a:t>Data owned by a microservice should be private to that microservice</a:t>
            </a:r>
          </a:p>
          <a:p>
            <a:pPr>
              <a:lnSpc>
                <a:spcPct val="100000"/>
              </a:lnSpc>
            </a:pPr>
            <a:r>
              <a:rPr lang="en-US" dirty="0"/>
              <a:t>The only way other microservices can access it are through its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API - REST, </a:t>
            </a:r>
            <a:r>
              <a:rPr lang="en-US" dirty="0" err="1"/>
              <a:t>gRPC</a:t>
            </a:r>
            <a:r>
              <a:rPr lang="en-US" dirty="0"/>
              <a:t>, etc.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Messaging – AMQP</a:t>
            </a:r>
          </a:p>
          <a:p>
            <a:pPr>
              <a:lnSpc>
                <a:spcPct val="100000"/>
              </a:lnSpc>
            </a:pPr>
            <a:r>
              <a:rPr lang="en-US" dirty="0"/>
              <a:t>Encapsulating data allows you to have loosely coupled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Which can evolve independently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Consider data schema migrations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microservices</a:t>
            </a:r>
          </a:p>
        </p:txBody>
      </p:sp>
    </p:spTree>
    <p:extLst>
      <p:ext uri="{BB962C8B-B14F-4D97-AF65-F5344CB8AC3E}">
        <p14:creationId xmlns:p14="http://schemas.microsoft.com/office/powerpoint/2010/main" val="3910280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With distributed data structures, you cannot do a single ACID transaction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to use eventual consistency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a business process spans multiple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It is much harder than a normal SQL JOIN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are no constraints </a:t>
            </a:r>
          </a:p>
          <a:p>
            <a:pPr>
              <a:lnSpc>
                <a:spcPct val="100000"/>
              </a:lnSpc>
            </a:pPr>
            <a:r>
              <a:rPr lang="en-US" dirty="0"/>
              <a:t>Most relational database features cannot be fully utilized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does not mean you must use NoSQL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means data management is more complex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Different microservices can use different databases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730939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BOUNDED CONTEXT</a:t>
            </a:r>
          </a:p>
        </p:txBody>
      </p:sp>
    </p:spTree>
    <p:extLst>
      <p:ext uri="{BB962C8B-B14F-4D97-AF65-F5344CB8AC3E}">
        <p14:creationId xmlns:p14="http://schemas.microsoft.com/office/powerpoint/2010/main" val="3319981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Central pattern in DDD and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Its focus is dealing with large models by dividing them into </a:t>
            </a:r>
            <a:br>
              <a:rPr lang="en-US" dirty="0"/>
            </a:br>
            <a:r>
              <a:rPr lang="en-US" dirty="0"/>
              <a:t>logical groups – Bounded Contexts</a:t>
            </a:r>
          </a:p>
          <a:p>
            <a:pPr>
              <a:lnSpc>
                <a:spcPct val="100000"/>
              </a:lnSpc>
            </a:pPr>
            <a:r>
              <a:rPr lang="en-US" dirty="0"/>
              <a:t>The logical groups should be very explicit about their relationships</a:t>
            </a:r>
          </a:p>
          <a:p>
            <a:pPr>
              <a:lnSpc>
                <a:spcPct val="100000"/>
              </a:lnSpc>
            </a:pPr>
            <a:r>
              <a:rPr lang="en-US" dirty="0"/>
              <a:t>Each Bounded Context has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Unrelated concepts – such as support ticket in a customer support context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Related concepts – products and customers</a:t>
            </a:r>
          </a:p>
          <a:p>
            <a:pPr>
              <a:lnSpc>
                <a:spcPct val="100000"/>
              </a:lnSpc>
            </a:pPr>
            <a:r>
              <a:rPr lang="en-US" dirty="0"/>
              <a:t>Different context may have completely different models of common concepts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may share the same data identity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bounded context</a:t>
            </a:r>
          </a:p>
        </p:txBody>
      </p:sp>
    </p:spTree>
    <p:extLst>
      <p:ext uri="{BB962C8B-B14F-4D97-AF65-F5344CB8AC3E}">
        <p14:creationId xmlns:p14="http://schemas.microsoft.com/office/powerpoint/2010/main" val="259264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1963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Why Microservices?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Microservices Architecture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Data in Microservices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The Bounded Context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Logical VS Physical Architecture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Distributed Data Challenges</a:t>
            </a: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COVER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800" dirty="0"/>
              <a:t>Identifying Boundaries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The API Gateway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Communication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Containers &amp; Orchestration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Other Considerations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Avoiding Disasters</a:t>
            </a:r>
            <a:endParaRPr lang="en-US" sz="2800" dirty="0"/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76307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bounded context</a:t>
            </a:r>
          </a:p>
        </p:txBody>
      </p:sp>
      <p:pic>
        <p:nvPicPr>
          <p:cNvPr id="8" name="Picture 7" descr="A picture containing black, display, monitor, sitting&#10;&#10;Description automatically generated">
            <a:extLst>
              <a:ext uri="{FF2B5EF4-FFF2-40B4-BE49-F238E27FC236}">
                <a16:creationId xmlns:a16="http://schemas.microsoft.com/office/drawing/2014/main" id="{A9C93E23-3857-41A6-BCA5-96714DE2B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500" y="1913135"/>
            <a:ext cx="7283000" cy="450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10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microservice is like a Bounded Context</a:t>
            </a:r>
          </a:p>
          <a:p>
            <a:pPr>
              <a:lnSpc>
                <a:spcPct val="100000"/>
              </a:lnSpc>
            </a:pPr>
            <a:r>
              <a:rPr lang="en-US" dirty="0"/>
              <a:t>A separate process for each Bounded Context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protocols for communication – HTTP, Web Sockets, or AMQP</a:t>
            </a:r>
          </a:p>
          <a:p>
            <a:pPr>
              <a:lnSpc>
                <a:spcPct val="100000"/>
              </a:lnSpc>
            </a:pPr>
            <a:r>
              <a:rPr lang="en-US" dirty="0"/>
              <a:t>Defining a microservice for each Bounded Context in your business domain</a:t>
            </a:r>
            <a:br>
              <a:rPr lang="en-US" dirty="0"/>
            </a:br>
            <a:r>
              <a:rPr lang="en-US" dirty="0"/>
              <a:t>is a good start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don’t be constrained by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Sometimes a Bounded Context have multiple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Just don’t create </a:t>
            </a:r>
            <a:r>
              <a:rPr lang="en-US" dirty="0" err="1"/>
              <a:t>nanoservices</a:t>
            </a:r>
            <a:r>
              <a:rPr lang="en-US" dirty="0"/>
              <a:t>!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bounded context</a:t>
            </a:r>
          </a:p>
        </p:txBody>
      </p:sp>
    </p:spTree>
    <p:extLst>
      <p:ext uri="{BB962C8B-B14F-4D97-AF65-F5344CB8AC3E}">
        <p14:creationId xmlns:p14="http://schemas.microsoft.com/office/powerpoint/2010/main" val="4051677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Logical VS Physical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1315561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is a distinction between the logical and the physical architecture</a:t>
            </a:r>
          </a:p>
          <a:p>
            <a:pPr>
              <a:lnSpc>
                <a:spcPct val="100000"/>
              </a:lnSpc>
            </a:pPr>
            <a:r>
              <a:rPr lang="en-US" dirty="0"/>
              <a:t>The logical boundaries of the application do not need to map one-to-one</a:t>
            </a:r>
            <a:br>
              <a:rPr lang="en-US" dirty="0"/>
            </a:br>
            <a:r>
              <a:rPr lang="en-US" dirty="0"/>
              <a:t>to the physical deployment architecture</a:t>
            </a:r>
          </a:p>
          <a:p>
            <a:pPr>
              <a:lnSpc>
                <a:spcPct val="100000"/>
              </a:lnSpc>
            </a:pPr>
            <a:r>
              <a:rPr lang="en-US" dirty="0"/>
              <a:t>If you identity your Bounded Contexts, it does not mean that it is best to implement</a:t>
            </a:r>
            <a:br>
              <a:rPr lang="en-US" dirty="0"/>
            </a:br>
            <a:r>
              <a:rPr lang="en-US" dirty="0"/>
              <a:t>each one as a microservice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 Bounded Contexts may need multiple physical servers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 long as your Bounded Context is independently versioned, deployed, and scaled</a:t>
            </a:r>
          </a:p>
          <a:p>
            <a:pPr>
              <a:lnSpc>
                <a:spcPct val="100000"/>
              </a:lnSpc>
            </a:pPr>
            <a:r>
              <a:rPr lang="en-US" dirty="0"/>
              <a:t>Most commonly you will have one microservice per Bounded Context but</a:t>
            </a:r>
            <a:br>
              <a:rPr lang="en-US" dirty="0"/>
            </a:br>
            <a:r>
              <a:rPr lang="en-US" dirty="0"/>
              <a:t>that should not be a strict rule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VS Physical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84942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Consider the following catalog microservice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You may decide to split the internal servers, so that you can scale them better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VS Physical Architecture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6F7ECE-3DE3-4469-BF34-97F06DA7B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675" y="2303720"/>
            <a:ext cx="5240777" cy="32380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782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DISTRIBUTED DATA Challenges</a:t>
            </a:r>
          </a:p>
        </p:txBody>
      </p:sp>
    </p:spTree>
    <p:extLst>
      <p:ext uri="{BB962C8B-B14F-4D97-AF65-F5344CB8AC3E}">
        <p14:creationId xmlns:p14="http://schemas.microsoft.com/office/powerpoint/2010/main" val="2681521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Each microservice should be autonomous, yet part of the whole system</a:t>
            </a:r>
          </a:p>
          <a:p>
            <a:pPr>
              <a:lnSpc>
                <a:spcPct val="100000"/>
              </a:lnSpc>
            </a:pPr>
            <a:r>
              <a:rPr lang="en-US" dirty="0"/>
              <a:t>First try to identity “islands” of data and different business contexts  </a:t>
            </a:r>
          </a:p>
          <a:p>
            <a:pPr>
              <a:lnSpc>
                <a:spcPct val="100000"/>
              </a:lnSpc>
            </a:pPr>
            <a:r>
              <a:rPr lang="en-US" dirty="0"/>
              <a:t>Then try to define the entities in each business context</a:t>
            </a:r>
          </a:p>
          <a:p>
            <a:pPr>
              <a:lnSpc>
                <a:spcPct val="100000"/>
              </a:lnSpc>
            </a:pPr>
            <a:r>
              <a:rPr lang="en-US" dirty="0"/>
              <a:t>Some entities may be the same with different names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 – a user can be user, buyer, and customer at the same time</a:t>
            </a:r>
          </a:p>
          <a:p>
            <a:pPr>
              <a:lnSpc>
                <a:spcPct val="100000"/>
              </a:lnSpc>
            </a:pPr>
            <a:r>
              <a:rPr lang="en-US" dirty="0"/>
              <a:t>The main goal is to minimize the coupling between the contexts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HOW TO DEFINE BOUNDARIES</a:t>
            </a:r>
          </a:p>
        </p:txBody>
      </p:sp>
    </p:spTree>
    <p:extLst>
      <p:ext uri="{BB962C8B-B14F-4D97-AF65-F5344CB8AC3E}">
        <p14:creationId xmlns:p14="http://schemas.microsoft.com/office/powerpoint/2010/main" val="3232314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Often, you will need to retrieve data from multiple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While avoiding too much “chitty-chat” between them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Examples: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User information from the Identity, Catalog and Shopping Cart services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Complex report involving many tables across the system</a:t>
            </a:r>
          </a:p>
          <a:p>
            <a:pPr>
              <a:lnSpc>
                <a:spcPct val="100000"/>
              </a:lnSpc>
            </a:pPr>
            <a:r>
              <a:rPr lang="en-US" dirty="0"/>
              <a:t>You do not have a simple solution and it depends on the query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API Gateway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CQRS with query/read tables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“Cold Data” in central databases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Query </a:t>
            </a:r>
            <a:r>
              <a:rPr lang="en-US" dirty="0" err="1"/>
              <a:t>thaT</a:t>
            </a:r>
            <a:r>
              <a:rPr lang="en-US" dirty="0"/>
              <a:t> span multiple services</a:t>
            </a:r>
          </a:p>
        </p:txBody>
      </p:sp>
    </p:spTree>
    <p:extLst>
      <p:ext uri="{BB962C8B-B14F-4D97-AF65-F5344CB8AC3E}">
        <p14:creationId xmlns:p14="http://schemas.microsoft.com/office/powerpoint/2010/main" val="1599008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API Gateway – separate microservice for aggregation purposes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 careful with this one, it may lead to a chokepoint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 create multiple fine-grained gateways for different “verticals” of the business</a:t>
            </a:r>
          </a:p>
          <a:p>
            <a:pPr>
              <a:lnSpc>
                <a:spcPct val="100000"/>
              </a:lnSpc>
            </a:pPr>
            <a:r>
              <a:rPr lang="en-US" dirty="0"/>
              <a:t>CQRS with query/read tables – generate in advance the data in a read-only table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Improves performance, but needs additional work and eventual consistency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should use event-driven communication to update the tables</a:t>
            </a:r>
          </a:p>
          <a:p>
            <a:pPr>
              <a:lnSpc>
                <a:spcPct val="100000"/>
              </a:lnSpc>
            </a:pPr>
            <a:r>
              <a:rPr lang="en-US" dirty="0"/>
              <a:t>“Cold Data” in central databases – extract separate databases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complex reports with no real-time data	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Event-driven communication or database import/export tools</a:t>
            </a:r>
          </a:p>
          <a:p>
            <a:pPr>
              <a:lnSpc>
                <a:spcPct val="100000"/>
              </a:lnSpc>
            </a:pPr>
            <a:r>
              <a:rPr lang="en-US" dirty="0"/>
              <a:t>NOTE: If you constantly need data from multiple services</a:t>
            </a:r>
            <a:br>
              <a:rPr lang="en-US" dirty="0"/>
            </a:br>
            <a:r>
              <a:rPr lang="en-US" dirty="0"/>
              <a:t>that may be a bad design and consider </a:t>
            </a:r>
            <a:br>
              <a:rPr lang="en-US" dirty="0"/>
            </a:br>
            <a:r>
              <a:rPr lang="en-US" dirty="0"/>
              <a:t>merging microservices into a single entity (remember </a:t>
            </a:r>
            <a:r>
              <a:rPr lang="en-US" dirty="0" err="1"/>
              <a:t>nanoservices</a:t>
            </a:r>
            <a:r>
              <a:rPr lang="en-US" dirty="0"/>
              <a:t>?)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Query than span multiple services</a:t>
            </a:r>
          </a:p>
        </p:txBody>
      </p:sp>
    </p:spTree>
    <p:extLst>
      <p:ext uri="{BB962C8B-B14F-4D97-AF65-F5344CB8AC3E}">
        <p14:creationId xmlns:p14="http://schemas.microsoft.com/office/powerpoint/2010/main" val="1051521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challenge is to implement end-to-end business processes </a:t>
            </a:r>
            <a:br>
              <a:rPr lang="en-US" dirty="0"/>
            </a:br>
            <a:r>
              <a:rPr lang="en-US" dirty="0"/>
              <a:t>while keeping consistency across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An example: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Catalog microservice – maintains information about products (including price)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Shopping Cart microservice – maintains current chosen products and price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a product price is updated – you need to update the cart too (and show a message)</a:t>
            </a:r>
          </a:p>
          <a:p>
            <a:pPr>
              <a:lnSpc>
                <a:spcPct val="100000"/>
              </a:lnSpc>
            </a:pPr>
            <a:r>
              <a:rPr lang="en-US" dirty="0"/>
              <a:t>In monolithic application this should be fairly easy</a:t>
            </a:r>
          </a:p>
          <a:p>
            <a:pPr>
              <a:lnSpc>
                <a:spcPct val="100000"/>
              </a:lnSpc>
            </a:pPr>
            <a:r>
              <a:rPr lang="en-US" dirty="0"/>
              <a:t>But with microservices – no service should include tables/storage from another 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it should never call direct queries to them</a:t>
            </a:r>
          </a:p>
          <a:p>
            <a:pPr>
              <a:lnSpc>
                <a:spcPct val="100000"/>
              </a:lnSpc>
            </a:pPr>
            <a:r>
              <a:rPr lang="en-US" dirty="0"/>
              <a:t>Solution is event-based communication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Publish-Subscribe pattern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Consistency between services</a:t>
            </a:r>
          </a:p>
        </p:txBody>
      </p:sp>
    </p:spTree>
    <p:extLst>
      <p:ext uri="{BB962C8B-B14F-4D97-AF65-F5344CB8AC3E}">
        <p14:creationId xmlns:p14="http://schemas.microsoft.com/office/powerpoint/2010/main" val="299040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508580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Consistency between services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62F48B-7086-4F23-BF4F-19B7F4596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528" y="1830706"/>
            <a:ext cx="7889767" cy="44087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12158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challenge about communication is not so much about the protocols</a:t>
            </a:r>
          </a:p>
          <a:p>
            <a:pPr>
              <a:lnSpc>
                <a:spcPct val="100000"/>
              </a:lnSpc>
            </a:pPr>
            <a:r>
              <a:rPr lang="en-US" dirty="0"/>
              <a:t>But more about the style and couplings</a:t>
            </a:r>
          </a:p>
          <a:p>
            <a:pPr>
              <a:lnSpc>
                <a:spcPct val="100000"/>
              </a:lnSpc>
            </a:pPr>
            <a:r>
              <a:rPr lang="en-US" dirty="0"/>
              <a:t>Because when failure occurs - the more coupled the system, </a:t>
            </a:r>
            <a:br>
              <a:rPr lang="en-US" dirty="0"/>
            </a:br>
            <a:r>
              <a:rPr lang="en-US" dirty="0"/>
              <a:t>the bigger issues you will have</a:t>
            </a:r>
          </a:p>
          <a:p>
            <a:pPr>
              <a:lnSpc>
                <a:spcPct val="100000"/>
              </a:lnSpc>
            </a:pPr>
            <a:r>
              <a:rPr lang="en-US" dirty="0"/>
              <a:t>Partial failures will happen, so you need to design the system</a:t>
            </a:r>
            <a:br>
              <a:rPr lang="en-US" dirty="0"/>
            </a:br>
            <a:r>
              <a:rPr lang="en-US" dirty="0"/>
              <a:t>considering the common risks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Communication between services</a:t>
            </a:r>
          </a:p>
        </p:txBody>
      </p:sp>
    </p:spTree>
    <p:extLst>
      <p:ext uri="{BB962C8B-B14F-4D97-AF65-F5344CB8AC3E}">
        <p14:creationId xmlns:p14="http://schemas.microsoft.com/office/powerpoint/2010/main" val="649821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For example – popular approach is HTTP, because it is simple</a:t>
            </a:r>
          </a:p>
          <a:p>
            <a:pPr>
              <a:lnSpc>
                <a:spcPct val="100000"/>
              </a:lnSpc>
            </a:pPr>
            <a:r>
              <a:rPr lang="en-US" dirty="0"/>
              <a:t>HTTP is perfectly acceptable, but it depends on how you use it</a:t>
            </a:r>
          </a:p>
          <a:p>
            <a:pPr>
              <a:lnSpc>
                <a:spcPct val="100000"/>
              </a:lnSpc>
            </a:pPr>
            <a:r>
              <a:rPr lang="en-US" dirty="0"/>
              <a:t>Acceptable HTTP requests are: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Client-Microservice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Client-API Gateway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API Gateway-Microservice</a:t>
            </a:r>
          </a:p>
          <a:p>
            <a:pPr>
              <a:lnSpc>
                <a:spcPct val="100000"/>
              </a:lnSpc>
            </a:pPr>
            <a:r>
              <a:rPr lang="en-US" dirty="0"/>
              <a:t>Unacceptable HTTP requests are: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Microservice-Microservice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Communication between services</a:t>
            </a:r>
          </a:p>
        </p:txBody>
      </p:sp>
    </p:spTree>
    <p:extLst>
      <p:ext uri="{BB962C8B-B14F-4D97-AF65-F5344CB8AC3E}">
        <p14:creationId xmlns:p14="http://schemas.microsoft.com/office/powerpoint/2010/main" val="4059582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Consider the following scenario: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client call the Orders microservice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Then the Orders microservice calls additional microservices for more information</a:t>
            </a:r>
          </a:p>
          <a:p>
            <a:pPr>
              <a:lnSpc>
                <a:spcPct val="100000"/>
              </a:lnSpc>
            </a:pPr>
            <a:r>
              <a:rPr lang="en-US" dirty="0"/>
              <a:t>Sounds reasonable at first</a:t>
            </a:r>
          </a:p>
          <a:p>
            <a:pPr>
              <a:lnSpc>
                <a:spcPct val="100000"/>
              </a:lnSpc>
            </a:pPr>
            <a:r>
              <a:rPr lang="en-US" dirty="0"/>
              <a:t>But these are the pitfalls: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Blocking and low performance – scalability is impacted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HTTP coupling on a business level – this should not occur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Failure will be difficult to manage – and failures occur</a:t>
            </a:r>
          </a:p>
          <a:p>
            <a:pPr>
              <a:lnSpc>
                <a:spcPct val="100000"/>
              </a:lnSpc>
            </a:pPr>
            <a:r>
              <a:rPr lang="en-US" dirty="0"/>
              <a:t>This way – we achieve a monolithic application across many processes</a:t>
            </a:r>
          </a:p>
          <a:p>
            <a:pPr>
              <a:lnSpc>
                <a:spcPct val="100000"/>
              </a:lnSpc>
            </a:pPr>
            <a:r>
              <a:rPr lang="en-US" dirty="0"/>
              <a:t>Solution is event-driven asynchronous communication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Communication between services</a:t>
            </a:r>
          </a:p>
        </p:txBody>
      </p:sp>
    </p:spTree>
    <p:extLst>
      <p:ext uri="{BB962C8B-B14F-4D97-AF65-F5344CB8AC3E}">
        <p14:creationId xmlns:p14="http://schemas.microsoft.com/office/powerpoint/2010/main" val="2291866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Identifying boundaries</a:t>
            </a:r>
          </a:p>
        </p:txBody>
      </p:sp>
    </p:spTree>
    <p:extLst>
      <p:ext uri="{BB962C8B-B14F-4D97-AF65-F5344CB8AC3E}">
        <p14:creationId xmlns:p14="http://schemas.microsoft.com/office/powerpoint/2010/main" val="3206864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goal is not to make as granular microservices as possible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err="1"/>
              <a:t>Nanoservices</a:t>
            </a:r>
            <a:r>
              <a:rPr lang="en-US" dirty="0"/>
              <a:t> are bad!</a:t>
            </a:r>
          </a:p>
          <a:p>
            <a:pPr>
              <a:lnSpc>
                <a:spcPct val="100000"/>
              </a:lnSpc>
            </a:pPr>
            <a:r>
              <a:rPr lang="en-US" dirty="0"/>
              <a:t>The goal is to have the most meaningful separation</a:t>
            </a:r>
          </a:p>
          <a:p>
            <a:pPr>
              <a:lnSpc>
                <a:spcPct val="100000"/>
              </a:lnSpc>
            </a:pPr>
            <a:r>
              <a:rPr lang="en-US" dirty="0"/>
              <a:t>Cohesion is the key to separate the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Keep in mind that finding the right “size” is not a one-shot process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microservices will be continuously evolving</a:t>
            </a:r>
          </a:p>
          <a:p>
            <a:pPr>
              <a:lnSpc>
                <a:spcPct val="100000"/>
              </a:lnSpc>
            </a:pPr>
            <a:r>
              <a:rPr lang="en-US" dirty="0"/>
              <a:t>A common way is to split the contexts by the company’s social boundaries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sometimes it may be the opposite</a:t>
            </a:r>
          </a:p>
          <a:p>
            <a:pPr>
              <a:lnSpc>
                <a:spcPct val="100000"/>
              </a:lnSpc>
            </a:pPr>
            <a:r>
              <a:rPr lang="en-US" dirty="0"/>
              <a:t>Duplicated data is completely OK!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boundaries</a:t>
            </a:r>
          </a:p>
        </p:txBody>
      </p:sp>
    </p:spTree>
    <p:extLst>
      <p:ext uri="{BB962C8B-B14F-4D97-AF65-F5344CB8AC3E}">
        <p14:creationId xmlns:p14="http://schemas.microsoft.com/office/powerpoint/2010/main" val="996844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Key results for success: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Few strong relationships between contexts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don’t need to merge information for common processes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can work with a microservice without constantly switching to other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Autonomous bounded context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boundaries</a:t>
            </a:r>
          </a:p>
        </p:txBody>
      </p:sp>
    </p:spTree>
    <p:extLst>
      <p:ext uri="{BB962C8B-B14F-4D97-AF65-F5344CB8AC3E}">
        <p14:creationId xmlns:p14="http://schemas.microsoft.com/office/powerpoint/2010/main" val="2987762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boundaries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7C519-A664-4988-9A84-7DC6F612B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55" y="1889011"/>
            <a:ext cx="7989314" cy="435047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86192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boundaries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DF6E26-A0BB-4281-8C60-8CC45B4A1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94" y="1839948"/>
            <a:ext cx="7694036" cy="439953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025862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4FFFD7-8521-4F62-9BBC-20E1C4877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219" y="2124000"/>
            <a:ext cx="7327561" cy="34030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245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are a lot of options for server architectures: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Simple CRUD, single-tier, single-layer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Traditional N-Layered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Domain-Driven Design N-layered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Clean Architecture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Command and Query Responsibility Segregation (CQRS)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Event-Driven Architecture (EDA)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Others…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/>
              <a:t>Microservices!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A huge hype and everybody wants to do them!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Are they really necessary? Are they overly complex?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From my experience – hell no and hell yeah!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Microservices should be thoughtfully considered and researched!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3151327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Atomic updates, transactions, consistency/referential integrity, </a:t>
            </a:r>
            <a:br>
              <a:rPr lang="en-GB" dirty="0"/>
            </a:br>
            <a:r>
              <a:rPr lang="en-GB" dirty="0"/>
              <a:t>and durability are extremely valuable 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They</a:t>
            </a:r>
            <a:r>
              <a:rPr lang="en-GB" dirty="0"/>
              <a:t> should not be waived rashly</a:t>
            </a:r>
          </a:p>
          <a:p>
            <a:pPr>
              <a:lnSpc>
                <a:spcPct val="100000"/>
              </a:lnSpc>
            </a:pPr>
            <a:r>
              <a:rPr lang="en-GB" dirty="0"/>
              <a:t>Your application must fill the gap with logic when your </a:t>
            </a:r>
            <a:br>
              <a:rPr lang="en-GB" dirty="0"/>
            </a:br>
            <a:r>
              <a:rPr lang="en-GB" dirty="0"/>
              <a:t>database technologies cannot guarantee ACID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Requires larger development effort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Clean code &amp; integration testing is key!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the database</a:t>
            </a:r>
          </a:p>
        </p:txBody>
      </p:sp>
    </p:spTree>
    <p:extLst>
      <p:ext uri="{BB962C8B-B14F-4D97-AF65-F5344CB8AC3E}">
        <p14:creationId xmlns:p14="http://schemas.microsoft.com/office/powerpoint/2010/main" val="2739053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Key considerations: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Don</a:t>
            </a:r>
            <a:r>
              <a:rPr lang="bg-BG" dirty="0"/>
              <a:t>'</a:t>
            </a:r>
            <a:r>
              <a:rPr lang="en-US" dirty="0"/>
              <a:t>t share databases or table ownerships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Duplicate data when needed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Heavy read queries with filtering and paging should be in the same context/database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Don’t be afraid to merge microservices, if the business requirements need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is no right or wrong approach if it is solving the domain problem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the database</a:t>
            </a:r>
          </a:p>
        </p:txBody>
      </p:sp>
    </p:spTree>
    <p:extLst>
      <p:ext uri="{BB962C8B-B14F-4D97-AF65-F5344CB8AC3E}">
        <p14:creationId xmlns:p14="http://schemas.microsoft.com/office/powerpoint/2010/main" val="3237328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Breaking relationships: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Depending on the business requirements, it may be better do </a:t>
            </a:r>
            <a:br>
              <a:rPr lang="en-US" dirty="0"/>
            </a:br>
            <a:r>
              <a:rPr lang="en-US" dirty="0"/>
              <a:t>duplicate data instead of having a fictional foreign key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Start with foreign IDs and evolve accordingly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One-to-one and one-to-many need only an ID reference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Many-to-many relationships may require a separate microservice or a two additional tables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the database</a:t>
            </a:r>
          </a:p>
        </p:txBody>
      </p:sp>
    </p:spTree>
    <p:extLst>
      <p:ext uri="{BB962C8B-B14F-4D97-AF65-F5344CB8AC3E}">
        <p14:creationId xmlns:p14="http://schemas.microsoft.com/office/powerpoint/2010/main" val="14199265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Querying the Services</a:t>
            </a:r>
          </a:p>
        </p:txBody>
      </p:sp>
    </p:spTree>
    <p:extLst>
      <p:ext uri="{BB962C8B-B14F-4D97-AF65-F5344CB8AC3E}">
        <p14:creationId xmlns:p14="http://schemas.microsoft.com/office/powerpoint/2010/main" val="19407489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Various scenarios: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Direct client-server communication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Server-side rendering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API gateway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Real-time communication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the Services</a:t>
            </a:r>
          </a:p>
        </p:txBody>
      </p:sp>
    </p:spTree>
    <p:extLst>
      <p:ext uri="{BB962C8B-B14F-4D97-AF65-F5344CB8AC3E}">
        <p14:creationId xmlns:p14="http://schemas.microsoft.com/office/powerpoint/2010/main" val="473639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Client-Server Communication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9FC1B8-BBE7-4E5A-8DC1-B0F85C6D7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306" y="1846262"/>
            <a:ext cx="8089388" cy="458224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698849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Works great for small applications</a:t>
            </a:r>
          </a:p>
          <a:p>
            <a:pPr>
              <a:lnSpc>
                <a:spcPct val="100000"/>
              </a:lnSpc>
            </a:pPr>
            <a:r>
              <a:rPr lang="en-US" dirty="0"/>
              <a:t>Too much web requests, increasing the application latency</a:t>
            </a:r>
          </a:p>
          <a:p>
            <a:pPr>
              <a:lnSpc>
                <a:spcPct val="100000"/>
              </a:lnSpc>
            </a:pPr>
            <a:r>
              <a:rPr lang="en-US" dirty="0"/>
              <a:t>Authorization is more difficult to implement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must be done on every microservice</a:t>
            </a:r>
          </a:p>
          <a:p>
            <a:pPr>
              <a:lnSpc>
                <a:spcPct val="100000"/>
              </a:lnSpc>
            </a:pPr>
            <a:r>
              <a:rPr lang="en-US" dirty="0"/>
              <a:t>Handling too many endpoints on the client may become a nightmare</a:t>
            </a:r>
          </a:p>
          <a:p>
            <a:pPr>
              <a:lnSpc>
                <a:spcPct val="100000"/>
              </a:lnSpc>
            </a:pPr>
            <a:r>
              <a:rPr lang="en-US" dirty="0"/>
              <a:t>Coupling to many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Cross-cutting concerns such as SSL need to be implemented everywhere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Client-Server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608049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Usually the client calls a load balancer, which requests </a:t>
            </a:r>
            <a:br>
              <a:rPr lang="en-US" dirty="0"/>
            </a:br>
            <a:r>
              <a:rPr lang="en-US" dirty="0"/>
              <a:t>data from the internal microservice infrastructure</a:t>
            </a:r>
          </a:p>
          <a:p>
            <a:pPr>
              <a:lnSpc>
                <a:spcPct val="100000"/>
              </a:lnSpc>
            </a:pPr>
            <a:r>
              <a:rPr lang="en-US" dirty="0"/>
              <a:t>Should be used when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application is not huge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data is independent and does not need additional aggregation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Otherwise the client needs to process business logic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Breaking separation of concerns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Client-Server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8859295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Drawbacks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Two many Internet round-trips outside of the internal microservice network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Microservices must be exposed to the “external world”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Cross-cutting concerns like authentication and authorization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synchronous communication like HTTP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Different client applications require different APIs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Consider web versus mobile clients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Client-Server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8691190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When the client application is not a JavaScript SPA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use REST (with Refit) or </a:t>
            </a:r>
            <a:r>
              <a:rPr lang="en-US" dirty="0" err="1"/>
              <a:t>gRPC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You need to transfer the JWT to a cookie-based authentication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In the production environment, the other microservices</a:t>
            </a:r>
            <a:br>
              <a:rPr lang="en-US" dirty="0"/>
            </a:br>
            <a:r>
              <a:rPr lang="en-US" dirty="0"/>
              <a:t>can be hidden from the external world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Rendering</a:t>
            </a:r>
          </a:p>
        </p:txBody>
      </p:sp>
    </p:spTree>
    <p:extLst>
      <p:ext uri="{BB962C8B-B14F-4D97-AF65-F5344CB8AC3E}">
        <p14:creationId xmlns:p14="http://schemas.microsoft.com/office/powerpoint/2010/main" val="357532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Microservices: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 distributed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 independent development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 independent 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 independent deployment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 independent versioning</a:t>
            </a:r>
          </a:p>
          <a:p>
            <a:pPr>
              <a:lnSpc>
                <a:spcPct val="100000"/>
              </a:lnSpc>
            </a:pPr>
            <a:r>
              <a:rPr lang="en-US" dirty="0"/>
              <a:t>These are the best characteristics of a microservice-based architecture</a:t>
            </a:r>
          </a:p>
          <a:p>
            <a:pPr>
              <a:lnSpc>
                <a:spcPct val="100000"/>
              </a:lnSpc>
            </a:pPr>
            <a:r>
              <a:rPr lang="en-US" dirty="0"/>
              <a:t>However, there are many drawbacks, especially if we are not careful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WhY</a:t>
            </a:r>
            <a:r>
              <a:rPr lang="en-US" dirty="0"/>
              <a:t>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5985E2-25A2-4846-9A2B-7F05C96841BC}"/>
              </a:ext>
            </a:extLst>
          </p:cNvPr>
          <p:cNvSpPr>
            <a:spLocks noGrp="1"/>
          </p:cNvSpPr>
          <p:nvPr/>
        </p:nvSpPr>
        <p:spPr>
          <a:xfrm>
            <a:off x="1280208" y="5128551"/>
            <a:ext cx="6761614" cy="1202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GB" sz="1600" b="0" i="1" dirty="0"/>
              <a:t>Microservices offer great benefits but also raise huge new </a:t>
            </a:r>
            <a:br>
              <a:rPr lang="en-GB" sz="1600" b="0" i="1" dirty="0"/>
            </a:br>
            <a:r>
              <a:rPr lang="en-GB" sz="1600" b="0" i="1" dirty="0"/>
              <a:t>challenges. Microservice architecture patterns are </a:t>
            </a:r>
            <a:br>
              <a:rPr lang="en-GB" sz="1600" b="0" i="1" dirty="0"/>
            </a:br>
            <a:r>
              <a:rPr lang="en-GB" sz="1600" b="0" i="1" dirty="0"/>
              <a:t>fundamental pillars when creating a microservice-based </a:t>
            </a:r>
            <a:br>
              <a:rPr lang="en-GB" sz="1600" b="0" i="1" dirty="0"/>
            </a:br>
            <a:r>
              <a:rPr lang="en-GB" sz="1600" b="0" i="1" dirty="0"/>
              <a:t>application. </a:t>
            </a:r>
            <a:endParaRPr lang="en-US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0855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Provides single-entry endpoint for a group of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Like the Façade design pattern</a:t>
            </a:r>
          </a:p>
          <a:p>
            <a:pPr>
              <a:lnSpc>
                <a:spcPct val="100000"/>
              </a:lnSpc>
            </a:pPr>
            <a:r>
              <a:rPr lang="en-US" dirty="0"/>
              <a:t>Also knows as “backend for frontend”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build it for the specific client needs</a:t>
            </a:r>
          </a:p>
          <a:p>
            <a:pPr>
              <a:lnSpc>
                <a:spcPct val="100000"/>
              </a:lnSpc>
            </a:pPr>
            <a:r>
              <a:rPr lang="en-US" dirty="0"/>
              <a:t>Acts as a reverse proxy and man in the middle between </a:t>
            </a:r>
            <a:br>
              <a:rPr lang="en-US" dirty="0"/>
            </a:br>
            <a:r>
              <a:rPr lang="en-US" dirty="0"/>
              <a:t>the clients and the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Can also provide authentication, cache, and other cross-cutting concerns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API GATEWAY</a:t>
            </a:r>
          </a:p>
        </p:txBody>
      </p:sp>
    </p:spTree>
    <p:extLst>
      <p:ext uri="{BB962C8B-B14F-4D97-AF65-F5344CB8AC3E}">
        <p14:creationId xmlns:p14="http://schemas.microsoft.com/office/powerpoint/2010/main" val="17465238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API GATEWAY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E8C623-BD87-4E34-B16B-6B86E7FD8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905" y="1822684"/>
            <a:ext cx="7823013" cy="470231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115565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If you are not careful, the API gateway may become a full monolithic app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Bloated with too many endpoints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Couples all microservices, destroying their benefits</a:t>
            </a:r>
          </a:p>
          <a:p>
            <a:pPr>
              <a:lnSpc>
                <a:spcPct val="100000"/>
              </a:lnSpc>
            </a:pPr>
            <a:r>
              <a:rPr lang="en-US" dirty="0"/>
              <a:t>API Gateways should also be segregated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At first it may be an API Gateway for each client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then it may be further split by logical groups based on business boundaries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API GATEWAY</a:t>
            </a:r>
          </a:p>
        </p:txBody>
      </p:sp>
    </p:spTree>
    <p:extLst>
      <p:ext uri="{BB962C8B-B14F-4D97-AF65-F5344CB8AC3E}">
        <p14:creationId xmlns:p14="http://schemas.microsoft.com/office/powerpoint/2010/main" val="38626261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API GATEWAY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1324B6-4341-4853-9CB9-FF9160FEB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134" y="1801091"/>
            <a:ext cx="8126555" cy="460504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317340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Reverse proxy and routing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Decouples the client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Modernize legacy monolithic app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Hide the internal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Request aggregation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Reduces chattiness between client and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Especially important for remote applications </a:t>
            </a:r>
          </a:p>
          <a:p>
            <a:pPr>
              <a:lnSpc>
                <a:spcPct val="100000"/>
              </a:lnSpc>
            </a:pPr>
            <a:r>
              <a:rPr lang="en-US" dirty="0"/>
              <a:t>Offloading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Authentication, load balancing, retry policies, response caching, IP whitelisting, and more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API GATEWAY - Benefits</a:t>
            </a:r>
          </a:p>
        </p:txBody>
      </p:sp>
    </p:spTree>
    <p:extLst>
      <p:ext uri="{BB962C8B-B14F-4D97-AF65-F5344CB8AC3E}">
        <p14:creationId xmlns:p14="http://schemas.microsoft.com/office/powerpoint/2010/main" val="36677341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Coupling with the internal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Additional point of failure</a:t>
            </a:r>
          </a:p>
          <a:p>
            <a:pPr>
              <a:lnSpc>
                <a:spcPct val="100000"/>
              </a:lnSpc>
            </a:pPr>
            <a:r>
              <a:rPr lang="en-US" dirty="0"/>
              <a:t>Additional network calls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Usually does not have a huge impact considering the alternative</a:t>
            </a:r>
          </a:p>
          <a:p>
            <a:pPr>
              <a:lnSpc>
                <a:spcPct val="100000"/>
              </a:lnSpc>
            </a:pPr>
            <a:r>
              <a:rPr lang="en-US" dirty="0"/>
              <a:t>May become bottleneck</a:t>
            </a:r>
          </a:p>
          <a:p>
            <a:pPr>
              <a:lnSpc>
                <a:spcPct val="100000"/>
              </a:lnSpc>
            </a:pPr>
            <a:r>
              <a:rPr lang="en-US" dirty="0"/>
              <a:t>Additional development costs and maintenance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API GATEWAY - Drawbacks</a:t>
            </a:r>
          </a:p>
        </p:txBody>
      </p:sp>
    </p:spTree>
    <p:extLst>
      <p:ext uri="{BB962C8B-B14F-4D97-AF65-F5344CB8AC3E}">
        <p14:creationId xmlns:p14="http://schemas.microsoft.com/office/powerpoint/2010/main" val="10686261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Real-time communication can be achieved with HTTP Web Sockets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fallback mechanisms</a:t>
            </a:r>
          </a:p>
          <a:p>
            <a:pPr>
              <a:lnSpc>
                <a:spcPct val="100000"/>
              </a:lnSpc>
            </a:pPr>
            <a:r>
              <a:rPr lang="en-US" dirty="0"/>
              <a:t>It is used when you want to push data to the clients directly</a:t>
            </a:r>
          </a:p>
          <a:p>
            <a:pPr>
              <a:lnSpc>
                <a:spcPct val="100000"/>
              </a:lnSpc>
            </a:pPr>
            <a:r>
              <a:rPr lang="en-GB" dirty="0"/>
              <a:t>ASP.NET Core has </a:t>
            </a:r>
            <a:r>
              <a:rPr lang="en-GB" dirty="0" err="1"/>
              <a:t>SignalR</a:t>
            </a:r>
            <a:r>
              <a:rPr lang="en-GB" dirty="0"/>
              <a:t> as a real-time communication technology</a:t>
            </a:r>
          </a:p>
          <a:p>
            <a:pPr lvl="2">
              <a:lnSpc>
                <a:spcPct val="100000"/>
              </a:lnSpc>
            </a:pPr>
            <a:endParaRPr lang="en-GB" dirty="0"/>
          </a:p>
          <a:p>
            <a:pPr lvl="2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Real-Time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001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Real-Time Communication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9AAF87-AF10-4F8D-A63E-6A6192FE8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49" y="1992042"/>
            <a:ext cx="7958925" cy="424744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161709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Internal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5277081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Sync or Async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Synchronous – HTTP/HTTPS – tasks can continue after the response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Asynchronous – AMQP – the client usually don’t expect a response</a:t>
            </a:r>
          </a:p>
          <a:p>
            <a:pPr>
              <a:lnSpc>
                <a:spcPct val="100000"/>
              </a:lnSpc>
            </a:pPr>
            <a:r>
              <a:rPr lang="en-US" dirty="0"/>
              <a:t>Single or Multiple receivers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Single receiver – the Command pattern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Multiple receivers – the Publish/Subscribe pattern</a:t>
            </a:r>
          </a:p>
          <a:p>
            <a:pPr>
              <a:lnSpc>
                <a:spcPct val="100000"/>
              </a:lnSpc>
            </a:pPr>
            <a:r>
              <a:rPr lang="en-US" dirty="0"/>
              <a:t>Microservices usually uses a combination of these communication types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possible, never depend on request-response communication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breaks the autonomous feature of the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may turn into a bottleneck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Always consider “the rule of 1 hop”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Types</a:t>
            </a:r>
          </a:p>
        </p:txBody>
      </p:sp>
    </p:spTree>
    <p:extLst>
      <p:ext uri="{BB962C8B-B14F-4D97-AF65-F5344CB8AC3E}">
        <p14:creationId xmlns:p14="http://schemas.microsoft.com/office/powerpoint/2010/main" val="99504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lot of companies realize cost efficiency</a:t>
            </a:r>
          </a:p>
          <a:p>
            <a:pPr>
              <a:lnSpc>
                <a:spcPct val="100000"/>
              </a:lnSpc>
            </a:pPr>
            <a:r>
              <a:rPr lang="en-US" dirty="0"/>
              <a:t>Introducing containers (not only to microservices) solves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Production problems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Deployment problems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Improves DevOps</a:t>
            </a:r>
          </a:p>
          <a:p>
            <a:pPr>
              <a:lnSpc>
                <a:spcPct val="100000"/>
              </a:lnSpc>
            </a:pPr>
            <a:r>
              <a:rPr lang="en-US" dirty="0"/>
              <a:t>Whatever the choice of stacks and technologies!</a:t>
            </a:r>
          </a:p>
          <a:p>
            <a:pPr>
              <a:lnSpc>
                <a:spcPct val="100000"/>
              </a:lnSpc>
            </a:pPr>
            <a:r>
              <a:rPr lang="en-US" dirty="0"/>
              <a:t>Docker is becoming the standard for containers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the future Docker may be part of every data center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like the current state of virtual machines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528626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Types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54F0AF-39C6-4F67-A76D-56ABFA874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0" y="1782619"/>
            <a:ext cx="8119214" cy="466854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723370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Don’t rely on request-response, if possible</a:t>
            </a:r>
          </a:p>
          <a:p>
            <a:pPr>
              <a:lnSpc>
                <a:spcPct val="100000"/>
              </a:lnSpc>
            </a:pPr>
            <a:r>
              <a:rPr lang="en-US" dirty="0"/>
              <a:t>If you need data from another microservice, consider duplicating it!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perfectly OK!</a:t>
            </a:r>
          </a:p>
          <a:p>
            <a:pPr>
              <a:lnSpc>
                <a:spcPct val="100000"/>
              </a:lnSpc>
            </a:pPr>
            <a:r>
              <a:rPr lang="en-US" dirty="0"/>
              <a:t>If your microservice needs to invoke an action in another microservice</a:t>
            </a:r>
            <a:br>
              <a:rPr lang="en-US" dirty="0"/>
            </a:br>
            <a:r>
              <a:rPr lang="en-US" dirty="0"/>
              <a:t>do it asynchronously 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use any protocol to transfer data to have eventual consistency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don’t create synchronous dependencies by waiting for responses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Patterns</a:t>
            </a:r>
          </a:p>
        </p:txBody>
      </p:sp>
    </p:spTree>
    <p:extLst>
      <p:ext uri="{BB962C8B-B14F-4D97-AF65-F5344CB8AC3E}">
        <p14:creationId xmlns:p14="http://schemas.microsoft.com/office/powerpoint/2010/main" val="5954797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Suitable for UI needs and fast responses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</a:t>
            </a:r>
            <a:r>
              <a:rPr lang="en-US" dirty="0" err="1"/>
              <a:t>useded</a:t>
            </a:r>
            <a:r>
              <a:rPr lang="en-US" dirty="0"/>
              <a:t> for queries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And REST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79292F-CF7E-4447-9413-3ED89526B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391" y="2937681"/>
            <a:ext cx="9010041" cy="33924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296569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Suitable for real-time UI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sockets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B39B75-0331-41F8-9146-776798E49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56" y="2491062"/>
            <a:ext cx="7532111" cy="39011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71466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Critical for propagating changes throughout multiple 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Eventual consistency + event-driven communication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A client send a message (header and body) and do not expect a response</a:t>
            </a:r>
          </a:p>
          <a:p>
            <a:pPr>
              <a:lnSpc>
                <a:spcPct val="100000"/>
              </a:lnSpc>
            </a:pPr>
            <a:r>
              <a:rPr lang="en-US" dirty="0"/>
              <a:t>If the service needs to return a response – it sends another message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sent asynchronously through AMQP</a:t>
            </a:r>
          </a:p>
          <a:p>
            <a:pPr>
              <a:lnSpc>
                <a:spcPct val="100000"/>
              </a:lnSpc>
            </a:pPr>
            <a:r>
              <a:rPr lang="en-US" dirty="0"/>
              <a:t>The preferred infrastructure is a lightweight message broker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RabbitMQ or a cloud-ready service bus</a:t>
            </a:r>
          </a:p>
          <a:p>
            <a:pPr>
              <a:lnSpc>
                <a:spcPct val="100000"/>
              </a:lnSpc>
            </a:pPr>
            <a:r>
              <a:rPr lang="en-US" dirty="0"/>
              <a:t>Rule is: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HTTP for client + API Gateway + First microservice level (Frontend microservices)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AMQP for service level (Backend microservices)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messages</a:t>
            </a:r>
          </a:p>
        </p:txBody>
      </p:sp>
    </p:spTree>
    <p:extLst>
      <p:ext uri="{BB962C8B-B14F-4D97-AF65-F5344CB8AC3E}">
        <p14:creationId xmlns:p14="http://schemas.microsoft.com/office/powerpoint/2010/main" val="37346495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receiver</a:t>
            </a:r>
          </a:p>
        </p:txBody>
      </p:sp>
      <p:pic>
        <p:nvPicPr>
          <p:cNvPr id="6" name="Content Placeholder 1">
            <a:extLst>
              <a:ext uri="{FF2B5EF4-FFF2-40B4-BE49-F238E27FC236}">
                <a16:creationId xmlns:a16="http://schemas.microsoft.com/office/drawing/2014/main" id="{5E66FF9F-E858-407A-8342-B5141A75D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453" y="2214766"/>
            <a:ext cx="7063917" cy="40247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684666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receivers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2E211E-E492-4F16-8385-3DD932383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206" y="2097088"/>
            <a:ext cx="8315588" cy="413838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673500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operation is not atomic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will happen, if network fails?</a:t>
            </a:r>
          </a:p>
          <a:p>
            <a:pPr>
              <a:lnSpc>
                <a:spcPct val="100000"/>
              </a:lnSpc>
            </a:pPr>
            <a:r>
              <a:rPr lang="en-US" dirty="0"/>
              <a:t>Possible solutions: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Transaction log mining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Creates coupling to the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Event Sourcing pattern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full pattern requires serious rearchitecting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Outbox pattern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 separate table, holding the events, part of the transaction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messages - Problems</a:t>
            </a:r>
          </a:p>
        </p:txBody>
      </p:sp>
    </p:spTree>
    <p:extLst>
      <p:ext uri="{BB962C8B-B14F-4D97-AF65-F5344CB8AC3E}">
        <p14:creationId xmlns:p14="http://schemas.microsoft.com/office/powerpoint/2010/main" val="2770710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Create an additional table holding the integration events between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Before publishing to the event bus – create a local database transaction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Updating the entity and saving the event as “pending”</a:t>
            </a:r>
          </a:p>
          <a:p>
            <a:pPr>
              <a:lnSpc>
                <a:spcPct val="100000"/>
              </a:lnSpc>
            </a:pPr>
            <a:r>
              <a:rPr lang="en-US" dirty="0"/>
              <a:t>Publish the event for the other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If the publishing is successful – mark the event as “completed” </a:t>
            </a:r>
            <a:br>
              <a:rPr lang="en-US" dirty="0"/>
            </a:br>
            <a:r>
              <a:rPr lang="en-US" dirty="0"/>
              <a:t>with a new transaction</a:t>
            </a:r>
          </a:p>
          <a:p>
            <a:pPr>
              <a:lnSpc>
                <a:spcPct val="100000"/>
              </a:lnSpc>
            </a:pPr>
            <a:r>
              <a:rPr lang="en-US" dirty="0"/>
              <a:t>Have a background job to check periodically for failed “pending” events</a:t>
            </a:r>
            <a:br>
              <a:rPr lang="en-US" dirty="0"/>
            </a:br>
            <a:r>
              <a:rPr lang="en-US" dirty="0"/>
              <a:t>and publish them to the event bus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Guarantees you eventual consistency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 save yourself from database failures too!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messages – atomicity</a:t>
            </a:r>
          </a:p>
        </p:txBody>
      </p:sp>
    </p:spTree>
    <p:extLst>
      <p:ext uri="{BB962C8B-B14F-4D97-AF65-F5344CB8AC3E}">
        <p14:creationId xmlns:p14="http://schemas.microsoft.com/office/powerpoint/2010/main" val="26473176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receiver microservice should do one of the following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sure the operations can be performed multiple times without affecting the result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Recognize duplicated messages and discard them</a:t>
            </a:r>
          </a:p>
          <a:p>
            <a:pPr>
              <a:lnSpc>
                <a:spcPct val="100000"/>
              </a:lnSpc>
            </a:pPr>
            <a:r>
              <a:rPr lang="en-US" dirty="0"/>
              <a:t>Idempotent messages: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Should be like “set the price to $40.00”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not like “add $5.00 to the price”</a:t>
            </a:r>
          </a:p>
          <a:p>
            <a:pPr>
              <a:lnSpc>
                <a:spcPct val="100000"/>
              </a:lnSpc>
            </a:pPr>
            <a:r>
              <a:rPr lang="en-US" dirty="0"/>
              <a:t>Recognizing events can be done by adding a GUID to every event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use the infrastructure’s built-in features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messages – atomicity</a:t>
            </a:r>
          </a:p>
        </p:txBody>
      </p:sp>
    </p:spTree>
    <p:extLst>
      <p:ext uri="{BB962C8B-B14F-4D97-AF65-F5344CB8AC3E}">
        <p14:creationId xmlns:p14="http://schemas.microsoft.com/office/powerpoint/2010/main" val="283238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Microservices</a:t>
            </a:r>
            <a:r>
              <a:rPr lang="bg-BG" dirty="0"/>
              <a:t> </a:t>
            </a:r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8240066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messages – atomicity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D9A2B-B096-45D5-B01B-08CB7C5F0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440" y="2097088"/>
            <a:ext cx="8931943" cy="430084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70304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OTHER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2504481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Each microservice represents a public contract </a:t>
            </a:r>
          </a:p>
          <a:p>
            <a:pPr>
              <a:lnSpc>
                <a:spcPct val="100000"/>
              </a:lnSpc>
            </a:pPr>
            <a:r>
              <a:rPr lang="en-US" dirty="0"/>
              <a:t>It is important to deployed changed public URLs as new versions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While the old URLs are still working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can’t force all clients to redeploy and update right away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</a:t>
            </a:r>
          </a:p>
        </p:txBody>
      </p:sp>
    </p:spTree>
    <p:extLst>
      <p:ext uri="{BB962C8B-B14F-4D97-AF65-F5344CB8AC3E}">
        <p14:creationId xmlns:p14="http://schemas.microsoft.com/office/powerpoint/2010/main" val="38285022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Each microservice should have a unique name</a:t>
            </a:r>
          </a:p>
          <a:p>
            <a:pPr>
              <a:lnSpc>
                <a:spcPct val="100000"/>
              </a:lnSpc>
            </a:pPr>
            <a:r>
              <a:rPr lang="en-US" dirty="0"/>
              <a:t>And it should be discoverable no matter the infrastructure below them</a:t>
            </a:r>
          </a:p>
          <a:p>
            <a:pPr>
              <a:lnSpc>
                <a:spcPct val="100000"/>
              </a:lnSpc>
            </a:pPr>
            <a:r>
              <a:rPr lang="en-US" dirty="0"/>
              <a:t>You should use a service registry</a:t>
            </a:r>
          </a:p>
          <a:p>
            <a:pPr>
              <a:lnSpc>
                <a:spcPct val="100000"/>
              </a:lnSpc>
            </a:pPr>
            <a:r>
              <a:rPr lang="en-US" dirty="0"/>
              <a:t>A highly available and up-to-date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Containing network locations of service instances</a:t>
            </a:r>
          </a:p>
          <a:p>
            <a:pPr>
              <a:lnSpc>
                <a:spcPct val="100000"/>
              </a:lnSpc>
            </a:pPr>
            <a:r>
              <a:rPr lang="en-US" dirty="0"/>
              <a:t>Most clusters already have a service registry included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addressability</a:t>
            </a:r>
          </a:p>
        </p:txBody>
      </p:sp>
    </p:spTree>
    <p:extLst>
      <p:ext uri="{BB962C8B-B14F-4D97-AF65-F5344CB8AC3E}">
        <p14:creationId xmlns:p14="http://schemas.microsoft.com/office/powerpoint/2010/main" val="12703466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Based on Microservices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BA063B-128F-4595-8B97-2CE3A94A1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666" y="2097088"/>
            <a:ext cx="8555492" cy="409782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899201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Often overlooked, but each microservice should report health</a:t>
            </a:r>
          </a:p>
          <a:p>
            <a:pPr>
              <a:lnSpc>
                <a:spcPct val="100000"/>
              </a:lnSpc>
            </a:pPr>
            <a:r>
              <a:rPr lang="en-US" dirty="0"/>
              <a:t>Periodic checks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CPU power and RAM usage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Availability for web requests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Dependencies are working correctly</a:t>
            </a:r>
          </a:p>
          <a:p>
            <a:pPr>
              <a:lnSpc>
                <a:spcPct val="100000"/>
              </a:lnSpc>
            </a:pPr>
            <a:r>
              <a:rPr lang="en-US" dirty="0"/>
              <a:t>Log information: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event and action from the microservice should be logged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</a:t>
            </a:r>
          </a:p>
        </p:txBody>
      </p:sp>
    </p:spTree>
    <p:extLst>
      <p:ext uri="{BB962C8B-B14F-4D97-AF65-F5344CB8AC3E}">
        <p14:creationId xmlns:p14="http://schemas.microsoft.com/office/powerpoint/2010/main" val="15202737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Avoiding Disasters</a:t>
            </a:r>
          </a:p>
        </p:txBody>
      </p:sp>
    </p:spTree>
    <p:extLst>
      <p:ext uri="{BB962C8B-B14F-4D97-AF65-F5344CB8AC3E}">
        <p14:creationId xmlns:p14="http://schemas.microsoft.com/office/powerpoint/2010/main" val="41528067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Don’t go polyglot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multiple technology stacks makes you reinvent the wheel multiple times</a:t>
            </a:r>
          </a:p>
          <a:p>
            <a:pPr>
              <a:lnSpc>
                <a:spcPct val="100000"/>
              </a:lnSpc>
            </a:pPr>
            <a:r>
              <a:rPr lang="en-US" dirty="0"/>
              <a:t>Don’t share databases or table ownerships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Imagine schema migrations and their consequences </a:t>
            </a:r>
          </a:p>
          <a:p>
            <a:pPr>
              <a:lnSpc>
                <a:spcPct val="100000"/>
              </a:lnSpc>
            </a:pPr>
            <a:r>
              <a:rPr lang="en-US" dirty="0"/>
              <a:t>Be careful with event logic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Don’t copy paste code, extract to common classes</a:t>
            </a:r>
          </a:p>
          <a:p>
            <a:pPr>
              <a:lnSpc>
                <a:spcPct val="100000"/>
              </a:lnSpc>
            </a:pPr>
            <a:r>
              <a:rPr lang="en-US" dirty="0"/>
              <a:t>But be careful with </a:t>
            </a:r>
            <a:r>
              <a:rPr lang="en-US"/>
              <a:t>common classes </a:t>
            </a:r>
            <a:r>
              <a:rPr lang="en-US" dirty="0"/>
              <a:t>and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Microservices may depend on your changes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Don’t handcraft, use CI/CD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a such complex solution, many things may go wrong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Disasters</a:t>
            </a:r>
          </a:p>
        </p:txBody>
      </p:sp>
    </p:spTree>
    <p:extLst>
      <p:ext uri="{BB962C8B-B14F-4D97-AF65-F5344CB8AC3E}">
        <p14:creationId xmlns:p14="http://schemas.microsoft.com/office/powerpoint/2010/main" val="8407051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Don’t assume the network is reliable and fast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sure you have error handling and asynchronous communication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Write tests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real, write tests – unit, integration, you name it…</a:t>
            </a:r>
          </a:p>
          <a:p>
            <a:pPr>
              <a:lnSpc>
                <a:spcPct val="100000"/>
              </a:lnSpc>
            </a:pPr>
            <a:r>
              <a:rPr lang="en-US" dirty="0"/>
              <a:t>Don’t create a SPA monolith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Separate the UI layer to API Gateway microservices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Involve the business in your overall architecture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domain contexts should be well-defined in the organization</a:t>
            </a:r>
          </a:p>
          <a:p>
            <a:pPr>
              <a:lnSpc>
                <a:spcPct val="100000"/>
              </a:lnSpc>
            </a:pPr>
            <a:r>
              <a:rPr lang="en-US" dirty="0"/>
              <a:t>More information in this lecture (you will laugh hard):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https://www.youtube.com/watch?v=X0tjziAQfNQ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Disasters</a:t>
            </a:r>
          </a:p>
        </p:txBody>
      </p:sp>
    </p:spTree>
    <p:extLst>
      <p:ext uri="{BB962C8B-B14F-4D97-AF65-F5344CB8AC3E}">
        <p14:creationId xmlns:p14="http://schemas.microsoft.com/office/powerpoint/2010/main" val="23216692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305470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Externally, a monolith is an application which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deployed as a single process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single web application, solving all business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single process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may use a container to simplify deployment</a:t>
            </a:r>
          </a:p>
          <a:p>
            <a:pPr>
              <a:lnSpc>
                <a:spcPct val="100000"/>
              </a:lnSpc>
            </a:pPr>
            <a:r>
              <a:rPr lang="en-US" dirty="0"/>
              <a:t>Internally, a monolith application is separated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Different layers – web layer, domain layer, service layer, etc.</a:t>
            </a:r>
          </a:p>
          <a:p>
            <a:pPr>
              <a:lnSpc>
                <a:spcPct val="100000"/>
              </a:lnSpc>
            </a:pPr>
            <a:r>
              <a:rPr lang="en-US" dirty="0"/>
              <a:t>You scale these by replicating them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adding a load balancer in front of them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with monoliths</a:t>
            </a:r>
          </a:p>
        </p:txBody>
      </p:sp>
    </p:spTree>
    <p:extLst>
      <p:ext uri="{BB962C8B-B14F-4D97-AF65-F5344CB8AC3E}">
        <p14:creationId xmlns:p14="http://schemas.microsoft.com/office/powerpoint/2010/main" val="6533188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Approach in which an application or service is packaged as an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its dependencies and configuration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containerized application can be tested and deployed </a:t>
            </a:r>
            <a:br>
              <a:rPr lang="en-US" dirty="0"/>
            </a:br>
            <a:r>
              <a:rPr lang="en-US" dirty="0"/>
              <a:t>as a unit to the host OS</a:t>
            </a:r>
          </a:p>
          <a:p>
            <a:pPr>
              <a:lnSpc>
                <a:spcPct val="100000"/>
              </a:lnSpc>
            </a:pPr>
            <a:r>
              <a:rPr lang="en-US" dirty="0"/>
              <a:t>Allows deployments across environments with </a:t>
            </a:r>
            <a:br>
              <a:rPr lang="en-US" dirty="0"/>
            </a:br>
            <a:r>
              <a:rPr lang="en-US" dirty="0"/>
              <a:t>little or no modification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Containers also isolate applications from </a:t>
            </a:r>
            <a:br>
              <a:rPr lang="en-US" dirty="0"/>
            </a:br>
            <a:r>
              <a:rPr lang="en-US" dirty="0"/>
              <a:t>each other on a shared 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containers runs on a container host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container host runs on an OS (Linux or Windows)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Thus having a smaller footprint than virtual machines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EF3168-6301-4034-AEF0-2FC958C06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393" y="3278115"/>
            <a:ext cx="2671389" cy="1779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3283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Open-source solutions for containers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https://github.com/moby/moby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Its containers can run anywhere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run natively on Linux or Windows and are cloud-ready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However, Windows container can run only on Windows so choose carefully</a:t>
            </a:r>
          </a:p>
          <a:p>
            <a:pPr>
              <a:lnSpc>
                <a:spcPct val="100000"/>
              </a:lnSpc>
            </a:pPr>
            <a:r>
              <a:rPr lang="en-US" dirty="0"/>
              <a:t>To get started, go to: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https://www.docker.com/get-started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download Docker Desktop</a:t>
            </a:r>
          </a:p>
          <a:p>
            <a:pPr>
              <a:lnSpc>
                <a:spcPct val="100000"/>
              </a:lnSpc>
            </a:pPr>
            <a:r>
              <a:rPr lang="en-US" dirty="0"/>
              <a:t>You may try the playground too: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4"/>
              </a:rPr>
              <a:t>https://www.docker.com/play-with-docker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</a:t>
            </a:r>
          </a:p>
        </p:txBody>
      </p:sp>
    </p:spTree>
    <p:extLst>
      <p:ext uri="{BB962C8B-B14F-4D97-AF65-F5344CB8AC3E}">
        <p14:creationId xmlns:p14="http://schemas.microsoft.com/office/powerpoint/2010/main" val="5813083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Virtual machines include: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binaries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full guest operation system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Containers include: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binaries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they share the OS kernel and run in isolated processes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Containers use less resources, they are smaller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 they easier to deploy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start fast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VS Virtual MACHINES </a:t>
            </a:r>
          </a:p>
        </p:txBody>
      </p:sp>
    </p:spTree>
    <p:extLst>
      <p:ext uri="{BB962C8B-B14F-4D97-AF65-F5344CB8AC3E}">
        <p14:creationId xmlns:p14="http://schemas.microsoft.com/office/powerpoint/2010/main" val="1416787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Container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Package with all the dependencies and information needed</a:t>
            </a:r>
            <a:br>
              <a:rPr lang="en-US" dirty="0"/>
            </a:br>
            <a:r>
              <a:rPr lang="en-US" dirty="0"/>
              <a:t>to create a container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Includes all dependencies + deployment and execution configuration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Images are immutable once they are created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Dockerfile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 text file, which contains instructions for how to build an image</a:t>
            </a:r>
          </a:p>
          <a:p>
            <a:pPr>
              <a:lnSpc>
                <a:spcPct val="100000"/>
              </a:lnSpc>
            </a:pPr>
            <a:r>
              <a:rPr lang="en-US" dirty="0"/>
              <a:t>Build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action of building an image based on the </a:t>
            </a:r>
            <a:r>
              <a:rPr lang="en-US" dirty="0" err="1"/>
              <a:t>Dockerfile</a:t>
            </a:r>
            <a:r>
              <a:rPr lang="en-US" dirty="0"/>
              <a:t> configuration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the </a:t>
            </a:r>
            <a:r>
              <a:rPr lang="en-US" b="1" dirty="0"/>
              <a:t>docker build</a:t>
            </a:r>
            <a:r>
              <a:rPr lang="en-US" dirty="0"/>
              <a:t> command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Terminology</a:t>
            </a:r>
          </a:p>
        </p:txBody>
      </p:sp>
    </p:spTree>
    <p:extLst>
      <p:ext uri="{BB962C8B-B14F-4D97-AF65-F5344CB8AC3E}">
        <p14:creationId xmlns:p14="http://schemas.microsoft.com/office/powerpoint/2010/main" val="84480170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Container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An instance of the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Represents the execution of a single application, process, or service</a:t>
            </a:r>
          </a:p>
          <a:p>
            <a:pPr>
              <a:lnSpc>
                <a:spcPct val="100000"/>
              </a:lnSpc>
            </a:pPr>
            <a:r>
              <a:rPr lang="en-US" dirty="0"/>
              <a:t>Volume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writable file system, allowing containers to persist state</a:t>
            </a:r>
          </a:p>
          <a:p>
            <a:pPr>
              <a:lnSpc>
                <a:spcPct val="100000"/>
              </a:lnSpc>
            </a:pPr>
            <a:r>
              <a:rPr lang="en-US" dirty="0"/>
              <a:t>Repository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collection of related Docker images</a:t>
            </a:r>
          </a:p>
          <a:p>
            <a:pPr>
              <a:lnSpc>
                <a:spcPct val="100000"/>
              </a:lnSpc>
            </a:pPr>
            <a:r>
              <a:rPr lang="en-US" dirty="0"/>
              <a:t>Registry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service, which provides repositories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Default is Docker Hub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Terminology</a:t>
            </a:r>
          </a:p>
        </p:txBody>
      </p:sp>
    </p:spTree>
    <p:extLst>
      <p:ext uri="{BB962C8B-B14F-4D97-AF65-F5344CB8AC3E}">
        <p14:creationId xmlns:p14="http://schemas.microsoft.com/office/powerpoint/2010/main" val="22588151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Compose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tool for defining multi-container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Uses YML</a:t>
            </a:r>
          </a:p>
          <a:p>
            <a:pPr>
              <a:lnSpc>
                <a:spcPct val="100000"/>
              </a:lnSpc>
            </a:pPr>
            <a:r>
              <a:rPr lang="en-US" dirty="0"/>
              <a:t>Cluster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collection of Docker hosts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Exposed as single Docker host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Allows scalability</a:t>
            </a:r>
          </a:p>
          <a:p>
            <a:pPr>
              <a:lnSpc>
                <a:spcPct val="100000"/>
              </a:lnSpc>
            </a:pPr>
            <a:r>
              <a:rPr lang="en-US" dirty="0"/>
              <a:t>Orchestrator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tool which simplifies management of clusters and Docker hosts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Responsible for running, distributing, and scaling workloads across nodes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Terminology</a:t>
            </a:r>
          </a:p>
        </p:txBody>
      </p:sp>
    </p:spTree>
    <p:extLst>
      <p:ext uri="{BB962C8B-B14F-4D97-AF65-F5344CB8AC3E}">
        <p14:creationId xmlns:p14="http://schemas.microsoft.com/office/powerpoint/2010/main" val="26128377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Developers create an application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application is packaged with its dependencies as an image</a:t>
            </a:r>
          </a:p>
          <a:p>
            <a:pPr>
              <a:lnSpc>
                <a:spcPct val="100000"/>
              </a:lnSpc>
            </a:pPr>
            <a:r>
              <a:rPr lang="en-US" dirty="0"/>
              <a:t>The image is instantiated to create a container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Containers are initially tested on the development machine’s Docker host</a:t>
            </a:r>
          </a:p>
          <a:p>
            <a:pPr>
              <a:lnSpc>
                <a:spcPct val="100000"/>
              </a:lnSpc>
            </a:pPr>
            <a:r>
              <a:rPr lang="en-US" dirty="0"/>
              <a:t>Developers store images in a registry</a:t>
            </a:r>
          </a:p>
          <a:p>
            <a:pPr>
              <a:lnSpc>
                <a:spcPct val="100000"/>
              </a:lnSpc>
            </a:pPr>
            <a:r>
              <a:rPr lang="en-US" dirty="0"/>
              <a:t>These images are used by the production orchestrators 	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19402286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838B4-440F-4BE2-9DBB-305961F37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506" y="2097088"/>
            <a:ext cx="8422987" cy="400889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124544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ORCHESTRATION</a:t>
            </a:r>
          </a:p>
        </p:txBody>
      </p:sp>
    </p:spTree>
    <p:extLst>
      <p:ext uri="{BB962C8B-B14F-4D97-AF65-F5344CB8AC3E}">
        <p14:creationId xmlns:p14="http://schemas.microsoft.com/office/powerpoint/2010/main" val="297416691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Each Docker container is a unit of deployment</a:t>
            </a:r>
          </a:p>
          <a:p>
            <a:pPr>
              <a:lnSpc>
                <a:spcPct val="100000"/>
              </a:lnSpc>
            </a:pPr>
            <a:r>
              <a:rPr lang="en-US" dirty="0"/>
              <a:t>A Docker host can handle multiple containers, but is not suitable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Load-balancing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Routing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Automatic Scaling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Automatic Startup and Shut-down</a:t>
            </a:r>
          </a:p>
          <a:p>
            <a:pPr>
              <a:lnSpc>
                <a:spcPct val="100000"/>
              </a:lnSpc>
            </a:pPr>
            <a:r>
              <a:rPr lang="en-US" dirty="0"/>
              <a:t>For large application with many microservices – we need clustering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orchestration!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available on public clouds</a:t>
            </a:r>
          </a:p>
          <a:p>
            <a:pPr>
              <a:lnSpc>
                <a:spcPct val="100000"/>
              </a:lnSpc>
            </a:pPr>
            <a:r>
              <a:rPr lang="en-US" dirty="0"/>
              <a:t>Kubernetes is an open-source product, solving the issue!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40181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Benefits: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Simple development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Simple 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Deployment is easy – single VM or container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Scaling is also easy</a:t>
            </a:r>
          </a:p>
          <a:p>
            <a:pPr>
              <a:lnSpc>
                <a:spcPct val="100000"/>
              </a:lnSpc>
            </a:pPr>
            <a:r>
              <a:rPr lang="en-US" dirty="0"/>
              <a:t>Drawbacks: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Huge applications have huge complexity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Slow startup time when the application grows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update redeploys everything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Continuous deployment is difficult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Bug in any module – brings down the whole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Expensive to update dependencies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with monoliths</a:t>
            </a:r>
          </a:p>
        </p:txBody>
      </p:sp>
    </p:spTree>
    <p:extLst>
      <p:ext uri="{BB962C8B-B14F-4D97-AF65-F5344CB8AC3E}">
        <p14:creationId xmlns:p14="http://schemas.microsoft.com/office/powerpoint/2010/main" val="73478722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Verdict</a:t>
            </a:r>
          </a:p>
        </p:txBody>
      </p:sp>
    </p:spTree>
    <p:extLst>
      <p:ext uri="{BB962C8B-B14F-4D97-AF65-F5344CB8AC3E}">
        <p14:creationId xmlns:p14="http://schemas.microsoft.com/office/powerpoint/2010/main" val="155203323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Are you Netflix?</a:t>
            </a:r>
          </a:p>
          <a:p>
            <a:pPr>
              <a:lnSpc>
                <a:spcPct val="100000"/>
              </a:lnSpc>
            </a:pPr>
            <a:r>
              <a:rPr lang="en-US" dirty="0"/>
              <a:t>Are you Amazon?</a:t>
            </a:r>
          </a:p>
          <a:p>
            <a:pPr>
              <a:lnSpc>
                <a:spcPct val="100000"/>
              </a:lnSpc>
            </a:pPr>
            <a:r>
              <a:rPr lang="en-US" dirty="0"/>
              <a:t>Do you have a worldwide scale and customers? </a:t>
            </a:r>
          </a:p>
          <a:p>
            <a:pPr>
              <a:lnSpc>
                <a:spcPct val="100000"/>
              </a:lnSpc>
            </a:pPr>
            <a:r>
              <a:rPr lang="en-US" dirty="0"/>
              <a:t>Do you expect a huge increase in your customer base soon?</a:t>
            </a:r>
          </a:p>
          <a:p>
            <a:pPr>
              <a:lnSpc>
                <a:spcPct val="100000"/>
              </a:lnSpc>
            </a:pPr>
            <a:r>
              <a:rPr lang="en-US" dirty="0"/>
              <a:t>Do you have a struggling with performance monolith?</a:t>
            </a:r>
          </a:p>
          <a:p>
            <a:pPr>
              <a:lnSpc>
                <a:spcPct val="100000"/>
              </a:lnSpc>
            </a:pPr>
            <a:r>
              <a:rPr lang="en-US" dirty="0"/>
              <a:t>Do you have the recourses to develop microservices?</a:t>
            </a:r>
          </a:p>
          <a:p>
            <a:pPr>
              <a:lnSpc>
                <a:spcPct val="100000"/>
              </a:lnSpc>
            </a:pPr>
            <a:r>
              <a:rPr lang="en-US" dirty="0"/>
              <a:t>If any of this is “Yes”, then do them!</a:t>
            </a:r>
          </a:p>
          <a:p>
            <a:pPr>
              <a:lnSpc>
                <a:spcPct val="100000"/>
              </a:lnSpc>
            </a:pPr>
            <a:r>
              <a:rPr lang="en-US" dirty="0"/>
              <a:t>It is always better to start with a monolith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then extract microservices!</a:t>
            </a:r>
          </a:p>
          <a:p>
            <a:pPr>
              <a:lnSpc>
                <a:spcPct val="100000"/>
              </a:lnSpc>
            </a:pPr>
            <a:r>
              <a:rPr lang="en-US" dirty="0"/>
              <a:t>Also – make sure every team member is on the same page!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microservices Decision Tree</a:t>
            </a:r>
          </a:p>
        </p:txBody>
      </p:sp>
    </p:spTree>
    <p:extLst>
      <p:ext uri="{BB962C8B-B14F-4D97-AF65-F5344CB8AC3E}">
        <p14:creationId xmlns:p14="http://schemas.microsoft.com/office/powerpoint/2010/main" val="182310732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FINAL WORDS</a:t>
            </a:r>
          </a:p>
        </p:txBody>
      </p:sp>
    </p:spTree>
    <p:extLst>
      <p:ext uri="{BB962C8B-B14F-4D97-AF65-F5344CB8AC3E}">
        <p14:creationId xmlns:p14="http://schemas.microsoft.com/office/powerpoint/2010/main" val="205422074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1963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Why Microservices?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Microservices Architecture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Data in Microservices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The Bounded Context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Logical VS Physical Architecture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Distributed Data Challenges</a:t>
            </a: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800" dirty="0"/>
              <a:t>Identifying Boundaries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The API Gateway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Communication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Containers &amp; Orchestration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Other Considerations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Avoiding Disasters</a:t>
            </a:r>
            <a:endParaRPr lang="en-US" sz="2800" dirty="0"/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66890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93309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12063</TotalTime>
  <Words>3935</Words>
  <Application>Microsoft Office PowerPoint</Application>
  <PresentationFormat>Widescreen</PresentationFormat>
  <Paragraphs>665</Paragraphs>
  <Slides>94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0" baseType="lpstr">
      <vt:lpstr>Arial</vt:lpstr>
      <vt:lpstr>Calibri</vt:lpstr>
      <vt:lpstr>Consolas</vt:lpstr>
      <vt:lpstr>Tw Cen MT</vt:lpstr>
      <vt:lpstr>Wingdings</vt:lpstr>
      <vt:lpstr>Circuit</vt:lpstr>
      <vt:lpstr>Essential microservices concepts</vt:lpstr>
      <vt:lpstr>What Are We Going To COVER</vt:lpstr>
      <vt:lpstr>WHY?</vt:lpstr>
      <vt:lpstr>Why?</vt:lpstr>
      <vt:lpstr>WhY?</vt:lpstr>
      <vt:lpstr>WhY?</vt:lpstr>
      <vt:lpstr>Microservices Architecture</vt:lpstr>
      <vt:lpstr>Let’s start with monoliths</vt:lpstr>
      <vt:lpstr>Let’s start with monoliths</vt:lpstr>
      <vt:lpstr>And move to microservices</vt:lpstr>
      <vt:lpstr>And move to microservices</vt:lpstr>
      <vt:lpstr>And move to microservices</vt:lpstr>
      <vt:lpstr>Data in Microservices</vt:lpstr>
      <vt:lpstr>Data in microservices</vt:lpstr>
      <vt:lpstr>Data in microservices</vt:lpstr>
      <vt:lpstr>Data in microservices</vt:lpstr>
      <vt:lpstr>Data in microservices</vt:lpstr>
      <vt:lpstr>The BOUNDED CONTEXT</vt:lpstr>
      <vt:lpstr>The bounded context</vt:lpstr>
      <vt:lpstr>The bounded context</vt:lpstr>
      <vt:lpstr>The bounded context</vt:lpstr>
      <vt:lpstr>Logical VS Physical Architecture</vt:lpstr>
      <vt:lpstr>Logical VS Physical Architecture</vt:lpstr>
      <vt:lpstr>Logical VS Physical Architecture</vt:lpstr>
      <vt:lpstr>DISTRIBUTED DATA Challenges</vt:lpstr>
      <vt:lpstr>1. HOW TO DEFINE BOUNDARIES</vt:lpstr>
      <vt:lpstr>2. Query thaT span multiple services</vt:lpstr>
      <vt:lpstr>2. Query than span multiple services</vt:lpstr>
      <vt:lpstr>3. Consistency between services</vt:lpstr>
      <vt:lpstr>3. Consistency between services</vt:lpstr>
      <vt:lpstr>4. Communication between services</vt:lpstr>
      <vt:lpstr>4. Communication between services</vt:lpstr>
      <vt:lpstr>4. Communication between services</vt:lpstr>
      <vt:lpstr>Identifying boundaries</vt:lpstr>
      <vt:lpstr>Identifying boundaries</vt:lpstr>
      <vt:lpstr>Identifying boundaries</vt:lpstr>
      <vt:lpstr>Identifying boundaries</vt:lpstr>
      <vt:lpstr>Identifying boundaries</vt:lpstr>
      <vt:lpstr>Authentication</vt:lpstr>
      <vt:lpstr>Designing the database</vt:lpstr>
      <vt:lpstr>Designing the database</vt:lpstr>
      <vt:lpstr>Designing the database</vt:lpstr>
      <vt:lpstr>Querying the Services</vt:lpstr>
      <vt:lpstr>Querying the Services</vt:lpstr>
      <vt:lpstr>Direct Client-Server Communication</vt:lpstr>
      <vt:lpstr>Direct Client-Server Communication</vt:lpstr>
      <vt:lpstr>Direct Client-Server Communication</vt:lpstr>
      <vt:lpstr>Direct Client-Server Communication</vt:lpstr>
      <vt:lpstr>Server-Side Rendering</vt:lpstr>
      <vt:lpstr>THE API GATEWAY</vt:lpstr>
      <vt:lpstr>THE API GATEWAY</vt:lpstr>
      <vt:lpstr>THE API GATEWAY</vt:lpstr>
      <vt:lpstr>THE API GATEWAY</vt:lpstr>
      <vt:lpstr>THE API GATEWAY - Benefits</vt:lpstr>
      <vt:lpstr>THE API GATEWAY - Drawbacks</vt:lpstr>
      <vt:lpstr>Real-Time Communication</vt:lpstr>
      <vt:lpstr>Real-Time Communication</vt:lpstr>
      <vt:lpstr>Internal Communication</vt:lpstr>
      <vt:lpstr>Communication Types</vt:lpstr>
      <vt:lpstr>Communication Types</vt:lpstr>
      <vt:lpstr>Communication Patterns</vt:lpstr>
      <vt:lpstr>HTTP And REST</vt:lpstr>
      <vt:lpstr>Web sockets</vt:lpstr>
      <vt:lpstr>Asynchronous messages</vt:lpstr>
      <vt:lpstr>Single receiver</vt:lpstr>
      <vt:lpstr>Multiple receivers</vt:lpstr>
      <vt:lpstr>Asynchronous messages - Problems</vt:lpstr>
      <vt:lpstr>Asynchronous messages – atomicity</vt:lpstr>
      <vt:lpstr>Asynchronous messages – atomicity</vt:lpstr>
      <vt:lpstr>Asynchronous messages – atomicity</vt:lpstr>
      <vt:lpstr>OTHER Considerations</vt:lpstr>
      <vt:lpstr>VERSIONING</vt:lpstr>
      <vt:lpstr>addressability</vt:lpstr>
      <vt:lpstr>UI Based on Microservices</vt:lpstr>
      <vt:lpstr>HEALTH</vt:lpstr>
      <vt:lpstr>Avoiding Disasters</vt:lpstr>
      <vt:lpstr>Avoiding Disasters</vt:lpstr>
      <vt:lpstr>Avoiding Disasters</vt:lpstr>
      <vt:lpstr>CONTAINERS</vt:lpstr>
      <vt:lpstr>Containerization </vt:lpstr>
      <vt:lpstr>DOCKER </vt:lpstr>
      <vt:lpstr>Containers VS Virtual MACHINES </vt:lpstr>
      <vt:lpstr>Docker Terminology</vt:lpstr>
      <vt:lpstr>Docker Terminology</vt:lpstr>
      <vt:lpstr>Docker Terminology</vt:lpstr>
      <vt:lpstr>Development process</vt:lpstr>
      <vt:lpstr>Development process</vt:lpstr>
      <vt:lpstr>ORCHESTRATION</vt:lpstr>
      <vt:lpstr>DEPLOYMENT</vt:lpstr>
      <vt:lpstr>Verdict</vt:lpstr>
      <vt:lpstr>The microservices Decision Tree</vt:lpstr>
      <vt:lpstr>FINAL WORDS</vt:lpstr>
      <vt:lpstr>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Ivaylo Kenov</cp:lastModifiedBy>
  <cp:revision>899</cp:revision>
  <dcterms:created xsi:type="dcterms:W3CDTF">2017-03-28T09:08:48Z</dcterms:created>
  <dcterms:modified xsi:type="dcterms:W3CDTF">2021-04-07T06:53:11Z</dcterms:modified>
</cp:coreProperties>
</file>