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3"/>
  </p:notesMasterIdLst>
  <p:sldIdLst>
    <p:sldId id="257" r:id="rId2"/>
    <p:sldId id="594" r:id="rId3"/>
    <p:sldId id="387" r:id="rId4"/>
    <p:sldId id="595" r:id="rId5"/>
    <p:sldId id="599" r:id="rId6"/>
    <p:sldId id="596" r:id="rId7"/>
    <p:sldId id="597" r:id="rId8"/>
    <p:sldId id="598" r:id="rId9"/>
    <p:sldId id="600" r:id="rId10"/>
    <p:sldId id="601" r:id="rId11"/>
    <p:sldId id="602" r:id="rId12"/>
    <p:sldId id="603" r:id="rId13"/>
    <p:sldId id="604" r:id="rId14"/>
    <p:sldId id="605" r:id="rId15"/>
    <p:sldId id="607" r:id="rId16"/>
    <p:sldId id="608" r:id="rId17"/>
    <p:sldId id="606" r:id="rId18"/>
    <p:sldId id="609" r:id="rId19"/>
    <p:sldId id="621" r:id="rId20"/>
    <p:sldId id="610" r:id="rId21"/>
    <p:sldId id="611" r:id="rId22"/>
    <p:sldId id="612" r:id="rId23"/>
    <p:sldId id="613" r:id="rId24"/>
    <p:sldId id="614" r:id="rId25"/>
    <p:sldId id="615" r:id="rId26"/>
    <p:sldId id="616" r:id="rId27"/>
    <p:sldId id="617" r:id="rId28"/>
    <p:sldId id="618" r:id="rId29"/>
    <p:sldId id="619" r:id="rId30"/>
    <p:sldId id="620" r:id="rId31"/>
    <p:sldId id="27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bbitmq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815389" y="2044187"/>
            <a:ext cx="8831285" cy="14763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Eventual consistency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done right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4CA122-3730-4B78-BAC8-8C7588E3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581" y="5157312"/>
            <a:ext cx="1445617" cy="105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Asynchronous messages:</a:t>
            </a:r>
          </a:p>
          <a:p>
            <a:pPr lvl="1"/>
            <a:r>
              <a:rPr lang="en-US" dirty="0"/>
              <a:t>Critical for propagating changes throughout multiple services</a:t>
            </a:r>
          </a:p>
          <a:p>
            <a:pPr lvl="1"/>
            <a:r>
              <a:rPr lang="en-US" dirty="0"/>
              <a:t>Eventual consistency + event-driven communication</a:t>
            </a:r>
          </a:p>
          <a:p>
            <a:pPr lvl="1"/>
            <a:r>
              <a:rPr lang="en-US" dirty="0"/>
              <a:t>A client send a message (header and body) and do not expect a response</a:t>
            </a:r>
          </a:p>
          <a:p>
            <a:pPr lvl="1"/>
            <a:r>
              <a:rPr lang="en-US" dirty="0"/>
              <a:t>If the service needs to return a response - it sends another message</a:t>
            </a:r>
          </a:p>
          <a:p>
            <a:pPr lvl="1"/>
            <a:r>
              <a:rPr lang="en-US" dirty="0"/>
              <a:t>Usually sent asynchronously through AMQP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Communication Between Services</a:t>
            </a:r>
          </a:p>
        </p:txBody>
      </p:sp>
    </p:spTree>
    <p:extLst>
      <p:ext uri="{BB962C8B-B14F-4D97-AF65-F5344CB8AC3E}">
        <p14:creationId xmlns:p14="http://schemas.microsoft.com/office/powerpoint/2010/main" val="3370931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preferred infrastructure is a lightweight message broker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RabbitMQ or a cloud-ready service bus</a:t>
            </a:r>
          </a:p>
          <a:p>
            <a:pPr>
              <a:lnSpc>
                <a:spcPct val="100000"/>
              </a:lnSpc>
            </a:pPr>
            <a:r>
              <a:rPr lang="en-US" dirty="0"/>
              <a:t>The rules are: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HTTP for client + API Gateway + First microservice level (Frontend microservices)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AMQP for service level (Backend microservices)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Communication Between Services</a:t>
            </a:r>
          </a:p>
        </p:txBody>
      </p:sp>
    </p:spTree>
    <p:extLst>
      <p:ext uri="{BB962C8B-B14F-4D97-AF65-F5344CB8AC3E}">
        <p14:creationId xmlns:p14="http://schemas.microsoft.com/office/powerpoint/2010/main" val="3406470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Communication Between Services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45FAE6-5EAE-4B17-9233-C3E75B821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35" y="2097088"/>
            <a:ext cx="7343729" cy="365472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06973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Go to </a:t>
            </a:r>
            <a:r>
              <a:rPr lang="en-GB" dirty="0">
                <a:hlinkClick r:id="rId2"/>
              </a:rPr>
              <a:t>https://www.rabbitmq.com/</a:t>
            </a:r>
            <a:endParaRPr lang="en-GB" dirty="0"/>
          </a:p>
          <a:p>
            <a:r>
              <a:rPr lang="en-GB" dirty="0"/>
              <a:t>Follow the guide to install the message broker for your operational system</a:t>
            </a:r>
            <a:endParaRPr lang="en-US" dirty="0"/>
          </a:p>
          <a:p>
            <a:pPr lvl="1"/>
            <a:r>
              <a:rPr lang="en-US" dirty="0"/>
              <a:t>You may need to install </a:t>
            </a:r>
            <a:r>
              <a:rPr lang="en-GB" dirty="0"/>
              <a:t>Erlang too</a:t>
            </a:r>
          </a:p>
          <a:p>
            <a:r>
              <a:rPr lang="en-GB" dirty="0"/>
              <a:t>You can configure its port and user access, but it is not required for a development environment</a:t>
            </a:r>
          </a:p>
          <a:p>
            <a:r>
              <a:rPr lang="en-GB" dirty="0"/>
              <a:t>Make sure RabbitMQ is up and running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Using A Message Broker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47472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Install</a:t>
            </a:r>
            <a:r>
              <a:rPr lang="en-US" b="1" dirty="0"/>
              <a:t> </a:t>
            </a:r>
            <a:r>
              <a:rPr lang="en-US" b="1" dirty="0" err="1"/>
              <a:t>MassTransit.AspNetCore</a:t>
            </a:r>
            <a:endParaRPr lang="en-US" b="1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Install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MassTransit.RabbitMQ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dirty="0"/>
              <a:t>Should be added to all web projects </a:t>
            </a:r>
          </a:p>
          <a:p>
            <a:r>
              <a:rPr lang="en-US" dirty="0"/>
              <a:t>Register the RabbitMQ broker with </a:t>
            </a:r>
            <a:r>
              <a:rPr lang="en-US" dirty="0" err="1"/>
              <a:t>MassTransit</a:t>
            </a:r>
            <a:r>
              <a:rPr lang="en-US" dirty="0"/>
              <a:t> in your services</a:t>
            </a:r>
          </a:p>
          <a:p>
            <a:r>
              <a:rPr lang="en-US" dirty="0"/>
              <a:t>Create your message classes</a:t>
            </a:r>
          </a:p>
          <a:p>
            <a:r>
              <a:rPr lang="en-US" dirty="0"/>
              <a:t>Create your consumer classes</a:t>
            </a:r>
          </a:p>
          <a:p>
            <a:pPr lvl="1"/>
            <a:r>
              <a:rPr lang="en-US" dirty="0"/>
              <a:t>And register them in your </a:t>
            </a:r>
            <a:r>
              <a:rPr lang="en-US" dirty="0" err="1"/>
              <a:t>MassTransit</a:t>
            </a:r>
            <a:r>
              <a:rPr lang="en-US" dirty="0"/>
              <a:t> configuration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Using A Message Broker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63217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Using A Message Broker</a:t>
            </a:r>
            <a:endParaRPr lang="en-US" sz="3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21F46C-0C93-4942-A752-BD91726A0874}"/>
              </a:ext>
            </a:extLst>
          </p:cNvPr>
          <p:cNvSpPr>
            <a:spLocks noGrp="1"/>
          </p:cNvSpPr>
          <p:nvPr/>
        </p:nvSpPr>
        <p:spPr>
          <a:xfrm>
            <a:off x="1543421" y="1866389"/>
            <a:ext cx="9503990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services</a:t>
            </a:r>
            <a:r>
              <a:rPr lang="bg-BG" sz="1600" dirty="0"/>
              <a:t> // </a:t>
            </a:r>
            <a:r>
              <a:rPr lang="en-US" sz="1600" dirty="0"/>
              <a:t>Register the message broker</a:t>
            </a:r>
            <a:endParaRPr lang="en-GB" sz="1600" dirty="0"/>
          </a:p>
          <a:p>
            <a:r>
              <a:rPr lang="en-GB" sz="1600" dirty="0"/>
              <a:t>    .</a:t>
            </a:r>
            <a:r>
              <a:rPr lang="en-GB" sz="1600" dirty="0" err="1"/>
              <a:t>AddMassTransit</a:t>
            </a:r>
            <a:r>
              <a:rPr lang="en-GB" sz="1600" dirty="0"/>
              <a:t>(</a:t>
            </a:r>
            <a:r>
              <a:rPr lang="en-GB" sz="1600" dirty="0" err="1"/>
              <a:t>mt</a:t>
            </a:r>
            <a:r>
              <a:rPr lang="en-GB" sz="1600" dirty="0"/>
              <a:t> =&gt; {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consumers.ForEach</a:t>
            </a:r>
            <a:r>
              <a:rPr lang="en-GB" sz="1600" dirty="0"/>
              <a:t>(consumer =&gt; </a:t>
            </a:r>
            <a:r>
              <a:rPr lang="en-GB" sz="1600" dirty="0" err="1"/>
              <a:t>mt.AddConsumer</a:t>
            </a:r>
            <a:r>
              <a:rPr lang="en-GB" sz="1600" dirty="0"/>
              <a:t>(consumer));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mt.AddBus</a:t>
            </a:r>
            <a:r>
              <a:rPr lang="en-GB" sz="1600" dirty="0"/>
              <a:t>(context =&gt; </a:t>
            </a:r>
            <a:r>
              <a:rPr lang="en-GB" sz="1600" dirty="0" err="1"/>
              <a:t>Bus.Factory.CreateUsingRabbitMq</a:t>
            </a:r>
            <a:r>
              <a:rPr lang="en-GB" sz="1600" dirty="0"/>
              <a:t>(</a:t>
            </a:r>
            <a:r>
              <a:rPr lang="en-GB" sz="1600" dirty="0" err="1"/>
              <a:t>rmq</a:t>
            </a:r>
            <a:r>
              <a:rPr lang="en-GB" sz="1600" dirty="0"/>
              <a:t> =&gt;</a:t>
            </a:r>
          </a:p>
          <a:p>
            <a:r>
              <a:rPr lang="en-GB" sz="1600" dirty="0"/>
              <a:t>        {</a:t>
            </a:r>
          </a:p>
          <a:p>
            <a:r>
              <a:rPr lang="en-GB" sz="1600" dirty="0"/>
              <a:t>            </a:t>
            </a:r>
            <a:r>
              <a:rPr lang="en-GB" sz="1600" dirty="0" err="1"/>
              <a:t>rmq.Host</a:t>
            </a:r>
            <a:r>
              <a:rPr lang="en-GB" sz="1600" dirty="0"/>
              <a:t>("localhost");</a:t>
            </a:r>
          </a:p>
          <a:p>
            <a:r>
              <a:rPr lang="en-GB" sz="1600" dirty="0"/>
              <a:t>            </a:t>
            </a:r>
            <a:r>
              <a:rPr lang="en-GB" sz="1600" dirty="0" err="1"/>
              <a:t>consumers.ForEach</a:t>
            </a:r>
            <a:r>
              <a:rPr lang="en-GB" sz="1600" dirty="0"/>
              <a:t>(consumer =&gt; </a:t>
            </a:r>
            <a:r>
              <a:rPr lang="en-GB" sz="1600" dirty="0" err="1"/>
              <a:t>rmq.ReceiveEndpoint</a:t>
            </a:r>
            <a:r>
              <a:rPr lang="en-GB" sz="1600" dirty="0"/>
              <a:t>(</a:t>
            </a:r>
          </a:p>
          <a:p>
            <a:r>
              <a:rPr lang="en-GB" sz="1600" dirty="0"/>
              <a:t>                </a:t>
            </a:r>
            <a:r>
              <a:rPr lang="en-GB" sz="1600" dirty="0" err="1"/>
              <a:t>consumer.FullName</a:t>
            </a:r>
            <a:r>
              <a:rPr lang="en-GB" sz="1600" dirty="0"/>
              <a:t>, endpoint =&gt; endpoint</a:t>
            </a:r>
          </a:p>
          <a:p>
            <a:r>
              <a:rPr lang="en-GB" sz="1600" dirty="0"/>
              <a:t>                     .</a:t>
            </a:r>
            <a:r>
              <a:rPr lang="en-GB" sz="1600" dirty="0" err="1"/>
              <a:t>ConfigureConsumer</a:t>
            </a:r>
            <a:r>
              <a:rPr lang="en-GB" sz="1600" dirty="0"/>
              <a:t>(context, consumer)));</a:t>
            </a:r>
          </a:p>
          <a:p>
            <a:r>
              <a:rPr lang="en-GB" sz="1600" dirty="0"/>
              <a:t>        }); })</a:t>
            </a:r>
          </a:p>
          <a:p>
            <a:r>
              <a:rPr lang="en-GB" sz="1600" dirty="0"/>
              <a:t>     .</a:t>
            </a:r>
            <a:r>
              <a:rPr lang="en-GB" sz="1600" dirty="0" err="1"/>
              <a:t>AddMassTransitHostedService</a:t>
            </a:r>
            <a:r>
              <a:rPr lang="en-GB" sz="16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7830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Using A Message Broker</a:t>
            </a:r>
            <a:endParaRPr lang="en-US" sz="3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21F46C-0C93-4942-A752-BD91726A0874}"/>
              </a:ext>
            </a:extLst>
          </p:cNvPr>
          <p:cNvSpPr>
            <a:spLocks noGrp="1"/>
          </p:cNvSpPr>
          <p:nvPr/>
        </p:nvSpPr>
        <p:spPr>
          <a:xfrm>
            <a:off x="1543421" y="1866389"/>
            <a:ext cx="9846474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// Create a message class and publish it from </a:t>
            </a:r>
            <a:r>
              <a:rPr lang="en-GB" sz="1600" dirty="0" err="1"/>
              <a:t>IBus</a:t>
            </a:r>
            <a:r>
              <a:rPr lang="en-GB" sz="1600" dirty="0"/>
              <a:t> in your logic</a:t>
            </a:r>
          </a:p>
          <a:p>
            <a:r>
              <a:rPr lang="en-GB" sz="1600" dirty="0"/>
              <a:t>public class </a:t>
            </a:r>
            <a:r>
              <a:rPr lang="en-GB" sz="1600" dirty="0" err="1"/>
              <a:t>CarAdCreatedMessage</a:t>
            </a:r>
            <a:endParaRPr lang="en-GB" sz="1600" dirty="0"/>
          </a:p>
          <a:p>
            <a:r>
              <a:rPr lang="en-GB" sz="1600" dirty="0"/>
              <a:t>{</a:t>
            </a:r>
          </a:p>
          <a:p>
            <a:r>
              <a:rPr lang="en-GB" sz="1600" dirty="0"/>
              <a:t>        public int </a:t>
            </a:r>
            <a:r>
              <a:rPr lang="en-GB" sz="1600" dirty="0" err="1"/>
              <a:t>CarAdId</a:t>
            </a:r>
            <a:r>
              <a:rPr lang="en-GB" sz="1600" dirty="0"/>
              <a:t> { get; set; }</a:t>
            </a:r>
          </a:p>
          <a:p>
            <a:endParaRPr lang="en-GB" sz="1600" dirty="0"/>
          </a:p>
          <a:p>
            <a:r>
              <a:rPr lang="en-GB" sz="1600" dirty="0"/>
              <a:t>        public string Manufacturer { get; set; }</a:t>
            </a:r>
          </a:p>
          <a:p>
            <a:endParaRPr lang="en-GB" sz="1600" dirty="0"/>
          </a:p>
          <a:p>
            <a:r>
              <a:rPr lang="en-GB" sz="1600" dirty="0"/>
              <a:t>        public string Model { get; set; }</a:t>
            </a:r>
          </a:p>
          <a:p>
            <a:endParaRPr lang="en-GB" sz="1600" dirty="0"/>
          </a:p>
          <a:p>
            <a:r>
              <a:rPr lang="en-GB" sz="1600" dirty="0"/>
              <a:t>        public decimal </a:t>
            </a:r>
            <a:r>
              <a:rPr lang="en-GB" sz="1600" dirty="0" err="1"/>
              <a:t>PricePerDay</a:t>
            </a:r>
            <a:r>
              <a:rPr lang="en-GB" sz="1600" dirty="0"/>
              <a:t> { get; set; }</a:t>
            </a:r>
          </a:p>
          <a:p>
            <a:r>
              <a:rPr lang="en-GB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1439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Using A Message Broker</a:t>
            </a:r>
            <a:endParaRPr lang="en-US" sz="3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21F46C-0C93-4942-A752-BD91726A0874}"/>
              </a:ext>
            </a:extLst>
          </p:cNvPr>
          <p:cNvSpPr>
            <a:spLocks noGrp="1"/>
          </p:cNvSpPr>
          <p:nvPr/>
        </p:nvSpPr>
        <p:spPr>
          <a:xfrm>
            <a:off x="1543421" y="1866389"/>
            <a:ext cx="9503990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// Create a consumer for the specific message</a:t>
            </a:r>
            <a:r>
              <a:rPr lang="bg-BG" sz="1600" dirty="0"/>
              <a:t> </a:t>
            </a:r>
            <a:r>
              <a:rPr lang="en-US" sz="1600" dirty="0"/>
              <a:t>and register it in your Startup</a:t>
            </a:r>
            <a:endParaRPr lang="en-GB" sz="1600" dirty="0"/>
          </a:p>
          <a:p>
            <a:r>
              <a:rPr lang="en-GB" sz="1600" dirty="0"/>
              <a:t>public class </a:t>
            </a:r>
            <a:r>
              <a:rPr lang="en-GB" sz="1600" dirty="0" err="1"/>
              <a:t>CarAdCreatedConsumer</a:t>
            </a:r>
            <a:r>
              <a:rPr lang="en-GB" sz="1600" dirty="0"/>
              <a:t> : </a:t>
            </a:r>
            <a:r>
              <a:rPr lang="en-GB" sz="1600" dirty="0" err="1"/>
              <a:t>IConsumer</a:t>
            </a:r>
            <a:r>
              <a:rPr lang="en-GB" sz="1600" dirty="0"/>
              <a:t>&lt;</a:t>
            </a:r>
            <a:r>
              <a:rPr lang="en-GB" sz="1600" dirty="0" err="1"/>
              <a:t>CarAdCreatedMessage</a:t>
            </a:r>
            <a:r>
              <a:rPr lang="en-GB" sz="1600" dirty="0"/>
              <a:t>&gt;</a:t>
            </a:r>
          </a:p>
          <a:p>
            <a:r>
              <a:rPr lang="en-GB" sz="1600" dirty="0"/>
              <a:t>{</a:t>
            </a:r>
          </a:p>
          <a:p>
            <a:r>
              <a:rPr lang="en-GB" sz="1600" dirty="0"/>
              <a:t>        private </a:t>
            </a:r>
            <a:r>
              <a:rPr lang="en-GB" sz="1600" dirty="0" err="1"/>
              <a:t>readonly</a:t>
            </a:r>
            <a:r>
              <a:rPr lang="en-GB" sz="1600" dirty="0"/>
              <a:t> </a:t>
            </a:r>
            <a:r>
              <a:rPr lang="en-GB" sz="1600" dirty="0" err="1"/>
              <a:t>IStatisticsService</a:t>
            </a:r>
            <a:r>
              <a:rPr lang="en-GB" sz="1600" dirty="0"/>
              <a:t> statistics;</a:t>
            </a:r>
          </a:p>
          <a:p>
            <a:endParaRPr lang="en-GB" sz="1600" dirty="0"/>
          </a:p>
          <a:p>
            <a:r>
              <a:rPr lang="en-GB" sz="1600" dirty="0"/>
              <a:t>        public </a:t>
            </a:r>
            <a:r>
              <a:rPr lang="en-GB" sz="1600" dirty="0" err="1"/>
              <a:t>CarAdCreatedConsumer</a:t>
            </a:r>
            <a:r>
              <a:rPr lang="en-GB" sz="1600" dirty="0"/>
              <a:t>(</a:t>
            </a:r>
            <a:r>
              <a:rPr lang="en-GB" sz="1600" dirty="0" err="1"/>
              <a:t>IStatisticsService</a:t>
            </a:r>
            <a:r>
              <a:rPr lang="en-GB" sz="1600" dirty="0"/>
              <a:t> statistics) </a:t>
            </a:r>
          </a:p>
          <a:p>
            <a:r>
              <a:rPr lang="en-GB" sz="1600" dirty="0"/>
              <a:t>            =&gt; </a:t>
            </a:r>
            <a:r>
              <a:rPr lang="en-GB" sz="1600" dirty="0" err="1"/>
              <a:t>this.statistics</a:t>
            </a:r>
            <a:r>
              <a:rPr lang="en-GB" sz="1600" dirty="0"/>
              <a:t> = statistics;</a:t>
            </a:r>
          </a:p>
          <a:p>
            <a:endParaRPr lang="en-GB" sz="1600" dirty="0"/>
          </a:p>
          <a:p>
            <a:r>
              <a:rPr lang="en-GB" sz="1600" dirty="0"/>
              <a:t>        public async Task Consume(</a:t>
            </a:r>
            <a:r>
              <a:rPr lang="en-GB" sz="1600" dirty="0" err="1"/>
              <a:t>ConsumeContext</a:t>
            </a:r>
            <a:r>
              <a:rPr lang="en-GB" sz="1600" dirty="0"/>
              <a:t>&lt;</a:t>
            </a:r>
            <a:r>
              <a:rPr lang="en-GB" sz="1600" dirty="0" err="1"/>
              <a:t>CarAdCreatedMessage</a:t>
            </a:r>
            <a:r>
              <a:rPr lang="en-GB" sz="1600" dirty="0"/>
              <a:t>&gt; context) </a:t>
            </a:r>
          </a:p>
          <a:p>
            <a:r>
              <a:rPr lang="en-GB" sz="1600" dirty="0"/>
              <a:t>            =&gt; await </a:t>
            </a:r>
            <a:r>
              <a:rPr lang="en-GB" sz="1600" dirty="0" err="1"/>
              <a:t>this.statistics.AddCarAd</a:t>
            </a:r>
            <a:r>
              <a:rPr lang="en-GB" sz="1600" dirty="0"/>
              <a:t>();</a:t>
            </a:r>
          </a:p>
          <a:p>
            <a:r>
              <a:rPr lang="en-GB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6279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Messages Resiliency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21F46C-0C93-4942-A752-BD91726A0874}"/>
              </a:ext>
            </a:extLst>
          </p:cNvPr>
          <p:cNvSpPr>
            <a:spLocks noGrp="1"/>
          </p:cNvSpPr>
          <p:nvPr/>
        </p:nvSpPr>
        <p:spPr>
          <a:xfrm>
            <a:off x="1543421" y="1866389"/>
            <a:ext cx="9503990" cy="32650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// Configure message retries</a:t>
            </a:r>
          </a:p>
          <a:p>
            <a:r>
              <a:rPr lang="en-GB" sz="1600" dirty="0" err="1"/>
              <a:t>consumers.ForEach</a:t>
            </a:r>
            <a:r>
              <a:rPr lang="en-GB" sz="1600" dirty="0"/>
              <a:t>(consumer =&gt; </a:t>
            </a:r>
            <a:r>
              <a:rPr lang="en-GB" sz="1600" dirty="0" err="1"/>
              <a:t>rmq</a:t>
            </a:r>
            <a:endParaRPr lang="en-GB" sz="1600" dirty="0"/>
          </a:p>
          <a:p>
            <a:r>
              <a:rPr lang="en-GB" sz="1600" dirty="0"/>
              <a:t>    .</a:t>
            </a:r>
            <a:r>
              <a:rPr lang="en-GB" sz="1600" dirty="0" err="1"/>
              <a:t>ReceiveEndpoint</a:t>
            </a:r>
            <a:r>
              <a:rPr lang="en-GB" sz="1600" dirty="0"/>
              <a:t>(</a:t>
            </a:r>
            <a:r>
              <a:rPr lang="en-GB" sz="1600" dirty="0" err="1"/>
              <a:t>consumer.FullName</a:t>
            </a:r>
            <a:r>
              <a:rPr lang="en-GB" sz="1600" dirty="0"/>
              <a:t>, endpoint =&gt;</a:t>
            </a:r>
          </a:p>
          <a:p>
            <a:r>
              <a:rPr lang="en-GB" sz="1600" dirty="0"/>
              <a:t>    {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endpoint.PrefetchCount</a:t>
            </a:r>
            <a:r>
              <a:rPr lang="en-GB" sz="1600" dirty="0"/>
              <a:t> = 12; // Number of CPUs is default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endpoint.UseMessageRetry</a:t>
            </a:r>
            <a:r>
              <a:rPr lang="en-GB" sz="1600" dirty="0"/>
              <a:t>(x =&gt; </a:t>
            </a:r>
            <a:r>
              <a:rPr lang="en-GB" sz="1600" dirty="0" err="1"/>
              <a:t>x.Interval</a:t>
            </a:r>
            <a:r>
              <a:rPr lang="en-GB" sz="1600" dirty="0"/>
              <a:t>(5, 100));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endpoint.ConfigureConsumer</a:t>
            </a:r>
            <a:r>
              <a:rPr lang="en-GB" sz="1600" dirty="0"/>
              <a:t>(bus, consumer);</a:t>
            </a:r>
          </a:p>
          <a:p>
            <a:r>
              <a:rPr lang="en-GB" sz="1600" dirty="0"/>
              <a:t>    }));</a:t>
            </a:r>
          </a:p>
        </p:txBody>
      </p:sp>
    </p:spTree>
    <p:extLst>
      <p:ext uri="{BB962C8B-B14F-4D97-AF65-F5344CB8AC3E}">
        <p14:creationId xmlns:p14="http://schemas.microsoft.com/office/powerpoint/2010/main" val="83725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</a:t>
            </a:r>
            <a:r>
              <a:rPr lang="en-US"/>
              <a:t>current approach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45FAE6-5EAE-4B17-9233-C3E75B821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35" y="2097088"/>
            <a:ext cx="7343729" cy="365472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1924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05700"/>
            <a:ext cx="11696797" cy="5458202"/>
          </a:xfrm>
        </p:spPr>
        <p:txBody>
          <a:bodyPr>
            <a:normAutofit/>
          </a:bodyPr>
          <a:lstStyle/>
          <a:p>
            <a:r>
              <a:rPr lang="en-US" sz="2800" dirty="0"/>
              <a:t>Consistency Between Services</a:t>
            </a:r>
          </a:p>
          <a:p>
            <a:r>
              <a:rPr lang="en-US" sz="2800" dirty="0"/>
              <a:t>Communication Between Services</a:t>
            </a:r>
          </a:p>
          <a:p>
            <a:r>
              <a:rPr lang="en-US" sz="2800" noProof="1"/>
              <a:t>Using A Message Broker</a:t>
            </a:r>
          </a:p>
          <a:p>
            <a:r>
              <a:rPr lang="en-US" sz="2800" dirty="0"/>
              <a:t>Messages Resiliency</a:t>
            </a:r>
          </a:p>
          <a:p>
            <a:r>
              <a:rPr lang="en-US" sz="2800" dirty="0"/>
              <a:t>The Outbox Pattern</a:t>
            </a:r>
          </a:p>
          <a:p>
            <a:endParaRPr lang="en-US" sz="2800" dirty="0"/>
          </a:p>
          <a:p>
            <a:endParaRPr lang="en-US" sz="2800" noProof="1"/>
          </a:p>
          <a:p>
            <a:pPr marL="0" indent="0">
              <a:buNone/>
            </a:pPr>
            <a:endParaRPr lang="en-US" sz="2800" noProof="1"/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COVER</a:t>
            </a:r>
          </a:p>
        </p:txBody>
      </p:sp>
    </p:spTree>
    <p:extLst>
      <p:ext uri="{BB962C8B-B14F-4D97-AF65-F5344CB8AC3E}">
        <p14:creationId xmlns:p14="http://schemas.microsoft.com/office/powerpoint/2010/main" val="3976307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Create an additional table holding the integration events between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Before publishing to the event bus – create a local database transaction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Updating the entity and saving the event as “pending”</a:t>
            </a:r>
          </a:p>
          <a:p>
            <a:pPr>
              <a:lnSpc>
                <a:spcPct val="100000"/>
              </a:lnSpc>
            </a:pPr>
            <a:r>
              <a:rPr lang="en-US" dirty="0"/>
              <a:t>Publish the event for the other microservices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If the publishing is successful – mark the event as “completed” with a new transaction</a:t>
            </a:r>
          </a:p>
          <a:p>
            <a:pPr>
              <a:lnSpc>
                <a:spcPct val="100000"/>
              </a:lnSpc>
            </a:pPr>
            <a:r>
              <a:rPr lang="en-US" dirty="0"/>
              <a:t>Have a background job to check periodically for failed “pending” events </a:t>
            </a:r>
            <a:br>
              <a:rPr lang="bg-BG" dirty="0"/>
            </a:br>
            <a:r>
              <a:rPr lang="en-US" dirty="0"/>
              <a:t>and publish them to the event bus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Guarantees you eventual consistency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 save yourself from database failures too!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 Outbox Pattern</a:t>
            </a:r>
          </a:p>
        </p:txBody>
      </p:sp>
    </p:spTree>
    <p:extLst>
      <p:ext uri="{BB962C8B-B14F-4D97-AF65-F5344CB8AC3E}">
        <p14:creationId xmlns:p14="http://schemas.microsoft.com/office/powerpoint/2010/main" val="3956903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receiver microservice should do one of the following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sure the operations can be performed multiple times without affecting the result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Recognize duplicated messages and discard them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Idempotent messages: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Should be like “set the price to $40.00”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not like “add $5.00 to the price”</a:t>
            </a:r>
          </a:p>
          <a:p>
            <a:pPr>
              <a:lnSpc>
                <a:spcPct val="100000"/>
              </a:lnSpc>
            </a:pPr>
            <a:r>
              <a:rPr lang="en-US" dirty="0"/>
              <a:t>Recognizing events can be done by adding a GUID to every event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use the infrastructure’s built-in features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 Outbox Pattern</a:t>
            </a:r>
          </a:p>
        </p:txBody>
      </p:sp>
    </p:spTree>
    <p:extLst>
      <p:ext uri="{BB962C8B-B14F-4D97-AF65-F5344CB8AC3E}">
        <p14:creationId xmlns:p14="http://schemas.microsoft.com/office/powerpoint/2010/main" val="50542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Communication Between Services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50E07-F011-4341-960C-C38DE1231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36" y="2097088"/>
            <a:ext cx="8444528" cy="406614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73015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Messages Resiliency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21F46C-0C93-4942-A752-BD91726A0874}"/>
              </a:ext>
            </a:extLst>
          </p:cNvPr>
          <p:cNvSpPr>
            <a:spLocks noGrp="1"/>
          </p:cNvSpPr>
          <p:nvPr/>
        </p:nvSpPr>
        <p:spPr>
          <a:xfrm>
            <a:off x="1543421" y="1866389"/>
            <a:ext cx="9503990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00" dirty="0"/>
              <a:t>// </a:t>
            </a:r>
            <a:r>
              <a:rPr lang="en-US" sz="1600" dirty="0"/>
              <a:t>Add a global Message model</a:t>
            </a:r>
            <a:endParaRPr lang="bg-BG" sz="1600" dirty="0"/>
          </a:p>
          <a:p>
            <a:r>
              <a:rPr lang="en-GB" sz="1600" dirty="0"/>
              <a:t>private string </a:t>
            </a:r>
            <a:r>
              <a:rPr lang="en-GB" sz="1600" dirty="0" err="1"/>
              <a:t>serializedData</a:t>
            </a:r>
            <a:r>
              <a:rPr lang="en-GB" sz="1600" dirty="0"/>
              <a:t>; // Note: this is a field!</a:t>
            </a:r>
          </a:p>
          <a:p>
            <a:r>
              <a:rPr lang="en-GB" sz="1600" dirty="0"/>
              <a:t>public int Id { get; set; }</a:t>
            </a:r>
          </a:p>
          <a:p>
            <a:r>
              <a:rPr lang="en-GB" sz="1600" dirty="0"/>
              <a:t>public Type </a:t>
            </a:r>
            <a:r>
              <a:rPr lang="en-GB" sz="1600" dirty="0" err="1"/>
              <a:t>Type</a:t>
            </a:r>
            <a:r>
              <a:rPr lang="en-GB" sz="1600" dirty="0"/>
              <a:t> { get; set; }</a:t>
            </a:r>
          </a:p>
          <a:p>
            <a:r>
              <a:rPr lang="en-GB" sz="1600" dirty="0"/>
              <a:t>public bool Published { get; set; }</a:t>
            </a:r>
          </a:p>
          <a:p>
            <a:r>
              <a:rPr lang="en-GB" sz="1600" dirty="0"/>
              <a:t>[</a:t>
            </a:r>
            <a:r>
              <a:rPr lang="en-GB" sz="1600" dirty="0" err="1"/>
              <a:t>NotMapped</a:t>
            </a:r>
            <a:r>
              <a:rPr lang="en-GB" sz="1600" dirty="0"/>
              <a:t>]</a:t>
            </a:r>
          </a:p>
          <a:p>
            <a:r>
              <a:rPr lang="en-GB" sz="1600" dirty="0"/>
              <a:t>public object Data</a:t>
            </a:r>
          </a:p>
          <a:p>
            <a:r>
              <a:rPr lang="en-GB" sz="1600" dirty="0"/>
              <a:t>{ // Make sure you ignore null values!</a:t>
            </a:r>
          </a:p>
          <a:p>
            <a:r>
              <a:rPr lang="en-GB" sz="1600" dirty="0"/>
              <a:t>    get =&gt; </a:t>
            </a:r>
            <a:r>
              <a:rPr lang="en-GB" sz="1600" dirty="0" err="1"/>
              <a:t>JsonConvert.DeserializeObject</a:t>
            </a:r>
            <a:r>
              <a:rPr lang="en-GB" sz="1600" dirty="0"/>
              <a:t>(</a:t>
            </a:r>
            <a:r>
              <a:rPr lang="en-GB" sz="1600" dirty="0" err="1"/>
              <a:t>this.serializedData</a:t>
            </a:r>
            <a:r>
              <a:rPr lang="en-GB" sz="1600" dirty="0"/>
              <a:t>, </a:t>
            </a:r>
            <a:r>
              <a:rPr lang="en-GB" sz="1600" dirty="0" err="1"/>
              <a:t>this.Type</a:t>
            </a:r>
            <a:r>
              <a:rPr lang="en-GB" sz="1600" dirty="0"/>
              <a:t>);</a:t>
            </a:r>
          </a:p>
          <a:p>
            <a:r>
              <a:rPr lang="en-GB" sz="1600" dirty="0"/>
              <a:t>    set =&gt; </a:t>
            </a:r>
            <a:r>
              <a:rPr lang="en-GB" sz="1600" dirty="0" err="1"/>
              <a:t>this.serializedData</a:t>
            </a:r>
            <a:r>
              <a:rPr lang="en-GB" sz="1600" dirty="0"/>
              <a:t> = </a:t>
            </a:r>
            <a:r>
              <a:rPr lang="en-GB" sz="1600" dirty="0" err="1"/>
              <a:t>JsonConvert.SerializeObject</a:t>
            </a:r>
            <a:r>
              <a:rPr lang="en-GB" sz="1600" dirty="0"/>
              <a:t>(value); </a:t>
            </a:r>
          </a:p>
          <a:p>
            <a:r>
              <a:rPr lang="en-GB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3451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Messages Resiliency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21F46C-0C93-4942-A752-BD91726A0874}"/>
              </a:ext>
            </a:extLst>
          </p:cNvPr>
          <p:cNvSpPr>
            <a:spLocks noGrp="1"/>
          </p:cNvSpPr>
          <p:nvPr/>
        </p:nvSpPr>
        <p:spPr>
          <a:xfrm>
            <a:off x="1543421" y="1866389"/>
            <a:ext cx="9503990" cy="40653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// Add Entity Framework configuration</a:t>
            </a:r>
          </a:p>
          <a:p>
            <a:r>
              <a:rPr lang="en-GB" sz="1600" dirty="0" err="1"/>
              <a:t>builder.HasKey</a:t>
            </a:r>
            <a:r>
              <a:rPr lang="en-GB" sz="1600" dirty="0"/>
              <a:t>(m =&gt; </a:t>
            </a:r>
            <a:r>
              <a:rPr lang="en-GB" sz="1600" dirty="0" err="1"/>
              <a:t>m.Id</a:t>
            </a:r>
            <a:r>
              <a:rPr lang="en-GB" sz="1600" dirty="0"/>
              <a:t>);</a:t>
            </a:r>
          </a:p>
          <a:p>
            <a:endParaRPr lang="en-GB" sz="1600" dirty="0"/>
          </a:p>
          <a:p>
            <a:r>
              <a:rPr lang="en-GB" sz="1600" dirty="0" err="1"/>
              <a:t>builder.Property</a:t>
            </a:r>
            <a:r>
              <a:rPr lang="en-GB" sz="1600" dirty="0"/>
              <a:t>&lt;string&gt;("</a:t>
            </a:r>
            <a:r>
              <a:rPr lang="en-GB" sz="1600" dirty="0" err="1"/>
              <a:t>serializedData</a:t>
            </a:r>
            <a:r>
              <a:rPr lang="en-GB" sz="1600" dirty="0"/>
              <a:t>").</a:t>
            </a:r>
            <a:r>
              <a:rPr lang="en-GB" sz="1600" dirty="0" err="1"/>
              <a:t>IsRequired</a:t>
            </a:r>
            <a:r>
              <a:rPr lang="en-GB" sz="1600" dirty="0"/>
              <a:t>()</a:t>
            </a:r>
          </a:p>
          <a:p>
            <a:r>
              <a:rPr lang="en-GB" sz="1600" dirty="0"/>
              <a:t>    .</a:t>
            </a:r>
            <a:r>
              <a:rPr lang="en-GB" sz="1600" dirty="0" err="1"/>
              <a:t>HasField</a:t>
            </a:r>
            <a:r>
              <a:rPr lang="en-GB" sz="1600" dirty="0"/>
              <a:t>("</a:t>
            </a:r>
            <a:r>
              <a:rPr lang="en-GB" sz="1600" dirty="0" err="1"/>
              <a:t>serializedData</a:t>
            </a:r>
            <a:r>
              <a:rPr lang="en-GB" sz="1600" dirty="0"/>
              <a:t>");</a:t>
            </a:r>
          </a:p>
          <a:p>
            <a:endParaRPr lang="en-GB" sz="1600" dirty="0"/>
          </a:p>
          <a:p>
            <a:r>
              <a:rPr lang="en-GB" sz="1600" dirty="0" err="1"/>
              <a:t>builder.Property</a:t>
            </a:r>
            <a:r>
              <a:rPr lang="en-GB" sz="1600" dirty="0"/>
              <a:t>(m =&gt; </a:t>
            </a:r>
            <a:r>
              <a:rPr lang="en-GB" sz="1600" dirty="0" err="1"/>
              <a:t>m.Type</a:t>
            </a:r>
            <a:r>
              <a:rPr lang="en-GB" sz="1600" dirty="0"/>
              <a:t>).</a:t>
            </a:r>
            <a:r>
              <a:rPr lang="en-GB" sz="1600" dirty="0" err="1"/>
              <a:t>IsRequired</a:t>
            </a:r>
            <a:r>
              <a:rPr lang="en-GB" sz="1600" dirty="0"/>
              <a:t>()</a:t>
            </a:r>
          </a:p>
          <a:p>
            <a:r>
              <a:rPr lang="en-GB" sz="1600" dirty="0"/>
              <a:t>    .</a:t>
            </a:r>
            <a:r>
              <a:rPr lang="en-GB" sz="1600" dirty="0" err="1"/>
              <a:t>HasConversion</a:t>
            </a:r>
            <a:r>
              <a:rPr lang="en-GB" sz="1600" dirty="0"/>
              <a:t>(</a:t>
            </a:r>
          </a:p>
          <a:p>
            <a:r>
              <a:rPr lang="en-GB" sz="1600" dirty="0"/>
              <a:t>        t =&gt; </a:t>
            </a:r>
            <a:r>
              <a:rPr lang="en-GB" sz="1600" dirty="0" err="1"/>
              <a:t>t.AssemblyQualifiedName</a:t>
            </a:r>
            <a:r>
              <a:rPr lang="en-GB" sz="1600" dirty="0"/>
              <a:t>,</a:t>
            </a:r>
          </a:p>
          <a:p>
            <a:r>
              <a:rPr lang="en-GB" sz="1600" dirty="0"/>
              <a:t>        t =&gt; </a:t>
            </a:r>
            <a:r>
              <a:rPr lang="en-GB" sz="1600" dirty="0" err="1"/>
              <a:t>Type.GetType</a:t>
            </a:r>
            <a:r>
              <a:rPr lang="en-GB" sz="1600" dirty="0"/>
              <a:t>(t));</a:t>
            </a:r>
          </a:p>
        </p:txBody>
      </p:sp>
    </p:spTree>
    <p:extLst>
      <p:ext uri="{BB962C8B-B14F-4D97-AF65-F5344CB8AC3E}">
        <p14:creationId xmlns:p14="http://schemas.microsoft.com/office/powerpoint/2010/main" val="1196543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Messages Resiliency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21F46C-0C93-4942-A752-BD91726A0874}"/>
              </a:ext>
            </a:extLst>
          </p:cNvPr>
          <p:cNvSpPr>
            <a:spLocks noGrp="1"/>
          </p:cNvSpPr>
          <p:nvPr/>
        </p:nvSpPr>
        <p:spPr>
          <a:xfrm>
            <a:off x="1543421" y="1866389"/>
            <a:ext cx="9503990" cy="40653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// Add base </a:t>
            </a:r>
            <a:r>
              <a:rPr lang="en-GB" sz="1600" dirty="0" err="1"/>
              <a:t>DbContext</a:t>
            </a:r>
            <a:endParaRPr lang="en-GB" sz="1600" dirty="0"/>
          </a:p>
          <a:p>
            <a:r>
              <a:rPr lang="en-GB" sz="1600" dirty="0"/>
              <a:t>public </a:t>
            </a:r>
            <a:r>
              <a:rPr lang="en-GB" sz="1600" dirty="0" err="1"/>
              <a:t>DbSet</a:t>
            </a:r>
            <a:r>
              <a:rPr lang="en-GB" sz="1600" dirty="0"/>
              <a:t>&lt;Message&gt; Messages { get; set; }</a:t>
            </a:r>
          </a:p>
          <a:p>
            <a:r>
              <a:rPr lang="en-GB" sz="1600" dirty="0"/>
              <a:t>protected abstract Assembly </a:t>
            </a:r>
            <a:r>
              <a:rPr lang="en-GB" sz="1600" dirty="0" err="1"/>
              <a:t>ConfigurationsAssembly</a:t>
            </a:r>
            <a:r>
              <a:rPr lang="en-GB" sz="1600" dirty="0"/>
              <a:t> { get; }</a:t>
            </a:r>
          </a:p>
          <a:p>
            <a:r>
              <a:rPr lang="en-GB" sz="1600" dirty="0"/>
              <a:t>protected override void </a:t>
            </a:r>
            <a:r>
              <a:rPr lang="en-GB" sz="1600" dirty="0" err="1"/>
              <a:t>OnModelCreating</a:t>
            </a:r>
            <a:r>
              <a:rPr lang="en-GB" sz="1600" dirty="0"/>
              <a:t>(</a:t>
            </a:r>
            <a:r>
              <a:rPr lang="en-GB" sz="1600" dirty="0" err="1"/>
              <a:t>ModelBuilder</a:t>
            </a:r>
            <a:r>
              <a:rPr lang="en-GB" sz="1600" dirty="0"/>
              <a:t> builder)</a:t>
            </a:r>
          </a:p>
          <a:p>
            <a:r>
              <a:rPr lang="en-GB" sz="1600" dirty="0"/>
              <a:t>{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builder.ApplyConfiguration</a:t>
            </a:r>
            <a:r>
              <a:rPr lang="en-GB" sz="1600" dirty="0"/>
              <a:t>(new </a:t>
            </a:r>
            <a:r>
              <a:rPr lang="en-GB" sz="1600" dirty="0" err="1"/>
              <a:t>MessageConfiguration</a:t>
            </a:r>
            <a:r>
              <a:rPr lang="en-GB" sz="1600" dirty="0"/>
              <a:t>());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builder.ApplyConfigurationsFromAssembly</a:t>
            </a:r>
            <a:r>
              <a:rPr lang="en-GB" sz="1600" dirty="0"/>
              <a:t>(</a:t>
            </a:r>
            <a:r>
              <a:rPr lang="en-GB" sz="1600" dirty="0" err="1"/>
              <a:t>this.ConfigurationsAssembly</a:t>
            </a:r>
            <a:r>
              <a:rPr lang="en-GB" sz="1600" dirty="0"/>
              <a:t>);</a:t>
            </a:r>
          </a:p>
          <a:p>
            <a:endParaRPr lang="en-GB" sz="1600" dirty="0"/>
          </a:p>
          <a:p>
            <a:r>
              <a:rPr lang="en-GB" sz="1600" dirty="0"/>
              <a:t>    </a:t>
            </a:r>
            <a:r>
              <a:rPr lang="en-GB" sz="1600" dirty="0" err="1"/>
              <a:t>base.OnModelCreating</a:t>
            </a:r>
            <a:r>
              <a:rPr lang="en-GB" sz="1600" dirty="0"/>
              <a:t>(builder);</a:t>
            </a:r>
          </a:p>
          <a:p>
            <a:r>
              <a:rPr lang="en-GB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0628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Messages Resiliency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21F46C-0C93-4942-A752-BD91726A0874}"/>
              </a:ext>
            </a:extLst>
          </p:cNvPr>
          <p:cNvSpPr>
            <a:spLocks noGrp="1"/>
          </p:cNvSpPr>
          <p:nvPr/>
        </p:nvSpPr>
        <p:spPr>
          <a:xfrm>
            <a:off x="1543421" y="1866389"/>
            <a:ext cx="9503990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// Add services to save messages in the database</a:t>
            </a:r>
          </a:p>
          <a:p>
            <a:r>
              <a:rPr lang="en-US" sz="1600" dirty="0"/>
              <a:t>// Saving entities and messages should be in a transaction!</a:t>
            </a:r>
          </a:p>
          <a:p>
            <a:r>
              <a:rPr lang="en-US" sz="1600" dirty="0"/>
              <a:t>public interface </a:t>
            </a:r>
            <a:r>
              <a:rPr lang="en-US" sz="1600" dirty="0" err="1"/>
              <a:t>IDataService</a:t>
            </a:r>
            <a:r>
              <a:rPr lang="en-US" sz="1600" dirty="0"/>
              <a:t>&lt;in </a:t>
            </a:r>
            <a:r>
              <a:rPr lang="en-US" sz="1600" dirty="0" err="1"/>
              <a:t>TEntity</a:t>
            </a:r>
            <a:r>
              <a:rPr lang="en-US" sz="1600" dirty="0"/>
              <a:t>&gt;</a:t>
            </a:r>
          </a:p>
          <a:p>
            <a:r>
              <a:rPr lang="en-US" sz="1600" dirty="0"/>
              <a:t>    where </a:t>
            </a:r>
            <a:r>
              <a:rPr lang="en-US" sz="1600" dirty="0" err="1"/>
              <a:t>TEntity</a:t>
            </a:r>
            <a:r>
              <a:rPr lang="en-US" sz="1600" dirty="0"/>
              <a:t> : class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Task </a:t>
            </a:r>
            <a:r>
              <a:rPr lang="en-US" sz="1600" dirty="0" err="1"/>
              <a:t>MarkMessageAsPublished</a:t>
            </a:r>
            <a:r>
              <a:rPr lang="en-US" sz="1600" dirty="0"/>
              <a:t>(int id);</a:t>
            </a:r>
          </a:p>
          <a:p>
            <a:endParaRPr lang="en-US" sz="1600" dirty="0"/>
          </a:p>
          <a:p>
            <a:r>
              <a:rPr lang="en-US" sz="1600" dirty="0"/>
              <a:t>    Task Save(</a:t>
            </a:r>
            <a:r>
              <a:rPr lang="en-US" sz="1600" dirty="0" err="1"/>
              <a:t>TEntity</a:t>
            </a:r>
            <a:r>
              <a:rPr lang="en-US" sz="1600" dirty="0"/>
              <a:t> entity, params Message[] messages);</a:t>
            </a:r>
          </a:p>
          <a:p>
            <a:r>
              <a:rPr lang="en-US" sz="1600" dirty="0"/>
              <a:t>}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552169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Install </a:t>
            </a:r>
            <a:r>
              <a:rPr lang="en-US" b="1" dirty="0" err="1"/>
              <a:t>HangFire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dirty="0" err="1"/>
              <a:t>HangFire.Core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b="1" dirty="0" err="1"/>
              <a:t>HangFire.SqlServer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b="1" dirty="0" err="1"/>
              <a:t>Hangfire.AspNetCore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Register the dashboard (available at </a:t>
            </a:r>
            <a:r>
              <a:rPr lang="en-US" b="1" dirty="0"/>
              <a:t>/</a:t>
            </a:r>
            <a:r>
              <a:rPr lang="en-US" b="1" dirty="0" err="1"/>
              <a:t>hangfire</a:t>
            </a:r>
            <a:r>
              <a:rPr lang="en-US" dirty="0"/>
              <a:t>)</a:t>
            </a:r>
            <a:r>
              <a:rPr lang="en-US" b="1" dirty="0"/>
              <a:t> </a:t>
            </a:r>
          </a:p>
          <a:p>
            <a:pPr>
              <a:lnSpc>
                <a:spcPct val="100000"/>
              </a:lnSpc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 Outbox Pattern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AB88FF-93C4-4ECF-8DF4-4E0CFC95274D}"/>
              </a:ext>
            </a:extLst>
          </p:cNvPr>
          <p:cNvSpPr>
            <a:spLocks noGrp="1"/>
          </p:cNvSpPr>
          <p:nvPr/>
        </p:nvSpPr>
        <p:spPr>
          <a:xfrm>
            <a:off x="1342417" y="4021760"/>
            <a:ext cx="9503990" cy="1664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if (</a:t>
            </a:r>
            <a:r>
              <a:rPr lang="en-US" sz="1600" dirty="0" err="1"/>
              <a:t>app.ApplicationServices.GetService</a:t>
            </a:r>
            <a:r>
              <a:rPr lang="en-US" sz="1600" dirty="0"/>
              <a:t>&lt;</a:t>
            </a:r>
            <a:r>
              <a:rPr lang="en-US" sz="1600" dirty="0" err="1"/>
              <a:t>MessagesHostedService</a:t>
            </a:r>
            <a:r>
              <a:rPr lang="en-US" sz="1600" dirty="0"/>
              <a:t>&gt;() != null)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app.UseHangfireDashboard</a:t>
            </a:r>
            <a:r>
              <a:rPr lang="en-US" sz="1600" dirty="0"/>
              <a:t>();</a:t>
            </a:r>
          </a:p>
          <a:p>
            <a:r>
              <a:rPr lang="en-US" sz="1600" dirty="0"/>
              <a:t>}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364883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Messages Resiliency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21F46C-0C93-4942-A752-BD91726A0874}"/>
              </a:ext>
            </a:extLst>
          </p:cNvPr>
          <p:cNvSpPr>
            <a:spLocks noGrp="1"/>
          </p:cNvSpPr>
          <p:nvPr/>
        </p:nvSpPr>
        <p:spPr>
          <a:xfrm>
            <a:off x="1543421" y="1866389"/>
            <a:ext cx="9503990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// Register </a:t>
            </a:r>
            <a:r>
              <a:rPr lang="en-US" sz="1600" dirty="0" err="1"/>
              <a:t>HangFire</a:t>
            </a:r>
            <a:endParaRPr lang="en-US" sz="1600" dirty="0"/>
          </a:p>
          <a:p>
            <a:r>
              <a:rPr lang="en-US" sz="1600" dirty="0"/>
              <a:t>services</a:t>
            </a:r>
          </a:p>
          <a:p>
            <a:r>
              <a:rPr lang="en-US" sz="1600" dirty="0"/>
              <a:t>    .</a:t>
            </a:r>
            <a:r>
              <a:rPr lang="en-US" sz="1600" dirty="0" err="1"/>
              <a:t>AddHangfire</a:t>
            </a:r>
            <a:r>
              <a:rPr lang="en-US" sz="1600" dirty="0"/>
              <a:t>(config =&gt; config</a:t>
            </a:r>
          </a:p>
          <a:p>
            <a:r>
              <a:rPr lang="en-US" sz="1600" dirty="0"/>
              <a:t>        .</a:t>
            </a:r>
            <a:r>
              <a:rPr lang="en-US" sz="1600" dirty="0" err="1"/>
              <a:t>SetDataCompatibilityLevel</a:t>
            </a:r>
            <a:r>
              <a:rPr lang="en-US" sz="1600" dirty="0"/>
              <a:t>(CompatibilityLevel.Version_170)</a:t>
            </a:r>
          </a:p>
          <a:p>
            <a:r>
              <a:rPr lang="en-US" sz="1600" dirty="0"/>
              <a:t>        .</a:t>
            </a:r>
            <a:r>
              <a:rPr lang="en-US" sz="1600" dirty="0" err="1"/>
              <a:t>UseSimpleAssemblyNameTypeSerializer</a:t>
            </a:r>
            <a:r>
              <a:rPr lang="en-US" sz="1600" dirty="0"/>
              <a:t>()</a:t>
            </a:r>
          </a:p>
          <a:p>
            <a:r>
              <a:rPr lang="en-US" sz="1600" dirty="0"/>
              <a:t>        .</a:t>
            </a:r>
            <a:r>
              <a:rPr lang="en-US" sz="1600" dirty="0" err="1"/>
              <a:t>UseRecommendedSerializerSettings</a:t>
            </a:r>
            <a:r>
              <a:rPr lang="en-US" sz="1600" dirty="0"/>
              <a:t>()</a:t>
            </a:r>
          </a:p>
          <a:p>
            <a:r>
              <a:rPr lang="en-US" sz="1600" dirty="0"/>
              <a:t>        .</a:t>
            </a:r>
            <a:r>
              <a:rPr lang="en-US" sz="1600" dirty="0" err="1"/>
              <a:t>UseSqlServerStorage</a:t>
            </a:r>
            <a:r>
              <a:rPr lang="en-US" sz="1600" dirty="0"/>
              <a:t>("</a:t>
            </a:r>
            <a:r>
              <a:rPr lang="en-US" sz="1600" dirty="0" err="1"/>
              <a:t>connectionString</a:t>
            </a:r>
            <a:r>
              <a:rPr lang="en-US" sz="1600" dirty="0"/>
              <a:t>"));</a:t>
            </a:r>
          </a:p>
          <a:p>
            <a:endParaRPr lang="en-US" sz="1600" dirty="0"/>
          </a:p>
          <a:p>
            <a:r>
              <a:rPr lang="en-US" sz="1600" dirty="0" err="1"/>
              <a:t>services.AddHangfireServer</a:t>
            </a:r>
            <a:r>
              <a:rPr lang="en-US" sz="1600" dirty="0"/>
              <a:t>();</a:t>
            </a:r>
          </a:p>
          <a:p>
            <a:endParaRPr lang="en-US" sz="1600" dirty="0"/>
          </a:p>
          <a:p>
            <a:r>
              <a:rPr lang="en-US" sz="1600" dirty="0" err="1"/>
              <a:t>services.AddHostedService</a:t>
            </a:r>
            <a:r>
              <a:rPr lang="en-US" sz="1600" dirty="0"/>
              <a:t>&lt;</a:t>
            </a:r>
            <a:r>
              <a:rPr lang="en-US" sz="1600" dirty="0" err="1"/>
              <a:t>MessagesHostedService</a:t>
            </a:r>
            <a:r>
              <a:rPr lang="en-US" sz="1600" dirty="0"/>
              <a:t>&gt;();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29538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Messages Resiliency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21F46C-0C93-4942-A752-BD91726A0874}"/>
              </a:ext>
            </a:extLst>
          </p:cNvPr>
          <p:cNvSpPr>
            <a:spLocks noGrp="1"/>
          </p:cNvSpPr>
          <p:nvPr/>
        </p:nvSpPr>
        <p:spPr>
          <a:xfrm>
            <a:off x="1543421" y="1866389"/>
            <a:ext cx="9503990" cy="40653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// Create a </a:t>
            </a:r>
            <a:r>
              <a:rPr lang="en-US" sz="1600" dirty="0" err="1"/>
              <a:t>HostedService</a:t>
            </a:r>
            <a:r>
              <a:rPr lang="en-US" sz="1600" dirty="0"/>
              <a:t> using </a:t>
            </a:r>
            <a:r>
              <a:rPr lang="en-US" sz="1600" dirty="0" err="1"/>
              <a:t>IRecurringJobManager</a:t>
            </a:r>
            <a:endParaRPr lang="en-US" sz="1600" dirty="0"/>
          </a:p>
          <a:p>
            <a:r>
              <a:rPr lang="en-US" sz="1600" dirty="0"/>
              <a:t>public Task </a:t>
            </a:r>
            <a:r>
              <a:rPr lang="en-US" sz="1600" dirty="0" err="1"/>
              <a:t>StartAsync</a:t>
            </a:r>
            <a:r>
              <a:rPr lang="en-US" sz="1600" dirty="0"/>
              <a:t>(</a:t>
            </a:r>
            <a:r>
              <a:rPr lang="en-US" sz="1600" dirty="0" err="1"/>
              <a:t>CancellationToken</a:t>
            </a:r>
            <a:r>
              <a:rPr lang="en-US" sz="1600" dirty="0"/>
              <a:t> </a:t>
            </a:r>
            <a:r>
              <a:rPr lang="en-US" sz="1600" dirty="0" err="1"/>
              <a:t>cancellationToken</a:t>
            </a:r>
            <a:r>
              <a:rPr lang="en-US" sz="1600" dirty="0"/>
              <a:t>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this.jobManager.AddOrUpdate</a:t>
            </a:r>
            <a:r>
              <a:rPr lang="en-US" sz="1600" dirty="0"/>
              <a:t>(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nameof</a:t>
            </a:r>
            <a:r>
              <a:rPr lang="en-US" sz="1600" dirty="0"/>
              <a:t>(</a:t>
            </a:r>
            <a:r>
              <a:rPr lang="en-US" sz="1600" dirty="0" err="1"/>
              <a:t>MessagesHostedService</a:t>
            </a:r>
            <a:r>
              <a:rPr lang="en-US" sz="1600" dirty="0"/>
              <a:t>),</a:t>
            </a:r>
          </a:p>
          <a:p>
            <a:r>
              <a:rPr lang="en-US" sz="1600" dirty="0"/>
              <a:t>        () =&gt; </a:t>
            </a:r>
            <a:r>
              <a:rPr lang="en-US" sz="1600" dirty="0" err="1"/>
              <a:t>this.ProcessMessages</a:t>
            </a:r>
            <a:r>
              <a:rPr lang="en-US" sz="1600" dirty="0"/>
              <a:t>(),</a:t>
            </a:r>
          </a:p>
          <a:p>
            <a:r>
              <a:rPr lang="en-US" sz="1600" dirty="0"/>
              <a:t>        "*/5 * * * * *");</a:t>
            </a:r>
          </a:p>
          <a:p>
            <a:endParaRPr lang="en-US" sz="1600" dirty="0"/>
          </a:p>
          <a:p>
            <a:r>
              <a:rPr lang="en-US" sz="1600" dirty="0"/>
              <a:t>     return </a:t>
            </a:r>
            <a:r>
              <a:rPr lang="en-US" sz="1600" dirty="0" err="1"/>
              <a:t>Task.CompletedTask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96337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challenge is to implement end-to-end business processes while </a:t>
            </a:r>
            <a:br>
              <a:rPr lang="bg-BG" dirty="0"/>
            </a:br>
            <a:r>
              <a:rPr lang="en-US" dirty="0"/>
              <a:t>keeping consistency across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Catalog microservice - maintains information about products (including price)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Shopping Cart microservice - maintains current chosen products and price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a product price is updated - you need to update the cart too (and show a message)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In monolithic application this should be fairly easy</a:t>
            </a:r>
          </a:p>
          <a:p>
            <a:pPr>
              <a:lnSpc>
                <a:spcPct val="100000"/>
              </a:lnSpc>
            </a:pPr>
            <a:r>
              <a:rPr lang="en-US" dirty="0"/>
              <a:t>But with microservices - no service should include tables/storage from another 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it should never call direct queries to them</a:t>
            </a:r>
          </a:p>
          <a:p>
            <a:pPr>
              <a:lnSpc>
                <a:spcPct val="100000"/>
              </a:lnSpc>
            </a:pPr>
            <a:r>
              <a:rPr lang="en-US" dirty="0"/>
              <a:t>The solution is event-based communication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Publish-Subscribe pattern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Consistency Between Services</a:t>
            </a:r>
          </a:p>
        </p:txBody>
      </p:sp>
    </p:spTree>
    <p:extLst>
      <p:ext uri="{BB962C8B-B14F-4D97-AF65-F5344CB8AC3E}">
        <p14:creationId xmlns:p14="http://schemas.microsoft.com/office/powerpoint/2010/main" val="245332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Messages Resiliency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21F46C-0C93-4942-A752-BD91726A0874}"/>
              </a:ext>
            </a:extLst>
          </p:cNvPr>
          <p:cNvSpPr>
            <a:spLocks noGrp="1"/>
          </p:cNvSpPr>
          <p:nvPr/>
        </p:nvSpPr>
        <p:spPr>
          <a:xfrm>
            <a:off x="1543421" y="1866389"/>
            <a:ext cx="950399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// Process all unpublished messages</a:t>
            </a:r>
          </a:p>
          <a:p>
            <a:r>
              <a:rPr lang="en-US" sz="1400" dirty="0"/>
              <a:t>public void </a:t>
            </a:r>
            <a:r>
              <a:rPr lang="en-US" sz="1400" dirty="0" err="1"/>
              <a:t>ProcessMessages</a:t>
            </a:r>
            <a:r>
              <a:rPr lang="en-US" sz="1400" dirty="0"/>
              <a:t>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var messages = </a:t>
            </a:r>
            <a:r>
              <a:rPr lang="en-US" sz="1400" dirty="0" err="1"/>
              <a:t>this.data.Set</a:t>
            </a:r>
            <a:r>
              <a:rPr lang="en-US" sz="1400" dirty="0"/>
              <a:t>&lt;Message&gt;()</a:t>
            </a:r>
          </a:p>
          <a:p>
            <a:r>
              <a:rPr lang="en-US" sz="1400" dirty="0"/>
              <a:t>                       .Where(m =&gt; !</a:t>
            </a:r>
            <a:r>
              <a:rPr lang="en-US" sz="1400" dirty="0" err="1"/>
              <a:t>m.Published</a:t>
            </a:r>
            <a:r>
              <a:rPr lang="en-US" sz="1400" dirty="0"/>
              <a:t>).</a:t>
            </a:r>
            <a:r>
              <a:rPr lang="en-US" sz="1400" dirty="0" err="1"/>
              <a:t>ToList</a:t>
            </a:r>
            <a:r>
              <a:rPr lang="en-US" sz="1400" dirty="0"/>
              <a:t>();</a:t>
            </a:r>
          </a:p>
          <a:p>
            <a:r>
              <a:rPr lang="en-US" sz="1400" dirty="0"/>
              <a:t>    foreach (var message in messages)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this.publisher.Publish</a:t>
            </a:r>
            <a:r>
              <a:rPr lang="en-US" sz="1400" dirty="0"/>
              <a:t>(</a:t>
            </a:r>
            <a:r>
              <a:rPr lang="en-US" sz="1400" dirty="0" err="1"/>
              <a:t>message.Data</a:t>
            </a:r>
            <a:r>
              <a:rPr lang="en-US" sz="1400" dirty="0"/>
              <a:t>, </a:t>
            </a:r>
            <a:r>
              <a:rPr lang="en-US" sz="1400" dirty="0" err="1"/>
              <a:t>message.Type</a:t>
            </a:r>
            <a:r>
              <a:rPr lang="en-US" sz="1400" dirty="0"/>
              <a:t>).</a:t>
            </a:r>
            <a:r>
              <a:rPr lang="en-US" sz="1400" dirty="0" err="1"/>
              <a:t>GetAwaiter</a:t>
            </a:r>
            <a:r>
              <a:rPr lang="en-US" sz="1400" dirty="0"/>
              <a:t>().</a:t>
            </a:r>
            <a:r>
              <a:rPr lang="en-US" sz="1400" dirty="0" err="1"/>
              <a:t>GetResult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message.Published</a:t>
            </a:r>
            <a:r>
              <a:rPr lang="en-US" sz="1400" dirty="0"/>
              <a:t> = true;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this.data.SaveChanges</a:t>
            </a:r>
            <a:r>
              <a:rPr lang="en-US" sz="1400" dirty="0"/>
              <a:t>();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43852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9330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Consistency Between Services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99A1B6-AE8A-413F-8B4C-3EAFFCD7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307" y="2196537"/>
            <a:ext cx="6587385" cy="368100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5997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Consistency Between Services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3AFA2-5658-4F12-B405-052EFF401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715" y="2097088"/>
            <a:ext cx="6745393" cy="387860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0699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challenge about communication is not so much about the protocols</a:t>
            </a:r>
          </a:p>
          <a:p>
            <a:pPr>
              <a:lnSpc>
                <a:spcPct val="100000"/>
              </a:lnSpc>
            </a:pPr>
            <a:r>
              <a:rPr lang="en-US" dirty="0"/>
              <a:t>But more about the style and couplings</a:t>
            </a:r>
          </a:p>
          <a:p>
            <a:pPr>
              <a:lnSpc>
                <a:spcPct val="100000"/>
              </a:lnSpc>
            </a:pPr>
            <a:r>
              <a:rPr lang="en-US" dirty="0"/>
              <a:t>Because when failure occurs - the more coupled the system, </a:t>
            </a:r>
            <a:br>
              <a:rPr lang="bg-BG" dirty="0"/>
            </a:br>
            <a:r>
              <a:rPr lang="en-US" dirty="0"/>
              <a:t>the bigger issues you will have</a:t>
            </a:r>
          </a:p>
          <a:p>
            <a:pPr>
              <a:lnSpc>
                <a:spcPct val="100000"/>
              </a:lnSpc>
            </a:pPr>
            <a:r>
              <a:rPr lang="en-US" dirty="0"/>
              <a:t>Partial failures will happen, so you need to design the system </a:t>
            </a:r>
            <a:br>
              <a:rPr lang="bg-BG" dirty="0"/>
            </a:br>
            <a:r>
              <a:rPr lang="en-US" dirty="0"/>
              <a:t>considering the common risks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Communication Between Services</a:t>
            </a:r>
          </a:p>
        </p:txBody>
      </p:sp>
    </p:spTree>
    <p:extLst>
      <p:ext uri="{BB962C8B-B14F-4D97-AF65-F5344CB8AC3E}">
        <p14:creationId xmlns:p14="http://schemas.microsoft.com/office/powerpoint/2010/main" val="204732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Popular approach is HTTP, because it is simple</a:t>
            </a:r>
          </a:p>
          <a:p>
            <a:pPr>
              <a:lnSpc>
                <a:spcPct val="100000"/>
              </a:lnSpc>
            </a:pPr>
            <a:r>
              <a:rPr lang="en-US" dirty="0"/>
              <a:t>HTTP is perfectly acceptable, but it depends on how you use it</a:t>
            </a:r>
          </a:p>
          <a:p>
            <a:pPr>
              <a:lnSpc>
                <a:spcPct val="100000"/>
              </a:lnSpc>
            </a:pPr>
            <a:r>
              <a:rPr lang="en-US" dirty="0"/>
              <a:t>Acceptable HTTP requests are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Client-Microservice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Client-API Gateway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API Gateway-Microservice</a:t>
            </a:r>
          </a:p>
          <a:p>
            <a:pPr>
              <a:lnSpc>
                <a:spcPct val="100000"/>
              </a:lnSpc>
            </a:pPr>
            <a:r>
              <a:rPr lang="en-US" dirty="0"/>
              <a:t>Unacceptable HTTP requests are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Microservice-Microservice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Communication Between Services</a:t>
            </a:r>
          </a:p>
        </p:txBody>
      </p:sp>
    </p:spTree>
    <p:extLst>
      <p:ext uri="{BB962C8B-B14F-4D97-AF65-F5344CB8AC3E}">
        <p14:creationId xmlns:p14="http://schemas.microsoft.com/office/powerpoint/2010/main" val="106355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These are the pitfalls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Blocking and low performance - scalability is impacted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HTTP coupling on a business level - this should not occur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Failure will be difficult to manage - and failures occur</a:t>
            </a:r>
          </a:p>
          <a:p>
            <a:pPr>
              <a:lnSpc>
                <a:spcPct val="100000"/>
              </a:lnSpc>
            </a:pPr>
            <a:r>
              <a:rPr lang="en-US" dirty="0"/>
              <a:t>This way - we achieve a monolithic application across many processes</a:t>
            </a:r>
          </a:p>
          <a:p>
            <a:pPr>
              <a:lnSpc>
                <a:spcPct val="100000"/>
              </a:lnSpc>
            </a:pPr>
            <a:r>
              <a:rPr lang="en-US" dirty="0"/>
              <a:t>Solution is event-driven asynchronous communication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Consistency Between Services</a:t>
            </a:r>
          </a:p>
        </p:txBody>
      </p:sp>
    </p:spTree>
    <p:extLst>
      <p:ext uri="{BB962C8B-B14F-4D97-AF65-F5344CB8AC3E}">
        <p14:creationId xmlns:p14="http://schemas.microsoft.com/office/powerpoint/2010/main" val="366280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Don't rely on request-response, if possible</a:t>
            </a:r>
          </a:p>
          <a:p>
            <a:r>
              <a:rPr lang="en-US" dirty="0"/>
              <a:t>If you need data from another microservice, consider </a:t>
            </a:r>
            <a:br>
              <a:rPr lang="en-US" dirty="0"/>
            </a:br>
            <a:r>
              <a:rPr lang="en-US" dirty="0"/>
              <a:t>duplicating it, it's perfectly OK!</a:t>
            </a:r>
          </a:p>
          <a:p>
            <a:r>
              <a:rPr lang="en-US" dirty="0"/>
              <a:t>If your microservice needs to invoke an action in </a:t>
            </a:r>
            <a:br>
              <a:rPr lang="en-US" dirty="0"/>
            </a:br>
            <a:r>
              <a:rPr lang="en-US" dirty="0"/>
              <a:t>another microservice do it asynchronously </a:t>
            </a:r>
          </a:p>
          <a:p>
            <a:r>
              <a:rPr lang="en-US" dirty="0"/>
              <a:t>You can use any protocol to transfer data to have eventual consistency</a:t>
            </a:r>
          </a:p>
          <a:p>
            <a:pPr lvl="1"/>
            <a:r>
              <a:rPr lang="en-US" dirty="0"/>
              <a:t>But don't create synchronous dependencies by waiting for responses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Communication Between Services</a:t>
            </a:r>
          </a:p>
        </p:txBody>
      </p:sp>
    </p:spTree>
    <p:extLst>
      <p:ext uri="{BB962C8B-B14F-4D97-AF65-F5344CB8AC3E}">
        <p14:creationId xmlns:p14="http://schemas.microsoft.com/office/powerpoint/2010/main" val="2215669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22069</TotalTime>
  <Words>1550</Words>
  <Application>Microsoft Office PowerPoint</Application>
  <PresentationFormat>Widescreen</PresentationFormat>
  <Paragraphs>264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Tw Cen MT</vt:lpstr>
      <vt:lpstr>Wingdings</vt:lpstr>
      <vt:lpstr>Circuit</vt:lpstr>
      <vt:lpstr>Eventual consistency  done right</vt:lpstr>
      <vt:lpstr>What Are We Going To COVER</vt:lpstr>
      <vt:lpstr>Consistency Between Services</vt:lpstr>
      <vt:lpstr>Consistency Between Services</vt:lpstr>
      <vt:lpstr>Consistency Between Services</vt:lpstr>
      <vt:lpstr>Communication Between Services</vt:lpstr>
      <vt:lpstr>Communication Between Services</vt:lpstr>
      <vt:lpstr>Consistency Between Services</vt:lpstr>
      <vt:lpstr>Communication Between Services</vt:lpstr>
      <vt:lpstr>Communication Between Services</vt:lpstr>
      <vt:lpstr>Communication Between Services</vt:lpstr>
      <vt:lpstr>Communication Between Services</vt:lpstr>
      <vt:lpstr>Using A Message Broker</vt:lpstr>
      <vt:lpstr>Using A Message Broker</vt:lpstr>
      <vt:lpstr>Using A Message Broker</vt:lpstr>
      <vt:lpstr>Using A Message Broker</vt:lpstr>
      <vt:lpstr>Using A Message Broker</vt:lpstr>
      <vt:lpstr>Messages Resiliency</vt:lpstr>
      <vt:lpstr>The problem with current approach</vt:lpstr>
      <vt:lpstr>The Outbox Pattern</vt:lpstr>
      <vt:lpstr>The Outbox Pattern</vt:lpstr>
      <vt:lpstr>Communication Between Services</vt:lpstr>
      <vt:lpstr>Messages Resiliency</vt:lpstr>
      <vt:lpstr>Messages Resiliency</vt:lpstr>
      <vt:lpstr>Messages Resiliency</vt:lpstr>
      <vt:lpstr>Messages Resiliency</vt:lpstr>
      <vt:lpstr>The Outbox Pattern</vt:lpstr>
      <vt:lpstr>Messages Resiliency</vt:lpstr>
      <vt:lpstr>Messages Resiliency</vt:lpstr>
      <vt:lpstr>Messages Resiliency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Ivaylo Kenov</cp:lastModifiedBy>
  <cp:revision>1706</cp:revision>
  <dcterms:created xsi:type="dcterms:W3CDTF">2017-03-28T09:08:48Z</dcterms:created>
  <dcterms:modified xsi:type="dcterms:W3CDTF">2020-07-30T15:01:04Z</dcterms:modified>
</cp:coreProperties>
</file>