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7" r:id="rId2"/>
    <p:sldId id="594" r:id="rId3"/>
    <p:sldId id="595" r:id="rId4"/>
    <p:sldId id="596" r:id="rId5"/>
    <p:sldId id="597" r:id="rId6"/>
    <p:sldId id="600" r:id="rId7"/>
    <p:sldId id="598" r:id="rId8"/>
    <p:sldId id="599" r:id="rId9"/>
    <p:sldId id="602" r:id="rId10"/>
    <p:sldId id="606" r:id="rId11"/>
    <p:sldId id="604" r:id="rId12"/>
    <p:sldId id="608" r:id="rId13"/>
    <p:sldId id="609" r:id="rId14"/>
    <p:sldId id="610" r:id="rId15"/>
    <p:sldId id="612" r:id="rId16"/>
    <p:sldId id="611" r:id="rId17"/>
    <p:sldId id="607" r:id="rId18"/>
    <p:sldId id="605" r:id="rId19"/>
    <p:sldId id="613" r:id="rId20"/>
    <p:sldId id="614" r:id="rId21"/>
    <p:sldId id="603" r:id="rId22"/>
    <p:sldId id="61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>
      <p:cViewPr varScale="1">
        <p:scale>
          <a:sx n="119" d="100"/>
          <a:sy n="119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HTTP in Huge Detail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Start to Finish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 - capabilities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w Cen MT (Body)"/>
              </a:rPr>
              <a:t>HTTP Access Control (CORS)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Authentication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Caching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Conditional Requests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w Cen MT (Body)"/>
              </a:rPr>
              <a:t>HTTP</a:t>
            </a:r>
            <a:r>
              <a:rPr lang="en-GB" sz="2200" i="0" dirty="0">
                <a:effectLst/>
                <a:latin typeface="Tw Cen MT (Body)"/>
              </a:rPr>
              <a:t> Compression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Content Negotiation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Range Requests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Redirects</a:t>
            </a:r>
          </a:p>
          <a:p>
            <a:pPr>
              <a:lnSpc>
                <a:spcPct val="100000"/>
              </a:lnSpc>
            </a:pPr>
            <a:r>
              <a:rPr lang="en-GB" sz="2200" i="0" dirty="0">
                <a:effectLst/>
                <a:latin typeface="Tw Cen MT (Body)"/>
              </a:rPr>
              <a:t>HTTP Cookies</a:t>
            </a:r>
          </a:p>
          <a:p>
            <a:pPr>
              <a:lnSpc>
                <a:spcPct val="100000"/>
              </a:lnSpc>
            </a:pPr>
            <a:endParaRPr lang="en-GB" sz="2200" i="0" dirty="0"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582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(CORS)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Multiple headers for access control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Access-Control-Allow-Headers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Access-Control-Allow-Methods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Access-Control-Allow-Origin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In ASP.NET Core – the CORS middleware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8DEAB3-295A-44D9-BABC-57F27584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173342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Access-Control-Allow-Origin: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Access-Control-Allow-Origin: https://codeitup.today</a:t>
            </a:r>
          </a:p>
        </p:txBody>
      </p:sp>
    </p:spTree>
    <p:extLst>
      <p:ext uri="{BB962C8B-B14F-4D97-AF65-F5344CB8AC3E}">
        <p14:creationId xmlns:p14="http://schemas.microsoft.com/office/powerpoint/2010/main" val="348346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855409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Different kind of authentication protocols are available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most common is the Bearer (the </a:t>
            </a:r>
            <a:r>
              <a:rPr lang="en-US" sz="2400" dirty="0" err="1"/>
              <a:t>Jwt</a:t>
            </a:r>
            <a:r>
              <a:rPr lang="en-US" sz="2400" dirty="0"/>
              <a:t> package for ASP.NET Core)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8DEAB3-295A-44D9-BABC-57F27584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110272"/>
            <a:ext cx="935785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Authorization: Bearer &lt;token&gt;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5C264-0465-4917-A632-EB848D3A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0" y="3637024"/>
            <a:ext cx="5669464" cy="2788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032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Cache-Control header allows us to store the server response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Public – the data is shared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Private – the data is for the current user only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The cache can be revalidated, if the user presses the reload button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Or if the cache has "must-revalidate" directive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8DEAB3-295A-44D9-BABC-57F27584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1763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Cache-Control: private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Cache-Control: public, max-age=&lt;seconds&gt;</a:t>
            </a:r>
          </a:p>
        </p:txBody>
      </p:sp>
    </p:spTree>
    <p:extLst>
      <p:ext uri="{BB962C8B-B14F-4D97-AF65-F5344CB8AC3E}">
        <p14:creationId xmlns:p14="http://schemas.microsoft.com/office/powerpoint/2010/main" val="7804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206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Revalidation can be done by adding one of the following headers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ETag</a:t>
            </a:r>
            <a:r>
              <a:rPr lang="en-US" sz="2400" dirty="0"/>
              <a:t> – a unique identifier representing the resource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Last-Modified – the data is checked against a date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Vary header can be added to distinguish different responses from the same resource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In ASP.NET Core - the Response Cache middleware and action filter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2BDF6-D1FF-4624-B4F5-23D5AE8A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06" y="4496690"/>
            <a:ext cx="935785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Vary: User-Agent</a:t>
            </a:r>
          </a:p>
        </p:txBody>
      </p:sp>
    </p:spTree>
    <p:extLst>
      <p:ext uri="{BB962C8B-B14F-4D97-AF65-F5344CB8AC3E}">
        <p14:creationId xmlns:p14="http://schemas.microsoft.com/office/powerpoint/2010/main" val="100275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Requests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206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These requests are executed differently, based on the headers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headers define a precondition, and the result will be based on whether the precondition was matched or not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Used with </a:t>
            </a:r>
            <a:r>
              <a:rPr lang="en-US" sz="2800" dirty="0" err="1"/>
              <a:t>ETag</a:t>
            </a:r>
            <a:r>
              <a:rPr lang="en-US" sz="2800" dirty="0"/>
              <a:t> and Last-Modified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If-Match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If-None-Match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If-Modified-Since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If-Unmodified-Since</a:t>
            </a:r>
            <a:endParaRPr lang="bg-BG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In ASP.NET Core – used by the Static Files middleware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90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206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File compression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Lossless – PNG, for example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Lossy – JPEG, for example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Content compression with the Accept-Encoding and Content-Encoding headers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In ASP.NET Core – the Response Compression middleware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2BDF6-D1FF-4624-B4F5-23D5AE8A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06" y="4560858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Accept-Encoding: deflate, gzip;q=1.0, *;q=0.5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Content-Encoding: gzip</a:t>
            </a:r>
          </a:p>
        </p:txBody>
      </p:sp>
    </p:spTree>
    <p:extLst>
      <p:ext uri="{BB962C8B-B14F-4D97-AF65-F5344CB8AC3E}">
        <p14:creationId xmlns:p14="http://schemas.microsoft.com/office/powerpoint/2010/main" val="1703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Accept header defines what the client understands as media types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The Content-Type header defines what is the data in the body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In ASP.NET Core – the model binding mechanism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0AC93D-FEF0-4003-876E-00D99FE0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156439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Accept: text/html, application/xhtml+xml, application/xml;q=0.9, image/webp, */*;q=0.8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8DEAB3-295A-44D9-BABC-57F27584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819232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267264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Content-Disposition header controls how the browser renders the response 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Standard media types: </a:t>
            </a:r>
            <a:r>
              <a:rPr lang="en-US" sz="2800" dirty="0">
                <a:hlinkClick r:id="rId2"/>
              </a:rPr>
              <a:t>https://www.iana.org/assignments/media-types/media-types.xhtml</a:t>
            </a:r>
            <a:r>
              <a:rPr lang="en-US" sz="28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0AC93D-FEF0-4003-876E-00D99FE0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002550"/>
            <a:ext cx="935785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Content-Disposition: inline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Content-Disposition: attachment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Content-Disposition: attachment; filename="filename.jpg"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requests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Range requests allow bigger resources to be transferred in chunks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For example - lengthy videos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Tw Cen MT (Body)"/>
              </a:rPr>
              <a:t>If a response have the </a:t>
            </a:r>
            <a:r>
              <a:rPr lang="fr-FR" sz="2800" noProof="1">
                <a:latin typeface="Tw Cen MT (Body)"/>
                <a:cs typeface="Consolas" pitchFamily="49" charset="0"/>
              </a:rPr>
              <a:t>Accept-Ranges header</a:t>
            </a:r>
            <a:r>
              <a:rPr lang="fr-FR" sz="2800" b="1" noProof="1">
                <a:latin typeface="Tw Cen MT (Body)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latin typeface="Tw Cen MT (Body)"/>
                <a:cs typeface="Consolas" pitchFamily="49" charset="0"/>
              </a:rPr>
              <a:t>Then the client can request partial requests with the Range header:</a:t>
            </a:r>
          </a:p>
          <a:p>
            <a:pPr>
              <a:lnSpc>
                <a:spcPct val="100000"/>
              </a:lnSpc>
            </a:pPr>
            <a:endParaRPr lang="en-US" sz="2800" noProof="1">
              <a:latin typeface="Tw Cen MT (Body)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latin typeface="Tw Cen MT (Body)"/>
                <a:cs typeface="Consolas" pitchFamily="49" charset="0"/>
              </a:rPr>
              <a:t>The File result in ASP.NET Core supports partial request</a:t>
            </a:r>
            <a:endParaRPr lang="fr-FR" sz="2800" noProof="1">
              <a:latin typeface="Tw Cen MT (Body)"/>
              <a:cs typeface="Consolas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0AC93D-FEF0-4003-876E-00D99FE0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614298"/>
            <a:ext cx="935785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Accept-Ranges: bytes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5004CA-2638-4D8D-9AB1-135BB8B2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760913"/>
            <a:ext cx="935785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Range: bytes=0-1023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8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HTTP (</a:t>
            </a:r>
            <a:r>
              <a:rPr lang="en-US" sz="2800" dirty="0" err="1"/>
              <a:t>HyperText</a:t>
            </a:r>
            <a:r>
              <a:rPr lang="en-US" sz="2800" dirty="0"/>
              <a:t> Transfer Protocol)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Text-based client-server protocol for the Internet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For transferring Web resources (HTML files, images, styles, etc.)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Request-response based, relies on URLs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Stateless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Developers who understand HTTP can debug easier!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Just by looking at the network tab!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Understanding the communication will help you understand the web!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You can even optimize the ASP.NET Core technology!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w Cen MT (Body)"/>
              </a:rPr>
              <a:t>Two types of redirects</a:t>
            </a:r>
            <a:r>
              <a:rPr lang="fr-FR" sz="2800" b="1" noProof="1">
                <a:latin typeface="Tw Cen MT (Body)"/>
                <a:cs typeface="Consolas" pitchFamily="49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fr-FR" sz="2400" noProof="1">
                <a:latin typeface="Tw Cen MT (Body)"/>
                <a:cs typeface="Consolas" pitchFamily="49" charset="0"/>
              </a:rPr>
              <a:t>Permanent – the browser never tries to access the original site again</a:t>
            </a:r>
          </a:p>
          <a:p>
            <a:pPr lvl="1">
              <a:lnSpc>
                <a:spcPct val="100000"/>
              </a:lnSpc>
            </a:pPr>
            <a:r>
              <a:rPr lang="fr-FR" sz="2400" noProof="1">
                <a:latin typeface="Tw Cen MT (Body)"/>
                <a:cs typeface="Consolas" pitchFamily="49" charset="0"/>
              </a:rPr>
              <a:t>Temporary – the browser tries to access the original site every time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latin typeface="Tw Cen MT (Body)"/>
                <a:cs typeface="Consolas" pitchFamily="49" charset="0"/>
              </a:rPr>
              <a:t>Based on the Location header: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noProof="1">
              <a:latin typeface="Tw Cen MT (Body)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latin typeface="Tw Cen MT (Body)"/>
                <a:cs typeface="Consolas" pitchFamily="49" charset="0"/>
              </a:rPr>
              <a:t>The Redirect results in ASP.NET Core support this concept</a:t>
            </a:r>
            <a:endParaRPr lang="fr-FR" sz="2800" noProof="1">
              <a:latin typeface="Tw Cen MT (Body)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5004CA-2638-4D8D-9AB1-135BB8B2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20327"/>
            <a:ext cx="935785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latin typeface="Consolas" pitchFamily="49" charset="0"/>
                <a:cs typeface="Consolas" pitchFamily="49" charset="0"/>
              </a:rPr>
              <a:t>Location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http://mynewwebsite.com</a:t>
            </a:r>
          </a:p>
        </p:txBody>
      </p:sp>
    </p:spTree>
    <p:extLst>
      <p:ext uri="{BB962C8B-B14F-4D97-AF65-F5344CB8AC3E}">
        <p14:creationId xmlns:p14="http://schemas.microsoft.com/office/powerpoint/2010/main" val="38989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HTTP Cookies have multiple use cases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Session management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Personalization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Tracking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Cookies are created by the Set-Cookie header (for a domain)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Cookies are sent by the Cookie header</a:t>
            </a: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ASP.NET Core support Cookies through the </a:t>
            </a:r>
            <a:r>
              <a:rPr lang="en-US" sz="2800" dirty="0" err="1"/>
              <a:t>HttpContext</a:t>
            </a:r>
            <a:r>
              <a:rPr lang="en-US" sz="2800" dirty="0"/>
              <a:t> object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4140C1-D17F-48C6-ADB0-F2903BB0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057191"/>
            <a:ext cx="935785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Set-Cookie: id=a3fWa; Expires=Thu, 21 Oct 2021 07:28:00 GMT; Secure; HttpOnly</a:t>
            </a:r>
          </a:p>
        </p:txBody>
      </p:sp>
    </p:spTree>
    <p:extLst>
      <p:ext uri="{BB962C8B-B14F-4D97-AF65-F5344CB8AC3E}">
        <p14:creationId xmlns:p14="http://schemas.microsoft.com/office/powerpoint/2010/main" val="42025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headers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337573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Some other headers: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Referer</a:t>
            </a:r>
            <a:r>
              <a:rPr lang="en-US" sz="2400" dirty="0"/>
              <a:t> -  contains the address of the page making the request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Forwarded - contains information from the reverse proxy servers that is altered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X-Forwarded-For - header for identifying the originating IP address of a client connecting to a web server, useful with proxies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User-Agent - characteristic string that lets servers and network peers identify who makes the request</a:t>
            </a:r>
          </a:p>
        </p:txBody>
      </p:sp>
    </p:spTree>
    <p:extLst>
      <p:ext uri="{BB962C8B-B14F-4D97-AF65-F5344CB8AC3E}">
        <p14:creationId xmlns:p14="http://schemas.microsoft.com/office/powerpoint/2010/main" val="136461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Building blocks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HTTP Request has multiple building blocks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Request method and URL (with different parts)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Request headers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Request body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server-side technology reads these and converts them</a:t>
            </a:r>
            <a:br>
              <a:rPr lang="en-US" sz="2800" dirty="0"/>
            </a:br>
            <a:r>
              <a:rPr lang="en-US" sz="2800" dirty="0"/>
              <a:t>to logic and objects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Routing and action selection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Model binding</a:t>
            </a:r>
            <a:r>
              <a:rPr lang="bg-BG" sz="2400" dirty="0"/>
              <a:t> </a:t>
            </a:r>
            <a:r>
              <a:rPr lang="en-US" sz="2400" dirty="0"/>
              <a:t>from query string and body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And some other operations behind the scenes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5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44D65E-DB72-4789-B2B4-C25B82F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97088"/>
            <a:ext cx="9105900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/users/ivaylokenov 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</p:spTree>
    <p:extLst>
      <p:ext uri="{BB962C8B-B14F-4D97-AF65-F5344CB8AC3E}">
        <p14:creationId xmlns:p14="http://schemas.microsoft.com/office/powerpoint/2010/main" val="128321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JSON 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44D65E-DB72-4789-B2B4-C25B82F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97088"/>
            <a:ext cx="91059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POST /post 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Host: postman-echo.com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Connection: keep-alive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Content-Length: 95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{"title":"Found a bug","body":"I'm having a problem with this.","labels":["bug","minor"]}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</p:spTree>
    <p:extLst>
      <p:ext uri="{BB962C8B-B14F-4D97-AF65-F5344CB8AC3E}">
        <p14:creationId xmlns:p14="http://schemas.microsoft.com/office/powerpoint/2010/main" val="34021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FORM 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44D65E-DB72-4789-B2B4-C25B82F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876652"/>
            <a:ext cx="91059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Name: &lt;input type="text" name="name"/&gt;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Age: &lt;input type="text" name="age"/&gt;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134559-E2B8-4068-968C-EDAF1F75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874181"/>
            <a:ext cx="9105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POST /index.html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Content-Type: 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Content-Length: 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name=Maria+Smith&amp;age=19</a:t>
            </a:r>
          </a:p>
        </p:txBody>
      </p:sp>
    </p:spTree>
    <p:extLst>
      <p:ext uri="{BB962C8B-B14F-4D97-AF65-F5344CB8AC3E}">
        <p14:creationId xmlns:p14="http://schemas.microsoft.com/office/powerpoint/2010/main" val="24404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Building blocks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HTTP Response has multiple building blocks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Response status and URL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Response headers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Response body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browser and the JavaScript read these and convert them</a:t>
            </a:r>
            <a:br>
              <a:rPr lang="en-US" sz="2800" dirty="0"/>
            </a:br>
            <a:r>
              <a:rPr lang="en-US" sz="2800" dirty="0"/>
              <a:t>to logic and objects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Visualization on the screen with HTML &amp; CSS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Logic and data manipulation with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And some other operations behind the scenes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74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44D65E-DB72-4789-B2B4-C25B82F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97088"/>
            <a:ext cx="91059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36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EB5DE349-EBFD-45F6-96B8-C30C7E90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812"/>
            <a:ext cx="1011713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HTTP headers add more information to the communication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is the data that the user does not see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server and the client "control" what is possible and what is not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As a developer, you can look at the headers to understand why a request/response is not working correctly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You can also add additional headers to force certain functionality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20968</TotalTime>
  <Words>1257</Words>
  <Application>Microsoft Office PowerPoint</Application>
  <PresentationFormat>Widescreen</PresentationFormat>
  <Paragraphs>243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Tw Cen MT</vt:lpstr>
      <vt:lpstr>Tw Cen MT (Body)</vt:lpstr>
      <vt:lpstr>Circuit</vt:lpstr>
      <vt:lpstr>HTTP in Huge Detail From Start to Finish</vt:lpstr>
      <vt:lpstr>HTTP Basics</vt:lpstr>
      <vt:lpstr>HTTP Request Building blocks</vt:lpstr>
      <vt:lpstr>GET request example</vt:lpstr>
      <vt:lpstr>POST request JSON example</vt:lpstr>
      <vt:lpstr>POST request FORM example</vt:lpstr>
      <vt:lpstr>HTTP response Building blocks</vt:lpstr>
      <vt:lpstr>HTTP Response example</vt:lpstr>
      <vt:lpstr>HTTP Headers</vt:lpstr>
      <vt:lpstr>HTTP Headers - capabilities</vt:lpstr>
      <vt:lpstr>Access Control (CORS)</vt:lpstr>
      <vt:lpstr>Authentication</vt:lpstr>
      <vt:lpstr>Caching</vt:lpstr>
      <vt:lpstr>Caching</vt:lpstr>
      <vt:lpstr>Conditional Requests</vt:lpstr>
      <vt:lpstr>Compression</vt:lpstr>
      <vt:lpstr>Content Negotiation</vt:lpstr>
      <vt:lpstr>Content Negotiation</vt:lpstr>
      <vt:lpstr>Range requests</vt:lpstr>
      <vt:lpstr>Redirects</vt:lpstr>
      <vt:lpstr>COOKIES</vt:lpstr>
      <vt:lpstr>Other headers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1828</cp:revision>
  <dcterms:created xsi:type="dcterms:W3CDTF">2017-03-28T09:08:48Z</dcterms:created>
  <dcterms:modified xsi:type="dcterms:W3CDTF">2020-11-28T14:21:46Z</dcterms:modified>
</cp:coreProperties>
</file>