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0.png" ContentType="image/png"/>
  <Override PartName="/ppt/media/image4.png" ContentType="image/png"/>
  <Override PartName="/ppt/media/image8.png" ContentType="image/png"/>
  <Override PartName="/ppt/media/image3.png" ContentType="image/png"/>
  <Override PartName="/ppt/media/image7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1.png" ContentType="image/png"/>
  <Override PartName="/ppt/media/image5.png" ContentType="image/png"/>
  <Override PartName="/ppt/media/image9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1.xml.rels" ContentType="application/vnd.openxmlformats-package.relationships+xml"/>
  <Override PartName="/ppt/slides/_rels/slide31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18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27.xml.rels" ContentType="application/vnd.openxmlformats-package.relationships+xml"/>
  <Override PartName="/ppt/slides/_rels/slide12.xml.rels" ContentType="application/vnd.openxmlformats-package.relationships+xml"/>
  <Override PartName="/ppt/slides/_rels/slide10.xml.rels" ContentType="application/vnd.openxmlformats-package.relationships+xml"/>
  <Override PartName="/ppt/slides/_rels/slide3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17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F15141F1-F151-41E1-A111-91414131915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Test Cases</a:t>
            </a: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Testing SemanticRoleMiner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65760" y="165060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 sz="2600"/>
              <a:t>Infected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0: {'A1-infected': {'det': (['total-2'], ['A-1'])}},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1: {'A1-infected': {'amod': (['individuals-5'], ['316-4'])}},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2: {'A1-infected': {'prep_of': (['total-2'], ['individuals-5'])}},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4: {'A2-infected': {'det': (['strains-10'], ['the-8'])}},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5: {'A2-infected': {'nn': (['strains-10'], ['outbreak-9'])}},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7: {'A2-infected': {'prep_of': (['strains-10'], ['SalmonellaBareilly-12'])}},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8: {'A2-infected': {'prep_of': (['strains-10'], ['SalmonellaNchanga-14'])}},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9: {'A2-infected': {'conj_or': (['SalmonellaBareilly-12'], ['SalmonellaNchanga-14'])}}}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6: {</a:t>
            </a:r>
            <a:r>
              <a:rPr b="1" lang="en-US">
                <a:solidFill>
                  <a:srgbClr val="ff00ff"/>
                </a:solidFill>
              </a:rPr>
              <a:t>'Link-infected</a:t>
            </a:r>
            <a:r>
              <a:rPr b="1" lang="en-US">
                <a:solidFill>
                  <a:srgbClr val="6b4794"/>
                </a:solidFill>
              </a:rPr>
              <a:t>':</a:t>
            </a:r>
            <a:r>
              <a:rPr lang="en-US"/>
              <a:t> {'prep_with': (['infected-6'], ['strains-10'])}},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3: {</a:t>
            </a:r>
            <a:r>
              <a:rPr b="1" lang="en-US">
                <a:solidFill>
                  <a:srgbClr val="ff00ff"/>
                </a:solidFill>
              </a:rPr>
              <a:t>'Link-infected'</a:t>
            </a:r>
            <a:r>
              <a:rPr lang="en-US"/>
              <a:t>: {'partmod': (['individuals-5'], ['infected-6'])}},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0" y="1116720"/>
            <a:ext cx="145944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Continuing 5</a:t>
            </a:r>
            <a:endParaRPr/>
          </a:p>
        </p:txBody>
      </p:sp>
      <p:sp>
        <p:nvSpPr>
          <p:cNvPr id="86" name="TextShape 3"/>
          <p:cNvSpPr txBox="1"/>
          <p:nvPr/>
        </p:nvSpPr>
        <p:spPr>
          <a:xfrm>
            <a:off x="365760" y="18288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Mining some Info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Test Case 2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Sentence :</a:t>
            </a:r>
            <a:endParaRPr/>
          </a:p>
          <a:p>
            <a:pPr algn="just" lvl="1">
              <a:buSzPct val="75000"/>
              <a:buFont typeface="StarSymbol"/>
              <a:buChar char=""/>
            </a:pPr>
            <a:r>
              <a:rPr lang="en-US" sz="2000"/>
              <a:t>Workers on a gas production platform in the Bass Strait want their barge returned to port after a major outbreak of salmonella and gastroenteritis. </a:t>
            </a:r>
            <a:endParaRPr/>
          </a:p>
          <a:p>
            <a:pPr algn="just" lvl="1">
              <a:buSzPct val="75000"/>
              <a:buFont typeface="StarSymbol"/>
              <a:buChar char=""/>
            </a:pPr>
            <a:r>
              <a:rPr lang="en-US" sz="2000"/>
              <a:t>Satnford dependencies presentation:</a:t>
            </a:r>
            <a:endParaRPr/>
          </a:p>
          <a:p>
            <a:pPr algn="just" lvl="1">
              <a:buSzPct val="75000"/>
              <a:buFont typeface="StarSymbol"/>
              <a:buChar char=""/>
            </a:pPr>
            <a:endParaRPr/>
          </a:p>
        </p:txBody>
      </p:sp>
      <p:pic>
        <p:nvPicPr>
          <p:cNvPr descr="" id="8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5840" y="3948120"/>
            <a:ext cx="8229600" cy="3001320"/>
          </a:xfrm>
          <a:prstGeom prst="rect">
            <a:avLst/>
          </a:prstGeom>
        </p:spPr>
      </p:pic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Raw Stanford Output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504000" y="1371600"/>
            <a:ext cx="8870040" cy="60350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 sz="3600"/>
              <a:t>nsubj(want-11, Workers-1)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600"/>
              <a:t>det(platform-6, a-3)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600"/>
              <a:t>nn(platform-6, gas-4)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600"/>
              <a:t>nn(platform-6, production-5)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600"/>
              <a:t>prep_on(Workers-1, platform-6)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600"/>
              <a:t>det(Strait-10, the-8)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600"/>
              <a:t>nn(Strait-10, Bass-9)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600"/>
              <a:t>prep_in(platform-6, Strait-10)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3600">
                <a:solidFill>
                  <a:srgbClr val="ff0000"/>
                </a:solidFill>
              </a:rPr>
              <a:t>root(ROOT-0, want-11)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600"/>
              <a:t>poss(barge-13, their-12)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600"/>
              <a:t>nsubj(returned-14, barge-13)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600"/>
              <a:t>ccomp(want-11, returned-14)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600"/>
              <a:t>prep_to(returned-14, port-16)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600"/>
              <a:t>det(outbreak-20, a-18)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600"/>
              <a:t>amod(outbreak-20, major-19)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600"/>
              <a:t>prep_after(returned-14, outbreak-20)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600"/>
              <a:t>prep_of(outbreak-20, salmonella-22)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600"/>
              <a:t>prep_of(outbreak-20, gastroenteritis-24)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600"/>
              <a:t>conj_and(salmonella-22, gastroenteritis-24)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Raw Senna Output 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Mining Some Info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504000" y="1769040"/>
            <a:ext cx="8870040" cy="49975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 sz="2400"/>
              <a:t>1- Processing Senna raw output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/>
              <a:t>makeSenna()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/>
              <a:t>2- Finding </a:t>
            </a:r>
            <a:r>
              <a:rPr lang="en-US" sz="2400" u="sng"/>
              <a:t>all predicates</a:t>
            </a:r>
            <a:r>
              <a:rPr lang="en-US" sz="2400"/>
              <a:t> with label “Args=S-V”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200"/>
              <a:t> </a:t>
            </a:r>
            <a:r>
              <a:rPr lang="en-US" sz="2000"/>
              <a:t>findPreds</a:t>
            </a:r>
            <a:r>
              <a:rPr lang="en-US" sz="2400"/>
              <a:t>(</a:t>
            </a:r>
            <a:r>
              <a:rPr lang="en-US" sz="2400"/>
              <a:t>) → </a:t>
            </a:r>
            <a:r>
              <a:rPr lang="en-US"/>
              <a:t>Output</a:t>
            </a:r>
            <a:r>
              <a:rPr lang="en-US" sz="2400"/>
              <a:t> : </a:t>
            </a:r>
            <a:r>
              <a:rPr lang="en-US" sz="2000"/>
              <a:t>Verb-location , targetColumn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/>
              <a:t>[['want-11'], '5'] 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/>
              <a:t>[['returned-14'], '6']</a:t>
            </a:r>
            <a:endParaRPr/>
          </a:p>
          <a:p>
            <a:r>
              <a:rPr lang="en-US" sz="2200"/>
              <a:t>     </a:t>
            </a:r>
            <a:r>
              <a:rPr lang="en-US" sz="2200"/>
              <a:t>3- Finding the </a:t>
            </a:r>
            <a:r>
              <a:rPr lang="en-US" sz="2200" u="sng"/>
              <a:t>domain</a:t>
            </a:r>
            <a:r>
              <a:rPr lang="en-US" sz="2200"/>
              <a:t> for each predicate (location) :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/>
              <a:t>findDomain() → Output : label  [ start , end ]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/>
              <a:t>want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/>
              <a:t>{'A0-want': ['1', '10'], 'V-want': ['11', '11'], 'A1-want': ['12', '24']}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/>
              <a:t> </a:t>
            </a:r>
            <a:r>
              <a:rPr lang="en-US" sz="2000"/>
              <a:t>returned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/>
              <a:t>{'V-returned': ['14', '14'], 'AM-returned': ['17', '24'], 'A1-returned': ['12', '13'], 'A4-returned': ['15', '16']}</a:t>
            </a: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Mining Some Info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504000" y="1769040"/>
            <a:ext cx="8870040" cy="52718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 sz="2400"/>
              <a:t>4- Gathering all tokens covered by each label: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/>
              <a:t>FindArgs()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 u="sng"/>
              <a:t>want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/>
              <a:t>'A0-want': [['Workers-1'], ['on-2'], ['a-3'], ['gas-4'], ['production-5'], ['platform-6'], ['in-7'], ['the-8'], ['Bass-9'], ['Strait-10']]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/>
              <a:t>'V-want': [['want-11']], 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/>
              <a:t>'A1-want': [['their-12'], ['barge-13'], ['returned-14'], ['to-15'], ['port-16'], ['after-17'], ['a-18'], ['major-19'], ['outbreak-20'], ['of-21'], ['salmonella-22'], ['and-23'], ['gastroenteritis-24']]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 u="sng"/>
              <a:t>returned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/>
              <a:t>'V-returned': [['returned-14']], 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/>
              <a:t>'AM-returned': [['after-17'], ['a-18'], ['major-19'], ['outbreak-20'], ['of-21'], ['salmonella-22'], ['and-23'], ['gastroenteritis-24']], 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/>
              <a:t>'A1-returned': [['their-12'], ['barge-13']], 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/>
              <a:t>'A4-returned': [['to-15'], ['port-16']]}</a:t>
            </a:r>
            <a:endParaRPr/>
          </a:p>
          <a:p>
            <a:pPr lvl="4"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Mining some Info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 sz="2400"/>
              <a:t>5- including dependency relations from stanford with senna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/>
              <a:t> </a:t>
            </a:r>
            <a:r>
              <a:rPr lang="en-US" sz="2000"/>
              <a:t>MixedArgs() → Output :label (dependency [token1, token2])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 u="sng"/>
              <a:t>want</a:t>
            </a:r>
            <a:endParaRPr/>
          </a:p>
        </p:txBody>
      </p:sp>
      <p:sp>
        <p:nvSpPr>
          <p:cNvPr id="99" name="TextShape 3"/>
          <p:cNvSpPr txBox="1"/>
          <p:nvPr/>
        </p:nvSpPr>
        <p:spPr>
          <a:xfrm>
            <a:off x="5427720" y="6694560"/>
            <a:ext cx="115596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Link-want</a:t>
            </a:r>
            <a:endParaRPr/>
          </a:p>
        </p:txBody>
      </p:sp>
      <p:pic>
        <p:nvPicPr>
          <p:cNvPr descr="" id="10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822960" y="3108960"/>
            <a:ext cx="8229600" cy="3001320"/>
          </a:xfrm>
          <a:prstGeom prst="rect">
            <a:avLst/>
          </a:prstGeom>
        </p:spPr>
      </p:pic>
      <p:sp>
        <p:nvSpPr>
          <p:cNvPr id="101" name="TextShape 4"/>
          <p:cNvSpPr txBox="1"/>
          <p:nvPr/>
        </p:nvSpPr>
        <p:spPr>
          <a:xfrm>
            <a:off x="2011680" y="3566160"/>
            <a:ext cx="101736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A0-want</a:t>
            </a:r>
            <a:endParaRPr/>
          </a:p>
        </p:txBody>
      </p:sp>
      <p:sp>
        <p:nvSpPr>
          <p:cNvPr id="102" name="TextShape 5"/>
          <p:cNvSpPr txBox="1"/>
          <p:nvPr/>
        </p:nvSpPr>
        <p:spPr>
          <a:xfrm>
            <a:off x="6572160" y="3951360"/>
            <a:ext cx="101736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A1-want</a:t>
            </a:r>
            <a:endParaRPr/>
          </a:p>
        </p:txBody>
      </p:sp>
      <p:sp>
        <p:nvSpPr>
          <p:cNvPr id="103" name="Line 6"/>
          <p:cNvSpPr/>
          <p:nvPr/>
        </p:nvSpPr>
        <p:spPr>
          <a:xfrm flipH="1" flipV="1">
            <a:off x="5029200" y="4024080"/>
            <a:ext cx="822960" cy="2670480"/>
          </a:xfrm>
          <a:prstGeom prst="line">
            <a:avLst/>
          </a:prstGeom>
          <a:ln>
            <a:solidFill>
              <a:srgbClr val="ff0000"/>
            </a:solidFill>
            <a:tailEnd len="med" type="triangle" w="med"/>
          </a:ln>
        </p:spPr>
      </p:sp>
      <p:sp>
        <p:nvSpPr>
          <p:cNvPr id="104" name="Line 7"/>
          <p:cNvSpPr/>
          <p:nvPr/>
        </p:nvSpPr>
        <p:spPr>
          <a:xfrm flipV="1">
            <a:off x="5852160" y="4389120"/>
            <a:ext cx="274320" cy="2286000"/>
          </a:xfrm>
          <a:prstGeom prst="line">
            <a:avLst/>
          </a:prstGeom>
          <a:ln>
            <a:solidFill>
              <a:srgbClr val="ff0000"/>
            </a:solidFill>
            <a:tailEnd len="med" type="triangle" w="med"/>
          </a:ln>
        </p:spPr>
      </p:sp>
    </p:spTree>
  </p:cSld>
  <p:timing>
    <p:tnLst>
      <p:par>
        <p:cTn dur="indefinite" id="29" nodeType="tmRoot" restart="never">
          <p:childTnLst>
            <p:seq>
              <p:cTn id="3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Mining Some Info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504000" y="1563480"/>
            <a:ext cx="8870040" cy="5660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want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/>
              <a:t>1: {'A0-want': {'det': (['platform-6'], ['a-3'])}},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/>
              <a:t>2: {'A0-want': {'nn': (['platform-6'], ['gas-4'])}},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/>
              <a:t>3: {'A0-want': {'nn': (['platform-6'], ['production-5'])}},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/>
              <a:t>4: {'A0-want': {'prep_on': (['Workers-1'], ['platform-6'])}},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/>
              <a:t>5: {'A0-want': {'det': (['Strait-10'], ['the-8'])}},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/>
              <a:t>6: {'A0-want': {'nn': (['Strait-10'], ['Bass-9'])}},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/>
              <a:t>7: {'A0-want': {'prep_in': (['platform-6'], ['Strait-10'])}}, 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/>
              <a:t>8: {'A1-want': {'poss': (['barge-13'], ['their-12'])}},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/>
              <a:t>9: {'A1-want': {'nsubj': (['returned-14'], ['barge-13'])}},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/>
              <a:t>11: {'A1-want': {'prep_to': (['returned-14'], ['port-16'])}},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/>
              <a:t>12: {'A1-want': {'det': (['outbreak-20'], ['a-18'])}},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/>
              <a:t>13: {'A1-want': {'amod': (['outbreak-20'], ['major-19'])}},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/>
              <a:t>14: {'A1-want': {'prep_after': (['returned-14'], ['outbreak-20'])}},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/>
              <a:t>15: {'A1-want': {'prep_of': (['outbreak-20'], ['salmonella-22'])}},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/>
              <a:t>16: {'A1-want': {'prep_of': (['outbreak-20'], ['gastroenteritis-24'])}},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/>
              <a:t>17: {'A1-want': {'conj_and': (['salmonella-22'], ['gastroenteritis-24'])}}}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/>
              <a:t>10: {'Link-want': {'ccomp': (['want-11'], ['returned-14'])}},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/>
              <a:t>0: {'Link-want': {'nsubj': (['want-11'], ['Workers-1'])}}, 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  <p:sp>
        <p:nvSpPr>
          <p:cNvPr id="107" name="TextShape 3"/>
          <p:cNvSpPr txBox="1"/>
          <p:nvPr/>
        </p:nvSpPr>
        <p:spPr>
          <a:xfrm>
            <a:off x="3600" y="1217160"/>
            <a:ext cx="145944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Continuing 5</a:t>
            </a:r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id="3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Mining some Info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 sz="2400"/>
              <a:t> </a:t>
            </a:r>
            <a:r>
              <a:rPr lang="en-US" sz="2000"/>
              <a:t>MixedArgs() → Output :label (dependency [token1, token2])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 u="sng"/>
              <a:t>returned</a:t>
            </a:r>
            <a:endParaRPr/>
          </a:p>
        </p:txBody>
      </p:sp>
      <p:sp>
        <p:nvSpPr>
          <p:cNvPr id="110" name="TextShape 3"/>
          <p:cNvSpPr txBox="1"/>
          <p:nvPr/>
        </p:nvSpPr>
        <p:spPr>
          <a:xfrm>
            <a:off x="7406640" y="6492240"/>
            <a:ext cx="152352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Link-returned</a:t>
            </a:r>
            <a:endParaRPr/>
          </a:p>
        </p:txBody>
      </p:sp>
      <p:pic>
        <p:nvPicPr>
          <p:cNvPr descr="" id="11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822960" y="3108960"/>
            <a:ext cx="8229600" cy="3001320"/>
          </a:xfrm>
          <a:prstGeom prst="rect">
            <a:avLst/>
          </a:prstGeom>
        </p:spPr>
      </p:pic>
      <p:sp>
        <p:nvSpPr>
          <p:cNvPr id="112" name="Line 4"/>
          <p:cNvSpPr/>
          <p:nvPr/>
        </p:nvSpPr>
        <p:spPr>
          <a:xfrm flipH="1" flipV="1">
            <a:off x="6949440" y="4572000"/>
            <a:ext cx="1188720" cy="1920240"/>
          </a:xfrm>
          <a:prstGeom prst="line">
            <a:avLst/>
          </a:prstGeom>
          <a:ln>
            <a:solidFill>
              <a:srgbClr val="ff0000"/>
            </a:solidFill>
            <a:tailEnd len="med" type="triangle" w="med"/>
          </a:ln>
        </p:spPr>
      </p:sp>
      <p:sp>
        <p:nvSpPr>
          <p:cNvPr id="113" name="Line 5"/>
          <p:cNvSpPr/>
          <p:nvPr/>
        </p:nvSpPr>
        <p:spPr>
          <a:xfrm flipH="1" flipV="1">
            <a:off x="7863840" y="4389120"/>
            <a:ext cx="274320" cy="2103120"/>
          </a:xfrm>
          <a:prstGeom prst="line">
            <a:avLst/>
          </a:prstGeom>
          <a:ln>
            <a:solidFill>
              <a:srgbClr val="ff0000"/>
            </a:solidFill>
            <a:tailEnd len="med" type="triangle" w="med"/>
          </a:ln>
        </p:spPr>
      </p:sp>
      <p:sp>
        <p:nvSpPr>
          <p:cNvPr id="114" name="TextShape 6"/>
          <p:cNvSpPr txBox="1"/>
          <p:nvPr/>
        </p:nvSpPr>
        <p:spPr>
          <a:xfrm>
            <a:off x="5423400" y="3840480"/>
            <a:ext cx="138456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A1-returned</a:t>
            </a:r>
            <a:endParaRPr/>
          </a:p>
        </p:txBody>
      </p:sp>
      <p:sp>
        <p:nvSpPr>
          <p:cNvPr id="115" name="TextShape 7"/>
          <p:cNvSpPr txBox="1"/>
          <p:nvPr/>
        </p:nvSpPr>
        <p:spPr>
          <a:xfrm>
            <a:off x="7315200" y="3768480"/>
            <a:ext cx="1384560" cy="4377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A4-returned</a:t>
            </a:r>
            <a:endParaRPr/>
          </a:p>
        </p:txBody>
      </p:sp>
      <p:sp>
        <p:nvSpPr>
          <p:cNvPr id="116" name="TextShape 8"/>
          <p:cNvSpPr txBox="1"/>
          <p:nvPr/>
        </p:nvSpPr>
        <p:spPr>
          <a:xfrm>
            <a:off x="1751760" y="6153480"/>
            <a:ext cx="144864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AM-returned</a:t>
            </a:r>
            <a:endParaRPr/>
          </a:p>
        </p:txBody>
      </p:sp>
      <p:sp>
        <p:nvSpPr>
          <p:cNvPr id="117" name="Line 9"/>
          <p:cNvSpPr/>
          <p:nvPr/>
        </p:nvSpPr>
        <p:spPr>
          <a:xfrm flipH="1" flipV="1">
            <a:off x="7498080" y="4389120"/>
            <a:ext cx="640080" cy="2103120"/>
          </a:xfrm>
          <a:prstGeom prst="line">
            <a:avLst/>
          </a:prstGeom>
          <a:ln>
            <a:solidFill>
              <a:srgbClr val="ff0000"/>
            </a:solidFill>
            <a:tailEnd len="med" type="triangle" w="med"/>
          </a:ln>
        </p:spPr>
      </p:sp>
    </p:spTree>
  </p:cSld>
  <p:timing>
    <p:tnLst>
      <p:par>
        <p:cTn dur="indefinite" id="33" nodeType="tmRoot" restart="never">
          <p:childTnLst>
            <p:seq>
              <p:cTn id="3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Mining Some Info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504000" y="1563480"/>
            <a:ext cx="8870040" cy="5660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returned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/>
              <a:t>0: {'A1-returned': {'poss': (['barge-13'], ['their-12'])}}, 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/>
              <a:t>3: {'AM-returned': {'det': (['outbreak-20'], ['a-18'])}},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/>
              <a:t>4: {'AM-returned': {'amod': (['outbreak-20'], ['major-19'])}},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/>
              <a:t>6: {'AM-returned': {'prep_of': (['outbreak-20'], ['salmonella-22'])}},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/>
              <a:t>7: {'AM-returned': {'prep_of': (['outbreak-20'], ['gastroenteritis-24'])}},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/>
              <a:t>8: {'AM-returned': {'conj_and': (['salmonella-22'], ['gastroenteritis-24'])}}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/>
              <a:t>5: {'Link-returned': {'prep_after': (['returned-14'], ['outbreak-20'])}},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/>
              <a:t>2: {'Link-returned': {'prep_to': (['returned-14'], ['port-16'])}},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/>
              <a:t>1: {'Link-returned': {'nsubj': (['returned-14'], ['barge-13'])}},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  <p:sp>
        <p:nvSpPr>
          <p:cNvPr id="120" name="TextShape 3"/>
          <p:cNvSpPr txBox="1"/>
          <p:nvPr/>
        </p:nvSpPr>
        <p:spPr>
          <a:xfrm>
            <a:off x="3600" y="1217160"/>
            <a:ext cx="145944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Continuing 5</a:t>
            </a:r>
            <a:endParaRPr/>
          </a:p>
        </p:txBody>
      </p:sp>
    </p:spTree>
  </p:cSld>
  <p:timing>
    <p:tnLst>
      <p:par>
        <p:cTn dur="indefinite" id="35" nodeType="tmRoot" restart="never">
          <p:childTnLst>
            <p:seq>
              <p:cTn id="3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Test Case 1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Sentence :</a:t>
            </a:r>
            <a:endParaRPr/>
          </a:p>
          <a:p>
            <a:pPr algn="just" lvl="1">
              <a:buSzPct val="75000"/>
              <a:buFont typeface="StarSymbol"/>
              <a:buChar char=""/>
            </a:pPr>
            <a:r>
              <a:rPr lang="en-US" sz="2000"/>
              <a:t>A total of 316 individuals infected with the outbreak strains of SalmonellaBareilly or SalmonellaNchanga have been reported from 26 states and the District of Columbia.</a:t>
            </a:r>
            <a:endParaRPr/>
          </a:p>
          <a:p>
            <a:pPr algn="just" lvl="1">
              <a:buSzPct val="75000"/>
              <a:buFont typeface="StarSymbol"/>
              <a:buChar char=""/>
            </a:pPr>
            <a:r>
              <a:rPr lang="en-US" sz="2000"/>
              <a:t>Satnford dependencies presentation:</a:t>
            </a:r>
            <a:endParaRPr/>
          </a:p>
          <a:p>
            <a:pPr algn="just" lvl="1">
              <a:buSzPct val="75000"/>
              <a:buFont typeface="StarSymbol"/>
              <a:buChar char=""/>
            </a:pPr>
            <a:endParaRPr/>
          </a:p>
        </p:txBody>
      </p:sp>
      <p:pic>
        <p:nvPicPr>
          <p:cNvPr descr="" id="4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3840480"/>
            <a:ext cx="8778240" cy="320040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Test Case 3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504000" y="156348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Sentence :</a:t>
            </a:r>
            <a:endParaRPr/>
          </a:p>
          <a:p>
            <a:pPr algn="just" lvl="1">
              <a:buSzPct val="75000"/>
              <a:buFont typeface="StarSymbol"/>
              <a:buChar char=""/>
            </a:pPr>
            <a:r>
              <a:rPr lang="en-US" sz="2000"/>
              <a:t>In total, 36 of more than 200 workers have fallen ill in the 2 weeks since the outbreak, their union said. </a:t>
            </a:r>
            <a:endParaRPr/>
          </a:p>
          <a:p>
            <a:pPr algn="just" lvl="1">
              <a:buSzPct val="75000"/>
              <a:buFont typeface="StarSymbol"/>
              <a:buChar char=""/>
            </a:pPr>
            <a:r>
              <a:rPr lang="en-US" sz="2000"/>
              <a:t>Satnford dependencies presentation:</a:t>
            </a:r>
            <a:endParaRPr/>
          </a:p>
          <a:p>
            <a:pPr algn="just" lvl="1">
              <a:buSzPct val="75000"/>
              <a:buFont typeface="StarSymbol"/>
              <a:buChar char=""/>
            </a:pPr>
            <a:endParaRPr/>
          </a:p>
        </p:txBody>
      </p:sp>
      <p:pic>
        <p:nvPicPr>
          <p:cNvPr descr="" id="12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5840" y="3474720"/>
            <a:ext cx="8321040" cy="3291840"/>
          </a:xfrm>
          <a:prstGeom prst="rect">
            <a:avLst/>
          </a:prstGeom>
        </p:spPr>
      </p:pic>
    </p:spTree>
  </p:cSld>
  <p:timing>
    <p:tnLst>
      <p:par>
        <p:cTn dur="indefinite" id="37" nodeType="tmRoot" restart="never">
          <p:childTnLst>
            <p:seq>
              <p:cTn id="3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Raw Stanford Output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639720" y="1371600"/>
            <a:ext cx="8870040" cy="60350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 sz="3600"/>
              <a:t>prep_in(fallen-11, total-2)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600"/>
              <a:t>nsubj(fallen-11, 36-4)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600"/>
              <a:t>mwe(than-7, more-6)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600"/>
              <a:t>quantmod(200-8, than-7)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600"/>
              <a:t>num(workers-9, 200-8)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600"/>
              <a:t>prep_of(36-4, workers-9)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600"/>
              <a:t>aux(fallen-11, have-10)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600"/>
              <a:t>ccomp(said-23, fallen-11)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600"/>
              <a:t>acomp(fallen-11, ill-12)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600"/>
              <a:t>det(weeks-16, the-14)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600"/>
              <a:t>num(weeks-16, 2-15)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3600"/>
              <a:t>prep_in(ill-12, weeks-16)  VS.  </a:t>
            </a:r>
            <a:r>
              <a:rPr b="1" lang="en-US" sz="3600">
                <a:solidFill>
                  <a:srgbClr val="ff0000"/>
                </a:solidFill>
              </a:rPr>
              <a:t>prep_in(fallen,weeks)</a:t>
            </a:r>
            <a:r>
              <a:rPr b="1" lang="en-US" sz="3600"/>
              <a:t> ← from visual parser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600"/>
              <a:t>det(outbreak-19, the-18)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600"/>
              <a:t>prep_since(fallen-11, outbreak-19)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600"/>
              <a:t>poss(union-22, their-21)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600"/>
              <a:t>nsubj(said-23, union-22)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3600">
                <a:solidFill>
                  <a:srgbClr val="ff0000"/>
                </a:solidFill>
              </a:rPr>
              <a:t>root(ROOT-0, said-23)</a:t>
            </a:r>
            <a:endParaRPr/>
          </a:p>
        </p:txBody>
      </p:sp>
    </p:spTree>
  </p:cSld>
  <p:timing>
    <p:tnLst>
      <p:par>
        <p:cTn dur="indefinite" id="39" nodeType="tmRoot" restart="never">
          <p:childTnLst>
            <p:seq>
              <p:cTn id="4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Raw Senna Output </a:t>
            </a:r>
            <a:endParaRPr/>
          </a:p>
        </p:txBody>
      </p:sp>
      <p:pic>
        <p:nvPicPr>
          <p:cNvPr descr="" id="12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1417680"/>
            <a:ext cx="9452160" cy="5348880"/>
          </a:xfrm>
          <a:prstGeom prst="rect">
            <a:avLst/>
          </a:prstGeom>
        </p:spPr>
      </p:pic>
    </p:spTree>
  </p:cSld>
  <p:timing>
    <p:tnLst>
      <p:par>
        <p:cTn dur="indefinite" id="41" nodeType="tmRoot" restart="never">
          <p:childTnLst>
            <p:seq>
              <p:cTn id="4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Mining Some Info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504000" y="1769040"/>
            <a:ext cx="8870040" cy="52718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 sz="2400"/>
              <a:t>4- Gathering all tokens covered by each label: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/>
              <a:t>FindArgs()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 u="sng"/>
              <a:t>said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/>
              <a:t>'V-said': [['said-23']], 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/>
              <a:t>'A0-said': [['their-21'], ['union-22']], 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/>
              <a:t>'A1-said': [['In-1'], ['total-2'], [',-3'], ['36-4'], ['of-5'], ['more-6'], ['than-7'], ['200-8'], ['workers-9'], ['have-10'], ['fallen-11'], ['ill-12'], ['in-13'], ['the-14'], ['2-15'], ['weeks-16'], ['since-17'], ['the-18'], ['outbreak-19']]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 u="sng"/>
              <a:t>fallen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/>
              <a:t>'AM-TMP-fallen': [['in-13'], ['the-14'], ['2-15'], ['weeks-16'], ['since-17'], ['the-18'], ['outbreak-19']], 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/>
              <a:t>'AM-DIS-fallen': [['In-1'], ['total-2']], 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/>
              <a:t>'A2-fallen': [['ill-12']], 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/>
              <a:t>'A1-fallen': [['36-4'], ['of-5'], ['more-6'], ['than-7'], ['200-8'], ['workers-9']], 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/>
              <a:t>'V-fallen': [['fallen-11']]}</a:t>
            </a:r>
            <a:endParaRPr/>
          </a:p>
          <a:p>
            <a:pPr lvl="4"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dur="indefinite" id="43" nodeType="tmRoot" restart="never">
          <p:childTnLst>
            <p:seq>
              <p:cTn id="4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Mining Some Info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504000" y="1769040"/>
            <a:ext cx="8870040" cy="52718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 sz="2400"/>
              <a:t>4- Gathering all tokens covered by each label: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/>
              <a:t>FindArgs()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 u="sng"/>
              <a:t>said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/>
              <a:t>'V-said': [['said-23']], 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/>
              <a:t>'A0-said': [['their-21'], ['union-22']], 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/>
              <a:t>'A1-said': [['In-1'], ['total-2'], [',-3'], ['36-4'], ['of-5'], ['more-6'], ['than-7'], ['200-8'], ['workers-9'], ['have-10'], ['fallen-11'], ['ill-12'], ['in-13'], ['the-14'], ['2-15'], ['weeks-16'], ['since-17'], ['the-18'], ['outbreak-19']]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 u="sng"/>
              <a:t>fallen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/>
              <a:t>'AM-TMP-fallen': [['in-13'], ['the-14'], ['2-15'], ['weeks-16'], ['since-17'], ['the-18'], ['outbreak-19']], 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/>
              <a:t>'AM-DIS-fallen': [['In-1'], ['total-2']], 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/>
              <a:t>'A2-fallen': [['ill-12']], 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/>
              <a:t>'A1-fallen': [['36-4'], ['of-5'], ['more-6'], ['than-7'], ['200-8'], ['workers-9']], 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/>
              <a:t>'V-fallen': [['fallen-11']]}</a:t>
            </a:r>
            <a:endParaRPr/>
          </a:p>
          <a:p>
            <a:pPr lvl="4"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dur="indefinite" id="45" nodeType="tmRoot" restart="never">
          <p:childTnLst>
            <p:seq>
              <p:cTn id="4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Mining Some Info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504000" y="1769040"/>
            <a:ext cx="8870040" cy="49975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 sz="2400"/>
              <a:t>1- Processing Senna raw output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/>
              <a:t>makeSenna()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/>
              <a:t>2- Finding </a:t>
            </a:r>
            <a:r>
              <a:rPr lang="en-US" sz="2400" u="sng"/>
              <a:t>all predicates</a:t>
            </a:r>
            <a:r>
              <a:rPr lang="en-US" sz="2400"/>
              <a:t> with label “Args=S-V”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200"/>
              <a:t> </a:t>
            </a:r>
            <a:r>
              <a:rPr lang="en-US" sz="2000"/>
              <a:t>findPreds</a:t>
            </a:r>
            <a:r>
              <a:rPr lang="en-US" sz="2400"/>
              <a:t>(</a:t>
            </a:r>
            <a:r>
              <a:rPr lang="en-US" sz="2400"/>
              <a:t>) → </a:t>
            </a:r>
            <a:r>
              <a:rPr lang="en-US"/>
              <a:t>Output</a:t>
            </a:r>
            <a:r>
              <a:rPr lang="en-US" sz="2400"/>
              <a:t> : </a:t>
            </a:r>
            <a:r>
              <a:rPr lang="en-US" sz="2000"/>
              <a:t>Verb-location , targetColumn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/>
              <a:t>[['fallen-11'], '5'], 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/>
              <a:t>[['said-23'], '6']</a:t>
            </a:r>
            <a:endParaRPr/>
          </a:p>
          <a:p>
            <a:r>
              <a:rPr lang="en-US" sz="2200"/>
              <a:t>     </a:t>
            </a:r>
            <a:r>
              <a:rPr lang="en-US" sz="2200"/>
              <a:t>3- Finding the </a:t>
            </a:r>
            <a:r>
              <a:rPr lang="en-US" sz="2200" u="sng"/>
              <a:t>domain</a:t>
            </a:r>
            <a:r>
              <a:rPr lang="en-US" sz="2200"/>
              <a:t> for each predicate (location) :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/>
              <a:t>findDomain() → Output : label  [ start , end ]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/>
              <a:t>said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/>
              <a:t>{'V-said': ['23', '23'], 'A0-said': ['21', '22'], 'A1-said': ['1', '19']}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/>
              <a:t> </a:t>
            </a:r>
            <a:r>
              <a:rPr lang="en-US" sz="2000"/>
              <a:t>fallen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/>
              <a:t>{'AM-TMP-fallen': ['13', '19'], 'AM-DIS-fallen': ['1', '2'], 'A1-fallen': ['4', '9'], 'V-fallen': ['11', '11'], 'A2-fallen': ['12', '12']}</a:t>
            </a:r>
            <a:endParaRPr/>
          </a:p>
        </p:txBody>
      </p:sp>
    </p:spTree>
  </p:cSld>
  <p:timing>
    <p:tnLst>
      <p:par>
        <p:cTn dur="indefinite" id="47" nodeType="tmRoot" restart="never">
          <p:childTnLst>
            <p:seq>
              <p:cTn id="4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Mining some Info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 sz="2400"/>
              <a:t>5- including dependency relations from stanford with senna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/>
              <a:t> </a:t>
            </a:r>
            <a:r>
              <a:rPr lang="en-US" sz="2000"/>
              <a:t>MixedArgs() → Output :label (dependency [token1, token2])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 u="sng"/>
              <a:t>said</a:t>
            </a:r>
            <a:endParaRPr/>
          </a:p>
        </p:txBody>
      </p:sp>
      <p:pic>
        <p:nvPicPr>
          <p:cNvPr descr="" id="13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822960" y="3356280"/>
            <a:ext cx="7953120" cy="3227400"/>
          </a:xfrm>
          <a:prstGeom prst="rect">
            <a:avLst/>
          </a:prstGeom>
        </p:spPr>
      </p:pic>
      <p:sp>
        <p:nvSpPr>
          <p:cNvPr id="137" name="Line 3"/>
          <p:cNvSpPr/>
          <p:nvPr/>
        </p:nvSpPr>
        <p:spPr>
          <a:xfrm flipH="1" flipV="1">
            <a:off x="3566160" y="6153480"/>
            <a:ext cx="548640" cy="978840"/>
          </a:xfrm>
          <a:prstGeom prst="line">
            <a:avLst/>
          </a:prstGeom>
          <a:ln>
            <a:solidFill>
              <a:srgbClr val="ff0000"/>
            </a:solidFill>
            <a:tailEnd len="med" type="triangle" w="med"/>
          </a:ln>
        </p:spPr>
      </p:sp>
      <p:sp>
        <p:nvSpPr>
          <p:cNvPr id="138" name="Line 4"/>
          <p:cNvSpPr/>
          <p:nvPr/>
        </p:nvSpPr>
        <p:spPr>
          <a:xfrm flipH="1" flipV="1">
            <a:off x="3108960" y="5577840"/>
            <a:ext cx="1005840" cy="1554480"/>
          </a:xfrm>
          <a:prstGeom prst="line">
            <a:avLst/>
          </a:prstGeom>
          <a:ln>
            <a:solidFill>
              <a:srgbClr val="ff0000"/>
            </a:solidFill>
            <a:tailEnd len="med" type="triangle" w="med"/>
          </a:ln>
        </p:spPr>
      </p:sp>
      <p:sp>
        <p:nvSpPr>
          <p:cNvPr id="139" name="TextShape 5"/>
          <p:cNvSpPr txBox="1"/>
          <p:nvPr/>
        </p:nvSpPr>
        <p:spPr>
          <a:xfrm>
            <a:off x="3845520" y="7132320"/>
            <a:ext cx="109224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Link-said</a:t>
            </a:r>
            <a:endParaRPr/>
          </a:p>
        </p:txBody>
      </p:sp>
      <p:sp>
        <p:nvSpPr>
          <p:cNvPr id="140" name="TextShape 6"/>
          <p:cNvSpPr txBox="1"/>
          <p:nvPr/>
        </p:nvSpPr>
        <p:spPr>
          <a:xfrm>
            <a:off x="4075920" y="3677040"/>
            <a:ext cx="9532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A1-said</a:t>
            </a:r>
            <a:endParaRPr/>
          </a:p>
        </p:txBody>
      </p:sp>
      <p:sp>
        <p:nvSpPr>
          <p:cNvPr id="141" name="TextShape 7"/>
          <p:cNvSpPr txBox="1"/>
          <p:nvPr/>
        </p:nvSpPr>
        <p:spPr>
          <a:xfrm>
            <a:off x="2468880" y="6603120"/>
            <a:ext cx="9532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A0-said</a:t>
            </a:r>
            <a:endParaRPr/>
          </a:p>
        </p:txBody>
      </p:sp>
    </p:spTree>
  </p:cSld>
  <p:timing>
    <p:tnLst>
      <p:par>
        <p:cTn dur="indefinite" id="49" nodeType="tmRoot" restart="never">
          <p:childTnLst>
            <p:seq>
              <p:cTn id="5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Mining Some Info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504000" y="1563480"/>
            <a:ext cx="8870040" cy="5660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Want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 </a:t>
            </a:r>
            <a:r>
              <a:rPr lang="en-US"/>
              <a:t>'A1-said': {'prep_in': (['fallen-11'], ['total-2'])}},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'A1-said': {'nsubj': (['fallen-11'], ['36-4'])}},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'A1-said': {'mwe': (['than-7'], ['more-6'])}},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'A1-said': {'quantmod': (['200-8'], ['than-7'])},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'A1-said': {'num': (['workers-9'], ['200-8'])}},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'A1-said': {'prep_of': (['36-4'], ['workers-9'])}},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'A1-said': {'aux': (['fallen-11'], ['have-10'])}},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'A1-said': {'acomp': (['fallen-11'], ['ill-12'])}},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'A1-said': {'det': (['weeks-16'], ['the-14'])}},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'A1-said': {'num': (['weeks-16'], ['2-15'])}},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'A1-said': {'prep_in': (['ill-12'], ['weeks-16'])}},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'A1-said': {'det': (['outbreak-19'], ['the-18'])}},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'A1-said': {'prep_since': (['fallen-11'], ['outbreak-19'])}}, 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'A0-said': {'poss': (['union-22'], ['their-21'])}}, 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'Link-said': {'ccomp': (['said-23'], ['fallen-11'])}},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'Link-said': {'nsubj': (['said-23'], ['union-22'])}}}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  <p:sp>
        <p:nvSpPr>
          <p:cNvPr id="144" name="TextShape 3"/>
          <p:cNvSpPr txBox="1"/>
          <p:nvPr/>
        </p:nvSpPr>
        <p:spPr>
          <a:xfrm>
            <a:off x="3600" y="1217160"/>
            <a:ext cx="145944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Continuing 5</a:t>
            </a:r>
            <a:endParaRPr/>
          </a:p>
        </p:txBody>
      </p:sp>
    </p:spTree>
  </p:cSld>
  <p:timing>
    <p:tnLst>
      <p:par>
        <p:cTn dur="indefinite" id="51" nodeType="tmRoot" restart="never">
          <p:childTnLst>
            <p:seq>
              <p:cTn id="5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Mining some Info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504000" y="1769040"/>
            <a:ext cx="8870040" cy="8827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 sz="2400"/>
              <a:t> </a:t>
            </a:r>
            <a:r>
              <a:rPr lang="en-US" sz="2000"/>
              <a:t>MixedArgs() → Output :label (dependency [token1, token2])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 u="sng"/>
              <a:t>fallen</a:t>
            </a:r>
            <a:endParaRPr/>
          </a:p>
        </p:txBody>
      </p:sp>
      <p:pic>
        <p:nvPicPr>
          <p:cNvPr descr="" id="14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3173400"/>
            <a:ext cx="7953120" cy="3227400"/>
          </a:xfrm>
          <a:prstGeom prst="rect">
            <a:avLst/>
          </a:prstGeom>
        </p:spPr>
      </p:pic>
      <p:sp>
        <p:nvSpPr>
          <p:cNvPr id="148" name="Line 3"/>
          <p:cNvSpPr/>
          <p:nvPr/>
        </p:nvSpPr>
        <p:spPr>
          <a:xfrm flipH="1" flipV="1">
            <a:off x="4942800" y="4297680"/>
            <a:ext cx="909360" cy="19202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49" name="Line 4"/>
          <p:cNvSpPr/>
          <p:nvPr/>
        </p:nvSpPr>
        <p:spPr>
          <a:xfrm flipH="1" flipV="1">
            <a:off x="5212080" y="4206240"/>
            <a:ext cx="640080" cy="20116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50" name="Line 5"/>
          <p:cNvSpPr/>
          <p:nvPr/>
        </p:nvSpPr>
        <p:spPr>
          <a:xfrm flipV="1">
            <a:off x="5852160" y="4297680"/>
            <a:ext cx="274320" cy="1920240"/>
          </a:xfrm>
          <a:prstGeom prst="line">
            <a:avLst/>
          </a:prstGeom>
          <a:ln>
            <a:solidFill>
              <a:srgbClr val="ff0000"/>
            </a:solidFill>
            <a:tailEnd len="med" type="triangle" w="med"/>
          </a:ln>
        </p:spPr>
      </p:sp>
      <p:sp>
        <p:nvSpPr>
          <p:cNvPr id="151" name="Line 6"/>
          <p:cNvSpPr/>
          <p:nvPr/>
        </p:nvSpPr>
        <p:spPr>
          <a:xfrm flipV="1">
            <a:off x="5852160" y="4206240"/>
            <a:ext cx="548640" cy="19202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52" name="Line 7"/>
          <p:cNvSpPr/>
          <p:nvPr/>
        </p:nvSpPr>
        <p:spPr>
          <a:xfrm flipV="1">
            <a:off x="5852160" y="4023360"/>
            <a:ext cx="822960" cy="21031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53" name="TextShape 8"/>
          <p:cNvSpPr txBox="1"/>
          <p:nvPr/>
        </p:nvSpPr>
        <p:spPr>
          <a:xfrm>
            <a:off x="2669040" y="3657600"/>
            <a:ext cx="10800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A1-fallen</a:t>
            </a:r>
            <a:endParaRPr/>
          </a:p>
        </p:txBody>
      </p:sp>
      <p:sp>
        <p:nvSpPr>
          <p:cNvPr id="154" name="TextShape 9"/>
          <p:cNvSpPr txBox="1"/>
          <p:nvPr/>
        </p:nvSpPr>
        <p:spPr>
          <a:xfrm>
            <a:off x="7075080" y="5120640"/>
            <a:ext cx="170316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AM-TMP-fallen</a:t>
            </a:r>
            <a:endParaRPr/>
          </a:p>
        </p:txBody>
      </p:sp>
      <p:sp>
        <p:nvSpPr>
          <p:cNvPr id="155" name="TextShape 10"/>
          <p:cNvSpPr txBox="1"/>
          <p:nvPr/>
        </p:nvSpPr>
        <p:spPr>
          <a:xfrm>
            <a:off x="5365080" y="6217920"/>
            <a:ext cx="12186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Link-fallen</a:t>
            </a:r>
            <a:endParaRPr/>
          </a:p>
        </p:txBody>
      </p:sp>
      <p:sp>
        <p:nvSpPr>
          <p:cNvPr id="156" name="TextShape 11"/>
          <p:cNvSpPr txBox="1"/>
          <p:nvPr/>
        </p:nvSpPr>
        <p:spPr>
          <a:xfrm>
            <a:off x="337320" y="4023360"/>
            <a:ext cx="9810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AM-DIS</a:t>
            </a:r>
            <a:endParaRPr/>
          </a:p>
        </p:txBody>
      </p:sp>
    </p:spTree>
  </p:cSld>
  <p:timing>
    <p:tnLst>
      <p:par>
        <p:cTn dur="indefinite" id="53" nodeType="tmRoot" restart="never">
          <p:childTnLst>
            <p:seq>
              <p:cTn id="5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Mining Some Info</a:t>
            </a:r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504000" y="1563480"/>
            <a:ext cx="8870040" cy="5660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fallen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/>
              <a:t>2: {'A1-fallen': {'mwe': (['than-7'], ['more-6'])}},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/>
              <a:t>3: {'A1-fallen': {'quantmod': (['200-8'], ['than-7'])}},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/>
              <a:t>4: {'A1-fallen': {'num': (['workers-9'], ['200-8'])}},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/>
              <a:t>5: {'A1-fallen': {'prep_of': (['36-4'], ['workers-9'])}}, 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/>
              <a:t>7: {'AM-TMP-fallen': {'det': (['weeks-16'], ['the-14'])}},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/>
              <a:t>8: {'AM-TMP-fallen': {'num': (['weeks-16'], ['2-15'])}},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/>
              <a:t>9: {'AM-TMP-fallen': {'det': (['outbreak-19'], ['the-18'])}}, 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/>
              <a:t>0: {'Link-fallen': {'prep_in': (['fallen-11'], ['total-2'])}},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/>
              <a:t>1: {'Link-fallen': {'nsubj': (['fallen-11'], ['36-4'])}},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/>
              <a:t>10: {'Link-fallen': {'prep_since': (['fallen-11'], ['outbreak-19'])}}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/>
              <a:t>6: {'Link-fallen': {'</a:t>
            </a:r>
            <a:r>
              <a:rPr lang="en-US" sz="2000">
                <a:solidFill>
                  <a:srgbClr val="ff0000"/>
                </a:solidFill>
              </a:rPr>
              <a:t>acomp': (['fallen-11'], ['ill-12'])}</a:t>
            </a:r>
            <a:r>
              <a:rPr lang="en-US" sz="2000"/>
              <a:t>}, 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  <p:sp>
        <p:nvSpPr>
          <p:cNvPr id="159" name="TextShape 3"/>
          <p:cNvSpPr txBox="1"/>
          <p:nvPr/>
        </p:nvSpPr>
        <p:spPr>
          <a:xfrm>
            <a:off x="3600" y="1217160"/>
            <a:ext cx="145944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Continuing 5</a:t>
            </a:r>
            <a:endParaRPr/>
          </a:p>
        </p:txBody>
      </p:sp>
      <p:sp>
        <p:nvSpPr>
          <p:cNvPr id="160" name="TextShape 4"/>
          <p:cNvSpPr txBox="1"/>
          <p:nvPr/>
        </p:nvSpPr>
        <p:spPr>
          <a:xfrm>
            <a:off x="6492240" y="3585600"/>
            <a:ext cx="3277440" cy="11142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Exception link from Argi to Argj</a:t>
            </a:r>
            <a:endParaRPr/>
          </a:p>
          <a:p>
            <a:r>
              <a:rPr lang="en-US"/>
              <a:t>-ill belongs to A2</a:t>
            </a:r>
            <a:endParaRPr/>
          </a:p>
          <a:p>
            <a:r>
              <a:rPr lang="en-US"/>
              <a:t>-Weeks belongs to AM-TMP</a:t>
            </a:r>
            <a:endParaRPr/>
          </a:p>
          <a:p>
            <a:r>
              <a:rPr lang="en-US"/>
              <a:t>-prep_in connects them</a:t>
            </a:r>
            <a:endParaRPr/>
          </a:p>
        </p:txBody>
      </p:sp>
    </p:spTree>
  </p:cSld>
  <p:timing>
    <p:tnLst>
      <p:par>
        <p:cTn dur="indefinite" id="55" nodeType="tmRoot" restart="never">
          <p:childTnLst>
            <p:seq>
              <p:cTn id="5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1000440"/>
            <a:ext cx="8870040" cy="63093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det (total-2 ,  A-1  )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nsubjpass (reported-21 ,  total-2  )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amod (individuals-5 ,  316-4  )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prep_of (total-2 ,  individuals-5  )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partmod (individuals-5 ,  infected-6  )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det  (strains-10 ,  the-8  )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nn (strains-10 ,  outbreak-9  )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prep_with (infected-6 ,  strains-10  )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nn (Bareilly-15 ,  _-12  )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nn (Bareilly-15 ,  Salmonella-13  )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nn (Bareilly-15 ,  _-14  )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prep_of (strains-10 ,  Bareilly-15  )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nn (Salmonella_Nchanga-18 ,  _-17  )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prep_of (strains-10 ,  Salmonella_Nchanga-18  )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conj_or (Bareilly-15 ,  Salmonella_Nchanga-18  )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aux (reported-21 ,  have-19  )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auxpass (reported-21 ,  been-20  )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>
                <a:solidFill>
                  <a:srgbClr val="ff0000"/>
                </a:solidFill>
              </a:rPr>
              <a:t>root (ROOT-0 ,  reported-21  )</a:t>
            </a:r>
            <a:r>
              <a:rPr lang="en-US">
                <a:solidFill>
                  <a:srgbClr val="ff0000"/>
                </a:solidFill>
              </a:rPr>
              <a:t>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num (states-24 ,  26-23  )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prep_from (reported-21 ,  states-24  )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det (District-27 ,  the-26  )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prep_from (reported-21 ,  District-27  )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conj_and (states-24 ,  District-27  )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prep_of (District-27 ,  Columbia-29  ) 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354960" y="457200"/>
            <a:ext cx="4399920" cy="543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Raw Stanford Output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buSzPct val="45000"/>
              <a:buFont typeface="StarSymbol"/>
              <a:buChar char=""/>
            </a:pPr>
            <a:r>
              <a:rPr lang="en-US"/>
              <a:t>Fixed the Exception</a:t>
            </a:r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504000" y="1769040"/>
            <a:ext cx="8870040" cy="55461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fallen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2: {'A1-fallen': {'mwe': (['than-7'], ['more-6'])}},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3: {'A1-fallen': {'quantmod': (['200-8'], ['than-7'])}},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4: {'A1-fallen': {'num': (['workers-9'], ['200-8'])}},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5: {'A1-fallen': {'prep_of': (['36-4'], ['workers-9'])}},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7: {'AM-TMP-fallen': {'det': (['weeks-16'], ['the-14'])}},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8: {'AM-TMP-fallen': {'num': (['weeks-16'], ['2-15'])}},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10: {'AM-TMP-fallen': {'det': (['outbreak-19'], ['the-18'])}},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9: {'Link-AM-TMP-fallen-A2-fallen': {'prep_in': (['ill-12'], ['weeks-16'])}},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0: {'Link-fallen': {'prep_in': (['fallen-11'], ['total-2'])}},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1: {'Link-fallen': {'nsubj': (['fallen-11'], ['36-4'])}},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 </a:t>
            </a:r>
            <a:r>
              <a:rPr lang="en-US"/>
              <a:t>6: {'Link-fallen': {'acomp': (['fallen-11'], ['ill-12'])}}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11: {'Link-fallen': {'prep_since': (['fallen-11'], ['outbreak-19'])}}}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dur="indefinite" id="57" nodeType="tmRoot" restart="never">
          <p:childTnLst>
            <p:seq>
              <p:cTn id="5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5" name="TextShape 3"/>
          <p:cNvSpPr txBox="1"/>
          <p:nvPr/>
        </p:nvSpPr>
        <p:spPr>
          <a:xfrm>
            <a:off x="2103120" y="3017520"/>
            <a:ext cx="5860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a--b</a:t>
            </a:r>
            <a:endParaRPr/>
          </a:p>
        </p:txBody>
      </p:sp>
    </p:spTree>
  </p:cSld>
  <p:timing>
    <p:tnLst>
      <p:par>
        <p:cTn dur="indefinite" id="59" nodeType="tmRoot" restart="never">
          <p:childTnLst>
            <p:seq>
              <p:cTn id="6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350280" y="188280"/>
            <a:ext cx="4038840" cy="543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Raw Senna Output</a:t>
            </a:r>
            <a:endParaRPr/>
          </a:p>
        </p:txBody>
      </p:sp>
      <p:pic>
        <p:nvPicPr>
          <p:cNvPr descr="" id="4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5760" y="1737360"/>
            <a:ext cx="9509760" cy="5394960"/>
          </a:xfrm>
          <a:prstGeom prst="rect">
            <a:avLst/>
          </a:prstGeom>
        </p:spPr>
      </p:pic>
      <p:sp>
        <p:nvSpPr>
          <p:cNvPr id="46" name="TextShape 2"/>
          <p:cNvSpPr txBox="1"/>
          <p:nvPr/>
        </p:nvSpPr>
        <p:spPr>
          <a:xfrm>
            <a:off x="548640" y="1097280"/>
            <a:ext cx="70524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There are 2 predicates in this table, related columns are highlighted.</a:t>
            </a:r>
            <a:endParaRPr/>
          </a:p>
        </p:txBody>
      </p:sp>
      <p:sp>
        <p:nvSpPr>
          <p:cNvPr id="47" name="TextShape 3"/>
          <p:cNvSpPr txBox="1"/>
          <p:nvPr/>
        </p:nvSpPr>
        <p:spPr>
          <a:xfrm>
            <a:off x="2710440" y="1443600"/>
            <a:ext cx="3070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1</a:t>
            </a:r>
            <a:endParaRPr/>
          </a:p>
        </p:txBody>
      </p:sp>
      <p:sp>
        <p:nvSpPr>
          <p:cNvPr id="48" name="TextShape 4"/>
          <p:cNvSpPr txBox="1"/>
          <p:nvPr/>
        </p:nvSpPr>
        <p:spPr>
          <a:xfrm>
            <a:off x="3533400" y="1443600"/>
            <a:ext cx="3070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2</a:t>
            </a:r>
            <a:endParaRPr/>
          </a:p>
        </p:txBody>
      </p:sp>
      <p:sp>
        <p:nvSpPr>
          <p:cNvPr id="49" name="TextShape 5"/>
          <p:cNvSpPr txBox="1"/>
          <p:nvPr/>
        </p:nvSpPr>
        <p:spPr>
          <a:xfrm>
            <a:off x="4206240" y="1443600"/>
            <a:ext cx="3070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3</a:t>
            </a:r>
            <a:endParaRPr/>
          </a:p>
        </p:txBody>
      </p:sp>
      <p:sp>
        <p:nvSpPr>
          <p:cNvPr id="50" name="TextShape 6"/>
          <p:cNvSpPr txBox="1"/>
          <p:nvPr/>
        </p:nvSpPr>
        <p:spPr>
          <a:xfrm>
            <a:off x="5087880" y="1443600"/>
            <a:ext cx="3070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4</a:t>
            </a:r>
            <a:endParaRPr/>
          </a:p>
        </p:txBody>
      </p:sp>
      <p:sp>
        <p:nvSpPr>
          <p:cNvPr id="51" name="TextShape 7"/>
          <p:cNvSpPr txBox="1"/>
          <p:nvPr/>
        </p:nvSpPr>
        <p:spPr>
          <a:xfrm>
            <a:off x="6126480" y="1443600"/>
            <a:ext cx="3070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5</a:t>
            </a:r>
            <a:endParaRPr/>
          </a:p>
        </p:txBody>
      </p:sp>
      <p:sp>
        <p:nvSpPr>
          <p:cNvPr id="52" name="TextShape 8"/>
          <p:cNvSpPr txBox="1"/>
          <p:nvPr/>
        </p:nvSpPr>
        <p:spPr>
          <a:xfrm>
            <a:off x="7589520" y="1391040"/>
            <a:ext cx="3070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6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Mining Some Info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 sz="2400"/>
              <a:t>1- Processing Senna raw output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/>
              <a:t>makeSenna()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/>
              <a:t>2- Finding </a:t>
            </a:r>
            <a:r>
              <a:rPr lang="en-US" sz="2400" u="sng"/>
              <a:t>all predicates</a:t>
            </a:r>
            <a:r>
              <a:rPr lang="en-US" sz="2400"/>
              <a:t> with label “Args=S-V”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200"/>
              <a:t> </a:t>
            </a:r>
            <a:r>
              <a:rPr lang="en-US" sz="2000"/>
              <a:t>findPreds</a:t>
            </a:r>
            <a:r>
              <a:rPr lang="en-US" sz="2400"/>
              <a:t>(</a:t>
            </a:r>
            <a:r>
              <a:rPr lang="en-US" sz="2400"/>
              <a:t>) → </a:t>
            </a:r>
            <a:r>
              <a:rPr lang="en-US"/>
              <a:t>Output</a:t>
            </a:r>
            <a:r>
              <a:rPr lang="en-US" sz="2400"/>
              <a:t> : </a:t>
            </a:r>
            <a:r>
              <a:rPr lang="en-US" sz="2000"/>
              <a:t>Verb-location , targetColumn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200"/>
              <a:t>  </a:t>
            </a:r>
            <a:r>
              <a:rPr lang="en-US" sz="2200"/>
              <a:t>[</a:t>
            </a:r>
            <a:r>
              <a:rPr lang="en-US" sz="2000"/>
              <a:t>  ['infected - 6'], '5' ]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/>
              <a:t>  </a:t>
            </a:r>
            <a:r>
              <a:rPr lang="en-US" sz="2000"/>
              <a:t>[  ['reported - 17'], '6' ]</a:t>
            </a:r>
            <a:endParaRPr/>
          </a:p>
          <a:p>
            <a:r>
              <a:rPr lang="en-US" sz="2200"/>
              <a:t>     </a:t>
            </a:r>
            <a:r>
              <a:rPr lang="en-US" sz="2200"/>
              <a:t>3- Finding the </a:t>
            </a:r>
            <a:r>
              <a:rPr lang="en-US" sz="2200" u="sng"/>
              <a:t>domain</a:t>
            </a:r>
            <a:r>
              <a:rPr lang="en-US" sz="2200"/>
              <a:t> for each predicate (location) :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/>
              <a:t>findDomain() → Output : label  [ start , end ]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/>
              <a:t>reported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/>
              <a:t>{'A1-reported':  ['1', '14'], 'V-reported':  ['17', '17'], 'A0-reported':  ['18', '25']}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/>
              <a:t> </a:t>
            </a:r>
            <a:r>
              <a:rPr lang="en-US" sz="2000"/>
              <a:t>infected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/>
              <a:t>{ 'A1-infected':  ['1', '5'], 'V-infected':  ['6', '6'] ,</a:t>
            </a:r>
            <a:r>
              <a:rPr lang="en-US" sz="2000"/>
              <a:t>'A2-infected':  ['7', '14']}</a:t>
            </a:r>
            <a:endParaRPr/>
          </a:p>
        </p:txBody>
      </p:sp>
      <p:sp>
        <p:nvSpPr>
          <p:cNvPr id="55" name="Line 3"/>
          <p:cNvSpPr/>
          <p:nvPr/>
        </p:nvSpPr>
        <p:spPr>
          <a:xfrm flipH="1" flipV="1">
            <a:off x="2926080" y="5267880"/>
            <a:ext cx="274320" cy="127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6" name="Line 4"/>
          <p:cNvSpPr/>
          <p:nvPr/>
        </p:nvSpPr>
        <p:spPr>
          <a:xfrm flipV="1">
            <a:off x="2560320" y="5852160"/>
            <a:ext cx="182880" cy="301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7" name="Line 5"/>
          <p:cNvSpPr/>
          <p:nvPr/>
        </p:nvSpPr>
        <p:spPr>
          <a:xfrm flipH="1" flipV="1">
            <a:off x="6858000" y="5852160"/>
            <a:ext cx="182880" cy="301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8" name="Line 6"/>
          <p:cNvSpPr/>
          <p:nvPr/>
        </p:nvSpPr>
        <p:spPr>
          <a:xfrm flipV="1">
            <a:off x="7223760" y="5303520"/>
            <a:ext cx="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9" name="Line 7"/>
          <p:cNvSpPr/>
          <p:nvPr/>
        </p:nvSpPr>
        <p:spPr>
          <a:xfrm flipH="1" flipV="1">
            <a:off x="4846320" y="5852160"/>
            <a:ext cx="91440" cy="301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60" name="Line 8"/>
          <p:cNvSpPr/>
          <p:nvPr/>
        </p:nvSpPr>
        <p:spPr>
          <a:xfrm flipV="1">
            <a:off x="4754880" y="5303520"/>
            <a:ext cx="9144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Mining Some Info</a:t>
            </a:r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 sz="2400"/>
              <a:t>4- Gathering all tokens covered by each label: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/>
              <a:t>FindArgs()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 u="sng"/>
              <a:t>reported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1400">
                <a:solidFill>
                  <a:srgbClr val="ff0000"/>
                </a:solidFill>
              </a:rPr>
              <a:t>'A1-reported'</a:t>
            </a:r>
            <a:r>
              <a:rPr lang="en-US" sz="1400"/>
              <a:t>: ['A-1' ],  ['total-2' ],  ['of-3' ],  ['316-4' ],  ['individuals-5' ],  ['infected-6' ],  ['with-7' ],  ['the-8' ],  ['outbreak-9' ],  ['strains-10' ],  ['of-11' ],  ['SalmonellaBareilly-12' ],  ['or-13' ],  ['SalmonellaNchanga-14' ] 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1400">
                <a:solidFill>
                  <a:srgbClr val="ff0000"/>
                </a:solidFill>
              </a:rPr>
              <a:t>'V-reported</a:t>
            </a:r>
            <a:r>
              <a:rPr lang="en-US" sz="1400"/>
              <a:t>':  ['reported-17' ]  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/>
              <a:t>'</a:t>
            </a:r>
            <a:r>
              <a:rPr b="1" lang="en-US" sz="1400">
                <a:solidFill>
                  <a:srgbClr val="ff0000"/>
                </a:solidFill>
              </a:rPr>
              <a:t>A0-reported</a:t>
            </a:r>
            <a:r>
              <a:rPr lang="en-US" sz="1400"/>
              <a:t>':  ['from-18' ],  ['26-19' ],  ['states-20' ],  ['and-21' ],  ['the-22' ],  ['District-23' ],  ['of-24' ],  ['Columbia-25' ] 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 u="sng"/>
              <a:t>Infected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/>
              <a:t>'</a:t>
            </a:r>
            <a:r>
              <a:rPr b="1" lang="en-US" sz="1400">
                <a:solidFill>
                  <a:srgbClr val="008000"/>
                </a:solidFill>
              </a:rPr>
              <a:t>V-infected</a:t>
            </a:r>
            <a:r>
              <a:rPr lang="en-US" sz="1400"/>
              <a:t>': ['infected-6']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/>
              <a:t>'</a:t>
            </a:r>
            <a:r>
              <a:rPr b="1" lang="en-US" sz="1400">
                <a:solidFill>
                  <a:srgbClr val="008000"/>
                </a:solidFill>
              </a:rPr>
              <a:t>A1-infected</a:t>
            </a:r>
            <a:r>
              <a:rPr lang="en-US" sz="1400"/>
              <a:t>': ['A-1'], ['total-2'], ['of-3'], ['316-4'], ['individuals-5'] 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/>
              <a:t>'</a:t>
            </a:r>
            <a:r>
              <a:rPr b="1" lang="en-US" sz="1400">
                <a:solidFill>
                  <a:srgbClr val="008000"/>
                </a:solidFill>
              </a:rPr>
              <a:t>A2-infected</a:t>
            </a:r>
            <a:r>
              <a:rPr lang="en-US" sz="1400"/>
              <a:t>': ['with-7'], ['the-8'], ['outbreak-9'], ['strains-10'], ['of-11'], ['SalmonellaBareilly-12'], ['or-13'], ['SalmonellaNchanga-14']</a:t>
            </a:r>
            <a:endParaRPr/>
          </a:p>
          <a:p>
            <a:pPr lvl="4"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Mining some Info</a:t>
            </a:r>
            <a:endParaRPr/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 sz="2400"/>
              <a:t>5- including dependency relations from stanford with senna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/>
              <a:t> </a:t>
            </a:r>
            <a:r>
              <a:rPr lang="en-US" sz="2000"/>
              <a:t>MixedArgs() → Output :label (dependency [token1, token2])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 u="sng"/>
              <a:t>reported</a:t>
            </a:r>
            <a:endParaRPr/>
          </a:p>
        </p:txBody>
      </p:sp>
      <p:pic>
        <p:nvPicPr>
          <p:cNvPr descr="" id="6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0080" y="3108960"/>
            <a:ext cx="8778240" cy="3200400"/>
          </a:xfrm>
          <a:prstGeom prst="rect">
            <a:avLst/>
          </a:prstGeom>
        </p:spPr>
      </p:pic>
      <p:sp>
        <p:nvSpPr>
          <p:cNvPr id="66" name="TextShape 3"/>
          <p:cNvSpPr txBox="1"/>
          <p:nvPr/>
        </p:nvSpPr>
        <p:spPr>
          <a:xfrm>
            <a:off x="718560" y="6407280"/>
            <a:ext cx="138456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A1-reported</a:t>
            </a:r>
            <a:endParaRPr/>
          </a:p>
        </p:txBody>
      </p:sp>
      <p:sp>
        <p:nvSpPr>
          <p:cNvPr id="67" name="TextShape 4"/>
          <p:cNvSpPr txBox="1"/>
          <p:nvPr/>
        </p:nvSpPr>
        <p:spPr>
          <a:xfrm>
            <a:off x="5839200" y="6511680"/>
            <a:ext cx="138456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A0-reported</a:t>
            </a:r>
            <a:endParaRPr/>
          </a:p>
        </p:txBody>
      </p:sp>
      <p:sp>
        <p:nvSpPr>
          <p:cNvPr id="68" name="Line 5"/>
          <p:cNvSpPr/>
          <p:nvPr/>
        </p:nvSpPr>
        <p:spPr>
          <a:xfrm flipH="1" flipV="1">
            <a:off x="3566160" y="5212080"/>
            <a:ext cx="91440" cy="1737360"/>
          </a:xfrm>
          <a:prstGeom prst="line">
            <a:avLst/>
          </a:prstGeom>
          <a:ln>
            <a:solidFill>
              <a:srgbClr val="ff0000"/>
            </a:solidFill>
            <a:tailEnd len="med" type="triangle" w="med"/>
          </a:ln>
        </p:spPr>
      </p:sp>
      <p:sp>
        <p:nvSpPr>
          <p:cNvPr id="69" name="Line 6"/>
          <p:cNvSpPr/>
          <p:nvPr/>
        </p:nvSpPr>
        <p:spPr>
          <a:xfrm flipV="1">
            <a:off x="3657600" y="5577840"/>
            <a:ext cx="914400" cy="1371600"/>
          </a:xfrm>
          <a:prstGeom prst="line">
            <a:avLst/>
          </a:prstGeom>
          <a:ln>
            <a:solidFill>
              <a:srgbClr val="ff0000"/>
            </a:solidFill>
            <a:tailEnd len="med" type="triangle" w="med"/>
          </a:ln>
        </p:spPr>
      </p:sp>
      <p:sp>
        <p:nvSpPr>
          <p:cNvPr id="70" name="Line 7"/>
          <p:cNvSpPr/>
          <p:nvPr/>
        </p:nvSpPr>
        <p:spPr>
          <a:xfrm flipV="1">
            <a:off x="3657600" y="5394960"/>
            <a:ext cx="1280160" cy="1554480"/>
          </a:xfrm>
          <a:prstGeom prst="line">
            <a:avLst/>
          </a:prstGeom>
          <a:ln>
            <a:solidFill>
              <a:srgbClr val="ff0000"/>
            </a:solidFill>
            <a:tailEnd len="med" type="triangle" w="med"/>
          </a:ln>
        </p:spPr>
      </p:sp>
      <p:sp>
        <p:nvSpPr>
          <p:cNvPr id="71" name="TextShape 8"/>
          <p:cNvSpPr txBox="1"/>
          <p:nvPr/>
        </p:nvSpPr>
        <p:spPr>
          <a:xfrm>
            <a:off x="2926080" y="6968880"/>
            <a:ext cx="152352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Link-reported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Mining Some Info</a:t>
            </a:r>
            <a:endParaRPr/>
          </a:p>
        </p:txBody>
      </p:sp>
      <p:sp>
        <p:nvSpPr>
          <p:cNvPr id="73" name="TextShape 2"/>
          <p:cNvSpPr txBox="1"/>
          <p:nvPr/>
        </p:nvSpPr>
        <p:spPr>
          <a:xfrm>
            <a:off x="504000" y="1769040"/>
            <a:ext cx="8870040" cy="54547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Reported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/>
              <a:t>0: {'A1-reported': {'det': (['total-2'], ['A-1'])}},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/>
              <a:t>2: {'A1-reported': {'amod': (['individuals-5'], ['316-4'])}},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/>
              <a:t>3: {'A1-reported': {'prep_of': (['total-2'], ['individuals-5'])}},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/>
              <a:t>4: {'A1-reported': {'partmod': (['individuals-5'], ['infected-6'])}},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/>
              <a:t>5: {'A1-reported': {'det': (['strains-10'], ['the-8'])}},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/>
              <a:t>6: {'A1-reported': {'nn': (['strains-10'], ['outbreak-9'])}},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/>
              <a:t>7: {'A1-reported': {'prep_with': (['infected-6'], ['strains-10'])}},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/>
              <a:t>8: {'A1-reported': {'prep_of': (['strains-10'], ['SalmonellaBareilly-12'])}},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/>
              <a:t>9: {'A1-reported': {'prep_of': (['strains-10'], ['SalmonellaNchanga-14'])}},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/>
              <a:t>10: {'A1-reported': {'conj_or': (['SalmonellaBareilly-12'], ['SalmonellaNchanga-14'])}}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/>
              <a:t>11: {'A0-reported': {'num': (['states-20'], ['26-19'])}},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/>
              <a:t>13: {'A0-reported': {'det': (['District-23'], ['the-22'])}},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/>
              <a:t>15: {'A0-reported': {'conj_and': (['states-20'], ['District-23'])}},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/>
              <a:t>16: {'A0-reported': {'prep_of': (['District-23'], ['Columbia-25'])}}}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/>
              <a:t>1: {'</a:t>
            </a:r>
            <a:r>
              <a:rPr b="1" lang="en-US" sz="2200">
                <a:solidFill>
                  <a:srgbClr val="0000ff"/>
                </a:solidFill>
              </a:rPr>
              <a:t>Link-reported</a:t>
            </a:r>
            <a:r>
              <a:rPr lang="en-US" sz="2200"/>
              <a:t>': {'nsubjpass': (['reported-17'], ['total-2'])}}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/>
              <a:t>12: {'</a:t>
            </a:r>
            <a:r>
              <a:rPr b="1" lang="en-US" sz="2200">
                <a:solidFill>
                  <a:srgbClr val="0000ff"/>
                </a:solidFill>
              </a:rPr>
              <a:t>Link-reported</a:t>
            </a:r>
            <a:r>
              <a:rPr lang="en-US" sz="2200"/>
              <a:t>': {'prep_from': (['reported-17'], ['states-20'])}},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/>
              <a:t>14: {</a:t>
            </a:r>
            <a:r>
              <a:rPr b="1" lang="en-US" sz="2200">
                <a:solidFill>
                  <a:srgbClr val="0000ff"/>
                </a:solidFill>
              </a:rPr>
              <a:t>'Link-reported</a:t>
            </a:r>
            <a:r>
              <a:rPr lang="en-US" sz="2200"/>
              <a:t>': {'prep_from': (['reported-17'], ['District-23'])}},</a:t>
            </a:r>
            <a:endParaRPr/>
          </a:p>
        </p:txBody>
      </p:sp>
      <p:sp>
        <p:nvSpPr>
          <p:cNvPr id="74" name="TextShape 3"/>
          <p:cNvSpPr txBox="1"/>
          <p:nvPr/>
        </p:nvSpPr>
        <p:spPr>
          <a:xfrm>
            <a:off x="3600" y="1217160"/>
            <a:ext cx="145944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Continuing 5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Mining some Info</a:t>
            </a:r>
            <a:endParaRPr/>
          </a:p>
        </p:txBody>
      </p:sp>
      <p:sp>
        <p:nvSpPr>
          <p:cNvPr id="76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 sz="2600" u="sng"/>
              <a:t>Infected</a:t>
            </a:r>
            <a:endParaRPr/>
          </a:p>
          <a:p>
            <a:pPr lvl="2">
              <a:buSzPct val="45000"/>
              <a:buFont typeface="StarSymbol"/>
              <a:buChar char=""/>
            </a:pPr>
            <a:endParaRPr/>
          </a:p>
        </p:txBody>
      </p:sp>
      <p:sp>
        <p:nvSpPr>
          <p:cNvPr id="77" name="TextShape 3"/>
          <p:cNvSpPr txBox="1"/>
          <p:nvPr/>
        </p:nvSpPr>
        <p:spPr>
          <a:xfrm>
            <a:off x="91440" y="1280160"/>
            <a:ext cx="145944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Continuing 5</a:t>
            </a:r>
            <a:endParaRPr/>
          </a:p>
        </p:txBody>
      </p:sp>
      <p:pic>
        <p:nvPicPr>
          <p:cNvPr descr="" id="7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4000" y="2286000"/>
            <a:ext cx="8778240" cy="3200400"/>
          </a:xfrm>
          <a:prstGeom prst="rect">
            <a:avLst/>
          </a:prstGeom>
        </p:spPr>
      </p:pic>
      <p:sp>
        <p:nvSpPr>
          <p:cNvPr id="79" name="Line 4"/>
          <p:cNvSpPr/>
          <p:nvPr/>
        </p:nvSpPr>
        <p:spPr>
          <a:xfrm flipH="1" flipV="1">
            <a:off x="3291840" y="3657600"/>
            <a:ext cx="365760" cy="2834640"/>
          </a:xfrm>
          <a:prstGeom prst="line">
            <a:avLst/>
          </a:prstGeom>
          <a:ln>
            <a:solidFill>
              <a:srgbClr val="ff0000"/>
            </a:solidFill>
            <a:tailEnd len="med" type="triangle" w="med"/>
          </a:ln>
        </p:spPr>
      </p:sp>
      <p:sp>
        <p:nvSpPr>
          <p:cNvPr id="80" name="Line 5"/>
          <p:cNvSpPr/>
          <p:nvPr/>
        </p:nvSpPr>
        <p:spPr>
          <a:xfrm flipV="1">
            <a:off x="3657600" y="3474720"/>
            <a:ext cx="548640" cy="301752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81" name="TextShape 6"/>
          <p:cNvSpPr txBox="1"/>
          <p:nvPr/>
        </p:nvSpPr>
        <p:spPr>
          <a:xfrm>
            <a:off x="768600" y="2926080"/>
            <a:ext cx="133452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A1-infected</a:t>
            </a:r>
            <a:endParaRPr/>
          </a:p>
        </p:txBody>
      </p:sp>
      <p:sp>
        <p:nvSpPr>
          <p:cNvPr id="82" name="TextShape 7"/>
          <p:cNvSpPr txBox="1"/>
          <p:nvPr/>
        </p:nvSpPr>
        <p:spPr>
          <a:xfrm>
            <a:off x="5669280" y="2743200"/>
            <a:ext cx="133452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A2-infected</a:t>
            </a:r>
            <a:endParaRPr/>
          </a:p>
        </p:txBody>
      </p:sp>
      <p:sp>
        <p:nvSpPr>
          <p:cNvPr id="83" name="TextShape 8"/>
          <p:cNvSpPr txBox="1"/>
          <p:nvPr/>
        </p:nvSpPr>
        <p:spPr>
          <a:xfrm>
            <a:off x="3017520" y="6492240"/>
            <a:ext cx="147312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Link-infected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