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130-EE9F-4559-96D3-F033561AECE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FF4A-252B-45D3-8DFD-FDD05BA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9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130-EE9F-4559-96D3-F033561AECE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FF4A-252B-45D3-8DFD-FDD05BA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130-EE9F-4559-96D3-F033561AECE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FF4A-252B-45D3-8DFD-FDD05BA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0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130-EE9F-4559-96D3-F033561AECE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FF4A-252B-45D3-8DFD-FDD05BA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130-EE9F-4559-96D3-F033561AECE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FF4A-252B-45D3-8DFD-FDD05BA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7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130-EE9F-4559-96D3-F033561AECE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FF4A-252B-45D3-8DFD-FDD05BA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130-EE9F-4559-96D3-F033561AECE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FF4A-252B-45D3-8DFD-FDD05BA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130-EE9F-4559-96D3-F033561AECE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FF4A-252B-45D3-8DFD-FDD05BA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6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130-EE9F-4559-96D3-F033561AECE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FF4A-252B-45D3-8DFD-FDD05BA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130-EE9F-4559-96D3-F033561AECE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FF4A-252B-45D3-8DFD-FDD05BA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130-EE9F-4559-96D3-F033561AECE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EFF4A-252B-45D3-8DFD-FDD05BA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9130-EE9F-4559-96D3-F033561AECE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EFF4A-252B-45D3-8DFD-FDD05BA6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8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zmsGyTyDJE" TargetMode="External"/><Relationship Id="rId2" Type="http://schemas.openxmlformats.org/officeDocument/2006/relationships/hyperlink" Target="https://github.com/MiSTerFPG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eeve/MiSTerManua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MiSTer</a:t>
            </a:r>
            <a:r>
              <a:rPr lang="en-US" b="1" dirty="0" smtClean="0"/>
              <a:t> FPGA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“Preserving the </a:t>
            </a:r>
            <a:r>
              <a:rPr lang="en-US" dirty="0" smtClean="0"/>
              <a:t>Past </a:t>
            </a:r>
            <a:r>
              <a:rPr lang="en-US" dirty="0" smtClean="0"/>
              <a:t>of </a:t>
            </a:r>
            <a:r>
              <a:rPr lang="en-US" dirty="0" smtClean="0"/>
              <a:t>Computing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Alan Reeve</a:t>
            </a:r>
            <a:br>
              <a:rPr lang="en-US" dirty="0" smtClean="0"/>
            </a:br>
            <a:r>
              <a:rPr lang="en-US" dirty="0" smtClean="0"/>
              <a:t>Vintage Computing Festival Midwest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7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Preserving Hardware in HDL is a low level and long term method of preserving old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MiSTer</a:t>
            </a:r>
            <a:r>
              <a:rPr lang="en-US" dirty="0" smtClean="0"/>
              <a:t> is certainly among the top FPGA devices for retro computing in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MiSTer</a:t>
            </a:r>
            <a:r>
              <a:rPr lang="en-US" dirty="0" smtClean="0"/>
              <a:t> does have its limits and just like a modern day PC will be replaced by better, future hardware so will it, but the logic of HDL can be ported relatively easily (vs creating it in the first 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Documenting the hardware is important too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4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Who am I?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44128"/>
            <a:ext cx="87671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tarted </a:t>
            </a:r>
            <a:r>
              <a:rPr lang="en-US" dirty="0" smtClean="0"/>
              <a:t>in computing with an Apple II (grade school)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Migrated to Atari 8-bit writing commercial </a:t>
            </a:r>
            <a:r>
              <a:rPr lang="en-US" dirty="0" smtClean="0"/>
              <a:t>software, including </a:t>
            </a:r>
            <a:r>
              <a:rPr lang="en-US" dirty="0" smtClean="0"/>
              <a:t>Diamond 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 then Atari ST and PC clones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Interested in retro gaming and computing </a:t>
            </a:r>
            <a:r>
              <a:rPr lang="en-US" dirty="0" smtClean="0"/>
              <a:t>in the early 90s when I discovered </a:t>
            </a:r>
            <a:r>
              <a:rPr lang="en-US" dirty="0" err="1" smtClean="0"/>
              <a:t>ColecoVision</a:t>
            </a:r>
            <a:r>
              <a:rPr lang="en-US" dirty="0" smtClean="0"/>
              <a:t> </a:t>
            </a:r>
            <a:r>
              <a:rPr lang="en-US" dirty="0" smtClean="0"/>
              <a:t>games </a:t>
            </a:r>
            <a:r>
              <a:rPr lang="en-US" dirty="0" smtClean="0"/>
              <a:t>(on </a:t>
            </a:r>
            <a:r>
              <a:rPr lang="en-US" dirty="0" smtClean="0"/>
              <a:t>the Internet </a:t>
            </a:r>
            <a:r>
              <a:rPr lang="en-US" dirty="0" smtClean="0"/>
              <a:t>newsgroups) were $5 </a:t>
            </a:r>
            <a:r>
              <a:rPr lang="en-US" dirty="0" smtClean="0"/>
              <a:t>(Venture, Turbo,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Fortunate enough to collect when it was affordable in the 90s and early 2000s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Interested in emulation </a:t>
            </a:r>
            <a:r>
              <a:rPr lang="en-US" dirty="0" smtClean="0"/>
              <a:t>ever since </a:t>
            </a:r>
            <a:r>
              <a:rPr lang="en-US" dirty="0" smtClean="0"/>
              <a:t>trying to emulate the Atari 8-bits on the Atari ST (hint: not enough power)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Found that accurate emulation </a:t>
            </a:r>
            <a:r>
              <a:rPr lang="en-US" dirty="0" smtClean="0"/>
              <a:t>really became </a:t>
            </a:r>
            <a:r>
              <a:rPr lang="en-US" dirty="0" smtClean="0"/>
              <a:t>feasible </a:t>
            </a:r>
            <a:r>
              <a:rPr lang="en-US" dirty="0" smtClean="0"/>
              <a:t>with PCs in the early 90s with </a:t>
            </a:r>
            <a:r>
              <a:rPr lang="en-US" dirty="0" err="1" smtClean="0"/>
              <a:t>Sparcade</a:t>
            </a:r>
            <a:r>
              <a:rPr lang="en-US" dirty="0" smtClean="0"/>
              <a:t> being the breakthrough (arcade emulator by Dave Spicer that really doesn’t get the credit it deserves as MAME quickly took over)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Thinks </a:t>
            </a:r>
            <a:r>
              <a:rPr lang="en-US" dirty="0" smtClean="0"/>
              <a:t>preservation of these old machines is culturally important (all of them!)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Thinks </a:t>
            </a:r>
            <a:r>
              <a:rPr lang="en-US" dirty="0" smtClean="0"/>
              <a:t>learning computing on these old machines has substantial benefits </a:t>
            </a:r>
            <a:r>
              <a:rPr lang="en-US" dirty="0" smtClean="0"/>
              <a:t>(as </a:t>
            </a:r>
            <a:r>
              <a:rPr lang="en-US" dirty="0" smtClean="0"/>
              <a:t>one can understand everything that’s going on, but who can tell me what every process on any given PC is doing</a:t>
            </a:r>
            <a:r>
              <a:rPr lang="en-US" dirty="0" smtClean="0"/>
              <a:t>?)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565" y="1944128"/>
            <a:ext cx="2124618" cy="28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 do we preserve these old machines?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20202"/>
              </p:ext>
            </p:extLst>
          </p:nvPr>
        </p:nvGraphicFramePr>
        <p:xfrm>
          <a:off x="838200" y="1690689"/>
          <a:ext cx="10515600" cy="452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39558"/>
                <a:gridCol w="2618242"/>
                <a:gridCol w="2628900"/>
              </a:tblGrid>
              <a:tr h="452888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Maintenance</a:t>
                      </a:r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sz="1600" b="0" dirty="0" smtClean="0"/>
                        <a:t>Keep repairing old systems to keep them working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b="0" dirty="0" smtClean="0"/>
                        <a:t>Pros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Gold Standard</a:t>
                      </a:r>
                      <a:r>
                        <a:rPr lang="en-US" sz="1400" b="0" baseline="0" dirty="0" smtClean="0"/>
                        <a:t> (100% authentic)</a:t>
                      </a:r>
                      <a:endParaRPr lang="en-US" sz="1400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Parts harder to find / Costly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Need electronics</a:t>
                      </a:r>
                      <a:r>
                        <a:rPr lang="en-US" sz="1400" b="0" baseline="0" dirty="0" smtClean="0"/>
                        <a:t> knowledge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/>
                        <a:t>Space for each computer (and everyone needs a backup)</a:t>
                      </a:r>
                      <a:endParaRPr lang="en-US" sz="1400" b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Re-Creation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1600" b="0" dirty="0" smtClean="0"/>
                        <a:t>Create new hardware that is the same as the old hardware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l"/>
                      <a:r>
                        <a:rPr lang="en-US" b="0" dirty="0" smtClean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Close to or same</a:t>
                      </a:r>
                      <a:r>
                        <a:rPr lang="en-US" sz="1400" b="0" baseline="0" dirty="0" smtClean="0"/>
                        <a:t> as gold standard?</a:t>
                      </a:r>
                      <a:endParaRPr lang="en-US" sz="1400" b="0" dirty="0" smtClean="0"/>
                    </a:p>
                    <a:p>
                      <a:pPr algn="l"/>
                      <a:endParaRPr lang="en-US" b="0" dirty="0" smtClean="0"/>
                    </a:p>
                    <a:p>
                      <a:pPr algn="l"/>
                      <a:r>
                        <a:rPr lang="en-US" b="0" dirty="0" smtClean="0"/>
                        <a:t>Cons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Costly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600" dirty="0" smtClean="0"/>
                    </a:p>
                    <a:p>
                      <a:pPr algn="ctr"/>
                      <a:r>
                        <a:rPr lang="en-US" sz="9600" dirty="0" smtClean="0"/>
                        <a:t>?</a:t>
                      </a:r>
                      <a:endParaRPr 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Emulation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1600" b="0" dirty="0" smtClean="0"/>
                        <a:t>Writing code on a really fast (relative to the original) computer that tries to act</a:t>
                      </a:r>
                      <a:r>
                        <a:rPr lang="en-US" sz="1600" b="0" baseline="0" dirty="0" smtClean="0"/>
                        <a:t> like the original</a:t>
                      </a:r>
                    </a:p>
                    <a:p>
                      <a:endParaRPr lang="en-US" b="0" baseline="0" dirty="0" smtClean="0"/>
                    </a:p>
                    <a:p>
                      <a:r>
                        <a:rPr lang="en-US" b="0" baseline="0" dirty="0" smtClean="0"/>
                        <a:t>Pros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/>
                        <a:t>Cheap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/>
                        <a:t>Digital space only</a:t>
                      </a:r>
                    </a:p>
                    <a:p>
                      <a:endParaRPr lang="en-US" b="0" baseline="0" dirty="0" smtClean="0"/>
                    </a:p>
                    <a:p>
                      <a:r>
                        <a:rPr lang="en-US" b="0" baseline="0" dirty="0" smtClean="0"/>
                        <a:t>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/>
                        <a:t>Functionally not the same as the original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59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…or </a:t>
            </a:r>
            <a:r>
              <a:rPr lang="en-US" b="1" dirty="0" err="1" smtClean="0"/>
              <a:t>MiSTer</a:t>
            </a:r>
            <a:r>
              <a:rPr lang="en-US" b="1" dirty="0" smtClean="0"/>
              <a:t> FPGA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77080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FPGA stands for Field Programmable Gate Array which is a software oriented way of creating hardware via a program that describes the logic gates necessary to create an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MiSTer</a:t>
            </a:r>
            <a:r>
              <a:rPr lang="en-US" dirty="0" smtClean="0"/>
              <a:t> is an FPGA oriented solution and is a successor to the </a:t>
            </a:r>
            <a:r>
              <a:rPr lang="en-US" dirty="0" err="1" smtClean="0"/>
              <a:t>MiST</a:t>
            </a:r>
            <a:r>
              <a:rPr lang="en-US" dirty="0" smtClean="0"/>
              <a:t> where ‘</a:t>
            </a:r>
            <a:r>
              <a:rPr lang="en-US" dirty="0" err="1" smtClean="0"/>
              <a:t>Mi</a:t>
            </a:r>
            <a:r>
              <a:rPr lang="en-US" dirty="0" smtClean="0"/>
              <a:t>’ comes from </a:t>
            </a:r>
            <a:r>
              <a:rPr lang="en-US" dirty="0" err="1" smtClean="0"/>
              <a:t>MiniMig</a:t>
            </a:r>
            <a:r>
              <a:rPr lang="en-US" dirty="0" smtClean="0"/>
              <a:t> (an Amiga FPGA solution) and ‘ST’ from the Atari 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HDL (Hardware Definition Language) one can recreate the actual ICs </a:t>
            </a:r>
            <a:r>
              <a:rPr lang="en-US" dirty="0" smtClean="0"/>
              <a:t>that </a:t>
            </a:r>
            <a:r>
              <a:rPr lang="en-US" dirty="0" smtClean="0"/>
              <a:t>comprise these older computers in software with pinpoint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Easier to recreate when original logic diagrams are available otherwise much experimentation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HDL ‘software’ recreation of a piece of hardware is called a ‘core’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Just like with software emulation the results are only as good as the ‘code’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Unlike software emulation a ‘perfect’ core is an exact re-creation of the piece of hardware it intends to re-create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MiSTer</a:t>
            </a:r>
            <a:r>
              <a:rPr lang="en-US" dirty="0" smtClean="0"/>
              <a:t> is an Open Source project (for the most part) with most cores available at </a:t>
            </a:r>
            <a:r>
              <a:rPr lang="en-US" dirty="0" smtClean="0">
                <a:hlinkClick r:id="rId2"/>
              </a:rPr>
              <a:t>https://github.com/MiSTerFPGA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Pretty good YouTube summary: </a:t>
            </a:r>
            <a:r>
              <a:rPr lang="en-US" dirty="0" smtClean="0">
                <a:hlinkClick r:id="rId3"/>
              </a:rPr>
              <a:t>https://youtu.be/izmsGyTyDJE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3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can it do today?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04353"/>
              </p:ext>
            </p:extLst>
          </p:nvPr>
        </p:nvGraphicFramePr>
        <p:xfrm>
          <a:off x="838200" y="1548714"/>
          <a:ext cx="10515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280910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Acorn Archimedes, Atom, Electron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Altair 8800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Amstrad CPC, PCW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Apple I, </a:t>
                      </a:r>
                      <a:r>
                        <a:rPr lang="en-US" b="0" dirty="0" err="1" smtClean="0"/>
                        <a:t>IIe</a:t>
                      </a:r>
                      <a:r>
                        <a:rPr lang="en-US" b="0" dirty="0" smtClean="0"/>
                        <a:t> and Mac Plus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Atari 8-bit</a:t>
                      </a:r>
                      <a:r>
                        <a:rPr lang="en-US" b="0" baseline="0" dirty="0" smtClean="0"/>
                        <a:t> and</a:t>
                      </a:r>
                      <a:r>
                        <a:rPr lang="en-US" b="0" dirty="0" smtClean="0"/>
                        <a:t> 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Bandai RX-78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BBC Micro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Commodore 16, Plus/4, 64, Amiga, PET and VIC-20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Interact Home Computer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Jupiter 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Mattel Aquarius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MSX/2/2+/3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NEC PC-88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/>
                        <a:t>Orao</a:t>
                      </a:r>
                      <a:endParaRPr lang="en-US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Oric-1, </a:t>
                      </a:r>
                      <a:r>
                        <a:rPr lang="en-US" b="0" dirty="0" err="1" smtClean="0"/>
                        <a:t>Atmos</a:t>
                      </a:r>
                      <a:endParaRPr lang="en-US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PC XT, 486DX33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PDP-11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Sam Coupe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Sinclair QL, ZX Spectrum, ZX80, ZX81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/>
                        <a:t>Spectravideo</a:t>
                      </a:r>
                      <a:r>
                        <a:rPr lang="en-US" b="0" dirty="0" smtClean="0"/>
                        <a:t> SV-328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TRS-80 </a:t>
                      </a:r>
                      <a:r>
                        <a:rPr lang="en-US" b="0" dirty="0" err="1" smtClean="0"/>
                        <a:t>CoCo</a:t>
                      </a:r>
                      <a:r>
                        <a:rPr lang="en-US" b="0" dirty="0" smtClean="0"/>
                        <a:t> 2, CoCo3, MC-10, Model 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X68000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ZX Spectrum Next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Adventure Vision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Emmerson Arcadia 2001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Bally </a:t>
                      </a:r>
                      <a:r>
                        <a:rPr lang="en-US" b="0" dirty="0" err="1" smtClean="0"/>
                        <a:t>Astrocade</a:t>
                      </a:r>
                      <a:endParaRPr lang="en-US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Atari 2600/5200/7800/Lynx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/>
                        <a:t>ColecoVision</a:t>
                      </a:r>
                      <a:endParaRPr lang="en-US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Fairchild Channel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/>
                        <a:t>Interton</a:t>
                      </a:r>
                      <a:r>
                        <a:rPr lang="en-US" b="0" dirty="0" smtClean="0"/>
                        <a:t> VC 4000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Neo Geo AES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Nintendo Game Boy, GBC, GBA, NES, SNES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Mattel Intellivision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Magnavox Odyssey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Sega Master System, Genesis, Sega CD, 32x and Game Gear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Sony PlayStation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TurboGrafx-16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/>
                        <a:t>Vectrex</a:t>
                      </a:r>
                      <a:endParaRPr lang="en-US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/>
                        <a:t>WonderSwan</a:t>
                      </a:r>
                      <a:r>
                        <a:rPr lang="en-US" b="0" dirty="0" smtClean="0"/>
                        <a:t>/WS Color</a:t>
                      </a:r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pPr algn="ctr"/>
                      <a:r>
                        <a:rPr lang="en-US" b="0" dirty="0" smtClean="0"/>
                        <a:t>…Many Arcade Cores…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58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MiSTer</a:t>
            </a:r>
            <a:r>
              <a:rPr lang="en-US" b="1" dirty="0" smtClean="0"/>
              <a:t> Limitations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Just like any computer </a:t>
            </a:r>
            <a:r>
              <a:rPr lang="en-US" dirty="0" err="1" smtClean="0"/>
              <a:t>MiSTer</a:t>
            </a:r>
            <a:r>
              <a:rPr lang="en-US" dirty="0" smtClean="0"/>
              <a:t> does have memory and speed limitations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Maxes out around technology created around 1995 as made evident by the PC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PlayStation core is excellent (1995 game system with 3D graphics)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other, better and more costly FPGA chips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…but there’s still plenty of pre-1995 stuff to preserve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5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MiSTer</a:t>
            </a:r>
            <a:r>
              <a:rPr lang="en-US" b="1" dirty="0" smtClean="0"/>
              <a:t> Manual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2026508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users of </a:t>
            </a:r>
            <a:r>
              <a:rPr lang="en-US" dirty="0" err="1" smtClean="0"/>
              <a:t>MiSTer</a:t>
            </a:r>
            <a:r>
              <a:rPr lang="en-US" dirty="0" smtClean="0"/>
              <a:t> just want to play old retro games with minimal effort and while I can appreciate that and the work </a:t>
            </a:r>
            <a:r>
              <a:rPr lang="en-US" dirty="0" smtClean="0"/>
              <a:t>that </a:t>
            </a:r>
            <a:r>
              <a:rPr lang="en-US" dirty="0" smtClean="0"/>
              <a:t>goes into creating a good, menu driven game compilation I </a:t>
            </a:r>
            <a:r>
              <a:rPr lang="en-US" dirty="0" smtClean="0"/>
              <a:t>think </a:t>
            </a:r>
            <a:r>
              <a:rPr lang="en-US" dirty="0" smtClean="0"/>
              <a:t>it’s </a:t>
            </a:r>
            <a:r>
              <a:rPr lang="en-US" dirty="0"/>
              <a:t>also important </a:t>
            </a:r>
            <a:r>
              <a:rPr lang="en-US" dirty="0" smtClean="0"/>
              <a:t>to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Appreciate the technology and where we’ve come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 these old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Continue to be able to develop software for these old systems</a:t>
            </a:r>
          </a:p>
        </p:txBody>
      </p:sp>
    </p:spTree>
    <p:extLst>
      <p:ext uri="{BB962C8B-B14F-4D97-AF65-F5344CB8AC3E}">
        <p14:creationId xmlns:p14="http://schemas.microsoft.com/office/powerpoint/2010/main" val="302376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MiSTer</a:t>
            </a:r>
            <a:r>
              <a:rPr lang="en-US" b="1" dirty="0" smtClean="0"/>
              <a:t> Manual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16684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MiSTer</a:t>
            </a:r>
            <a:r>
              <a:rPr lang="en-US" dirty="0" smtClean="0"/>
              <a:t> Manual is my effort at creating that ‘What do I do when I first turn this on?’ instructions for all of these systems.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https://github.com/adreeve/MiSTerManual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Break things into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Overview (Hardware Specs)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Keyboard Mapping Info (How do I type stuff?)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(Typed commands and/or how to use the GUI)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Storage (How do I load/save stuff?)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Getting started with programming (Often using BASIC)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Links to more comprehensive documentation (Taking the next step)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0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 do I get a </a:t>
            </a:r>
            <a:r>
              <a:rPr lang="en-US" b="1" dirty="0" err="1" smtClean="0"/>
              <a:t>MiSTer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Terasic</a:t>
            </a:r>
            <a:r>
              <a:rPr lang="en-US" dirty="0" smtClean="0"/>
              <a:t> DE-10 Nano Board ($180/$220ish but out of stock at present)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I/O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(128MB SD 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USB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together a pretty complete one will cost around $400-$500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I’ve purchased from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UltimateMister.com (Ricardo </a:t>
            </a:r>
            <a:r>
              <a:rPr lang="en-US" dirty="0" err="1" smtClean="0"/>
              <a:t>Saraiva</a:t>
            </a:r>
            <a:r>
              <a:rPr lang="en-US" dirty="0" smtClean="0"/>
              <a:t> available in the FB group)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many other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Plenty of info at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MisterFPGA.org Message Boards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Facebook = </a:t>
            </a:r>
            <a:r>
              <a:rPr lang="en-US" dirty="0" err="1" smtClean="0"/>
              <a:t>MiSTer</a:t>
            </a:r>
            <a:r>
              <a:rPr lang="en-US" dirty="0" smtClean="0"/>
              <a:t> FPGA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Discord = </a:t>
            </a:r>
            <a:r>
              <a:rPr lang="en-US" dirty="0" err="1" smtClean="0"/>
              <a:t>MiSTer</a:t>
            </a:r>
            <a:r>
              <a:rPr lang="en-US" dirty="0" smtClean="0"/>
              <a:t>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7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929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MiSTer FPGA</vt:lpstr>
      <vt:lpstr>Who am I?</vt:lpstr>
      <vt:lpstr>How do we preserve these old machines?</vt:lpstr>
      <vt:lpstr>…or MiSTer FPGA</vt:lpstr>
      <vt:lpstr>What can it do today?</vt:lpstr>
      <vt:lpstr>MiSTer Limitations</vt:lpstr>
      <vt:lpstr>MiSTer Manual</vt:lpstr>
      <vt:lpstr>MiSTer Manual</vt:lpstr>
      <vt:lpstr>How do I get a MiSTer?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MiSTer FPGA</dc:title>
  <dc:creator>Alan Reeve</dc:creator>
  <cp:lastModifiedBy>Alan Reeve</cp:lastModifiedBy>
  <cp:revision>14</cp:revision>
  <cp:lastPrinted>2022-09-09T03:17:49Z</cp:lastPrinted>
  <dcterms:created xsi:type="dcterms:W3CDTF">2022-09-08T02:19:29Z</dcterms:created>
  <dcterms:modified xsi:type="dcterms:W3CDTF">2022-09-10T22:47:24Z</dcterms:modified>
</cp:coreProperties>
</file>