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2" r:id="rId16"/>
    <p:sldId id="270" r:id="rId17"/>
    <p:sldId id="274" r:id="rId18"/>
    <p:sldId id="271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AB84-1A54-474E-A4F1-367A12305F6B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B1BEF-9816-4BF7-98BE-3391F941B7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22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Nos ayudan a escribir código más reutilizable, mantenible y escalable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384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mixins</a:t>
            </a:r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funciones de uso global. Es importante no generar ningún CSS en las 2 primeras capas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86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restablecer y / o normalizar estilos, definición de tamaño de caja, etc. Esta es la primera capa que genera CSS real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63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estilo para elementos HTML desnudos (como H1, A, etc.). Estos vienen con un estilo predeterminado del navegador para que podamos redefinirlos aquí.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36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29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selectores basados ​​en clases que definen patrones de diseño no decorados, por ejemplo, objetos de medios conocidos de OOCSS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37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193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componentes</a:t>
            </a:r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específicos de la interfaz de usuario. Aquí es donde tiene lugar la mayor parte de nuestro trabajo y nuestros componentes de la interfaz de usuario a menudo están compuestos de objetos y componentes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1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utilidades y clases auxiliares con la capacidad de anular cualquier cosa anterior al triángulo, por ejemplo. ocultar clase auxiliar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39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077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Átomos serán por lo tanto: estado del ‘post’, ‘</a:t>
            </a:r>
            <a:r>
              <a:rPr lang="es-C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</a:t>
            </a:r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del ‘post’, título del ‘post’, </a:t>
            </a:r>
            <a:r>
              <a:rPr lang="es-C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autor, botón.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43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5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‘post’ en su conjunto será definido como molécula.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44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0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Siguiendo con la sucesión, un organismo sería la lista de ‘posts’ y su menú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45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5737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plantilla será el resultado de combinar diferentes organismos: nuestro producto completo.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46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73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Estas son algunas de las metodologías, principios y arquitecturas que más se usan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73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OOCSS se centra básicamente en la reutilización de código, la búsqueda de patrones y la abstracción de componentes, consiguiendo así hojas de estilo más eficientes, rápidas y mucho más fáciles de mantener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33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OOCSS se centra básicamente en la reutilización de código, la búsqueda de patrones y la abstracción de componentes, consiguiendo así hojas de estilo más eficientes, rápidas y mucho más fáciles de mantener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4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OOCSS se centra básicamente en la reutilización de código, la búsqueda de patrones y la abstracción de componentes, consiguiendo así hojas de estilo más eficientes, rápidas y mucho más fáciles de mantener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94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OOCSS se centra básicamente en la reutilización de código, la búsqueda de patrones y la abstracción de componentes, consiguiendo así hojas de estilo más eficientes, rápidas y mucho más fáciles de mantener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10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OOCSS se centra básicamente en la reutilización de código, la búsqueda de patrones y la abstracción de componentes, consiguiendo así hojas de estilo más eficientes, rápidas y mucho más fáciles de mantener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36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https://keepinguptodate.com/pages/2020/05/bem-visually-explained/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70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utiliza con preprocesadores y contiene fuentes, definiciones de colores, </a:t>
            </a:r>
            <a:r>
              <a:rPr lang="es-C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B1BEF-9816-4BF7-98BE-3391F941B7CD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58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8109-B914-4A54-A0BF-2272E1069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Metodologías CSS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F0A10-B4DD-48D1-975B-2FCB20008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53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CB6ED-3CFF-4BE8-8F72-7179842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Aqui</a:t>
            </a:r>
            <a:r>
              <a:rPr lang="en-US" sz="5400" dirty="0"/>
              <a:t> </a:t>
            </a:r>
            <a:r>
              <a:rPr lang="en-US" sz="5400" dirty="0" err="1"/>
              <a:t>podemos</a:t>
            </a:r>
            <a:r>
              <a:rPr lang="en-US" sz="5400" dirty="0"/>
              <a:t> </a:t>
            </a:r>
            <a:r>
              <a:rPr lang="en-US" sz="5400" dirty="0" err="1"/>
              <a:t>hacer</a:t>
            </a:r>
            <a:r>
              <a:rPr lang="en-US" sz="5400" dirty="0"/>
              <a:t> </a:t>
            </a:r>
            <a:r>
              <a:rPr lang="en-US" sz="5400" dirty="0" err="1"/>
              <a:t>uso</a:t>
            </a:r>
            <a:r>
              <a:rPr lang="en-US" sz="5400" dirty="0"/>
              <a:t> de una </a:t>
            </a:r>
            <a:r>
              <a:rPr lang="en-US" sz="5400" dirty="0" err="1"/>
              <a:t>utilidad</a:t>
            </a:r>
            <a:r>
              <a:rPr lang="en-US" sz="5400" dirty="0"/>
              <a:t> para transformer el </a:t>
            </a:r>
            <a:r>
              <a:rPr lang="en-US" sz="5400" dirty="0" err="1"/>
              <a:t>texto</a:t>
            </a:r>
            <a:endParaRPr lang="en-US" sz="5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56939-E85F-4AD3-B574-8F8C91A4D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A374A477-3F18-4367-9F4F-41EF32804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7118F-E6D1-49D9-BC34-F000C7C581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226" y="2038956"/>
            <a:ext cx="4174333" cy="27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6BB9-EAC1-4552-A65F-65299151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BEM (MODIFICADOR DE BLOQUES DE ELEMENTOS)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A3D3-A680-40EB-A5B3-33AA179D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BEM constituye la metodología que usaremos para </a:t>
            </a:r>
            <a:r>
              <a:rPr lang="es-CO" b="1" dirty="0"/>
              <a:t>nombrar y clasificar selectores CSS de manera estricta, transparente e informativa</a:t>
            </a:r>
            <a:r>
              <a:rPr lang="es-CO" dirty="0"/>
              <a:t>. Este método se basa en nombrar las clases en un modo muy específico, ayudándonos a distinguir de manera simple de qué objeto hablamos y si tiene o no aplicado algún tipo de modificador en su estilo, ya sea por interacción del usuario, o por tipología del objeto. Cuando utilicemos la metodología BEM, deberemos tener en cuenta que solamente usaremos nombres de clases, nunca </a:t>
            </a:r>
            <a:r>
              <a:rPr lang="es-CO" dirty="0" err="1"/>
              <a:t>IDs</a:t>
            </a:r>
            <a:r>
              <a:rPr lang="es-CO" dirty="0"/>
              <a:t>, para fomentar así la reutilización de código.</a:t>
            </a:r>
          </a:p>
        </p:txBody>
      </p:sp>
    </p:spTree>
    <p:extLst>
      <p:ext uri="{BB962C8B-B14F-4D97-AF65-F5344CB8AC3E}">
        <p14:creationId xmlns:p14="http://schemas.microsoft.com/office/powerpoint/2010/main" val="426189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0FB1-B8DB-4411-9605-024FE91F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Para una mejor explicación</a:t>
            </a:r>
          </a:p>
        </p:txBody>
      </p:sp>
      <p:pic>
        <p:nvPicPr>
          <p:cNvPr id="1026" name="Picture 2" descr="Why your CSS needs BEM">
            <a:extLst>
              <a:ext uri="{FF2B5EF4-FFF2-40B4-BE49-F238E27FC236}">
                <a16:creationId xmlns:a16="http://schemas.microsoft.com/office/drawing/2014/main" id="{8A92727A-FF17-4BF6-ADD4-DC2A85BA79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7" y="2774782"/>
            <a:ext cx="4738928" cy="32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of BEM on an alert block">
            <a:extLst>
              <a:ext uri="{FF2B5EF4-FFF2-40B4-BE49-F238E27FC236}">
                <a16:creationId xmlns:a16="http://schemas.microsoft.com/office/drawing/2014/main" id="{4ADE036D-30A6-4F29-8DFD-733F91A0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31" y="2774781"/>
            <a:ext cx="6462177" cy="32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6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057-74EE-47E4-85ED-67C9904A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DDA8-7975-4206-B24A-867E2AEC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Bloque</a:t>
            </a:r>
          </a:p>
          <a:p>
            <a:r>
              <a:rPr lang="es-CO" dirty="0"/>
              <a:t>El Elemento</a:t>
            </a:r>
          </a:p>
          <a:p>
            <a:r>
              <a:rPr lang="es-CO" dirty="0"/>
              <a:t>El Modificador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215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057-74EE-47E4-85ED-67C9904A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Bloque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DDA8-7975-4206-B24A-867E2AEC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Representa la entidad independiente, es decir, el </a:t>
            </a:r>
            <a:r>
              <a:rPr lang="es-CO" b="1" dirty="0"/>
              <a:t>objeto al que aplicar el estilo.</a:t>
            </a:r>
            <a:r>
              <a:rPr lang="es-CO" dirty="0"/>
              <a:t> Un bloque puede componerse de otros bloques. Un buscador simple es un bloque simple, mientras que la cabecera de una web es un bloque compuesto.</a:t>
            </a:r>
          </a:p>
        </p:txBody>
      </p:sp>
    </p:spTree>
    <p:extLst>
      <p:ext uri="{BB962C8B-B14F-4D97-AF65-F5344CB8AC3E}">
        <p14:creationId xmlns:p14="http://schemas.microsoft.com/office/powerpoint/2010/main" val="313516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F2D81B91-66E8-40A0-9D19-CE982506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A9A4F4F-3A81-4476-8B3C-B813A7880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2">
              <a:extLst>
                <a:ext uri="{FF2B5EF4-FFF2-40B4-BE49-F238E27FC236}">
                  <a16:creationId xmlns:a16="http://schemas.microsoft.com/office/drawing/2014/main" id="{7F5BC480-A675-42F8-80B5-76C9E6748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3FE29E8-F9C8-441E-B337-F85C7816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E5E5A9-7559-4CE1-91A4-35844879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417638"/>
            <a:ext cx="10843880" cy="420932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5356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057-74EE-47E4-85ED-67C9904A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Elemento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DDA8-7975-4206-B24A-867E2AEC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Figura como una </a:t>
            </a:r>
            <a:r>
              <a:rPr lang="es-CO" b="1" dirty="0"/>
              <a:t>pieza concreta, de un Bloque cualquiera, que cumple una función</a:t>
            </a:r>
            <a:r>
              <a:rPr lang="es-CO" dirty="0"/>
              <a:t>. Evidentemente, un bloque puede estar compuesto de varios elementos. Las clases con las que identificamos cada elemento las escribiremos después del nombre del bloque, y las separaremos con dos guiones bajos</a:t>
            </a:r>
          </a:p>
        </p:txBody>
      </p:sp>
    </p:spTree>
    <p:extLst>
      <p:ext uri="{BB962C8B-B14F-4D97-AF65-F5344CB8AC3E}">
        <p14:creationId xmlns:p14="http://schemas.microsoft.com/office/powerpoint/2010/main" val="128198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068C15-CBD1-483B-A397-441DE560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29" y="867386"/>
            <a:ext cx="10293780" cy="53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057-74EE-47E4-85ED-67C9904A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Modificador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DDA8-7975-4206-B24A-867E2AEC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Son las entidades que usaremos para definir la apariencia o comportamiento de un Bloque o Elemento concreto. Su uso es opcional, pero nos será muy </a:t>
            </a:r>
            <a:r>
              <a:rPr lang="es-CO" b="1" dirty="0"/>
              <a:t>útil para separar claramente el objeto de su estilo gráfico</a:t>
            </a:r>
            <a:r>
              <a:rPr lang="es-CO" dirty="0"/>
              <a:t>.</a:t>
            </a:r>
          </a:p>
          <a:p>
            <a:r>
              <a:rPr lang="es-CO" dirty="0"/>
              <a:t>Los Modificadores los representaremos con doble </a:t>
            </a:r>
            <a:r>
              <a:rPr lang="es-CO" dirty="0" err="1"/>
              <a:t>guión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163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C46085-0C38-489A-B578-DB0C2050F8F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62986" y="616688"/>
            <a:ext cx="8609013" cy="53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1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44F3-429B-48BE-A394-7BDC3D29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s-CO" b="1" dirty="0"/>
              <a:t>OOCSS</a:t>
            </a:r>
          </a:p>
          <a:p>
            <a:r>
              <a:rPr lang="es-CO" b="1" dirty="0"/>
              <a:t>BEM</a:t>
            </a:r>
          </a:p>
          <a:p>
            <a:r>
              <a:rPr lang="es-CO" b="1" dirty="0"/>
              <a:t>SMACSS</a:t>
            </a:r>
          </a:p>
          <a:p>
            <a:r>
              <a:rPr lang="es-CO" b="1" dirty="0"/>
              <a:t>ITCSS</a:t>
            </a:r>
          </a:p>
          <a:p>
            <a:r>
              <a:rPr lang="es-CO" b="1" dirty="0"/>
              <a:t>ATOMIC DESIGN</a:t>
            </a:r>
          </a:p>
        </p:txBody>
      </p:sp>
    </p:spTree>
    <p:extLst>
      <p:ext uri="{BB962C8B-B14F-4D97-AF65-F5344CB8AC3E}">
        <p14:creationId xmlns:p14="http://schemas.microsoft.com/office/powerpoint/2010/main" val="215840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E59B5DA-6A01-42D3-9797-1F2903BFE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6225"/>
            <a:ext cx="950595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2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73A8-AF85-40A5-B2CD-660195B0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SMACSS(ARQUITECTURA EN CSS ESCALABLE Y MODULAR)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1BD1-DFB1-4977-934A-094E4CD6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el núcleo de SMACSS (Arquitectura en CSS Escalable y Modular) está la categorización. Al clasificar las reglas CSS, comenzamos a ver patrones y podemos definir mejores prácticas en torno a cada uno de estos patrones.</a:t>
            </a:r>
          </a:p>
          <a:p>
            <a:r>
              <a:rPr lang="es-CO" dirty="0"/>
              <a:t>Cada categoría tiene ciertas pautas que se aplican a ella. Esta separación algo sucinta nos permite hacernos preguntas durante el proceso de desarrollo. ¿Cómo vamos a codificar las cosas y </a:t>
            </a:r>
            <a:r>
              <a:rPr lang="es-CO" i="1" dirty="0"/>
              <a:t>por</a:t>
            </a:r>
            <a:r>
              <a:rPr lang="es-CO" dirty="0"/>
              <a:t> qué las vamos a codificar de esa manera?</a:t>
            </a:r>
          </a:p>
        </p:txBody>
      </p:sp>
    </p:spTree>
    <p:extLst>
      <p:ext uri="{BB962C8B-B14F-4D97-AF65-F5344CB8AC3E}">
        <p14:creationId xmlns:p14="http://schemas.microsoft.com/office/powerpoint/2010/main" val="298733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E9B408-A4F0-4A65-A6A9-7AF34466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Para una mejor explicación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C361A2-C6ED-4DA2-8EBF-0C4493CCB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85925"/>
            <a:ext cx="9525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28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9821-1BED-4D37-A26E-F720FF7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Básicos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1EC7F-5462-4E12-9D93-61283C61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Reglas básicas</a:t>
            </a:r>
          </a:p>
          <a:p>
            <a:r>
              <a:rPr lang="es-CO" dirty="0"/>
              <a:t>Reglas del </a:t>
            </a:r>
            <a:r>
              <a:rPr lang="es-CO" dirty="0" err="1"/>
              <a:t>layout</a:t>
            </a:r>
            <a:endParaRPr lang="es-CO" dirty="0"/>
          </a:p>
          <a:p>
            <a:r>
              <a:rPr lang="es-CO" dirty="0"/>
              <a:t>Reglas de módulos</a:t>
            </a:r>
          </a:p>
          <a:p>
            <a:r>
              <a:rPr lang="es-CO" dirty="0"/>
              <a:t>Reglas de estado</a:t>
            </a:r>
          </a:p>
          <a:p>
            <a:r>
              <a:rPr lang="es-CO" dirty="0"/>
              <a:t>Reglas de temas</a:t>
            </a:r>
          </a:p>
        </p:txBody>
      </p:sp>
    </p:spTree>
    <p:extLst>
      <p:ext uri="{BB962C8B-B14F-4D97-AF65-F5344CB8AC3E}">
        <p14:creationId xmlns:p14="http://schemas.microsoft.com/office/powerpoint/2010/main" val="319988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9821-1BED-4D37-A26E-F720FF7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básicas (base)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544E-D330-4D17-B573-65975DA3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20248"/>
          </a:xfrm>
        </p:spPr>
        <p:txBody>
          <a:bodyPr/>
          <a:lstStyle/>
          <a:p>
            <a:r>
              <a:rPr lang="es-CO" dirty="0"/>
              <a:t>Se establecen los estilos por defectos de los elementos HTML individuales, los típicos selectores CSS de tipo. Por ejemplo</a:t>
            </a:r>
            <a:r>
              <a:rPr lang="es-CO" b="1" dirty="0"/>
              <a:t>, </a:t>
            </a:r>
            <a:r>
              <a:rPr lang="es-CO" b="1" dirty="0" err="1"/>
              <a:t>reset</a:t>
            </a:r>
            <a:r>
              <a:rPr lang="es-CO" b="1" dirty="0"/>
              <a:t>, </a:t>
            </a:r>
            <a:r>
              <a:rPr lang="es-CO" b="1" dirty="0" err="1"/>
              <a:t>html</a:t>
            </a:r>
            <a:r>
              <a:rPr lang="es-CO" b="1" dirty="0"/>
              <a:t>, </a:t>
            </a:r>
            <a:r>
              <a:rPr lang="es-CO" b="1" dirty="0" err="1"/>
              <a:t>body</a:t>
            </a:r>
            <a:r>
              <a:rPr lang="es-CO" b="1" dirty="0"/>
              <a:t>, </a:t>
            </a:r>
            <a:r>
              <a:rPr lang="es-CO" b="1" dirty="0" err="1"/>
              <a:t>button</a:t>
            </a:r>
            <a:r>
              <a:rPr lang="es-CO" b="1" dirty="0"/>
              <a:t>, h1,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091B4-3726-47A7-9025-F60FA012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38" y="3589210"/>
            <a:ext cx="4146613" cy="30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7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9821-1BED-4D37-A26E-F720FF7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del </a:t>
            </a:r>
            <a:r>
              <a:rPr lang="es-CO" dirty="0" err="1"/>
              <a:t>layout</a:t>
            </a:r>
            <a:r>
              <a:rPr lang="es-CO" dirty="0"/>
              <a:t> (</a:t>
            </a:r>
            <a:r>
              <a:rPr lang="es-CO" dirty="0" err="1"/>
              <a:t>layout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544E-D330-4D17-B573-65975DA3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20248"/>
          </a:xfrm>
        </p:spPr>
        <p:txBody>
          <a:bodyPr/>
          <a:lstStyle/>
          <a:p>
            <a:r>
              <a:rPr lang="es-CO" dirty="0"/>
              <a:t>Se divide la página en secciones (</a:t>
            </a:r>
            <a:r>
              <a:rPr lang="es-CO" b="1" dirty="0" err="1"/>
              <a:t>header</a:t>
            </a:r>
            <a:r>
              <a:rPr lang="es-CO" b="1" dirty="0"/>
              <a:t>, </a:t>
            </a:r>
            <a:r>
              <a:rPr lang="es-CO" b="1" dirty="0" err="1"/>
              <a:t>main</a:t>
            </a:r>
            <a:r>
              <a:rPr lang="es-CO" b="1" dirty="0"/>
              <a:t> </a:t>
            </a:r>
            <a:r>
              <a:rPr lang="es-CO" b="1" dirty="0" err="1"/>
              <a:t>content</a:t>
            </a:r>
            <a:r>
              <a:rPr lang="es-CO" b="1" dirty="0"/>
              <a:t>, </a:t>
            </a:r>
            <a:r>
              <a:rPr lang="es-CO" b="1" dirty="0" err="1"/>
              <a:t>footer</a:t>
            </a:r>
            <a:r>
              <a:rPr lang="es-CO" b="1" dirty="0"/>
              <a:t>, </a:t>
            </a:r>
            <a:r>
              <a:rPr lang="es-CO" b="1" dirty="0" err="1"/>
              <a:t>navigation</a:t>
            </a:r>
            <a:r>
              <a:rPr lang="es-CO" b="1" dirty="0"/>
              <a:t>, etc</a:t>
            </a:r>
            <a:r>
              <a:rPr lang="es-CO" dirty="0"/>
              <a:t>.) y se asignan los estilos relacionados con su estructura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E17C2-D342-4A1A-A395-0B2E469E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67" y="3595070"/>
            <a:ext cx="367337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9821-1BED-4D37-A26E-F720FF7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 módulos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544E-D330-4D17-B573-65975DA3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20248"/>
          </a:xfrm>
        </p:spPr>
        <p:txBody>
          <a:bodyPr/>
          <a:lstStyle/>
          <a:p>
            <a:r>
              <a:rPr lang="es-CO" dirty="0"/>
              <a:t>Elementos que pueden ser reusables, modulares e independientes del contexto. Por ejemplo: llamadas a la acción o galerías de imágenes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7FF1-F9B6-4131-A491-1B9DDC7A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12" y="3481889"/>
            <a:ext cx="3955534" cy="303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81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9821-1BED-4D37-A26E-F720FF7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 estado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544E-D330-4D17-B573-65975DA3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20248"/>
          </a:xfrm>
        </p:spPr>
        <p:txBody>
          <a:bodyPr/>
          <a:lstStyle/>
          <a:p>
            <a:r>
              <a:rPr lang="es-CO" dirty="0"/>
              <a:t>se define el comportamiento del </a:t>
            </a:r>
            <a:r>
              <a:rPr lang="es-CO" dirty="0" err="1"/>
              <a:t>layout</a:t>
            </a:r>
            <a:r>
              <a:rPr lang="es-CO" dirty="0"/>
              <a:t> y sus módulos en diferentes estados: </a:t>
            </a:r>
            <a:r>
              <a:rPr lang="es-CO" b="1" dirty="0" err="1"/>
              <a:t>hover</a:t>
            </a:r>
            <a:r>
              <a:rPr lang="es-CO" b="1" dirty="0"/>
              <a:t>, active, diferentes resoluciones</a:t>
            </a:r>
            <a:r>
              <a:rPr lang="es-CO" dirty="0"/>
              <a:t>, etc.)</a:t>
            </a:r>
            <a:endParaRPr lang="es-CO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D08AD-3091-404D-AD6D-BB17FE13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87" y="3490098"/>
            <a:ext cx="3475155" cy="29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8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9821-1BED-4D37-A26E-F720FF7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 temas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544E-D330-4D17-B573-65975DA3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20248"/>
          </a:xfrm>
        </p:spPr>
        <p:txBody>
          <a:bodyPr/>
          <a:lstStyle/>
          <a:p>
            <a:r>
              <a:rPr lang="es-CO" dirty="0"/>
              <a:t>Estilos que afectan al </a:t>
            </a:r>
            <a:r>
              <a:rPr lang="es-CO" dirty="0" err="1"/>
              <a:t>layout</a:t>
            </a:r>
            <a:r>
              <a:rPr lang="es-CO" dirty="0"/>
              <a:t> y módulos. Estas reglas son opcionales, y las puedes utilizar para estilos que puede que quieras reemplazar (normalmente se utiliza en sitios web que cuentan con varios temas, por ejemplo, </a:t>
            </a:r>
            <a:r>
              <a:rPr lang="es-CO" b="1" dirty="0"/>
              <a:t>uno oscuro y uno claro</a:t>
            </a:r>
            <a:r>
              <a:rPr lang="es-CO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0F4AA-CDC2-47BE-BAF5-CF1A5229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16" y="4114249"/>
            <a:ext cx="391532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5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784D9CD-23D0-4A16-ACD5-D9570718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16" y="246192"/>
            <a:ext cx="6979205" cy="594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3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6BB9-EAC1-4552-A65F-65299151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OOCSS (CSS ORIENTADO A OBJETOS)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A3D3-A680-40EB-A5B3-33AA179D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 </a:t>
            </a:r>
            <a:r>
              <a:rPr lang="es-CO" b="1" dirty="0"/>
              <a:t>‘Objeto’</a:t>
            </a:r>
            <a:r>
              <a:rPr lang="es-CO" dirty="0"/>
              <a:t> en OOCSS constituye, simplemente, un patrón visual de nuestra interfaz que se repite a lo largo de nuestro proyecto. Puede ser representado mediante una porción de código HTML independiente y, sobre todo, puede (y debe) ser </a:t>
            </a:r>
            <a:r>
              <a:rPr lang="es-CO" b="1" dirty="0"/>
              <a:t>reutilizado </a:t>
            </a:r>
            <a:r>
              <a:rPr lang="es-CO" dirty="0"/>
              <a:t>tantas veces como sea necesario. De este modo, llamaremos al objeto ‘</a:t>
            </a:r>
            <a:r>
              <a:rPr lang="es-CO" b="1" dirty="0"/>
              <a:t>Módulo’</a:t>
            </a:r>
            <a:r>
              <a:rPr lang="es-CO" dirty="0"/>
              <a:t>.</a:t>
            </a:r>
            <a:br>
              <a:rPr lang="es-CO" dirty="0"/>
            </a:br>
            <a:r>
              <a:rPr lang="es-CO" dirty="0"/>
              <a:t>Estos ‘módulos’ pueden ser desde botones, contenedores genéricos, medias, </a:t>
            </a:r>
            <a:r>
              <a:rPr lang="es-CO" i="1" dirty="0"/>
              <a:t>widgets</a:t>
            </a:r>
            <a:r>
              <a:rPr lang="es-CO" dirty="0"/>
              <a:t> o incluso una página entera; hasta cualquier elemento de nuestra interfaz que pueda repetirse y ser considerado ‘objeto’. Para construirlo, deberemos tener en cuenta sus posibles </a:t>
            </a:r>
            <a:r>
              <a:rPr lang="es-CO" b="1" dirty="0"/>
              <a:t>variaciones de estilo, estado o incluso contenido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73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5023-D0B8-49AF-877D-2E17BB84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ITCSS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6155-57FB-4424-A695-474D2A5E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ITCSS</a:t>
            </a:r>
            <a:r>
              <a:rPr lang="es-CO" dirty="0"/>
              <a:t> es una arquitectura que tiene como principal objetivo estructurar la forma en la que escribimos CSS.</a:t>
            </a:r>
          </a:p>
          <a:p>
            <a:r>
              <a:rPr lang="es-CO" dirty="0"/>
              <a:t>Uno de los principios clave de ITCSS es que separa su base de código CSS en varias secciones (llamadas </a:t>
            </a:r>
            <a:r>
              <a:rPr lang="es-CO" i="1" dirty="0"/>
              <a:t>capas</a:t>
            </a:r>
            <a:r>
              <a:rPr lang="es-CO" dirty="0"/>
              <a:t> ), que toman la forma del triángulo invertido:</a:t>
            </a:r>
          </a:p>
          <a:p>
            <a:r>
              <a:rPr lang="es-CO" dirty="0"/>
              <a:t>Una filosofía, no una librería</a:t>
            </a:r>
          </a:p>
        </p:txBody>
      </p:sp>
    </p:spTree>
    <p:extLst>
      <p:ext uri="{BB962C8B-B14F-4D97-AF65-F5344CB8AC3E}">
        <p14:creationId xmlns:p14="http://schemas.microsoft.com/office/powerpoint/2010/main" val="1273218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8ED876B-D558-4329-95BA-D3AF70EE67E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78" y="670718"/>
            <a:ext cx="9371012" cy="5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7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144C-44B8-4EBA-81D6-119C9B84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160B-09F1-4111-A273-8D38794C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s-CO" i="1" dirty="0" err="1"/>
              <a:t>Configuraciónes</a:t>
            </a:r>
            <a:r>
              <a:rPr lang="es-CO" i="1" dirty="0"/>
              <a:t>.</a:t>
            </a:r>
            <a:r>
              <a:rPr lang="es-CO" dirty="0"/>
              <a:t> </a:t>
            </a:r>
          </a:p>
          <a:p>
            <a:pPr fontAlgn="t"/>
            <a:r>
              <a:rPr lang="es-CO" i="1" dirty="0"/>
              <a:t>Herramientas.</a:t>
            </a:r>
          </a:p>
          <a:p>
            <a:pPr fontAlgn="t"/>
            <a:r>
              <a:rPr lang="es-CO" i="1" dirty="0"/>
              <a:t>Genérico. </a:t>
            </a:r>
          </a:p>
          <a:p>
            <a:pPr fontAlgn="t"/>
            <a:r>
              <a:rPr lang="es-CO" i="1" dirty="0"/>
              <a:t>Elementos.</a:t>
            </a:r>
            <a:endParaRPr lang="es-CO" dirty="0"/>
          </a:p>
          <a:p>
            <a:pPr fontAlgn="t"/>
            <a:r>
              <a:rPr lang="es-CO" i="1" dirty="0"/>
              <a:t>Objectos.</a:t>
            </a:r>
            <a:r>
              <a:rPr lang="es-CO" dirty="0"/>
              <a:t> </a:t>
            </a:r>
          </a:p>
          <a:p>
            <a:pPr fontAlgn="t"/>
            <a:r>
              <a:rPr lang="es-CO" dirty="0"/>
              <a:t>Componentes</a:t>
            </a:r>
          </a:p>
          <a:p>
            <a:pPr fontAlgn="t"/>
            <a:r>
              <a:rPr lang="es-CO" i="1" dirty="0"/>
              <a:t>Utilidades. 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553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6A71-4AD0-4C2E-B69F-708761B5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Configuraciónes</a:t>
            </a:r>
            <a:r>
              <a:rPr lang="es-CO" dirty="0"/>
              <a:t> (</a:t>
            </a:r>
            <a:r>
              <a:rPr lang="es-CO" dirty="0" err="1"/>
              <a:t>Settings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80A8-0D95-414A-A269-D9888FFD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Configuración</a:t>
            </a:r>
          </a:p>
          <a:p>
            <a:pPr lvl="1"/>
            <a:r>
              <a:rPr lang="es-CO" dirty="0"/>
              <a:t>Configuración a nivel de proyecto y conmutadores de características.</a:t>
            </a:r>
          </a:p>
          <a:p>
            <a:r>
              <a:rPr lang="es-CO" b="1" dirty="0"/>
              <a:t>Núcleo</a:t>
            </a:r>
          </a:p>
          <a:p>
            <a:pPr lvl="1"/>
            <a:r>
              <a:rPr lang="es-CO" dirty="0"/>
              <a:t>Configuración básica del proyecto.</a:t>
            </a:r>
          </a:p>
          <a:p>
            <a:r>
              <a:rPr lang="es-CO" b="1" dirty="0"/>
              <a:t>Global</a:t>
            </a:r>
          </a:p>
          <a:p>
            <a:pPr lvl="1"/>
            <a:r>
              <a:rPr lang="es-CO" dirty="0"/>
              <a:t>Variables y ajustes de todo el proyecto.</a:t>
            </a:r>
          </a:p>
        </p:txBody>
      </p:sp>
    </p:spTree>
    <p:extLst>
      <p:ext uri="{BB962C8B-B14F-4D97-AF65-F5344CB8AC3E}">
        <p14:creationId xmlns:p14="http://schemas.microsoft.com/office/powerpoint/2010/main" val="1804380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28D1-1EF6-4189-A469-7CC4A89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/>
              <a:t>Herramientas (Tools)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94A4-22A9-45E4-8FF8-4015A1ED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Font-</a:t>
            </a:r>
            <a:r>
              <a:rPr lang="es-CO" b="1" dirty="0" err="1"/>
              <a:t>size</a:t>
            </a:r>
            <a:endParaRPr lang="es-CO" b="1" dirty="0"/>
          </a:p>
          <a:p>
            <a:pPr lvl="1"/>
            <a:r>
              <a:rPr lang="es-CO" dirty="0" err="1"/>
              <a:t>Mixin</a:t>
            </a:r>
            <a:r>
              <a:rPr lang="es-CO" dirty="0"/>
              <a:t> que garantiza el </a:t>
            </a:r>
            <a:r>
              <a:rPr lang="es-CO" dirty="0" err="1"/>
              <a:t>baseline-friendly</a:t>
            </a:r>
            <a:r>
              <a:rPr lang="es-CO" dirty="0"/>
              <a:t> line-</a:t>
            </a:r>
            <a:r>
              <a:rPr lang="es-CO" dirty="0" err="1"/>
              <a:t>heights</a:t>
            </a:r>
            <a:r>
              <a:rPr lang="es-CO" dirty="0"/>
              <a:t>.</a:t>
            </a:r>
          </a:p>
          <a:p>
            <a:r>
              <a:rPr lang="es-CO" b="1" dirty="0" err="1"/>
              <a:t>Clearfix</a:t>
            </a:r>
            <a:endParaRPr lang="es-CO" b="1" dirty="0"/>
          </a:p>
          <a:p>
            <a:pPr lvl="1"/>
            <a:r>
              <a:rPr lang="es-CO" dirty="0"/>
              <a:t>Micro </a:t>
            </a:r>
            <a:r>
              <a:rPr lang="es-CO" dirty="0" err="1"/>
              <a:t>clearfix</a:t>
            </a:r>
            <a:r>
              <a:rPr lang="es-CO" dirty="0"/>
              <a:t> </a:t>
            </a:r>
            <a:r>
              <a:rPr lang="es-CO" dirty="0" err="1"/>
              <a:t>mixin</a:t>
            </a:r>
            <a:r>
              <a:rPr lang="es-CO" dirty="0"/>
              <a:t>.</a:t>
            </a:r>
          </a:p>
          <a:p>
            <a:r>
              <a:rPr lang="es-CO" b="1" dirty="0" err="1"/>
              <a:t>Hidden</a:t>
            </a:r>
            <a:endParaRPr lang="es-CO" b="1" dirty="0"/>
          </a:p>
          <a:p>
            <a:pPr lvl="1"/>
            <a:r>
              <a:rPr lang="es-CO" dirty="0" err="1"/>
              <a:t>Mixin</a:t>
            </a:r>
            <a:r>
              <a:rPr lang="es-CO" dirty="0"/>
              <a:t> para ocultar elementos.</a:t>
            </a:r>
          </a:p>
          <a:p>
            <a:r>
              <a:rPr lang="es-CO" b="1" dirty="0" err="1"/>
              <a:t>Sass</a:t>
            </a:r>
            <a:r>
              <a:rPr lang="es-CO" b="1" dirty="0"/>
              <a:t> MQ</a:t>
            </a:r>
          </a:p>
          <a:p>
            <a:pPr lvl="1"/>
            <a:r>
              <a:rPr lang="es-CO" dirty="0" err="1"/>
              <a:t>Mixin</a:t>
            </a:r>
            <a:r>
              <a:rPr lang="es-CO" dirty="0"/>
              <a:t> de media </a:t>
            </a:r>
            <a:r>
              <a:rPr lang="es-CO" dirty="0" err="1"/>
              <a:t>query</a:t>
            </a:r>
            <a:r>
              <a:rPr lang="es-CO" dirty="0"/>
              <a:t> predeterminado del proyecto</a:t>
            </a:r>
          </a:p>
        </p:txBody>
      </p:sp>
    </p:spTree>
    <p:extLst>
      <p:ext uri="{BB962C8B-B14F-4D97-AF65-F5344CB8AC3E}">
        <p14:creationId xmlns:p14="http://schemas.microsoft.com/office/powerpoint/2010/main" val="112481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7D4C-6231-4058-9122-9FB6616F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/>
              <a:t>Genérico (</a:t>
            </a:r>
            <a:r>
              <a:rPr lang="es-CO" i="1" dirty="0" err="1"/>
              <a:t>Generic</a:t>
            </a:r>
            <a:r>
              <a:rPr lang="es-CO" i="1" dirty="0"/>
              <a:t>)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FA5D-A588-433E-AEEC-B01B2CF7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Box-</a:t>
            </a:r>
            <a:r>
              <a:rPr lang="es-CO" b="1" dirty="0" err="1"/>
              <a:t>sizing</a:t>
            </a:r>
            <a:endParaRPr lang="es-CO" b="1" dirty="0"/>
          </a:p>
          <a:p>
            <a:pPr lvl="1"/>
            <a:r>
              <a:rPr lang="es-CO" dirty="0"/>
              <a:t>Mejorar o normalizar 'box-</a:t>
            </a:r>
            <a:r>
              <a:rPr lang="es-CO" dirty="0" err="1"/>
              <a:t>sizing</a:t>
            </a:r>
            <a:r>
              <a:rPr lang="es-CO" dirty="0"/>
              <a:t>'.</a:t>
            </a:r>
          </a:p>
          <a:p>
            <a:r>
              <a:rPr lang="es-CO" b="1" dirty="0"/>
              <a:t>Normalize.css</a:t>
            </a:r>
          </a:p>
          <a:p>
            <a:pPr lvl="1"/>
            <a:r>
              <a:rPr lang="es-CO" dirty="0"/>
              <a:t>Normalizar el </a:t>
            </a:r>
            <a:r>
              <a:rPr lang="es-CO" dirty="0" err="1"/>
              <a:t>comportamoento</a:t>
            </a:r>
            <a:r>
              <a:rPr lang="es-CO" dirty="0"/>
              <a:t> de los navegadores.</a:t>
            </a:r>
          </a:p>
          <a:p>
            <a:r>
              <a:rPr lang="es-CO" b="1" dirty="0" err="1"/>
              <a:t>Reset</a:t>
            </a:r>
            <a:endParaRPr lang="es-CO" b="1" dirty="0"/>
          </a:p>
          <a:p>
            <a:pPr lvl="1"/>
            <a:r>
              <a:rPr lang="es-CO" dirty="0"/>
              <a:t>Modificaciones para complementar Normalice.css.</a:t>
            </a:r>
          </a:p>
          <a:p>
            <a:r>
              <a:rPr lang="es-CO" b="1" dirty="0" err="1"/>
              <a:t>Shared</a:t>
            </a:r>
            <a:endParaRPr lang="es-CO" b="1" dirty="0"/>
          </a:p>
          <a:p>
            <a:pPr lvl="1"/>
            <a:r>
              <a:rPr lang="es-CO" dirty="0"/>
              <a:t>Declaraciones compartidas para ciertos elementos</a:t>
            </a:r>
          </a:p>
        </p:txBody>
      </p:sp>
    </p:spTree>
    <p:extLst>
      <p:ext uri="{BB962C8B-B14F-4D97-AF65-F5344CB8AC3E}">
        <p14:creationId xmlns:p14="http://schemas.microsoft.com/office/powerpoint/2010/main" val="3288416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3BFE-0D37-4AC4-950C-201A721F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Elementos (</a:t>
            </a:r>
            <a:r>
              <a:rPr lang="es-CO" dirty="0" err="1"/>
              <a:t>Elements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D008-3761-4DD2-979C-B21C6228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Page</a:t>
            </a:r>
          </a:p>
          <a:p>
            <a:pPr lvl="1"/>
            <a:r>
              <a:rPr lang="es-CO" dirty="0"/>
              <a:t>Definimos el '</a:t>
            </a:r>
            <a:r>
              <a:rPr lang="es-CO" dirty="0" err="1"/>
              <a:t>font-size</a:t>
            </a:r>
            <a:r>
              <a:rPr lang="es-CO" dirty="0"/>
              <a:t>' y 'line-</a:t>
            </a:r>
            <a:r>
              <a:rPr lang="es-CO" dirty="0" err="1"/>
              <a:t>height</a:t>
            </a:r>
            <a:r>
              <a:rPr lang="es-CO" dirty="0"/>
              <a:t>' por defecto de todo el proyecto.</a:t>
            </a:r>
          </a:p>
          <a:p>
            <a:r>
              <a:rPr lang="es-CO" b="1" dirty="0" err="1"/>
              <a:t>Headings</a:t>
            </a:r>
            <a:endParaRPr lang="es-CO" b="1" dirty="0"/>
          </a:p>
          <a:p>
            <a:pPr lvl="1"/>
            <a:r>
              <a:rPr lang="es-CO" dirty="0"/>
              <a:t>Mínima definición (sólo tamaño de fuente) para los encabezados 1 a 6.</a:t>
            </a:r>
          </a:p>
          <a:p>
            <a:r>
              <a:rPr lang="es-CO" b="1" dirty="0" err="1"/>
              <a:t>Images</a:t>
            </a:r>
            <a:endParaRPr lang="es-CO" b="1" dirty="0"/>
          </a:p>
          <a:p>
            <a:pPr lvl="1"/>
            <a:r>
              <a:rPr lang="es-CO" dirty="0"/>
              <a:t>Estilos base de las imágenes.</a:t>
            </a:r>
          </a:p>
          <a:p>
            <a:r>
              <a:rPr lang="es-CO" b="1" dirty="0"/>
              <a:t>Tables</a:t>
            </a:r>
          </a:p>
          <a:p>
            <a:pPr lvl="1"/>
            <a:r>
              <a:rPr lang="es-CO" dirty="0"/>
              <a:t>Estilos básicos para las tablas.</a:t>
            </a:r>
          </a:p>
        </p:txBody>
      </p:sp>
    </p:spTree>
    <p:extLst>
      <p:ext uri="{BB962C8B-B14F-4D97-AF65-F5344CB8AC3E}">
        <p14:creationId xmlns:p14="http://schemas.microsoft.com/office/powerpoint/2010/main" val="3932381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D6AA-A911-4C10-A481-0F277C04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Objetos (</a:t>
            </a:r>
            <a:r>
              <a:rPr lang="es-CO" dirty="0" err="1"/>
              <a:t>Objects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F06E-062A-418B-972F-C9338FA3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err="1"/>
              <a:t>Wraper</a:t>
            </a:r>
            <a:endParaRPr lang="es-CO" b="1" dirty="0"/>
          </a:p>
          <a:p>
            <a:pPr lvl="1"/>
            <a:r>
              <a:rPr lang="es-CO" dirty="0"/>
              <a:t>Objeto contenedor en la página.</a:t>
            </a:r>
          </a:p>
          <a:p>
            <a:r>
              <a:rPr lang="es-CO" b="1" dirty="0" err="1"/>
              <a:t>Layout</a:t>
            </a:r>
            <a:endParaRPr lang="es-CO" b="1" dirty="0"/>
          </a:p>
          <a:p>
            <a:pPr lvl="1"/>
            <a:r>
              <a:rPr lang="es-CO" dirty="0" err="1"/>
              <a:t>Layout</a:t>
            </a:r>
            <a:r>
              <a:rPr lang="es-CO" dirty="0"/>
              <a:t> genérico del proyecto</a:t>
            </a:r>
          </a:p>
          <a:p>
            <a:r>
              <a:rPr lang="es-CO" b="1" dirty="0"/>
              <a:t>Media</a:t>
            </a:r>
          </a:p>
          <a:p>
            <a:pPr lvl="1"/>
            <a:r>
              <a:rPr lang="es-CO" dirty="0"/>
              <a:t>Objeto media: imagen + texto.</a:t>
            </a:r>
          </a:p>
        </p:txBody>
      </p:sp>
    </p:spTree>
    <p:extLst>
      <p:ext uri="{BB962C8B-B14F-4D97-AF65-F5344CB8AC3E}">
        <p14:creationId xmlns:p14="http://schemas.microsoft.com/office/powerpoint/2010/main" val="1672348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5AE0-8079-4B9D-A8A6-A01065D1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(</a:t>
            </a:r>
            <a:r>
              <a:rPr lang="es-CO" dirty="0" err="1"/>
              <a:t>Components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F859-098F-40EA-A7F4-83DCD1DA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err="1"/>
              <a:t>Button</a:t>
            </a:r>
            <a:endParaRPr lang="es-CO" b="1" dirty="0"/>
          </a:p>
          <a:p>
            <a:pPr lvl="1"/>
            <a:r>
              <a:rPr lang="es-CO" dirty="0"/>
              <a:t>Componente botón</a:t>
            </a:r>
          </a:p>
          <a:p>
            <a:r>
              <a:rPr lang="es-CO" b="1" dirty="0"/>
              <a:t>Calendar</a:t>
            </a:r>
          </a:p>
          <a:p>
            <a:pPr lvl="1"/>
            <a:r>
              <a:rPr lang="es-CO" dirty="0"/>
              <a:t>Componente calendario</a:t>
            </a:r>
          </a:p>
          <a:p>
            <a:r>
              <a:rPr lang="es-CO" b="1" dirty="0"/>
              <a:t>Hero</a:t>
            </a:r>
          </a:p>
          <a:p>
            <a:pPr lvl="1"/>
            <a:r>
              <a:rPr lang="es-CO" dirty="0" err="1"/>
              <a:t>Compontent</a:t>
            </a:r>
            <a:r>
              <a:rPr lang="es-CO" dirty="0"/>
              <a:t> Hero Banner</a:t>
            </a:r>
          </a:p>
          <a:p>
            <a:r>
              <a:rPr lang="es-CO" b="1" dirty="0" err="1"/>
              <a:t>Search</a:t>
            </a:r>
            <a:endParaRPr lang="es-CO" b="1" dirty="0"/>
          </a:p>
          <a:p>
            <a:pPr lvl="1"/>
            <a:r>
              <a:rPr lang="es-CO" dirty="0"/>
              <a:t>Componente de </a:t>
            </a:r>
            <a:r>
              <a:rPr lang="es-CO" dirty="0" err="1"/>
              <a:t>busqueda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4873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6C1F-DEDC-4683-B5AD-85178A4E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Utilidades (</a:t>
            </a:r>
            <a:r>
              <a:rPr lang="es-CO" dirty="0" err="1"/>
              <a:t>Utilities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B56D-DBC2-48C6-A26D-F63941E8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Clearfix</a:t>
            </a:r>
            <a:endParaRPr lang="en-US" dirty="0"/>
          </a:p>
          <a:p>
            <a:r>
              <a:rPr lang="en-US" dirty="0"/>
              <a:t>Widths</a:t>
            </a:r>
          </a:p>
          <a:p>
            <a:r>
              <a:rPr lang="en-US" dirty="0"/>
              <a:t>Headings</a:t>
            </a:r>
          </a:p>
          <a:p>
            <a:r>
              <a:rPr lang="en-US" dirty="0"/>
              <a:t>Spacings</a:t>
            </a:r>
          </a:p>
          <a:p>
            <a:r>
              <a:rPr lang="en-US" dirty="0"/>
              <a:t>Responsive-Spacings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Hide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255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057-74EE-47E4-85ED-67C9904A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DDA8-7975-4206-B24A-867E2AEC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Separar el estilo de la estructura del objeto</a:t>
            </a:r>
          </a:p>
          <a:p>
            <a:r>
              <a:rPr lang="es-CO" dirty="0"/>
              <a:t>Desacoplar el contenido del contenedor</a:t>
            </a:r>
          </a:p>
        </p:txBody>
      </p:sp>
    </p:spTree>
    <p:extLst>
      <p:ext uri="{BB962C8B-B14F-4D97-AF65-F5344CB8AC3E}">
        <p14:creationId xmlns:p14="http://schemas.microsoft.com/office/powerpoint/2010/main" val="2516280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8273-A879-4079-83D9-A567C140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ATOMIC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CA7F-883D-48C1-9FD4-D5420DD9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diseño atómico es una metodología para crear sistemas de diseño. Hay cinco niveles distintos en el diseño atómico</a:t>
            </a:r>
          </a:p>
        </p:txBody>
      </p:sp>
    </p:spTree>
    <p:extLst>
      <p:ext uri="{BB962C8B-B14F-4D97-AF65-F5344CB8AC3E}">
        <p14:creationId xmlns:p14="http://schemas.microsoft.com/office/powerpoint/2010/main" val="1479970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A6BBEF81-0C46-4D85-919D-3B54100C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38" y="228941"/>
            <a:ext cx="9829924" cy="58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127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A0C9-C372-4528-A216-C8D29CF0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5A4E-3A05-4C6E-A366-C2A0BB94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Átomos</a:t>
            </a:r>
          </a:p>
          <a:p>
            <a:r>
              <a:rPr lang="es-CO" dirty="0"/>
              <a:t>Moléculas</a:t>
            </a:r>
          </a:p>
          <a:p>
            <a:r>
              <a:rPr lang="es-CO" dirty="0"/>
              <a:t>Organismos</a:t>
            </a:r>
          </a:p>
          <a:p>
            <a:r>
              <a:rPr lang="es-CO" dirty="0"/>
              <a:t>Plantillas</a:t>
            </a:r>
          </a:p>
          <a:p>
            <a:r>
              <a:rPr lang="es-CO" dirty="0"/>
              <a:t>Páginas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2502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B451-B9D4-44EC-ABFB-0A62345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Atomos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1A27-F7D5-425B-83C8-1D929663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846279"/>
          </a:xfrm>
        </p:spPr>
        <p:txBody>
          <a:bodyPr/>
          <a:lstStyle/>
          <a:p>
            <a:r>
              <a:rPr lang="es-CO" dirty="0"/>
              <a:t>Los átomos son nuestras etiquetas HTML, como una etiqueta de formulario, una entrada o un botón. Los átomos también pueden incluir elementos más abstractos como paletas de colores, fuentes e incluso aspectos más invisibles de una interfaz como animaciones.</a:t>
            </a:r>
            <a:endParaRPr lang="es-CO" b="1" dirty="0"/>
          </a:p>
        </p:txBody>
      </p:sp>
      <p:pic>
        <p:nvPicPr>
          <p:cNvPr id="16386" name="Picture 2" descr="Image for post">
            <a:extLst>
              <a:ext uri="{FF2B5EF4-FFF2-40B4-BE49-F238E27FC236}">
                <a16:creationId xmlns:a16="http://schemas.microsoft.com/office/drawing/2014/main" id="{D0D684D9-3E5D-4782-AC10-5FB1F206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45" y="4068566"/>
            <a:ext cx="8344910" cy="2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4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A472-6088-412E-B69A-537A085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Moléculas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CE1A-2809-4B21-8E32-E3878859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527780"/>
          </a:xfrm>
        </p:spPr>
        <p:txBody>
          <a:bodyPr/>
          <a:lstStyle/>
          <a:p>
            <a:r>
              <a:rPr lang="es-CO" dirty="0"/>
              <a:t>Grupos de elementos de la interfaz que funcionan como una unidad. Por ejemplo un campo de búsqueda, que contiene un input, un </a:t>
            </a:r>
            <a:r>
              <a:rPr lang="es-CO" dirty="0" err="1"/>
              <a:t>label</a:t>
            </a:r>
            <a:r>
              <a:rPr lang="es-CO" dirty="0"/>
              <a:t> y un botón de búsqueda.</a:t>
            </a:r>
          </a:p>
        </p:txBody>
      </p:sp>
      <p:pic>
        <p:nvPicPr>
          <p:cNvPr id="17410" name="Picture 2" descr="Image for post">
            <a:extLst>
              <a:ext uri="{FF2B5EF4-FFF2-40B4-BE49-F238E27FC236}">
                <a16:creationId xmlns:a16="http://schemas.microsoft.com/office/drawing/2014/main" id="{F74059F8-57F9-4078-AA02-CD50F3E3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29" y="3847004"/>
            <a:ext cx="8371141" cy="25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64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C81-BF50-4A87-A61E-58B822FC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Organismos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C019-AB7A-42DD-B4AB-99492974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39412"/>
          </a:xfrm>
        </p:spPr>
        <p:txBody>
          <a:bodyPr>
            <a:normAutofit/>
          </a:bodyPr>
          <a:lstStyle/>
          <a:p>
            <a:r>
              <a:rPr lang="es-CO" dirty="0"/>
              <a:t>Grupos de elementos de moléculas o átomos. Por ejemplo, un </a:t>
            </a:r>
            <a:r>
              <a:rPr lang="es-CO" i="1" dirty="0" err="1"/>
              <a:t>header</a:t>
            </a:r>
            <a:r>
              <a:rPr lang="es-CO" dirty="0"/>
              <a:t> de un sitio/app.</a:t>
            </a:r>
          </a:p>
        </p:txBody>
      </p:sp>
      <p:pic>
        <p:nvPicPr>
          <p:cNvPr id="18434" name="Picture 2" descr="Image for post">
            <a:extLst>
              <a:ext uri="{FF2B5EF4-FFF2-40B4-BE49-F238E27FC236}">
                <a16:creationId xmlns:a16="http://schemas.microsoft.com/office/drawing/2014/main" id="{AD471EC8-7255-45D9-A1BC-16B3FE2C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76" y="3031969"/>
            <a:ext cx="4572445" cy="3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85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201B-B781-4AEA-B6EF-2E6BBA7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Plantillas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DE75-0F1C-4D5E-BE5A-4216DAD1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s-CO" dirty="0"/>
              <a:t>Son estructuras de páginas que se mantienen o se reutilizan en la interfaz. Se centran más en conservar la estructura que el contenido final.</a:t>
            </a:r>
          </a:p>
        </p:txBody>
      </p:sp>
      <p:pic>
        <p:nvPicPr>
          <p:cNvPr id="19458" name="Picture 2" descr="Image for post">
            <a:extLst>
              <a:ext uri="{FF2B5EF4-FFF2-40B4-BE49-F238E27FC236}">
                <a16:creationId xmlns:a16="http://schemas.microsoft.com/office/drawing/2014/main" id="{26EDD43C-5943-4816-82EC-FB645C50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67" y="3327231"/>
            <a:ext cx="4089864" cy="329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14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E5E8-CF8A-4A22-8D3F-938A3AD4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Páginas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3CDB-126B-44B0-B53D-F352FADC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Son los componentes más completos en una interfaz. Incluyen todos los diseños, elementos y contenido final. Las páginas son componentes que deben estar relacionados directamente con lo que ve el usuario en cada pantalla..</a:t>
            </a:r>
          </a:p>
        </p:txBody>
      </p:sp>
    </p:spTree>
    <p:extLst>
      <p:ext uri="{BB962C8B-B14F-4D97-AF65-F5344CB8AC3E}">
        <p14:creationId xmlns:p14="http://schemas.microsoft.com/office/powerpoint/2010/main" val="4093531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for post">
            <a:extLst>
              <a:ext uri="{FF2B5EF4-FFF2-40B4-BE49-F238E27FC236}">
                <a16:creationId xmlns:a16="http://schemas.microsoft.com/office/drawing/2014/main" id="{48B44120-3D75-4510-AEA7-FF96926C4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8659" y="643467"/>
            <a:ext cx="487468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2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8D1-7561-4AA4-AD9B-0DFF55F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Separar el estilo de la estructura del objeto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F408-DC36-49F1-BC9B-7CB6BDA9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Cada componente de nuestro página tiene un estilo visual propio, como los </a:t>
            </a:r>
            <a:r>
              <a:rPr lang="es-CO" i="1" dirty="0" err="1"/>
              <a:t>borders</a:t>
            </a:r>
            <a:r>
              <a:rPr lang="es-CO" dirty="0"/>
              <a:t>, </a:t>
            </a:r>
            <a:r>
              <a:rPr lang="es-CO" i="1" dirty="0" err="1"/>
              <a:t>backgrounds</a:t>
            </a:r>
            <a:r>
              <a:rPr lang="es-CO" dirty="0"/>
              <a:t> o colores de letra. La idea es encapsular ese estilo en lo que llamaremos </a:t>
            </a:r>
            <a:r>
              <a:rPr lang="es-CO" b="1" i="1" dirty="0"/>
              <a:t>Skins</a:t>
            </a:r>
            <a:r>
              <a:rPr lang="es-CO" dirty="0"/>
              <a:t> (pieles) para aprovecharlo en otras estructuras u objetos de nuestra web, con independencia de la semántica que usemos en nuestro HTML.</a:t>
            </a:r>
            <a:br>
              <a:rPr lang="es-CO" dirty="0"/>
            </a:br>
            <a:r>
              <a:rPr lang="es-CO" dirty="0"/>
              <a:t>Para que esto tenga sentido, vamos a tener que maquetar nuestros objetos y sus propiedades usando exclusivamente clases, nunca identificadores. Nuestras </a:t>
            </a:r>
            <a:r>
              <a:rPr lang="es-CO" i="1" dirty="0"/>
              <a:t>skins</a:t>
            </a:r>
            <a:r>
              <a:rPr lang="es-CO" dirty="0"/>
              <a:t> ahora son </a:t>
            </a:r>
            <a:r>
              <a:rPr lang="es-CO" b="1" dirty="0"/>
              <a:t>reutilizables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625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A9A801-197F-491E-8AEE-04D851B8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¿Que me </a:t>
            </a:r>
            <a:r>
              <a:rPr lang="en-US" sz="5400" dirty="0" err="1"/>
              <a:t>pueden</a:t>
            </a:r>
            <a:r>
              <a:rPr lang="en-US" sz="5400" dirty="0"/>
              <a:t> </a:t>
            </a:r>
            <a:r>
              <a:rPr lang="en-US" sz="5400" dirty="0" err="1"/>
              <a:t>decir</a:t>
            </a:r>
            <a:r>
              <a:rPr lang="en-US" sz="5400" dirty="0"/>
              <a:t> aca? De </a:t>
            </a:r>
            <a:r>
              <a:rPr lang="en-US" sz="5400" dirty="0" err="1"/>
              <a:t>acuerdo</a:t>
            </a:r>
            <a:r>
              <a:rPr lang="en-US" sz="5400" dirty="0"/>
              <a:t> a lo que se </a:t>
            </a:r>
            <a:r>
              <a:rPr lang="en-US" sz="5400" dirty="0" err="1"/>
              <a:t>dijo</a:t>
            </a:r>
            <a:r>
              <a:rPr lang="en-US" sz="5400" dirty="0"/>
              <a:t> </a:t>
            </a:r>
            <a:r>
              <a:rPr lang="en-US" sz="5400" dirty="0" err="1"/>
              <a:t>anteriormente</a:t>
            </a:r>
            <a:endParaRPr lang="en-US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555A76-4767-4323-85A9-45CD7634F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9867" b="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F3D3C-4472-46B0-98DA-90C94136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Básicamente</a:t>
            </a:r>
            <a:r>
              <a:rPr lang="en-US" sz="5400" dirty="0"/>
              <a:t> </a:t>
            </a:r>
            <a:r>
              <a:rPr lang="en-US" sz="5400" dirty="0" err="1"/>
              <a:t>debemos</a:t>
            </a:r>
            <a:r>
              <a:rPr lang="en-US" sz="5400" dirty="0"/>
              <a:t> </a:t>
            </a:r>
            <a:r>
              <a:rPr lang="en-US" sz="5400" dirty="0" err="1"/>
              <a:t>separar</a:t>
            </a:r>
            <a:r>
              <a:rPr lang="en-US" sz="5400" dirty="0"/>
              <a:t> el “skin” para </a:t>
            </a:r>
            <a:r>
              <a:rPr lang="en-US" sz="5400" dirty="0" err="1"/>
              <a:t>hacerlo</a:t>
            </a:r>
            <a:r>
              <a:rPr lang="en-US" sz="5400" dirty="0"/>
              <a:t> mas </a:t>
            </a:r>
            <a:r>
              <a:rPr lang="en-US" sz="5400" dirty="0" err="1"/>
              <a:t>reutilizable</a:t>
            </a:r>
            <a:endParaRPr lang="en-US" sz="5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356939-E85F-4AD3-B574-8F8C91A4D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A374A477-3F18-4367-9F4F-41EF32804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00F1B-2171-4FCF-80D3-7A616503E6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195" y="175641"/>
            <a:ext cx="5748526" cy="65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0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8D1-7561-4AA4-AD9B-0DFF55F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Desacoplar el contenido del contenedor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F408-DC36-49F1-BC9B-7CB6BDA9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segundo principio de OOCSS consiste en separar, en nuestra hoja de estilos, los contenedores de su contenido. Básicamente, se trata de que </a:t>
            </a:r>
            <a:r>
              <a:rPr lang="es-CO" b="1" dirty="0"/>
              <a:t>nunca usemos tags HTML para definir estilos</a:t>
            </a:r>
            <a:r>
              <a:rPr lang="es-CO" dirty="0"/>
              <a:t> y que usemos siempre clases en su lugar.</a:t>
            </a:r>
          </a:p>
        </p:txBody>
      </p:sp>
    </p:spTree>
    <p:extLst>
      <p:ext uri="{BB962C8B-B14F-4D97-AF65-F5344CB8AC3E}">
        <p14:creationId xmlns:p14="http://schemas.microsoft.com/office/powerpoint/2010/main" val="114873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592F6-5017-41A8-BBDC-F822193D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¿Que me </a:t>
            </a:r>
            <a:r>
              <a:rPr lang="en-US" sz="5400" dirty="0" err="1"/>
              <a:t>pueden</a:t>
            </a:r>
            <a:r>
              <a:rPr lang="en-US" sz="5400" dirty="0"/>
              <a:t> </a:t>
            </a:r>
            <a:r>
              <a:rPr lang="en-US" sz="5400" dirty="0" err="1"/>
              <a:t>decir</a:t>
            </a:r>
            <a:r>
              <a:rPr lang="en-US" sz="5400" dirty="0"/>
              <a:t> aca? De </a:t>
            </a:r>
            <a:r>
              <a:rPr lang="en-US" sz="5400" dirty="0" err="1"/>
              <a:t>acuerdo</a:t>
            </a:r>
            <a:r>
              <a:rPr lang="en-US" sz="5400" dirty="0"/>
              <a:t> a lo que se </a:t>
            </a:r>
            <a:r>
              <a:rPr lang="en-US" sz="5400" dirty="0" err="1"/>
              <a:t>dijo</a:t>
            </a:r>
            <a:r>
              <a:rPr lang="en-US" sz="5400" dirty="0"/>
              <a:t> </a:t>
            </a:r>
            <a:r>
              <a:rPr lang="en-US" sz="5400" dirty="0" err="1"/>
              <a:t>anteriormente</a:t>
            </a:r>
            <a:endParaRPr lang="en-US" sz="5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56939-E85F-4AD3-B574-8F8C91A4D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A374A477-3F18-4367-9F4F-41EF32804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76ADE19-9FA8-49F0-85B4-C3805B9FB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226" y="1514143"/>
            <a:ext cx="4174333" cy="38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8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1818</Words>
  <Application>Microsoft Office PowerPoint</Application>
  <PresentationFormat>Widescreen</PresentationFormat>
  <Paragraphs>179</Paragraphs>
  <Slides>48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Century Gothic</vt:lpstr>
      <vt:lpstr>Wingdings 2</vt:lpstr>
      <vt:lpstr>Quotable</vt:lpstr>
      <vt:lpstr>Metodologías CSS</vt:lpstr>
      <vt:lpstr>PowerPoint Presentation</vt:lpstr>
      <vt:lpstr>OOCSS (CSS ORIENTADO A OBJETOS)</vt:lpstr>
      <vt:lpstr>Principios Básicos</vt:lpstr>
      <vt:lpstr>Separar el estilo de la estructura del objeto</vt:lpstr>
      <vt:lpstr>¿Que me pueden decir aca? De acuerdo a lo que se dijo anteriormente</vt:lpstr>
      <vt:lpstr>Básicamente debemos separar el “skin” para hacerlo mas reutilizable</vt:lpstr>
      <vt:lpstr>Desacoplar el contenido del contenedor</vt:lpstr>
      <vt:lpstr>¿Que me pueden decir aca? De acuerdo a lo que se dijo anteriormente</vt:lpstr>
      <vt:lpstr>Aqui podemos hacer uso de una utilidad para transformer el texto</vt:lpstr>
      <vt:lpstr>BEM (MODIFICADOR DE BLOQUES DE ELEMENTOS)</vt:lpstr>
      <vt:lpstr>Para una mejor explicación</vt:lpstr>
      <vt:lpstr>Principios Básicos</vt:lpstr>
      <vt:lpstr>El Bloque</vt:lpstr>
      <vt:lpstr>PowerPoint Presentation</vt:lpstr>
      <vt:lpstr>El Elemento</vt:lpstr>
      <vt:lpstr>PowerPoint Presentation</vt:lpstr>
      <vt:lpstr>El Modificador</vt:lpstr>
      <vt:lpstr>PowerPoint Presentation</vt:lpstr>
      <vt:lpstr>PowerPoint Presentation</vt:lpstr>
      <vt:lpstr>SMACSS(ARQUITECTURA EN CSS ESCALABLE Y MODULAR)</vt:lpstr>
      <vt:lpstr>Para una mejor explicación</vt:lpstr>
      <vt:lpstr>Principios Básicos</vt:lpstr>
      <vt:lpstr>Reglas básicas (base)</vt:lpstr>
      <vt:lpstr>Reglas del layout (layout)</vt:lpstr>
      <vt:lpstr>Reglas de módulos</vt:lpstr>
      <vt:lpstr>Reglas de estado</vt:lpstr>
      <vt:lpstr>Reglas de temas</vt:lpstr>
      <vt:lpstr>PowerPoint Presentation</vt:lpstr>
      <vt:lpstr>ITCSS</vt:lpstr>
      <vt:lpstr>PowerPoint Presentation</vt:lpstr>
      <vt:lpstr>Principios Básicos</vt:lpstr>
      <vt:lpstr>Configuraciónes (Settings)</vt:lpstr>
      <vt:lpstr>Herramientas (Tools)</vt:lpstr>
      <vt:lpstr>Genérico (Generic)</vt:lpstr>
      <vt:lpstr>Elementos (Elements)</vt:lpstr>
      <vt:lpstr>Objetos (Objects)</vt:lpstr>
      <vt:lpstr>Componentes (Components)</vt:lpstr>
      <vt:lpstr>Utilidades (Utilities)</vt:lpstr>
      <vt:lpstr>ATOMIC DESIGN</vt:lpstr>
      <vt:lpstr>PowerPoint Presentation</vt:lpstr>
      <vt:lpstr>Principios Básicos</vt:lpstr>
      <vt:lpstr>Atomos</vt:lpstr>
      <vt:lpstr>Moléculas</vt:lpstr>
      <vt:lpstr>Organismos</vt:lpstr>
      <vt:lpstr>Plantillas</vt:lpstr>
      <vt:lpstr>Páginas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Css</dc:title>
  <dc:creator>Alexis</dc:creator>
  <cp:lastModifiedBy>Alexis</cp:lastModifiedBy>
  <cp:revision>9</cp:revision>
  <dcterms:created xsi:type="dcterms:W3CDTF">2020-12-04T05:57:32Z</dcterms:created>
  <dcterms:modified xsi:type="dcterms:W3CDTF">2020-12-04T14:02:29Z</dcterms:modified>
</cp:coreProperties>
</file>