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8"/>
  </p:notesMasterIdLst>
  <p:sldIdLst>
    <p:sldId id="2147375043" r:id="rId5"/>
    <p:sldId id="2147375151" r:id="rId6"/>
    <p:sldId id="214737514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s" id="{09213445-E2FA-D145-BECB-5CA589B0294E}">
          <p14:sldIdLst>
            <p14:sldId id="2147375043"/>
            <p14:sldId id="2147375151"/>
            <p14:sldId id="21473751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EF12C-FFB9-A24B-42B2-A321366A11B0}" name="Silvio Alberto Walton Moscote" initials="SM" userId="S::swalton@bancolombia.com.co::c59c5be1-5294-4b42-97cb-724d13d7df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A783"/>
    <a:srgbClr val="A3DAC4"/>
    <a:srgbClr val="B5F2DA"/>
    <a:srgbClr val="BFFFE4"/>
    <a:srgbClr val="4666FF"/>
    <a:srgbClr val="FF3341"/>
    <a:srgbClr val="FDDA24"/>
    <a:srgbClr val="9063CD"/>
    <a:srgbClr val="F2F2F2"/>
    <a:srgbClr val="2C2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41"/>
    <p:restoredTop sz="94611"/>
  </p:normalViewPr>
  <p:slideViewPr>
    <p:cSldViewPr snapToGrid="0">
      <p:cViewPr>
        <p:scale>
          <a:sx n="137" d="100"/>
          <a:sy n="137" d="100"/>
        </p:scale>
        <p:origin x="128" y="-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9D285-FBB1-6548-BF9E-9C4FDB6CAEC6}" type="datetimeFigureOut">
              <a:rPr lang="es-CO" smtClean="0"/>
              <a:t>12/10/2022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AE136-FEA4-BC42-91F8-3C658FAFC5B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356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AE136-FEA4-BC42-91F8-3C658FAFC5B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73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AE136-FEA4-BC42-91F8-3C658FAFC5B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98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22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ntradilla">
    <p:bg>
      <p:bgPr>
        <a:solidFill>
          <a:srgbClr val="00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3AA5B09-7202-1547-BDED-4AF41F578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1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ntradilla">
    <p:bg>
      <p:bgPr>
        <a:solidFill>
          <a:srgbClr val="FF7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C41EEAA-9D00-504F-B4A8-85530316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Entradilla">
    <p:bg>
      <p:bgPr>
        <a:solidFill>
          <a:srgbClr val="F5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56D1CF7-83D6-6344-BE6C-0A71D9BEBB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5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/>
              <a:t>Haz clic en el icono para agregar una imagen</a:t>
            </a:r>
            <a:endParaRPr lang="es-CO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2D5897-8B97-0E4E-8EC3-08D67E076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46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1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/>
              <a:t>Haz clic en el icono para agregar una imagen</a:t>
            </a:r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479F66-6D9E-154C-AB99-EF117FB55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29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/>
              <a:t>Haz clic en el icono para agregar una imagen</a:t>
            </a:r>
            <a:endParaRPr lang="es-CO"/>
          </a:p>
        </p:txBody>
      </p:sp>
      <p:pic>
        <p:nvPicPr>
          <p:cNvPr id="6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AD806FC-AD59-C34C-A711-C9C443BED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9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2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/>
              <a:t>Haz clic en el icono para agregar una imagen</a:t>
            </a:r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93F6FC-ABA8-7747-BF5A-0DF2D827A7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77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C3980B87-9672-EF48-ADEA-55F235155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424245" cy="6165851"/>
          </a:xfrm>
          <a:prstGeom prst="rect">
            <a:avLst/>
          </a:prstGeom>
        </p:spPr>
        <p:txBody>
          <a:bodyPr/>
          <a:lstStyle/>
          <a:p>
            <a:r>
              <a:rPr lang="es-MX"/>
              <a:t>Haz clic en el icono para agregar una imagen</a:t>
            </a:r>
            <a:endParaRPr lang="es-CO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A24EBC2A-6A69-2740-AD11-951BF570A3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63507" y="3259014"/>
            <a:ext cx="4114801" cy="24496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CIBFont Sans Light" panose="020B0603020202020104" pitchFamily="34" charset="77"/>
              </a:defRPr>
            </a:lvl1pPr>
            <a:lvl2pPr marL="457200" indent="0">
              <a:buNone/>
              <a:defRPr b="0" i="0">
                <a:latin typeface="CIBFont Sans Book" panose="020B0603020202020104" pitchFamily="34" charset="77"/>
              </a:defRPr>
            </a:lvl2pPr>
            <a:lvl3pPr marL="914400" indent="0">
              <a:buNone/>
              <a:defRPr b="0" i="0">
                <a:latin typeface="CIBFont Sans Book" panose="020B0603020202020104" pitchFamily="34" charset="77"/>
              </a:defRPr>
            </a:lvl3pPr>
            <a:lvl4pPr marL="1371600" indent="0">
              <a:buNone/>
              <a:defRPr b="0" i="0">
                <a:latin typeface="CIBFont Sans Book" panose="020B0603020202020104" pitchFamily="34" charset="77"/>
              </a:defRPr>
            </a:lvl4pPr>
            <a:lvl5pPr marL="1828800" indent="0">
              <a:buNone/>
              <a:defRPr b="0" i="0">
                <a:latin typeface="CIBFont Sans Book" panose="020B0603020202020104" pitchFamily="34" charset="77"/>
              </a:defRPr>
            </a:lvl5pPr>
          </a:lstStyle>
          <a:p>
            <a:pPr lvl="0"/>
            <a:r>
              <a:rPr lang="es-ES"/>
              <a:t>Segundo nivel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16B1DDEA-1E59-4441-A4DE-C46ED0D0E0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3507" y="1674812"/>
            <a:ext cx="4114801" cy="137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latin typeface="CIBFont Sans" panose="020B06030202020201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1387091-5B9E-7448-9246-DA274ECA3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68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48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16D2ACE-9CB2-844D-8983-3CEB013D2C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B4641-2966-A748-90B2-1D0AFF59AB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4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2104C6-A129-234F-A44F-2D8DDB9B34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8891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DF4B765-43AA-B14D-BDAE-07F77B206D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0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575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06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B8C70-C059-4C69-B877-63B5978C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E207F-DB85-4481-BE92-561C5027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BF952-596F-4FF3-9E8A-37771C3E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12/10/2022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99B79-3A96-463D-AAC7-73F2F8E2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3BD0F0-63B3-4CDA-9228-0C0793B2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5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24051A3-378C-E146-A17B-F3B2F69D3BAE}"/>
              </a:ext>
            </a:extLst>
          </p:cNvPr>
          <p:cNvSpPr/>
          <p:nvPr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93452B2-83FF-E24A-A4FA-95A19AD8F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/>
              <a:t>Haz clic en el icono para agregar una imagen</a:t>
            </a:r>
            <a:endParaRPr lang="es-CO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87E784-6FA0-2641-974A-093B09B928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3817" y="5073196"/>
            <a:ext cx="6023426" cy="178480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 i="0">
                <a:latin typeface="CIBFont Sans" panose="020B0603020202020104" pitchFamily="34" charset="77"/>
              </a:defRPr>
            </a:lvl1pPr>
            <a:lvl2pPr marL="457200" indent="0" algn="r">
              <a:buNone/>
              <a:defRPr b="1" i="0">
                <a:latin typeface="CIBFont Sans" panose="020B0603020202020104" pitchFamily="34" charset="77"/>
              </a:defRPr>
            </a:lvl2pPr>
            <a:lvl3pPr marL="914400" indent="0" algn="r">
              <a:buNone/>
              <a:defRPr b="1" i="0">
                <a:latin typeface="CIBFont Sans" panose="020B0603020202020104" pitchFamily="34" charset="77"/>
              </a:defRPr>
            </a:lvl3pPr>
            <a:lvl4pPr marL="1371600" indent="0" algn="r">
              <a:buNone/>
              <a:defRPr b="1" i="0">
                <a:latin typeface="CIBFont Sans" panose="020B0603020202020104" pitchFamily="34" charset="77"/>
              </a:defRPr>
            </a:lvl4pPr>
            <a:lvl5pPr marL="1828800" indent="0" algn="r">
              <a:buNone/>
              <a:defRPr b="1" i="0">
                <a:latin typeface="CIBFont Sans" panose="020B0603020202020104" pitchFamily="34" charset="77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3DCAECF-1D48-CE40-BFCA-6E3EBF0D3829}"/>
              </a:ext>
            </a:extLst>
          </p:cNvPr>
          <p:cNvCxnSpPr>
            <a:cxnSpLocks/>
          </p:cNvCxnSpPr>
          <p:nvPr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D5AE5C26-3390-D346-8ACB-87558251C0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39F1125-AD63-D448-870D-7771AAED7FB2}"/>
              </a:ext>
            </a:extLst>
          </p:cNvPr>
          <p:cNvSpPr/>
          <p:nvPr userDrawn="1"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608E9F-BA84-734F-A6A6-D8203B4A5BBD}"/>
              </a:ext>
            </a:extLst>
          </p:cNvPr>
          <p:cNvCxnSpPr>
            <a:cxnSpLocks/>
          </p:cNvCxnSpPr>
          <p:nvPr userDrawn="1"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9DD8E01F-56ED-0841-BEE5-9B03DF4BD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1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0AD2C1-8B9F-9D49-B69D-3A7FCF63C8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/>
              <a:t>Haz clic en el icono para agregar una imagen</a:t>
            </a:r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05E73-8E61-A74B-8527-E0E067448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5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Menú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1A4E1A8-8D22-9B46-9CCE-CABB123522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2C076-EE52-0C43-8DB0-FD8C2B4163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chemeClr val="bg1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/>
              <a:t>índice</a:t>
            </a:r>
            <a:endParaRPr lang="es-CO"/>
          </a:p>
        </p:txBody>
      </p:sp>
      <p:pic>
        <p:nvPicPr>
          <p:cNvPr id="5" name="Imagen 4" descr="Forma, Cuadrado&#10;&#10;Descripción generada automáticamente">
            <a:extLst>
              <a:ext uri="{FF2B5EF4-FFF2-40B4-BE49-F238E27FC236}">
                <a16:creationId xmlns:a16="http://schemas.microsoft.com/office/drawing/2014/main" id="{239D5155-DD2B-664C-93CD-E71B6F7C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EDECD9-6D61-FE42-87A2-E0CB88809E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Men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5C9A27A-A75B-CA4B-886A-8A69AE79B8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D186DC5-5722-4649-B52A-A04B6CA51B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rgbClr val="2C2A29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/>
              <a:t>índice</a:t>
            </a:r>
            <a:endParaRPr lang="es-CO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A73F043F-E036-6D43-93B6-88E2013A36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D679664-95DD-FC49-9D50-FA5FB4DD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53641C-D622-0941-A196-95396536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2973"/>
            <a:ext cx="263230" cy="24960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E0725AC-3A33-C848-B896-136E715176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301615-EAFC-C84C-849C-AC344DE12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3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A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FD00F60-D77F-C946-9A9A-EA58C37FDF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1750"/>
            <a:ext cx="263229" cy="24960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33C6540-CFC7-7142-A339-4E605D54B5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7BBB881-3D54-0E41-9534-DEFC421A81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6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70" r:id="rId21"/>
    <p:sldLayoutId id="2147483671" r:id="rId22"/>
    <p:sldLayoutId id="2147483694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orient="horz" pos="3884">
          <p15:clr>
            <a:srgbClr val="F26B43"/>
          </p15:clr>
        </p15:guide>
        <p15:guide id="3" orient="horz" pos="4178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854F059C-A448-1548-9906-1A2E167DD335}"/>
              </a:ext>
            </a:extLst>
          </p:cNvPr>
          <p:cNvSpPr txBox="1">
            <a:spLocks/>
          </p:cNvSpPr>
          <p:nvPr/>
        </p:nvSpPr>
        <p:spPr>
          <a:xfrm>
            <a:off x="3108960" y="2981858"/>
            <a:ext cx="5974080" cy="169505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8000">
                <a:solidFill>
                  <a:schemeClr val="bg1"/>
                </a:solidFill>
                <a:latin typeface="CIBFont Sans Thin" panose="020B0603020202020104" pitchFamily="34" charset="77"/>
                <a:cs typeface="Arial"/>
              </a:rPr>
              <a:t>Corporativo</a:t>
            </a:r>
            <a:endParaRPr lang="es-CO" sz="8000">
              <a:solidFill>
                <a:schemeClr val="bg1"/>
              </a:solidFill>
              <a:latin typeface="CIBFont Sans Thin" panose="020B0603020202020104" pitchFamily="34" charset="77"/>
              <a:cs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9FF6C0-9039-F540-8D66-0F4C9929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2409" y="5414339"/>
            <a:ext cx="9846585" cy="243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F48B726C-D446-AA82-55A9-8C79919F9DF4}"/>
              </a:ext>
            </a:extLst>
          </p:cNvPr>
          <p:cNvSpPr txBox="1"/>
          <p:nvPr/>
        </p:nvSpPr>
        <p:spPr>
          <a:xfrm>
            <a:off x="0" y="-54564"/>
            <a:ext cx="10713802" cy="1060153"/>
          </a:xfrm>
          <a:prstGeom prst="rect">
            <a:avLst/>
          </a:prstGeom>
          <a:noFill/>
        </p:spPr>
        <p:txBody>
          <a:bodyPr wrap="square" lIns="216000" tIns="36000" rIns="216000" bIns="36000" rtlCol="0" anchor="t">
            <a:spAutoFit/>
          </a:bodyPr>
          <a:lstStyle/>
          <a:p>
            <a:pPr>
              <a:spcBef>
                <a:spcPts val="500"/>
              </a:spcBef>
            </a:pPr>
            <a:r>
              <a:rPr lang="es-CO" sz="4000" b="1" dirty="0">
                <a:latin typeface="CIBFont Sans Book"/>
              </a:rPr>
              <a:t>Hallazgos que se convierten backlog</a:t>
            </a:r>
          </a:p>
          <a:p>
            <a:pPr>
              <a:spcBef>
                <a:spcPts val="500"/>
              </a:spcBef>
            </a:pPr>
            <a:r>
              <a:rPr lang="es-CO" sz="2000" b="1" dirty="0">
                <a:latin typeface="CIBFont Sans Book"/>
              </a:rPr>
              <a:t>Célula Corporativo</a:t>
            </a:r>
            <a:endParaRPr lang="en-US" sz="2000" b="1" dirty="0">
              <a:latin typeface="CIBFont Sans Book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BCA73A5-266C-627D-6BEE-2AD42FE72080}"/>
              </a:ext>
            </a:extLst>
          </p:cNvPr>
          <p:cNvSpPr/>
          <p:nvPr/>
        </p:nvSpPr>
        <p:spPr>
          <a:xfrm>
            <a:off x="334949" y="1234785"/>
            <a:ext cx="6601379" cy="504421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E6EE3A5-A2DA-50D2-5BDA-AE64CB78DC84}"/>
              </a:ext>
            </a:extLst>
          </p:cNvPr>
          <p:cNvSpPr txBox="1"/>
          <p:nvPr/>
        </p:nvSpPr>
        <p:spPr>
          <a:xfrm>
            <a:off x="427808" y="1332981"/>
            <a:ext cx="46863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DATA: FUNNEL Y </a:t>
            </a:r>
            <a:r>
              <a:rPr lang="es-CO" b="1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KPI's</a:t>
            </a:r>
            <a:r>
              <a:rPr lang="es-CO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942E81DB-7EF1-E3F8-CCDC-D0637396B269}"/>
              </a:ext>
            </a:extLst>
          </p:cNvPr>
          <p:cNvSpPr/>
          <p:nvPr/>
        </p:nvSpPr>
        <p:spPr>
          <a:xfrm>
            <a:off x="6959778" y="1234785"/>
            <a:ext cx="5089360" cy="5044215"/>
          </a:xfrm>
          <a:prstGeom prst="rect">
            <a:avLst/>
          </a:prstGeom>
          <a:solidFill>
            <a:srgbClr val="2C2A29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BAB57C3-32A7-9069-D51D-12862737940B}"/>
              </a:ext>
            </a:extLst>
          </p:cNvPr>
          <p:cNvSpPr txBox="1"/>
          <p:nvPr/>
        </p:nvSpPr>
        <p:spPr>
          <a:xfrm>
            <a:off x="7114042" y="1332981"/>
            <a:ext cx="249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HALLAZGOS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6568BEC4-DED9-1548-6D7E-0B40D42FB04E}"/>
              </a:ext>
            </a:extLst>
          </p:cNvPr>
          <p:cNvSpPr/>
          <p:nvPr/>
        </p:nvSpPr>
        <p:spPr>
          <a:xfrm>
            <a:off x="6726163" y="1465729"/>
            <a:ext cx="330200" cy="4520734"/>
          </a:xfrm>
          <a:prstGeom prst="rect">
            <a:avLst/>
          </a:prstGeom>
          <a:solidFill>
            <a:srgbClr val="FDDA2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FB9D44-A435-96F6-F4BA-1FE4267C2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1" t="18056" r="2986" b="10639"/>
          <a:stretch/>
        </p:blipFill>
        <p:spPr>
          <a:xfrm>
            <a:off x="7152950" y="1874299"/>
            <a:ext cx="4919635" cy="679173"/>
          </a:xfrm>
          <a:prstGeom prst="round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4BB0C9-1BED-27AF-586B-E2497FCCB154}"/>
              </a:ext>
            </a:extLst>
          </p:cNvPr>
          <p:cNvSpPr txBox="1"/>
          <p:nvPr/>
        </p:nvSpPr>
        <p:spPr>
          <a:xfrm>
            <a:off x="7152949" y="2782669"/>
            <a:ext cx="4792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Implementar una etiqueta de </a:t>
            </a:r>
            <a:r>
              <a:rPr lang="es-CO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NUEVO</a:t>
            </a:r>
            <a:r>
              <a:rPr lang="es-CO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nos permitió incrementar las visitas un </a:t>
            </a:r>
            <a:r>
              <a:rPr lang="es-CO" b="1" dirty="0">
                <a:solidFill>
                  <a:srgbClr val="FDDA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189% promedio diario </a:t>
            </a:r>
            <a:r>
              <a:rPr lang="es-CO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 sitio de sectores. </a:t>
            </a:r>
            <a:endParaRPr lang="es-CO" b="1" dirty="0">
              <a:solidFill>
                <a:srgbClr val="FF334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528B8F7-5CD7-0D87-84FD-57082DD9728D}"/>
              </a:ext>
            </a:extLst>
          </p:cNvPr>
          <p:cNvSpPr/>
          <p:nvPr/>
        </p:nvSpPr>
        <p:spPr>
          <a:xfrm>
            <a:off x="498146" y="1800508"/>
            <a:ext cx="6170338" cy="828000"/>
          </a:xfrm>
          <a:prstGeom prst="rect">
            <a:avLst/>
          </a:prstGeom>
          <a:solidFill>
            <a:srgbClr val="4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Sesiones totales </a:t>
            </a:r>
            <a:r>
              <a:rPr lang="es-CO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es-CO" sz="12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ome Corporativo</a:t>
            </a:r>
            <a:br>
              <a:rPr lang="es-CO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7,2 M</a:t>
            </a:r>
            <a:endParaRPr lang="es-CO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DE04995-2665-BD53-2D92-17CB68CB7659}"/>
              </a:ext>
            </a:extLst>
          </p:cNvPr>
          <p:cNvSpPr/>
          <p:nvPr/>
        </p:nvSpPr>
        <p:spPr>
          <a:xfrm>
            <a:off x="498146" y="2628508"/>
            <a:ext cx="4101205" cy="82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 Corporativo</a:t>
            </a:r>
            <a:br>
              <a:rPr lang="es-CO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6.5 M</a:t>
            </a:r>
            <a:br>
              <a:rPr lang="es-CO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(90%)</a:t>
            </a:r>
            <a:endParaRPr lang="es-CO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E932975-8A8F-8467-EB6F-5E222235B0B8}"/>
              </a:ext>
            </a:extLst>
          </p:cNvPr>
          <p:cNvSpPr/>
          <p:nvPr/>
        </p:nvSpPr>
        <p:spPr>
          <a:xfrm>
            <a:off x="5325314" y="2628508"/>
            <a:ext cx="1343108" cy="82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Personas</a:t>
            </a:r>
            <a:b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520 M</a:t>
            </a:r>
            <a:br>
              <a:rPr lang="es-CO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(7%)</a:t>
            </a:r>
            <a:endParaRPr lang="es-CO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F7FC4E6-EA35-0BCA-024E-8521F0A1A420}"/>
              </a:ext>
            </a:extLst>
          </p:cNvPr>
          <p:cNvSpPr/>
          <p:nvPr/>
        </p:nvSpPr>
        <p:spPr>
          <a:xfrm>
            <a:off x="1873103" y="3451516"/>
            <a:ext cx="2720718" cy="831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s-CO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Abandona</a:t>
            </a:r>
          </a:p>
          <a:p>
            <a:pPr algn="ctr"/>
            <a:r>
              <a:rPr lang="es-CO" sz="11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6.0 M</a:t>
            </a:r>
            <a:br>
              <a:rPr lang="es-CO" sz="11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11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s-CO" sz="11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93</a:t>
            </a:r>
            <a:r>
              <a:rPr lang="es-CO" sz="11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%)</a:t>
            </a:r>
            <a:endParaRPr lang="es-CO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E8B07E4-1A0F-D7C1-1965-7BEE476645B6}"/>
              </a:ext>
            </a:extLst>
          </p:cNvPr>
          <p:cNvSpPr txBox="1"/>
          <p:nvPr/>
        </p:nvSpPr>
        <p:spPr>
          <a:xfrm>
            <a:off x="427807" y="6377196"/>
            <a:ext cx="6420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Eventos únicos a la SVE desde el sitio de contenidos (Incluye Corporativos, Personas)</a:t>
            </a:r>
            <a:br>
              <a:rPr lang="es-CO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Datos: 1  de enero de 2021 a 31 de diciembre de 2021, fuente Flujo de comportamiento GA.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B17C0E-E77E-CE8B-860A-0A1A6274B824}"/>
              </a:ext>
            </a:extLst>
          </p:cNvPr>
          <p:cNvSpPr/>
          <p:nvPr/>
        </p:nvSpPr>
        <p:spPr>
          <a:xfrm>
            <a:off x="497434" y="3454655"/>
            <a:ext cx="709657" cy="82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Personas</a:t>
            </a:r>
            <a:r>
              <a:rPr lang="es-CO" sz="11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348 M</a:t>
            </a:r>
            <a:br>
              <a:rPr lang="es-CO" sz="11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11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(5%)</a:t>
            </a:r>
            <a:endParaRPr lang="es-CO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D36059-2021-E92B-22A0-C42CF5AD5B5C}"/>
              </a:ext>
            </a:extLst>
          </p:cNvPr>
          <p:cNvSpPr/>
          <p:nvPr/>
        </p:nvSpPr>
        <p:spPr>
          <a:xfrm>
            <a:off x="5325313" y="3451516"/>
            <a:ext cx="674892" cy="82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Regresa a empresa</a:t>
            </a:r>
            <a:br>
              <a:rPr kumimoji="0" lang="es-CO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1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 M</a:t>
            </a:r>
            <a:br>
              <a:rPr lang="es-CO" sz="1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1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s-CO" sz="10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37</a:t>
            </a:r>
            <a:r>
              <a:rPr lang="es-CO" sz="1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%)</a:t>
            </a:r>
            <a:endParaRPr lang="es-CO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F849384-7D23-4B93-1194-2FF366F53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25" y="3877986"/>
            <a:ext cx="4427266" cy="2283784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91DF4280-E4FA-9C4D-73E8-86D2F2A6E10F}"/>
              </a:ext>
            </a:extLst>
          </p:cNvPr>
          <p:cNvSpPr/>
          <p:nvPr/>
        </p:nvSpPr>
        <p:spPr>
          <a:xfrm>
            <a:off x="5993529" y="3451516"/>
            <a:ext cx="674892" cy="82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Abandona</a:t>
            </a:r>
            <a:br>
              <a:rPr kumimoji="0" lang="es-CO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s-CO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300 M</a:t>
            </a:r>
            <a:br>
              <a:rPr kumimoji="0" lang="es-CO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s-CO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(58%)</a:t>
            </a:r>
            <a:endParaRPr kumimoji="0" lang="es-CO" sz="1000" b="0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8A9ED67F-424E-2F5C-C765-6180AE5535EA}"/>
              </a:ext>
            </a:extLst>
          </p:cNvPr>
          <p:cNvGrpSpPr/>
          <p:nvPr/>
        </p:nvGrpSpPr>
        <p:grpSpPr>
          <a:xfrm>
            <a:off x="7662288" y="5442673"/>
            <a:ext cx="2196820" cy="289628"/>
            <a:chOff x="7662288" y="5442673"/>
            <a:chExt cx="2196820" cy="289628"/>
          </a:xfrm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32D859B6-A525-AD5F-2D84-9E49EE637FCD}"/>
                </a:ext>
              </a:extLst>
            </p:cNvPr>
            <p:cNvCxnSpPr/>
            <p:nvPr/>
          </p:nvCxnSpPr>
          <p:spPr>
            <a:xfrm>
              <a:off x="7662288" y="5583634"/>
              <a:ext cx="152947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ángulo redondeado 26">
              <a:extLst>
                <a:ext uri="{FF2B5EF4-FFF2-40B4-BE49-F238E27FC236}">
                  <a16:creationId xmlns:a16="http://schemas.microsoft.com/office/drawing/2014/main" id="{7618033E-B25A-7BB5-1C9F-3A06FE6EC1BA}"/>
                </a:ext>
              </a:extLst>
            </p:cNvPr>
            <p:cNvSpPr/>
            <p:nvPr/>
          </p:nvSpPr>
          <p:spPr>
            <a:xfrm>
              <a:off x="9191760" y="5442673"/>
              <a:ext cx="667348" cy="28962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44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4E133F72-600A-2B0A-5464-ABD0F9B1E970}"/>
              </a:ext>
            </a:extLst>
          </p:cNvPr>
          <p:cNvGrpSpPr/>
          <p:nvPr/>
        </p:nvGrpSpPr>
        <p:grpSpPr>
          <a:xfrm>
            <a:off x="8535268" y="4973750"/>
            <a:ext cx="3105747" cy="289628"/>
            <a:chOff x="8535268" y="4973750"/>
            <a:chExt cx="3105747" cy="289628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4858E9B-9547-E672-A49F-99D513D4D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1760" y="5114712"/>
              <a:ext cx="2449255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ángulo redondeado 27">
              <a:extLst>
                <a:ext uri="{FF2B5EF4-FFF2-40B4-BE49-F238E27FC236}">
                  <a16:creationId xmlns:a16="http://schemas.microsoft.com/office/drawing/2014/main" id="{F63D0566-DA69-A35D-9F56-A122D5B81266}"/>
                </a:ext>
              </a:extLst>
            </p:cNvPr>
            <p:cNvSpPr/>
            <p:nvPr/>
          </p:nvSpPr>
          <p:spPr>
            <a:xfrm>
              <a:off x="8535268" y="4973750"/>
              <a:ext cx="667348" cy="28962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129</a:t>
              </a: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F9BFFBDD-74BE-8735-342C-8510AF84409A}"/>
              </a:ext>
            </a:extLst>
          </p:cNvPr>
          <p:cNvSpPr txBox="1"/>
          <p:nvPr/>
        </p:nvSpPr>
        <p:spPr>
          <a:xfrm>
            <a:off x="6936328" y="6377196"/>
            <a:ext cx="512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Datos: 1 de septiembre a 30 septiembre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F8B7B0-B423-0AD9-E425-393412DC24DF}"/>
              </a:ext>
            </a:extLst>
          </p:cNvPr>
          <p:cNvSpPr/>
          <p:nvPr/>
        </p:nvSpPr>
        <p:spPr>
          <a:xfrm>
            <a:off x="1203330" y="3454655"/>
            <a:ext cx="669773" cy="82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Tranx</a:t>
            </a:r>
            <a:r>
              <a:rPr lang="es-CO" sz="9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y sol. </a:t>
            </a:r>
            <a:r>
              <a:rPr lang="es-CO" sz="900" b="1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</a:t>
            </a:r>
            <a:br>
              <a:rPr lang="es-CO" sz="9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11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148</a:t>
            </a:r>
            <a:r>
              <a:rPr lang="es-CO" sz="11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</a:t>
            </a:r>
            <a:br>
              <a:rPr lang="es-CO" sz="11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11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(2%)</a:t>
            </a:r>
            <a:endParaRPr lang="es-CO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213B53-624A-0F5E-644A-4FB85A156045}"/>
              </a:ext>
            </a:extLst>
          </p:cNvPr>
          <p:cNvSpPr/>
          <p:nvPr/>
        </p:nvSpPr>
        <p:spPr>
          <a:xfrm>
            <a:off x="4593945" y="2628508"/>
            <a:ext cx="733572" cy="828000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Otras</a:t>
            </a:r>
            <a:b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12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18O M</a:t>
            </a:r>
            <a:br>
              <a:rPr lang="es-CO" sz="12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12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(3%)</a:t>
            </a:r>
            <a:endParaRPr lang="es-CO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63F45F2-C563-2609-57BD-05974D569F40}"/>
              </a:ext>
            </a:extLst>
          </p:cNvPr>
          <p:cNvSpPr/>
          <p:nvPr/>
        </p:nvSpPr>
        <p:spPr>
          <a:xfrm>
            <a:off x="4593883" y="3451516"/>
            <a:ext cx="731408" cy="823661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s-CO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Abandona</a:t>
            </a:r>
            <a:br>
              <a:rPr kumimoji="0" lang="es-CO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10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81M</a:t>
            </a:r>
            <a:br>
              <a:rPr lang="es-CO" sz="10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10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s-CO" sz="1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45</a:t>
            </a:r>
            <a:r>
              <a:rPr lang="es-CO" sz="10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%)</a:t>
            </a:r>
            <a:endParaRPr lang="es-CO" sz="1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4B32856-1BD5-102F-E07D-FFAE1B4F6EFD}"/>
              </a:ext>
            </a:extLst>
          </p:cNvPr>
          <p:cNvSpPr/>
          <p:nvPr/>
        </p:nvSpPr>
        <p:spPr>
          <a:xfrm>
            <a:off x="1203330" y="4275177"/>
            <a:ext cx="4121961" cy="60473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7,3 MM</a:t>
            </a:r>
            <a:br>
              <a:rPr lang="es-CO" sz="16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16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(73%)</a:t>
            </a:r>
            <a:endParaRPr lang="es-C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EB3D4C1-CA00-B143-38F1-22864C37B267}"/>
              </a:ext>
            </a:extLst>
          </p:cNvPr>
          <p:cNvSpPr/>
          <p:nvPr/>
        </p:nvSpPr>
        <p:spPr>
          <a:xfrm>
            <a:off x="5319779" y="4275177"/>
            <a:ext cx="1346770" cy="6047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2,7</a:t>
            </a:r>
            <a:r>
              <a:rPr lang="es-CO" sz="16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MM</a:t>
            </a:r>
            <a:br>
              <a:rPr lang="es-CO" sz="16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sz="16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s-CO" sz="16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27</a:t>
            </a:r>
            <a:r>
              <a:rPr lang="es-CO" sz="16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%)</a:t>
            </a:r>
            <a:endParaRPr lang="es-CO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AED2E5E-B5FF-08C2-C162-881FACCDFFD7}"/>
              </a:ext>
            </a:extLst>
          </p:cNvPr>
          <p:cNvSpPr txBox="1"/>
          <p:nvPr/>
        </p:nvSpPr>
        <p:spPr>
          <a:xfrm>
            <a:off x="1150553" y="4319979"/>
            <a:ext cx="1346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 </a:t>
            </a:r>
            <a:r>
              <a:rPr lang="es-CO" sz="12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TRANX</a:t>
            </a:r>
            <a:br>
              <a:rPr lang="es-CO" sz="1200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CO" b="1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 MM*</a:t>
            </a:r>
            <a:endParaRPr lang="es-CO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BD1632E-7965-08CC-F674-62574C0839A0}"/>
              </a:ext>
            </a:extLst>
          </p:cNvPr>
          <p:cNvSpPr txBox="1"/>
          <p:nvPr/>
        </p:nvSpPr>
        <p:spPr>
          <a:xfrm>
            <a:off x="578498" y="5006605"/>
            <a:ext cx="6041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93% de las sesiones “abandona” el sitio en de la segunda interacción 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nuestra hipótesis es que ese abandono va al botón transacciones, ya que en el mismo periodo de tiempo observamos 7,2 millones de sesiones y 7,3 millones de clics en botón transacciones desde el home e internas de y 2,7 millones provenientes desde personas.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28FFB4-E49D-5D74-F3E0-18273D604487}"/>
              </a:ext>
            </a:extLst>
          </p:cNvPr>
          <p:cNvSpPr/>
          <p:nvPr/>
        </p:nvSpPr>
        <p:spPr>
          <a:xfrm>
            <a:off x="34495" y="2778776"/>
            <a:ext cx="528256" cy="52825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85DA4F1-9AB8-DADF-C182-A2EFDA023CE4}"/>
              </a:ext>
            </a:extLst>
          </p:cNvPr>
          <p:cNvSpPr/>
          <p:nvPr/>
        </p:nvSpPr>
        <p:spPr>
          <a:xfrm>
            <a:off x="34495" y="4113053"/>
            <a:ext cx="528256" cy="528256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853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6" grpId="0" animBg="1"/>
      <p:bldP spid="21" grpId="0" animBg="1"/>
      <p:bldP spid="9" grpId="0" animBg="1"/>
      <p:bldP spid="14" grpId="0" animBg="1"/>
      <p:bldP spid="15" grpId="0" animBg="1"/>
      <p:bldP spid="22" grpId="0" animBg="1"/>
      <p:bldP spid="31" grpId="0" animBg="1"/>
      <p:bldP spid="17" grpId="0"/>
      <p:bldP spid="20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>
            <a:extLst>
              <a:ext uri="{FF2B5EF4-FFF2-40B4-BE49-F238E27FC236}">
                <a16:creationId xmlns:a16="http://schemas.microsoft.com/office/drawing/2014/main" id="{8F85A116-C7B0-7CCB-7087-449ED858BDEA}"/>
              </a:ext>
            </a:extLst>
          </p:cNvPr>
          <p:cNvSpPr/>
          <p:nvPr/>
        </p:nvSpPr>
        <p:spPr>
          <a:xfrm>
            <a:off x="244291" y="1354238"/>
            <a:ext cx="11703417" cy="485446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F48B726C-D446-AA82-55A9-8C79919F9DF4}"/>
              </a:ext>
            </a:extLst>
          </p:cNvPr>
          <p:cNvSpPr txBox="1"/>
          <p:nvPr/>
        </p:nvSpPr>
        <p:spPr>
          <a:xfrm>
            <a:off x="0" y="-54564"/>
            <a:ext cx="7248623" cy="996033"/>
          </a:xfrm>
          <a:prstGeom prst="rect">
            <a:avLst/>
          </a:prstGeom>
          <a:noFill/>
        </p:spPr>
        <p:txBody>
          <a:bodyPr wrap="square" lIns="216000" tIns="36000" rIns="216000" bIns="36000" rtlCol="0" anchor="t">
            <a:spAutoFit/>
          </a:bodyPr>
          <a:lstStyle/>
          <a:p>
            <a:pPr>
              <a:spcBef>
                <a:spcPts val="500"/>
              </a:spcBef>
            </a:pPr>
            <a:r>
              <a:rPr lang="es-CO" sz="4000" b="1">
                <a:latin typeface="CIBFont Sans Book"/>
              </a:rPr>
              <a:t>¿Cómo vamos en </a:t>
            </a:r>
            <a:r>
              <a:rPr lang="es-CO" sz="4000" b="1" err="1">
                <a:latin typeface="CIBFont Sans Book"/>
              </a:rPr>
              <a:t>OKR’s</a:t>
            </a:r>
            <a:r>
              <a:rPr lang="es-CO" sz="4000" b="1">
                <a:latin typeface="CIBFont Sans Book"/>
              </a:rPr>
              <a:t>? </a:t>
            </a:r>
            <a:br>
              <a:rPr lang="es-CO" sz="4000" b="1">
                <a:latin typeface="CIBFont Sans Book"/>
              </a:rPr>
            </a:br>
            <a:r>
              <a:rPr lang="es-CO" sz="2000" b="1">
                <a:latin typeface="CIBFont Sans Book"/>
              </a:rPr>
              <a:t>Célula Empresas (Corporativo)</a:t>
            </a:r>
            <a:endParaRPr lang="en-US" sz="2000" b="1">
              <a:latin typeface="CIBFont Sans Book"/>
            </a:endParaRPr>
          </a:p>
        </p:txBody>
      </p:sp>
      <p:graphicFrame>
        <p:nvGraphicFramePr>
          <p:cNvPr id="27" name="Tabla 28">
            <a:extLst>
              <a:ext uri="{FF2B5EF4-FFF2-40B4-BE49-F238E27FC236}">
                <a16:creationId xmlns:a16="http://schemas.microsoft.com/office/drawing/2014/main" id="{6C9B0038-A09D-EEDE-C199-B36629F81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31031"/>
              </p:ext>
            </p:extLst>
          </p:nvPr>
        </p:nvGraphicFramePr>
        <p:xfrm>
          <a:off x="328109" y="1455467"/>
          <a:ext cx="11515550" cy="457246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97205">
                  <a:extLst>
                    <a:ext uri="{9D8B030D-6E8A-4147-A177-3AD203B41FA5}">
                      <a16:colId xmlns:a16="http://schemas.microsoft.com/office/drawing/2014/main" val="496725429"/>
                    </a:ext>
                  </a:extLst>
                </a:gridCol>
                <a:gridCol w="3774544">
                  <a:extLst>
                    <a:ext uri="{9D8B030D-6E8A-4147-A177-3AD203B41FA5}">
                      <a16:colId xmlns:a16="http://schemas.microsoft.com/office/drawing/2014/main" val="1214562586"/>
                    </a:ext>
                  </a:extLst>
                </a:gridCol>
                <a:gridCol w="324091">
                  <a:extLst>
                    <a:ext uri="{9D8B030D-6E8A-4147-A177-3AD203B41FA5}">
                      <a16:colId xmlns:a16="http://schemas.microsoft.com/office/drawing/2014/main" val="2639608833"/>
                    </a:ext>
                  </a:extLst>
                </a:gridCol>
                <a:gridCol w="2990594">
                  <a:extLst>
                    <a:ext uri="{9D8B030D-6E8A-4147-A177-3AD203B41FA5}">
                      <a16:colId xmlns:a16="http://schemas.microsoft.com/office/drawing/2014/main" val="1799291091"/>
                    </a:ext>
                  </a:extLst>
                </a:gridCol>
                <a:gridCol w="1214558">
                  <a:extLst>
                    <a:ext uri="{9D8B030D-6E8A-4147-A177-3AD203B41FA5}">
                      <a16:colId xmlns:a16="http://schemas.microsoft.com/office/drawing/2014/main" val="12266509"/>
                    </a:ext>
                  </a:extLst>
                </a:gridCol>
                <a:gridCol w="1214558">
                  <a:extLst>
                    <a:ext uri="{9D8B030D-6E8A-4147-A177-3AD203B41FA5}">
                      <a16:colId xmlns:a16="http://schemas.microsoft.com/office/drawing/2014/main" val="1701877639"/>
                    </a:ext>
                  </a:extLst>
                </a:gridCol>
              </a:tblGrid>
              <a:tr h="343621">
                <a:tc>
                  <a:txBody>
                    <a:bodyPr/>
                    <a:lstStyle/>
                    <a:p>
                      <a:pPr algn="ctr"/>
                      <a:r>
                        <a:rPr lang="es-CO" sz="1600" b="0" i="0">
                          <a:latin typeface="CIBFont Sans"/>
                        </a:rPr>
                        <a:t>OBJETIVOS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i="0">
                          <a:latin typeface="CIBFont Sans"/>
                        </a:rPr>
                        <a:t>KR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1600" b="0" i="0">
                        <a:latin typeface="CIBFont Sans" panose="020B0603020202020104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i="0">
                          <a:latin typeface="CIBFont Sans"/>
                        </a:rPr>
                        <a:t>PRINCIPALES EPICAS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i="0">
                          <a:latin typeface="CIBFont Sans"/>
                        </a:rPr>
                        <a:t>META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0" i="0">
                          <a:latin typeface="CIBFont Sans"/>
                        </a:rPr>
                        <a:t>CUMP.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970615"/>
                  </a:ext>
                </a:extLst>
              </a:tr>
              <a:tr h="100707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>
                          <a:latin typeface="CIBFont Sans"/>
                          <a:ea typeface="+mn-lt"/>
                          <a:cs typeface="+mn-lt"/>
                        </a:rPr>
                        <a:t>Incrementar el tráfico </a:t>
                      </a:r>
                      <a:r>
                        <a:rPr lang="es-ES_tradnl" sz="1600" dirty="0">
                          <a:latin typeface="CIBFont Sans Book"/>
                          <a:ea typeface="+mn-lt"/>
                          <a:cs typeface="+mn-lt"/>
                        </a:rPr>
                        <a:t>del sitio corporativo para </a:t>
                      </a:r>
                      <a:r>
                        <a:rPr lang="es-ES_tradnl" sz="1600" b="1" dirty="0">
                          <a:latin typeface="CIBFont Sans"/>
                          <a:ea typeface="+mn-lt"/>
                          <a:cs typeface="+mn-lt"/>
                        </a:rPr>
                        <a:t>generar mayor posicionamiento</a:t>
                      </a:r>
                      <a:r>
                        <a:rPr lang="es-ES_tradnl" sz="1600" dirty="0">
                          <a:latin typeface="CIBFont Sans Book"/>
                          <a:ea typeface="+mn-lt"/>
                          <a:cs typeface="+mn-lt"/>
                        </a:rPr>
                        <a:t> en nuestros clientes mediante la </a:t>
                      </a:r>
                      <a:r>
                        <a:rPr lang="es-ES_tradnl" sz="1600" b="1" dirty="0">
                          <a:latin typeface="CIBFont Sans"/>
                          <a:ea typeface="+mn-lt"/>
                          <a:cs typeface="+mn-lt"/>
                        </a:rPr>
                        <a:t>creación de experiencias relevantes, claras y sencillas en el sitio web.</a:t>
                      </a:r>
                      <a:endParaRPr lang="es-ES_tradnl" sz="1600" b="1" dirty="0">
                        <a:latin typeface="CIBFont San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CO" sz="1400" b="1" i="0" dirty="0">
                          <a:latin typeface="CIBFont Sans"/>
                        </a:rPr>
                        <a:t>Incrementar las visitas en el sitio web Corporativo de Sectores en un 18,2%</a:t>
                      </a:r>
                      <a:r>
                        <a:rPr lang="es-CO" sz="1400" b="0" i="0" dirty="0">
                          <a:latin typeface="CIBFont Sans"/>
                        </a:rPr>
                        <a:t> al 31 de diciembre 2022, para que nuestros usuarios conozcan la propuesta de valor e información que tenemos para cada uno de los sectores.</a:t>
                      </a:r>
                      <a:endParaRPr lang="es-CO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O" sz="1300" b="0" i="0" kern="1200" dirty="0">
                          <a:solidFill>
                            <a:schemeClr val="tx1"/>
                          </a:solidFill>
                          <a:latin typeface="CIBFont Sans"/>
                          <a:ea typeface="+mn-ea"/>
                          <a:cs typeface="+mn-cs"/>
                        </a:rPr>
                        <a:t>Experiencia Sectorial </a:t>
                      </a:r>
                      <a:r>
                        <a:rPr lang="es-CO" sz="1300" b="1" i="0" kern="1200" dirty="0">
                          <a:solidFill>
                            <a:srgbClr val="9063CD"/>
                          </a:solidFill>
                          <a:latin typeface="CIBFont Sans"/>
                          <a:ea typeface="+mn-ea"/>
                          <a:cs typeface="+mn-cs"/>
                        </a:rPr>
                        <a:t>(33%)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CO" sz="1300" b="0" i="0" kern="1200" dirty="0">
                          <a:solidFill>
                            <a:schemeClr val="tx1"/>
                          </a:solidFill>
                          <a:latin typeface="CIBFont Sans"/>
                          <a:ea typeface="+mn-ea"/>
                          <a:cs typeface="+mn-cs"/>
                        </a:rPr>
                        <a:t>Rediseño Home </a:t>
                      </a:r>
                      <a:r>
                        <a:rPr lang="es-CO" sz="1300" b="1" i="0" kern="1200" dirty="0">
                          <a:solidFill>
                            <a:srgbClr val="9063CD"/>
                          </a:solidFill>
                          <a:latin typeface="CIBFont Sans"/>
                          <a:ea typeface="+mn-ea"/>
                          <a:cs typeface="+mn-cs"/>
                        </a:rPr>
                        <a:t>(50%)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CO" sz="1300" b="0" i="0" kern="1200" dirty="0">
                          <a:solidFill>
                            <a:schemeClr val="tx1"/>
                          </a:solidFill>
                          <a:latin typeface="CIBFont Sans"/>
                          <a:ea typeface="+mn-ea"/>
                          <a:cs typeface="+mn-cs"/>
                        </a:rPr>
                        <a:t>Evolución, Soporte y Mantenimiento Q3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s-CO" sz="1800" b="1" i="0" dirty="0">
                          <a:solidFill>
                            <a:schemeClr val="accent6"/>
                          </a:solidFill>
                          <a:latin typeface="CIBFont Sans"/>
                        </a:rPr>
                      </a:br>
                      <a:r>
                        <a:rPr lang="es-CO" sz="1800" b="1" i="0" dirty="0">
                          <a:solidFill>
                            <a:schemeClr val="accent6"/>
                          </a:solidFill>
                          <a:latin typeface="CIBFont Sans"/>
                        </a:rPr>
                        <a:t>2.291</a:t>
                      </a:r>
                      <a:br>
                        <a:rPr lang="es-CO" sz="1800" b="1" i="0" dirty="0">
                          <a:latin typeface="CIBFont Sans"/>
                        </a:rPr>
                      </a:br>
                      <a:r>
                        <a:rPr lang="es-CO" sz="1400" b="0" i="0" dirty="0">
                          <a:latin typeface="CIBFont Sans"/>
                        </a:rPr>
                        <a:t>Sesiones</a:t>
                      </a:r>
                      <a:br>
                        <a:rPr lang="es-CO" sz="1400" b="0" i="0" dirty="0">
                          <a:latin typeface="CIBFont Sans"/>
                        </a:rPr>
                      </a:br>
                      <a:r>
                        <a:rPr lang="es-CO" sz="1400" b="0" i="0" dirty="0" err="1">
                          <a:latin typeface="CIBFont Sans"/>
                        </a:rPr>
                        <a:t>Prom</a:t>
                      </a:r>
                      <a:r>
                        <a:rPr lang="es-CO" sz="1400" b="0" i="0" dirty="0">
                          <a:latin typeface="CIBFont Sans"/>
                        </a:rPr>
                        <a:t>. mes</a:t>
                      </a:r>
                      <a:endParaRPr lang="es-CO" b="0" i="0" dirty="0">
                        <a:latin typeface="CIBFon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s-CO" sz="1800" b="1" i="0" dirty="0">
                          <a:solidFill>
                            <a:schemeClr val="accent6"/>
                          </a:solidFill>
                          <a:latin typeface="CIBFont Sans"/>
                        </a:rPr>
                      </a:br>
                      <a:r>
                        <a:rPr lang="es-CO" sz="1800" b="1" i="0" dirty="0">
                          <a:solidFill>
                            <a:schemeClr val="accent6"/>
                          </a:solidFill>
                          <a:latin typeface="CIBFont Sans"/>
                        </a:rPr>
                        <a:t>3.852</a:t>
                      </a:r>
                      <a:br>
                        <a:rPr lang="es-CO" sz="1800" b="1" i="0" dirty="0">
                          <a:latin typeface="CIBFont Sans"/>
                        </a:rPr>
                      </a:br>
                      <a:r>
                        <a:rPr lang="es-CO" sz="1400" b="0" i="0" dirty="0">
                          <a:latin typeface="CIBFont Sans"/>
                        </a:rPr>
                        <a:t>141%</a:t>
                      </a:r>
                      <a:br>
                        <a:rPr lang="es-CO" sz="1400" b="0" i="0" dirty="0">
                          <a:latin typeface="CIBFont Sans"/>
                        </a:rPr>
                      </a:br>
                      <a:br>
                        <a:rPr lang="es-CO" sz="1400" b="0" i="0" dirty="0">
                          <a:latin typeface="CIBFont Sans"/>
                        </a:rPr>
                      </a:br>
                      <a:endParaRPr lang="es-CO" sz="1600" b="0" i="0" dirty="0">
                        <a:latin typeface="CIBFon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04774"/>
                  </a:ext>
                </a:extLst>
              </a:tr>
              <a:tr h="100707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0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400" b="1" i="0">
                          <a:solidFill>
                            <a:schemeClr val="tx1"/>
                          </a:solidFill>
                          <a:latin typeface="CIBFont Sans"/>
                        </a:rPr>
                        <a:t>Aumentar el tiempo de sesión en un 5% </a:t>
                      </a:r>
                      <a:r>
                        <a:rPr lang="es-CO" sz="1400">
                          <a:solidFill>
                            <a:schemeClr val="tx1"/>
                          </a:solidFill>
                        </a:rPr>
                        <a:t>al</a:t>
                      </a:r>
                      <a:r>
                        <a:rPr lang="es-CO" sz="1400" b="0" i="0">
                          <a:latin typeface="CIBFont Sans"/>
                        </a:rPr>
                        <a:t> 31 de diciembre 2022 por medio de la salida de Sectores detallado y rediseño del home, atrayendo por medio de los contenidos a nuestros clientes y usuarios del segmento Corporativo.</a:t>
                      </a:r>
                      <a:endParaRPr lang="es-CO" sz="1400">
                        <a:latin typeface="CIBFont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O" sz="1300" b="0" i="0" kern="1200" dirty="0">
                          <a:solidFill>
                            <a:schemeClr val="tx1"/>
                          </a:solidFill>
                          <a:latin typeface="CIBFont Sans"/>
                          <a:ea typeface="+mn-ea"/>
                          <a:cs typeface="+mn-cs"/>
                        </a:rPr>
                        <a:t>Evolución ciclo de negocio </a:t>
                      </a:r>
                      <a:r>
                        <a:rPr lang="es-CO" sz="1300" b="1" i="0" kern="1200" dirty="0">
                          <a:solidFill>
                            <a:srgbClr val="9063CD"/>
                          </a:solidFill>
                          <a:latin typeface="CIBFont Sans"/>
                          <a:ea typeface="+mn-ea"/>
                          <a:cs typeface="+mn-cs"/>
                        </a:rPr>
                        <a:t>(0%)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b="0" i="0" kern="1200" dirty="0">
                          <a:solidFill>
                            <a:schemeClr val="tx1"/>
                          </a:solidFill>
                          <a:latin typeface="CIBFont Sans"/>
                          <a:ea typeface="+mn-ea"/>
                          <a:cs typeface="+mn-cs"/>
                        </a:rPr>
                        <a:t>Experiencia Sectorial </a:t>
                      </a:r>
                      <a:r>
                        <a:rPr lang="es-CO" sz="1300" b="1" i="0" kern="1200" dirty="0">
                          <a:solidFill>
                            <a:srgbClr val="9063CD"/>
                          </a:solidFill>
                          <a:latin typeface="CIBFont Sans"/>
                          <a:ea typeface="+mn-ea"/>
                          <a:cs typeface="+mn-cs"/>
                        </a:rPr>
                        <a:t>(33%)</a:t>
                      </a:r>
                      <a:endParaRPr lang="es-CO" sz="1300" b="0" i="0" kern="1200" dirty="0">
                        <a:solidFill>
                          <a:schemeClr val="tx1"/>
                        </a:solidFill>
                        <a:latin typeface="CIBFont Sans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b="0" i="0" kern="1200" dirty="0">
                          <a:solidFill>
                            <a:schemeClr val="tx1"/>
                          </a:solidFill>
                          <a:latin typeface="CIBFont Sans"/>
                          <a:ea typeface="+mn-ea"/>
                          <a:cs typeface="+mn-cs"/>
                        </a:rPr>
                        <a:t>Rediseño Home </a:t>
                      </a:r>
                      <a:r>
                        <a:rPr lang="es-CO" sz="1300" b="1" i="0" kern="1200" dirty="0">
                          <a:solidFill>
                            <a:srgbClr val="9063CD"/>
                          </a:solidFill>
                          <a:latin typeface="CIBFont Sans"/>
                          <a:ea typeface="+mn-ea"/>
                          <a:cs typeface="+mn-cs"/>
                        </a:rPr>
                        <a:t>(50%)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b="0" i="0" kern="1200" dirty="0">
                          <a:solidFill>
                            <a:schemeClr val="tx1"/>
                          </a:solidFill>
                          <a:latin typeface="CIBFont Sans"/>
                          <a:ea typeface="+mn-ea"/>
                          <a:cs typeface="+mn-cs"/>
                        </a:rPr>
                        <a:t>Empresas Sostenibles </a:t>
                      </a:r>
                      <a:r>
                        <a:rPr lang="es-CO" sz="1300" b="1" i="0" kern="1200" dirty="0">
                          <a:solidFill>
                            <a:srgbClr val="9063CD"/>
                          </a:solidFill>
                          <a:latin typeface="CIBFont Sans"/>
                          <a:ea typeface="+mn-ea"/>
                          <a:cs typeface="+mn-cs"/>
                        </a:rPr>
                        <a:t>(50%)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CO" sz="1300" b="0" i="0" kern="1200" dirty="0">
                          <a:solidFill>
                            <a:schemeClr val="tx1"/>
                          </a:solidFill>
                          <a:latin typeface="CIBFont Sans"/>
                          <a:ea typeface="+mn-ea"/>
                          <a:cs typeface="+mn-cs"/>
                        </a:rPr>
                        <a:t>Evolución, Soporte y Mantenimiento Q3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CO" b="1" i="0" dirty="0">
                          <a:solidFill>
                            <a:schemeClr val="accent6"/>
                          </a:solidFill>
                          <a:latin typeface="CIBFont Sans"/>
                        </a:rPr>
                      </a:br>
                      <a:r>
                        <a:rPr lang="es-CO" b="1" i="0" dirty="0">
                          <a:solidFill>
                            <a:schemeClr val="accent6"/>
                          </a:solidFill>
                          <a:latin typeface="CIBFont Sans"/>
                        </a:rPr>
                        <a:t>3:59 </a:t>
                      </a:r>
                      <a:br>
                        <a:rPr lang="es-CO" b="0" i="0" dirty="0">
                          <a:latin typeface="CIBFont Sans"/>
                        </a:rPr>
                      </a:br>
                      <a:r>
                        <a:rPr lang="es-CO" sz="1400" b="0" i="0" dirty="0">
                          <a:latin typeface="CIBFont Sans"/>
                        </a:rPr>
                        <a:t>Minuto</a:t>
                      </a:r>
                      <a:br>
                        <a:rPr lang="es-CO" sz="1400" b="0" i="0" dirty="0">
                          <a:latin typeface="CIBFont Sans"/>
                        </a:rPr>
                      </a:br>
                      <a:r>
                        <a:rPr lang="es-CO" sz="1400" b="0" i="0" dirty="0" err="1">
                          <a:latin typeface="CIBFont Sans"/>
                        </a:rPr>
                        <a:t>Prom</a:t>
                      </a:r>
                      <a:r>
                        <a:rPr lang="es-CO" sz="1400" b="0" i="0" dirty="0">
                          <a:latin typeface="CIBFont Sans"/>
                        </a:rPr>
                        <a:t>. mes</a:t>
                      </a:r>
                      <a:endParaRPr lang="es-CO" b="0" i="0" dirty="0">
                        <a:latin typeface="CIBFont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CO" sz="1800" b="1" i="0" dirty="0">
                          <a:solidFill>
                            <a:srgbClr val="C00000"/>
                          </a:solidFill>
                          <a:latin typeface="CIBFont Sans"/>
                        </a:rPr>
                      </a:br>
                      <a:r>
                        <a:rPr lang="es-CO" sz="1800" b="1" i="0" dirty="0">
                          <a:solidFill>
                            <a:srgbClr val="C00000"/>
                          </a:solidFill>
                          <a:latin typeface="CIBFont Sans"/>
                        </a:rPr>
                        <a:t>3:52</a:t>
                      </a:r>
                      <a:br>
                        <a:rPr lang="es-CO" sz="1800" b="0" i="0" dirty="0">
                          <a:latin typeface="CIBFont Sans"/>
                        </a:rPr>
                      </a:br>
                      <a:endParaRPr lang="es-CO" sz="1400" b="0" i="0" kern="1200" dirty="0">
                        <a:solidFill>
                          <a:schemeClr val="tx1"/>
                        </a:solidFill>
                        <a:latin typeface="CIBFont San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374918"/>
                  </a:ext>
                </a:extLst>
              </a:tr>
              <a:tr h="89908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400" b="1">
                        <a:latin typeface="CIBFont Sans" panose="020B0603020202020104" pitchFamily="34" charset="7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i="0" dirty="0">
                          <a:latin typeface="CIBFont Sans"/>
                        </a:rPr>
                        <a:t>Reducir en un 22,2% los costos de uso de los componentes de infraestructura de Portal 8.5</a:t>
                      </a:r>
                      <a:r>
                        <a:rPr lang="es-CO" sz="1400" b="0" i="0" dirty="0">
                          <a:latin typeface="CIBFont Sans"/>
                        </a:rPr>
                        <a:t> con la migración de los negocios especializados al 31 de diciembre 2022, para continuar con la evolución del sitio y estar acorde con los lineamentos de arquitectura. </a:t>
                      </a:r>
                      <a:endParaRPr lang="es-CO" sz="1300" b="1" i="0" dirty="0">
                        <a:latin typeface="CIBFont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es-CO" sz="1300" b="0" i="0" kern="1200">
                        <a:solidFill>
                          <a:schemeClr val="tx1"/>
                        </a:solidFill>
                        <a:latin typeface="CIBFont Sans" panose="020B0603020202020104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b="0" i="0" kern="1200" dirty="0">
                          <a:solidFill>
                            <a:schemeClr val="tx1"/>
                          </a:solidFill>
                          <a:latin typeface="CIBFont Sans"/>
                          <a:ea typeface="+mn-ea"/>
                          <a:cs typeface="+mn-cs"/>
                        </a:rPr>
                        <a:t>Migración Negocios Especializados </a:t>
                      </a:r>
                      <a:r>
                        <a:rPr lang="es-CO" sz="1300" b="1" i="0" kern="1200" dirty="0">
                          <a:solidFill>
                            <a:srgbClr val="9063CD"/>
                          </a:solidFill>
                          <a:latin typeface="CIBFont Sans"/>
                          <a:ea typeface="+mn-ea"/>
                          <a:cs typeface="+mn-cs"/>
                        </a:rPr>
                        <a:t>(7%)</a:t>
                      </a:r>
                      <a:endParaRPr lang="es-CO" sz="1300" b="0" i="0" kern="1200" dirty="0">
                        <a:solidFill>
                          <a:schemeClr val="tx1"/>
                        </a:solidFill>
                        <a:latin typeface="CIBFont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i="0" dirty="0">
                          <a:solidFill>
                            <a:schemeClr val="accent6"/>
                          </a:solidFill>
                          <a:latin typeface="CIBFont Sans"/>
                        </a:rPr>
                        <a:t>22,2%</a:t>
                      </a:r>
                      <a:endParaRPr lang="es-CO" b="0" i="0" dirty="0">
                        <a:latin typeface="CIBFont Sa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i="0" dirty="0">
                          <a:solidFill>
                            <a:srgbClr val="C00000"/>
                          </a:solidFill>
                          <a:latin typeface="CIBFont Sans"/>
                        </a:rPr>
                        <a:t>0%</a:t>
                      </a:r>
                      <a:br>
                        <a:rPr lang="es-CO" sz="1800" b="1" i="0" dirty="0">
                          <a:solidFill>
                            <a:srgbClr val="C00000"/>
                          </a:solidFill>
                          <a:latin typeface="CIBFont Sans"/>
                        </a:rPr>
                      </a:br>
                      <a:r>
                        <a:rPr lang="es-CO" sz="1100" b="1" i="0" kern="1200" dirty="0">
                          <a:solidFill>
                            <a:schemeClr val="tx1"/>
                          </a:solidFill>
                          <a:latin typeface="CIBFont Sans"/>
                          <a:ea typeface="+mn-ea"/>
                          <a:cs typeface="+mn-cs"/>
                        </a:rPr>
                        <a:t>Salidas programadas para el sprint 157 y 158</a:t>
                      </a:r>
                      <a:endParaRPr lang="es-CO" sz="1100" b="0" i="0" kern="1200" dirty="0">
                        <a:solidFill>
                          <a:schemeClr val="tx1"/>
                        </a:solidFill>
                        <a:latin typeface="CIBFont Sans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37794"/>
                  </a:ext>
                </a:extLst>
              </a:tr>
            </a:tbl>
          </a:graphicData>
        </a:graphic>
      </p:graphicFrame>
      <p:sp>
        <p:nvSpPr>
          <p:cNvPr id="51" name="CuadroTexto 50">
            <a:extLst>
              <a:ext uri="{FF2B5EF4-FFF2-40B4-BE49-F238E27FC236}">
                <a16:creationId xmlns:a16="http://schemas.microsoft.com/office/drawing/2014/main" id="{8775F29C-D6D1-17BC-DE51-FE36E94A3561}"/>
              </a:ext>
            </a:extLst>
          </p:cNvPr>
          <p:cNvSpPr txBox="1"/>
          <p:nvPr/>
        </p:nvSpPr>
        <p:spPr>
          <a:xfrm>
            <a:off x="10606985" y="157578"/>
            <a:ext cx="124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>
                <a:latin typeface="CIBFont Sans Book" panose="020B0603020202020104" pitchFamily="34" charset="77"/>
                <a:cs typeface="Arial" panose="020B0604020202020204" pitchFamily="34" charset="0"/>
              </a:rPr>
              <a:t>QA</a:t>
            </a: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6A7E6EE5-449A-6533-1CD1-8C0CCDBF5450}"/>
              </a:ext>
            </a:extLst>
          </p:cNvPr>
          <p:cNvGrpSpPr/>
          <p:nvPr/>
        </p:nvGrpSpPr>
        <p:grpSpPr>
          <a:xfrm>
            <a:off x="10433906" y="165648"/>
            <a:ext cx="235494" cy="235494"/>
            <a:chOff x="7350974" y="332800"/>
            <a:chExt cx="235494" cy="235494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46E31C6C-03D6-DBC0-566D-126D4FE1F8CE}"/>
                </a:ext>
              </a:extLst>
            </p:cNvPr>
            <p:cNvSpPr/>
            <p:nvPr/>
          </p:nvSpPr>
          <p:spPr>
            <a:xfrm>
              <a:off x="7350974" y="332800"/>
              <a:ext cx="235494" cy="2354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48" name="Gráfico 47" descr="Bug under magnifying glass con relleno sólido">
              <a:extLst>
                <a:ext uri="{FF2B5EF4-FFF2-40B4-BE49-F238E27FC236}">
                  <a16:creationId xmlns:a16="http://schemas.microsoft.com/office/drawing/2014/main" id="{B17429E1-F938-0FD0-02B6-516D2132B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64281" y="335522"/>
              <a:ext cx="214625" cy="214625"/>
            </a:xfrm>
            <a:prstGeom prst="rect">
              <a:avLst/>
            </a:prstGeom>
          </p:spPr>
        </p:pic>
      </p:grpSp>
      <p:pic>
        <p:nvPicPr>
          <p:cNvPr id="46" name="Gráfico 45" descr="Badge Tick1 con relleno sólido">
            <a:extLst>
              <a:ext uri="{FF2B5EF4-FFF2-40B4-BE49-F238E27FC236}">
                <a16:creationId xmlns:a16="http://schemas.microsoft.com/office/drawing/2014/main" id="{7AF0AB64-CBEA-D348-121E-6D9709298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7295" y="145630"/>
            <a:ext cx="295858" cy="295858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37F6EBC8-D71E-A688-422C-EEE96B3C6AB2}"/>
              </a:ext>
            </a:extLst>
          </p:cNvPr>
          <p:cNvSpPr txBox="1"/>
          <p:nvPr/>
        </p:nvSpPr>
        <p:spPr>
          <a:xfrm>
            <a:off x="8168585" y="157578"/>
            <a:ext cx="1249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>
                <a:latin typeface="CIBFont Sans Book" panose="020B0603020202020104" pitchFamily="34" charset="77"/>
                <a:cs typeface="Arial" panose="020B0604020202020204" pitchFamily="34" charset="0"/>
              </a:rPr>
              <a:t>En producción</a:t>
            </a:r>
          </a:p>
        </p:txBody>
      </p:sp>
      <p:pic>
        <p:nvPicPr>
          <p:cNvPr id="50" name="Gráfico 49" descr="Badge Cross con relleno sólido">
            <a:extLst>
              <a:ext uri="{FF2B5EF4-FFF2-40B4-BE49-F238E27FC236}">
                <a16:creationId xmlns:a16="http://schemas.microsoft.com/office/drawing/2014/main" id="{0FB05669-8EE3-78EB-C501-F4C1A10399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4077" y="462376"/>
            <a:ext cx="295856" cy="295856"/>
          </a:xfrm>
          <a:prstGeom prst="rect">
            <a:avLst/>
          </a:prstGeom>
        </p:spPr>
      </p:pic>
      <p:sp>
        <p:nvSpPr>
          <p:cNvPr id="87" name="CuadroTexto 86">
            <a:extLst>
              <a:ext uri="{FF2B5EF4-FFF2-40B4-BE49-F238E27FC236}">
                <a16:creationId xmlns:a16="http://schemas.microsoft.com/office/drawing/2014/main" id="{F198C698-E818-1704-C06B-40FAAC79ABC9}"/>
              </a:ext>
            </a:extLst>
          </p:cNvPr>
          <p:cNvSpPr txBox="1"/>
          <p:nvPr/>
        </p:nvSpPr>
        <p:spPr>
          <a:xfrm>
            <a:off x="9513504" y="486092"/>
            <a:ext cx="1075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>
                <a:latin typeface="CIBFont Sans Book" panose="020B0603020202020104" pitchFamily="34" charset="77"/>
                <a:cs typeface="Arial" panose="020B0604020202020204" pitchFamily="34" charset="0"/>
              </a:rPr>
              <a:t>Renuncia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BBCD2660-C5C5-A9D5-4A64-AAD34F4C3E55}"/>
              </a:ext>
            </a:extLst>
          </p:cNvPr>
          <p:cNvSpPr txBox="1"/>
          <p:nvPr/>
        </p:nvSpPr>
        <p:spPr>
          <a:xfrm>
            <a:off x="8168585" y="455416"/>
            <a:ext cx="112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>
                <a:latin typeface="CIBFont Sans Book" panose="020B0603020202020104" pitchFamily="34" charset="77"/>
                <a:cs typeface="Arial" panose="020B0604020202020204" pitchFamily="34" charset="0"/>
              </a:rPr>
              <a:t>En desarrollo</a:t>
            </a:r>
          </a:p>
        </p:txBody>
      </p:sp>
      <p:pic>
        <p:nvPicPr>
          <p:cNvPr id="89" name="Gráfico 88" descr="Badge Unfollow con relleno sólido">
            <a:extLst>
              <a:ext uri="{FF2B5EF4-FFF2-40B4-BE49-F238E27FC236}">
                <a16:creationId xmlns:a16="http://schemas.microsoft.com/office/drawing/2014/main" id="{E5D17394-19F3-321C-CDC5-2ACAD0ED05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93423" y="154691"/>
            <a:ext cx="295856" cy="295856"/>
          </a:xfrm>
          <a:prstGeom prst="rect">
            <a:avLst/>
          </a:prstGeom>
        </p:spPr>
      </p:pic>
      <p:sp>
        <p:nvSpPr>
          <p:cNvPr id="90" name="CuadroTexto 89">
            <a:extLst>
              <a:ext uri="{FF2B5EF4-FFF2-40B4-BE49-F238E27FC236}">
                <a16:creationId xmlns:a16="http://schemas.microsoft.com/office/drawing/2014/main" id="{123355F8-24F8-EB74-E304-C4510798767A}"/>
              </a:ext>
            </a:extLst>
          </p:cNvPr>
          <p:cNvSpPr txBox="1"/>
          <p:nvPr/>
        </p:nvSpPr>
        <p:spPr>
          <a:xfrm>
            <a:off x="9513504" y="179350"/>
            <a:ext cx="94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>
                <a:latin typeface="CIBFont Sans Book" panose="020B0603020202020104" pitchFamily="34" charset="77"/>
                <a:cs typeface="Arial" panose="020B0604020202020204" pitchFamily="34" charset="0"/>
              </a:rPr>
              <a:t>Detenido</a:t>
            </a:r>
          </a:p>
        </p:txBody>
      </p:sp>
      <p:pic>
        <p:nvPicPr>
          <p:cNvPr id="91" name="Gráfico 90" descr="Beginning con relleno sólido">
            <a:extLst>
              <a:ext uri="{FF2B5EF4-FFF2-40B4-BE49-F238E27FC236}">
                <a16:creationId xmlns:a16="http://schemas.microsoft.com/office/drawing/2014/main" id="{76206317-39B8-39F1-0113-80231A0E23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7946383" y="476662"/>
            <a:ext cx="295857" cy="295857"/>
          </a:xfrm>
          <a:prstGeom prst="rect">
            <a:avLst/>
          </a:prstGeom>
        </p:spPr>
      </p:pic>
      <p:pic>
        <p:nvPicPr>
          <p:cNvPr id="96" name="Gráfico 95" descr="Beginning con relleno sólido">
            <a:extLst>
              <a:ext uri="{FF2B5EF4-FFF2-40B4-BE49-F238E27FC236}">
                <a16:creationId xmlns:a16="http://schemas.microsoft.com/office/drawing/2014/main" id="{F59731C0-EEA6-69BB-B47C-4F48D81214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6117330" y="3485614"/>
            <a:ext cx="295857" cy="295857"/>
          </a:xfrm>
          <a:prstGeom prst="rect">
            <a:avLst/>
          </a:prstGeom>
        </p:spPr>
      </p:pic>
      <p:pic>
        <p:nvPicPr>
          <p:cNvPr id="97" name="Gráfico 96" descr="Beginning con relleno sólido">
            <a:extLst>
              <a:ext uri="{FF2B5EF4-FFF2-40B4-BE49-F238E27FC236}">
                <a16:creationId xmlns:a16="http://schemas.microsoft.com/office/drawing/2014/main" id="{6599E67F-7916-2184-9D76-8AA12BDE1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6117330" y="3770393"/>
            <a:ext cx="295857" cy="2958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12E5DA6-293D-1569-26B9-B2682BFC860E}"/>
              </a:ext>
            </a:extLst>
          </p:cNvPr>
          <p:cNvSpPr txBox="1"/>
          <p:nvPr/>
        </p:nvSpPr>
        <p:spPr>
          <a:xfrm>
            <a:off x="244291" y="6309933"/>
            <a:ext cx="4096314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 sz="1200">
                <a:latin typeface="CIBFont Sans Book"/>
              </a:rPr>
              <a:t>Cumplimiento promedio 1 de Septiembre al 30 de Septiembre</a:t>
            </a:r>
          </a:p>
        </p:txBody>
      </p:sp>
      <p:pic>
        <p:nvPicPr>
          <p:cNvPr id="7" name="Gráfico 6" descr="Badge Unfollow con relleno sólido">
            <a:extLst>
              <a:ext uri="{FF2B5EF4-FFF2-40B4-BE49-F238E27FC236}">
                <a16:creationId xmlns:a16="http://schemas.microsoft.com/office/drawing/2014/main" id="{81E56B41-042F-E9A4-A657-93A3EBD754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4746" y="3179247"/>
            <a:ext cx="295856" cy="295856"/>
          </a:xfrm>
          <a:prstGeom prst="rect">
            <a:avLst/>
          </a:prstGeom>
        </p:spPr>
      </p:pic>
      <p:pic>
        <p:nvPicPr>
          <p:cNvPr id="10" name="Gráfico 9" descr="Beginning con relleno sólido">
            <a:extLst>
              <a:ext uri="{FF2B5EF4-FFF2-40B4-BE49-F238E27FC236}">
                <a16:creationId xmlns:a16="http://schemas.microsoft.com/office/drawing/2014/main" id="{62951B4E-2CB7-4E9A-0083-CF9C0175F3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6117330" y="2359649"/>
            <a:ext cx="295857" cy="295857"/>
          </a:xfrm>
          <a:prstGeom prst="rect">
            <a:avLst/>
          </a:prstGeom>
        </p:spPr>
      </p:pic>
      <p:pic>
        <p:nvPicPr>
          <p:cNvPr id="11" name="Gráfico 10" descr="Beginning con relleno sólido">
            <a:extLst>
              <a:ext uri="{FF2B5EF4-FFF2-40B4-BE49-F238E27FC236}">
                <a16:creationId xmlns:a16="http://schemas.microsoft.com/office/drawing/2014/main" id="{AFD23121-2A73-BD4F-ED4D-5AB0983ED9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6117330" y="2054849"/>
            <a:ext cx="295857" cy="295857"/>
          </a:xfrm>
          <a:prstGeom prst="rect">
            <a:avLst/>
          </a:prstGeom>
        </p:spPr>
      </p:pic>
      <p:pic>
        <p:nvPicPr>
          <p:cNvPr id="12" name="Gráfico 11" descr="Beginning con relleno sólido">
            <a:extLst>
              <a:ext uri="{FF2B5EF4-FFF2-40B4-BE49-F238E27FC236}">
                <a16:creationId xmlns:a16="http://schemas.microsoft.com/office/drawing/2014/main" id="{136F908B-C6F8-1706-88E0-0FC28E87F3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6113035" y="5226878"/>
            <a:ext cx="295857" cy="295857"/>
          </a:xfrm>
          <a:prstGeom prst="rect">
            <a:avLst/>
          </a:prstGeom>
        </p:spPr>
      </p:pic>
      <p:pic>
        <p:nvPicPr>
          <p:cNvPr id="13" name="Gráfico 12" descr="Beginning con relleno sólido">
            <a:extLst>
              <a:ext uri="{FF2B5EF4-FFF2-40B4-BE49-F238E27FC236}">
                <a16:creationId xmlns:a16="http://schemas.microsoft.com/office/drawing/2014/main" id="{6EB88E51-4BCA-3317-84A9-84F7010041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6117330" y="4075193"/>
            <a:ext cx="295857" cy="2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60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aleta Banco">
      <a:dk1>
        <a:srgbClr val="2C2A28"/>
      </a:dk1>
      <a:lt1>
        <a:srgbClr val="FEFFFE"/>
      </a:lt1>
      <a:dk2>
        <a:srgbClr val="2C2A28"/>
      </a:dk2>
      <a:lt2>
        <a:srgbClr val="FFFFFF"/>
      </a:lt2>
      <a:accent1>
        <a:srgbClr val="FF7E41"/>
      </a:accent1>
      <a:accent2>
        <a:srgbClr val="8F62CC"/>
      </a:accent2>
      <a:accent3>
        <a:srgbClr val="00CBE9"/>
      </a:accent3>
      <a:accent4>
        <a:srgbClr val="F5B6CD"/>
      </a:accent4>
      <a:accent5>
        <a:srgbClr val="FAD724"/>
      </a:accent5>
      <a:accent6>
        <a:srgbClr val="0BA7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-Bancolombia-PersonasPymes" id="{A153315B-237E-4ABE-8C63-80A6C614C4A4}" vid="{B21F1D20-00A5-4684-AF39-BFD3B7B407C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B8C0B80680A14A8F3DDB0FC54FF8B9" ma:contentTypeVersion="18" ma:contentTypeDescription="Crear nuevo documento." ma:contentTypeScope="" ma:versionID="e30268de83e2fb8f639bab042e330762">
  <xsd:schema xmlns:xsd="http://www.w3.org/2001/XMLSchema" xmlns:xs="http://www.w3.org/2001/XMLSchema" xmlns:p="http://schemas.microsoft.com/office/2006/metadata/properties" xmlns:ns1="http://schemas.microsoft.com/sharepoint/v3" xmlns:ns2="4523108d-3635-417a-97cb-15d640da0db6" xmlns:ns3="d5319f3d-bdfc-4bd8-8ede-c4b91a069c9a" targetNamespace="http://schemas.microsoft.com/office/2006/metadata/properties" ma:root="true" ma:fieldsID="d128fc6803c58f0aea4fcc961e789a80" ns1:_="" ns2:_="" ns3:_="">
    <xsd:import namespace="http://schemas.microsoft.com/sharepoint/v3"/>
    <xsd:import namespace="4523108d-3635-417a-97cb-15d640da0db6"/>
    <xsd:import namespace="d5319f3d-bdfc-4bd8-8ede-c4b91a069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3108d-3635-417a-97cb-15d640da0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4" nillable="true" ma:taxonomy="true" ma:internalName="lcf76f155ced4ddcb4097134ff3c332f" ma:taxonomyFieldName="MediaServiceImageTags" ma:displayName="Etiquetas de imagen" ma:readOnly="false" ma:fieldId="{5cf76f15-5ced-4ddc-b409-7134ff3c332f}" ma:taxonomyMulti="true" ma:sspId="53a41489-9efd-4705-82fc-442e31f9b6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19f3d-bdfc-4bd8-8ede-c4b91a069c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437a9027-4d7b-4000-afe8-fb2252f7ec3c}" ma:internalName="TaxCatchAll" ma:showField="CatchAllData" ma:web="d5319f3d-bdfc-4bd8-8ede-c4b91a069c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d5319f3d-bdfc-4bd8-8ede-c4b91a069c9a" xsi:nil="true"/>
    <_ip_UnifiedCompliancePolicyProperties xmlns="http://schemas.microsoft.com/sharepoint/v3" xsi:nil="true"/>
    <lcf76f155ced4ddcb4097134ff3c332f xmlns="4523108d-3635-417a-97cb-15d640da0db6">
      <Terms xmlns="http://schemas.microsoft.com/office/infopath/2007/PartnerControls"/>
    </lcf76f155ced4ddcb4097134ff3c332f>
    <SharedWithUsers xmlns="d5319f3d-bdfc-4bd8-8ede-c4b91a069c9a">
      <UserInfo>
        <DisplayName>Willington Bedoya Corrales</DisplayName>
        <AccountId>37</AccountId>
        <AccountType/>
      </UserInfo>
      <UserInfo>
        <DisplayName>Gloria Yanneth Solano Ramirez</DisplayName>
        <AccountId>15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F058FB-CBF2-44FD-A948-EDA79D603BB3}">
  <ds:schemaRefs>
    <ds:schemaRef ds:uri="4523108d-3635-417a-97cb-15d640da0db6"/>
    <ds:schemaRef ds:uri="d5319f3d-bdfc-4bd8-8ede-c4b91a069c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2D42AD3-645A-4ABB-8F65-111B0BD346E5}">
  <ds:schemaRefs>
    <ds:schemaRef ds:uri="http://purl.org/dc/elements/1.1/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5319f3d-bdfc-4bd8-8ede-c4b91a069c9a"/>
    <ds:schemaRef ds:uri="4523108d-3635-417a-97cb-15d640da0db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E04288-3212-4B8A-9954-055B1DEA5C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962</TotalTime>
  <Words>530</Words>
  <Application>Microsoft Office PowerPoint</Application>
  <PresentationFormat>Widescreen</PresentationFormat>
  <Paragraphs>60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Tema1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Maria Fernanda Scarpetta Pena</dc:creator>
  <cp:keywords/>
  <dc:description/>
  <cp:lastModifiedBy>Carlos Mauricio Tabares Cortes</cp:lastModifiedBy>
  <cp:revision>4</cp:revision>
  <dcterms:created xsi:type="dcterms:W3CDTF">2022-01-27T14:01:48Z</dcterms:created>
  <dcterms:modified xsi:type="dcterms:W3CDTF">2022-10-12T19:52:16Z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0x010100A7B8C0B80680A14A8F3DDB0FC54FF8B9</vt:lpwstr>
  </property>
  <property fmtid="{D5CDD505-2E9C-101B-9397-08002B2CF9AE}" pid="3" name="MediaServiceImageTags">
    <vt:lpwstr/>
  </property>
  <property fmtid="{D5CDD505-2E9C-101B-9397-08002B2CF9AE}" pid="4" name="MSIP_Label_71bdff26-5887-4e5c-8426-6e404c233df0_Enabled">
    <vt:lpwstr>True</vt:lpwstr>
  </property>
  <property fmtid="{D5CDD505-2E9C-101B-9397-08002B2CF9AE}" pid="5" name="MSIP_Label_71bdff26-5887-4e5c-8426-6e404c233df0_SiteId">
    <vt:lpwstr>b5e244bd-c492-495b-8b10-61bfd453e423</vt:lpwstr>
  </property>
  <property fmtid="{D5CDD505-2E9C-101B-9397-08002B2CF9AE}" pid="6" name="MSIP_Label_71bdff26-5887-4e5c-8426-6e404c233df0_Owner">
    <vt:lpwstr>juacardo@bancolombia.com.co</vt:lpwstr>
  </property>
  <property fmtid="{D5CDD505-2E9C-101B-9397-08002B2CF9AE}" pid="7" name="MSIP_Label_71bdff26-5887-4e5c-8426-6e404c233df0_SetDate">
    <vt:lpwstr>2022-07-05T14:59:39.6342510Z</vt:lpwstr>
  </property>
  <property fmtid="{D5CDD505-2E9C-101B-9397-08002B2CF9AE}" pid="8" name="MSIP_Label_71bdff26-5887-4e5c-8426-6e404c233df0_Name">
    <vt:lpwstr>Interna</vt:lpwstr>
  </property>
  <property fmtid="{D5CDD505-2E9C-101B-9397-08002B2CF9AE}" pid="9" name="MSIP_Label_71bdff26-5887-4e5c-8426-6e404c233df0_Application">
    <vt:lpwstr>Microsoft Azure Information Protection</vt:lpwstr>
  </property>
  <property fmtid="{D5CDD505-2E9C-101B-9397-08002B2CF9AE}" pid="10" name="MSIP_Label_71bdff26-5887-4e5c-8426-6e404c233df0_ActionId">
    <vt:lpwstr>d88a9825-251e-422f-8461-d1b99991f1e2</vt:lpwstr>
  </property>
  <property fmtid="{D5CDD505-2E9C-101B-9397-08002B2CF9AE}" pid="11" name="MSIP_Label_71bdff26-5887-4e5c-8426-6e404c233df0_Extended_MSFT_Method">
    <vt:lpwstr>Manual</vt:lpwstr>
  </property>
  <property fmtid="{D5CDD505-2E9C-101B-9397-08002B2CF9AE}" pid="12" name="Sensitivity">
    <vt:lpwstr>Interna</vt:lpwstr>
  </property>
</Properties>
</file>