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801" r:id="rId5"/>
    <p:sldId id="804" r:id="rId6"/>
    <p:sldId id="803" r:id="rId7"/>
    <p:sldId id="269" r:id="rId8"/>
    <p:sldId id="3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943420-7360-4E40-AAC3-4B8E21BC150C}" v="42" dt="2020-04-24T18:58:41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3434"/>
  </p:normalViewPr>
  <p:slideViewPr>
    <p:cSldViewPr snapToGrid="0">
      <p:cViewPr varScale="1">
        <p:scale>
          <a:sx n="74" d="100"/>
          <a:sy n="74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DB978-EDFE-4B77-B8A1-50C342AF9C6E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E79D0-5262-4330-B56E-7DCAFEE740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6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3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8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561E5E-2484-4F7D-88DA-CEA2B2DF5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0605EC-1B3E-4DB3-B926-56BF7E0E3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6272C0-66F6-4349-9D17-1E55453C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61137-1D1E-454C-9944-44521632A656}" type="datetimeFigureOut">
              <a:rPr lang="es-CO" smtClean="0"/>
              <a:t>17/02/2021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597841-95DC-4908-B683-FBA908824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E2C52A-3D66-492E-B957-59F4B28D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526A41-E1E8-41B3-865C-86DE9B9AEC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7614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7FF57D-DFD5-4289-8C7E-ADD850D9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331C64-3332-441F-AC1F-D2C5B41A8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A63568-E2A6-4742-9E96-627012C2DF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61137-1D1E-454C-9944-44521632A656}" type="datetimeFigureOut">
              <a:rPr lang="es-CO" smtClean="0"/>
              <a:t>17/02/2021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1156A0-3395-4B8C-BE3D-C8C77366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33330D-4D95-4661-8DBF-B9B130FC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526A41-E1E8-41B3-865C-86DE9B9AEC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0129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6B6107-8B61-4737-885A-3A860511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CD3992-D494-4509-8AEE-3787F1211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9C983F-559E-454C-B70F-CFFAE12D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61137-1D1E-454C-9944-44521632A656}" type="datetimeFigureOut">
              <a:rPr lang="es-CO" smtClean="0"/>
              <a:t>17/02/2021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2712D9-0945-4FCD-B9C1-E1DBDFB8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F557E3-8B53-4658-BB14-3139C651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526A41-E1E8-41B3-865C-86DE9B9AEC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1119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F6475D-F290-4F4E-985D-0B65FFD4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02E968-2B5B-4661-B949-1D3FE9E5F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6CEA45F-7085-4E4D-BABB-46FC57408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06D593-7F68-4C28-BC4E-3F2CDA3E9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61137-1D1E-454C-9944-44521632A656}" type="datetimeFigureOut">
              <a:rPr lang="es-CO" smtClean="0"/>
              <a:t>17/02/2021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4E1196-55C5-4A18-931A-8C1FF67F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742786D-7AEC-468B-B4BD-F7B257D6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526A41-E1E8-41B3-865C-86DE9B9AEC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9711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ECDA3-CB81-4D3D-ABBF-F275F9B7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9F63574-7D43-4BBC-A2E4-6389992F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61137-1D1E-454C-9944-44521632A656}" type="datetimeFigureOut">
              <a:rPr lang="es-CO" smtClean="0"/>
              <a:t>17/02/2021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84700F-F491-4E23-A5B8-862C904C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0BE049-04BF-4128-9006-1B2502B6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526A41-E1E8-41B3-865C-86DE9B9AEC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73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C77F166-EB97-4E0D-8162-2AACD2F8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61137-1D1E-454C-9944-44521632A656}" type="datetimeFigureOut">
              <a:rPr lang="es-CO" smtClean="0"/>
              <a:t>17/02/2021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06315E2-FDA9-4B77-BD33-31413DFF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7E21A6-E517-4F46-B6F2-0680911C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526A41-E1E8-41B3-865C-86DE9B9AEC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1552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89E767-43C6-4BA6-8CDF-6CB7046C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25ACECC-9FF7-4D46-8144-86693BE89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D13C140-E27B-4EC5-BF0B-3C1380E5E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1A1B45-082A-4A6C-A5B2-19C91E63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61137-1D1E-454C-9944-44521632A656}" type="datetimeFigureOut">
              <a:rPr lang="es-CO" smtClean="0"/>
              <a:t>17/02/2021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78839D-DBD1-48B7-903B-B7A0A217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9690676-D7D2-42E5-9555-DFE22EAD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526A41-E1E8-41B3-865C-86DE9B9AEC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050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5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2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2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5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3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2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1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SIPWMWatermarking" descr="{&quot;HashCode&quot;:707547325,&quot;Placement&quot;:&quot;Header&quot;,&quot;Top&quot;:0.0,&quot;Left&quot;:0.0,&quot;SlideWidth&quot;:0,&quot;SlideHeight&quot;:0}"/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vert="horz" rtlCol="0">
            <a:spAutoFit/>
          </a:bodyPr>
          <a:lstStyle/>
          <a:p>
            <a:endParaRPr lang="es-C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A5DA-6CC5-4AF5-B2B2-F09C11C76C1E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B1C66-FA8D-4808-9D8E-AE1AD44AB24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MSIPCMContentMarking" descr="{&quot;HashCode&quot;:411513612,&quot;Placement&quot;:&quot;Header&quot;,&quot;Top&quot;:0.0,&quot;Left&quot;:0.0,&quot;SlideWidth&quot;:960,&quot;SlideHeight&quot;:540}"/>
          <p:cNvSpPr txBox="1"/>
          <p:nvPr userDrawn="1"/>
        </p:nvSpPr>
        <p:spPr>
          <a:xfrm>
            <a:off x="0" y="0"/>
            <a:ext cx="25122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s-CO" sz="1000" smtClean="0">
                <a:solidFill>
                  <a:srgbClr val="000000"/>
                </a:solidFill>
                <a:latin typeface="Calibri" panose="020F0502020204030204" pitchFamily="34" charset="0"/>
              </a:rPr>
              <a:t>Grupo Bancolombia Clasificación – Interna</a:t>
            </a:r>
            <a:endParaRPr lang="es-CO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6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SIPWMWatermarking" descr="{&quot;HashCode&quot;:707547325,&quot;Placement&quot;:&quot;Header&quot;,&quot;Top&quot;:0.0,&quot;Left&quot;:0.0,&quot;SlideWidth&quot;:0,&quot;SlideHeight&quot;:0}"/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vert="horz" rtlCol="0">
            <a:spAutoFit/>
          </a:bodyPr>
          <a:lstStyle/>
          <a:p>
            <a:endParaRPr lang="es-CO"/>
          </a:p>
        </p:txBody>
      </p:sp>
      <p:pic>
        <p:nvPicPr>
          <p:cNvPr id="7" name="Gráfico 10">
            <a:extLst>
              <a:ext uri="{FF2B5EF4-FFF2-40B4-BE49-F238E27FC236}">
                <a16:creationId xmlns:a16="http://schemas.microsoft.com/office/drawing/2014/main" xmlns="" id="{5390DB5B-4813-4E03-B519-64D93B78679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-201353" y="4443678"/>
            <a:ext cx="7775105" cy="2759558"/>
          </a:xfrm>
          <a:prstGeom prst="rect">
            <a:avLst/>
          </a:prstGeom>
        </p:spPr>
      </p:pic>
      <p:pic>
        <p:nvPicPr>
          <p:cNvPr id="8" name="Imagen 2" descr="Imagen que contiene objeto&#10;&#10;Descripción generada automáticamente">
            <a:extLst>
              <a:ext uri="{FF2B5EF4-FFF2-40B4-BE49-F238E27FC236}">
                <a16:creationId xmlns:a16="http://schemas.microsoft.com/office/drawing/2014/main" xmlns="" id="{ED91568A-209E-420C-980C-162CE4DA2E7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154" y="6289221"/>
            <a:ext cx="1800225" cy="43815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297C1D43-3399-41E0-A239-F4EFFD223E61}"/>
              </a:ext>
            </a:extLst>
          </p:cNvPr>
          <p:cNvSpPr/>
          <p:nvPr userDrawn="1"/>
        </p:nvSpPr>
        <p:spPr>
          <a:xfrm>
            <a:off x="0" y="146963"/>
            <a:ext cx="12192000" cy="472968"/>
          </a:xfrm>
          <a:prstGeom prst="rect">
            <a:avLst/>
          </a:prstGeom>
          <a:solidFill>
            <a:srgbClr val="808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49FA0B8-D14B-443D-B777-3B85D58C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966" y="209837"/>
            <a:ext cx="9167948" cy="472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7639E7-AED4-4E7B-ACDF-850D2871E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966" y="1538239"/>
            <a:ext cx="91679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 dirty="0"/>
          </a:p>
        </p:txBody>
      </p:sp>
      <p:sp>
        <p:nvSpPr>
          <p:cNvPr id="5" name="MSIPCMContentMarking" descr="{&quot;HashCode&quot;:411513612,&quot;Placement&quot;:&quot;Header&quot;,&quot;Top&quot;:0.0,&quot;Left&quot;:0.0,&quot;SlideWidth&quot;:960,&quot;SlideHeight&quot;:540}"/>
          <p:cNvSpPr txBox="1"/>
          <p:nvPr userDrawn="1"/>
        </p:nvSpPr>
        <p:spPr>
          <a:xfrm>
            <a:off x="0" y="0"/>
            <a:ext cx="25122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s-CO" sz="1000" smtClean="0">
                <a:solidFill>
                  <a:srgbClr val="000000"/>
                </a:solidFill>
                <a:latin typeface="Calibri" panose="020F0502020204030204" pitchFamily="34" charset="0"/>
              </a:rPr>
              <a:t>Grupo Bancolombia Clasificación – Interna</a:t>
            </a:r>
            <a:endParaRPr lang="es-CO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2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FFD900"/>
          </a:solidFill>
          <a:latin typeface="Gotham Rounded Bold" panose="020000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unito" panose="0200050303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Nunito" panose="0200050303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Nunito" panose="0200050303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Nunito" panose="0200050303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Nunito" panose="0200050303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939" y="-19878"/>
            <a:ext cx="5310130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0184" y="275242"/>
            <a:ext cx="4021160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CO" sz="4400" spc="-150" dirty="0">
                <a:solidFill>
                  <a:schemeClr val="bg1">
                    <a:lumMod val="95000"/>
                  </a:schemeClr>
                </a:solidFill>
              </a:rPr>
              <a:t>Dirección de Estrategia, Arquitectura e Innovación de TI</a:t>
            </a:r>
            <a:endParaRPr lang="en-US" sz="3200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Right Triangle 19"/>
          <p:cNvSpPr/>
          <p:nvPr/>
        </p:nvSpPr>
        <p:spPr>
          <a:xfrm flipH="1">
            <a:off x="0" y="6147413"/>
            <a:ext cx="12192000" cy="710587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bancolombia png">
            <a:extLst>
              <a:ext uri="{FF2B5EF4-FFF2-40B4-BE49-F238E27FC236}">
                <a16:creationId xmlns:a16="http://schemas.microsoft.com/office/drawing/2014/main" xmlns="" id="{24F52914-9095-2B41-B3AB-4661869DC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817" y="5950525"/>
            <a:ext cx="2202622" cy="110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estrategia  png">
            <a:extLst>
              <a:ext uri="{FF2B5EF4-FFF2-40B4-BE49-F238E27FC236}">
                <a16:creationId xmlns:a16="http://schemas.microsoft.com/office/drawing/2014/main" xmlns="" id="{A7F2FAE6-8059-7240-AC1A-44BE8460F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783" y="2037611"/>
            <a:ext cx="4148413" cy="391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EF189407-F81D-465D-AEE2-4E043AA6C815}"/>
              </a:ext>
            </a:extLst>
          </p:cNvPr>
          <p:cNvSpPr txBox="1"/>
          <p:nvPr/>
        </p:nvSpPr>
        <p:spPr>
          <a:xfrm>
            <a:off x="6461117" y="712240"/>
            <a:ext cx="495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Estrategia, Arquitectura e Innovación de TI</a:t>
            </a:r>
          </a:p>
        </p:txBody>
      </p:sp>
    </p:spTree>
    <p:extLst>
      <p:ext uri="{BB962C8B-B14F-4D97-AF65-F5344CB8AC3E}">
        <p14:creationId xmlns:p14="http://schemas.microsoft.com/office/powerpoint/2010/main" val="264789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 rot="5400000">
            <a:off x="5894024" y="-5894023"/>
            <a:ext cx="495762" cy="12283808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/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6" descr="Image result for bancolombia png">
            <a:extLst>
              <a:ext uri="{FF2B5EF4-FFF2-40B4-BE49-F238E27FC236}">
                <a16:creationId xmlns:a16="http://schemas.microsoft.com/office/drawing/2014/main" xmlns="" id="{BE6955F7-5245-3742-A983-5B08B3E5D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391" y="-304300"/>
            <a:ext cx="2202622" cy="110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28">
            <a:extLst>
              <a:ext uri="{FF2B5EF4-FFF2-40B4-BE49-F238E27FC236}">
                <a16:creationId xmlns:a16="http://schemas.microsoft.com/office/drawing/2014/main" xmlns="" id="{FAE25975-72AD-4AA3-9E04-A3EBE27756F4}"/>
              </a:ext>
            </a:extLst>
          </p:cNvPr>
          <p:cNvSpPr txBox="1"/>
          <p:nvPr/>
        </p:nvSpPr>
        <p:spPr>
          <a:xfrm>
            <a:off x="378853" y="2821795"/>
            <a:ext cx="11434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latin typeface="Century Gothic" panose="020B0502020202020204" pitchFamily="34" charset="0"/>
                <a:ea typeface="Ayuthaya" pitchFamily="2" charset="-34"/>
                <a:cs typeface="Ayuthaya" pitchFamily="2" charset="-34"/>
              </a:rPr>
              <a:t>Estamos comprometidos con </a:t>
            </a:r>
            <a:r>
              <a:rPr lang="es-CO" sz="2000" b="1" dirty="0">
                <a:solidFill>
                  <a:srgbClr val="FF0000"/>
                </a:solidFill>
                <a:latin typeface="Century Gothic" panose="020B0502020202020204" pitchFamily="34" charset="0"/>
                <a:ea typeface="Ayuthaya" pitchFamily="2" charset="-34"/>
                <a:cs typeface="Ayuthaya" pitchFamily="2" charset="-34"/>
              </a:rPr>
              <a:t>materializar la estrategia del negocio </a:t>
            </a:r>
            <a:r>
              <a:rPr lang="es-CO" sz="2000" dirty="0">
                <a:latin typeface="Century Gothic" panose="020B0502020202020204" pitchFamily="34" charset="0"/>
                <a:ea typeface="Ayuthaya" pitchFamily="2" charset="-34"/>
                <a:cs typeface="Ayuthaya" pitchFamily="2" charset="-34"/>
              </a:rPr>
              <a:t>del Grupo Bancolombia a través de la definición y evolución </a:t>
            </a:r>
            <a:r>
              <a:rPr lang="es-CO" sz="2000" b="1" dirty="0">
                <a:latin typeface="Century Gothic" panose="020B0502020202020204" pitchFamily="34" charset="0"/>
                <a:ea typeface="Ayuthaya" pitchFamily="2" charset="-34"/>
                <a:cs typeface="Ayuthaya" pitchFamily="2" charset="-34"/>
              </a:rPr>
              <a:t>del norte tecnológico </a:t>
            </a:r>
            <a:r>
              <a:rPr lang="es-CO" sz="2000" dirty="0">
                <a:latin typeface="Century Gothic" panose="020B0502020202020204" pitchFamily="34" charset="0"/>
                <a:ea typeface="Ayuthaya" pitchFamily="2" charset="-34"/>
                <a:cs typeface="Ayuthaya" pitchFamily="2" charset="-34"/>
              </a:rPr>
              <a:t>orientado a </a:t>
            </a:r>
            <a:r>
              <a:rPr lang="es-CO" sz="2000" b="1" dirty="0">
                <a:latin typeface="Century Gothic" panose="020B0502020202020204" pitchFamily="34" charset="0"/>
                <a:ea typeface="Ayuthaya" pitchFamily="2" charset="-34"/>
                <a:cs typeface="Ayuthaya" pitchFamily="2" charset="-34"/>
              </a:rPr>
              <a:t>maximizar la entrega de valor a nuestros clientes</a:t>
            </a:r>
          </a:p>
        </p:txBody>
      </p:sp>
    </p:spTree>
    <p:extLst>
      <p:ext uri="{BB962C8B-B14F-4D97-AF65-F5344CB8AC3E}">
        <p14:creationId xmlns:p14="http://schemas.microsoft.com/office/powerpoint/2010/main" val="1114139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 rot="5400000">
            <a:off x="5894024" y="-5894023"/>
            <a:ext cx="495762" cy="12283808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/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6" descr="Image result for bancolombia png">
            <a:extLst>
              <a:ext uri="{FF2B5EF4-FFF2-40B4-BE49-F238E27FC236}">
                <a16:creationId xmlns:a16="http://schemas.microsoft.com/office/drawing/2014/main" xmlns="" id="{BE6955F7-5245-3742-A983-5B08B3E5D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391" y="-304300"/>
            <a:ext cx="2202622" cy="110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FABF0DA-E98C-8E46-94D6-BF077581848E}"/>
              </a:ext>
            </a:extLst>
          </p:cNvPr>
          <p:cNvSpPr txBox="1"/>
          <p:nvPr/>
        </p:nvSpPr>
        <p:spPr>
          <a:xfrm>
            <a:off x="0" y="321033"/>
            <a:ext cx="392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err="1">
                <a:solidFill>
                  <a:srgbClr val="FF0000"/>
                </a:solidFill>
                <a:latin typeface="Century Gothic" panose="020B0502020202020204" pitchFamily="34" charset="0"/>
                <a:ea typeface="Ayuthaya" pitchFamily="2" charset="-34"/>
                <a:cs typeface="Ayuthaya" pitchFamily="2" charset="-34"/>
              </a:rPr>
              <a:t>Función</a:t>
            </a:r>
            <a:r>
              <a:rPr lang="en-AU" sz="2400" b="1" dirty="0">
                <a:solidFill>
                  <a:srgbClr val="FF0000"/>
                </a:solidFill>
                <a:latin typeface="Century Gothic" panose="020B0502020202020204" pitchFamily="34" charset="0"/>
                <a:ea typeface="Ayuthaya" pitchFamily="2" charset="-34"/>
                <a:cs typeface="Ayuthaya" pitchFamily="2" charset="-34"/>
              </a:rPr>
              <a:t> de </a:t>
            </a:r>
            <a:r>
              <a:rPr lang="en-AU" sz="2400" b="1" dirty="0" err="1">
                <a:solidFill>
                  <a:srgbClr val="FF0000"/>
                </a:solidFill>
                <a:latin typeface="Century Gothic" panose="020B0502020202020204" pitchFamily="34" charset="0"/>
                <a:ea typeface="Ayuthaya" pitchFamily="2" charset="-34"/>
                <a:cs typeface="Ayuthaya" pitchFamily="2" charset="-34"/>
              </a:rPr>
              <a:t>Arquitectura</a:t>
            </a:r>
            <a:endParaRPr lang="en-AU" sz="2400" b="1" dirty="0">
              <a:solidFill>
                <a:srgbClr val="FF0000"/>
              </a:solidFill>
              <a:latin typeface="Century Gothic" panose="020B0502020202020204" pitchFamily="34" charset="0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7" name="Picture 4" descr="Image result for usuario icon png">
            <a:extLst>
              <a:ext uri="{FF2B5EF4-FFF2-40B4-BE49-F238E27FC236}">
                <a16:creationId xmlns:a16="http://schemas.microsoft.com/office/drawing/2014/main" xmlns="" id="{FEB0DE08-78F0-4D7E-94CB-5622F421C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710" y="5879784"/>
            <a:ext cx="461659" cy="46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41">
            <a:extLst>
              <a:ext uri="{FF2B5EF4-FFF2-40B4-BE49-F238E27FC236}">
                <a16:creationId xmlns:a16="http://schemas.microsoft.com/office/drawing/2014/main" xmlns="" id="{019DC60D-DF9D-45D6-8185-B9A0027B30B5}"/>
              </a:ext>
            </a:extLst>
          </p:cNvPr>
          <p:cNvSpPr/>
          <p:nvPr/>
        </p:nvSpPr>
        <p:spPr>
          <a:xfrm>
            <a:off x="4440684" y="5710830"/>
            <a:ext cx="3066166" cy="1029719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angle 138">
            <a:extLst>
              <a:ext uri="{FF2B5EF4-FFF2-40B4-BE49-F238E27FC236}">
                <a16:creationId xmlns:a16="http://schemas.microsoft.com/office/drawing/2014/main" xmlns="" id="{CE8BA7B8-73E0-4A3F-87A8-B5EA2710C72C}"/>
              </a:ext>
            </a:extLst>
          </p:cNvPr>
          <p:cNvSpPr/>
          <p:nvPr/>
        </p:nvSpPr>
        <p:spPr>
          <a:xfrm>
            <a:off x="4429765" y="5702317"/>
            <a:ext cx="30695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>
                <a:latin typeface="+mj-lt"/>
              </a:rPr>
              <a:t>Arquitectos de Solución</a:t>
            </a:r>
          </a:p>
        </p:txBody>
      </p:sp>
      <p:pic>
        <p:nvPicPr>
          <p:cNvPr id="10" name="Picture 4" descr="Image result for usuario icon png">
            <a:extLst>
              <a:ext uri="{FF2B5EF4-FFF2-40B4-BE49-F238E27FC236}">
                <a16:creationId xmlns:a16="http://schemas.microsoft.com/office/drawing/2014/main" xmlns="" id="{FB86DF48-5243-44AA-8D33-65C792D02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830" y="5879784"/>
            <a:ext cx="461659" cy="46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usuario icon png">
            <a:extLst>
              <a:ext uri="{FF2B5EF4-FFF2-40B4-BE49-F238E27FC236}">
                <a16:creationId xmlns:a16="http://schemas.microsoft.com/office/drawing/2014/main" xmlns="" id="{75CF5A7C-31B1-4589-BF90-E63240D5D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950" y="5879784"/>
            <a:ext cx="461659" cy="46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usuario icon png">
            <a:extLst>
              <a:ext uri="{FF2B5EF4-FFF2-40B4-BE49-F238E27FC236}">
                <a16:creationId xmlns:a16="http://schemas.microsoft.com/office/drawing/2014/main" xmlns="" id="{C162CE79-6603-4EC0-A816-50F992810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070" y="5889760"/>
            <a:ext cx="461659" cy="46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usuario icon png">
            <a:extLst>
              <a:ext uri="{FF2B5EF4-FFF2-40B4-BE49-F238E27FC236}">
                <a16:creationId xmlns:a16="http://schemas.microsoft.com/office/drawing/2014/main" xmlns="" id="{05E94920-2D13-487C-819A-D115C373E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190" y="5889760"/>
            <a:ext cx="461659" cy="46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xmlns="" id="{E93A6E58-246C-48EC-A7CC-E2F458418E3C}"/>
              </a:ext>
            </a:extLst>
          </p:cNvPr>
          <p:cNvSpPr/>
          <p:nvPr/>
        </p:nvSpPr>
        <p:spPr>
          <a:xfrm>
            <a:off x="4552737" y="6380119"/>
            <a:ext cx="856393" cy="265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EVC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xmlns="" id="{23A2F997-4726-4E6F-AF4D-169F516C57D0}"/>
              </a:ext>
            </a:extLst>
          </p:cNvPr>
          <p:cNvSpPr/>
          <p:nvPr/>
        </p:nvSpPr>
        <p:spPr>
          <a:xfrm>
            <a:off x="5538798" y="6380119"/>
            <a:ext cx="856393" cy="265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Jornadas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xmlns="" id="{5254A467-4310-49C9-BA51-158BD4421B75}"/>
              </a:ext>
            </a:extLst>
          </p:cNvPr>
          <p:cNvSpPr/>
          <p:nvPr/>
        </p:nvSpPr>
        <p:spPr>
          <a:xfrm>
            <a:off x="6528325" y="6377971"/>
            <a:ext cx="856393" cy="265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Células</a:t>
            </a:r>
          </a:p>
        </p:txBody>
      </p:sp>
      <p:grpSp>
        <p:nvGrpSpPr>
          <p:cNvPr id="18" name="Group 52">
            <a:extLst>
              <a:ext uri="{FF2B5EF4-FFF2-40B4-BE49-F238E27FC236}">
                <a16:creationId xmlns:a16="http://schemas.microsoft.com/office/drawing/2014/main" xmlns="" id="{D930D642-34B7-4051-BF82-4E19A917E6AB}"/>
              </a:ext>
            </a:extLst>
          </p:cNvPr>
          <p:cNvGrpSpPr/>
          <p:nvPr/>
        </p:nvGrpSpPr>
        <p:grpSpPr>
          <a:xfrm>
            <a:off x="7659913" y="3900700"/>
            <a:ext cx="864000" cy="864000"/>
            <a:chOff x="3204210" y="1897380"/>
            <a:chExt cx="864000" cy="864000"/>
          </a:xfrm>
          <a:solidFill>
            <a:srgbClr val="C00000"/>
          </a:solidFill>
        </p:grpSpPr>
        <p:sp>
          <p:nvSpPr>
            <p:cNvPr id="19" name="Rounded Rectangle 155">
              <a:extLst>
                <a:ext uri="{FF2B5EF4-FFF2-40B4-BE49-F238E27FC236}">
                  <a16:creationId xmlns:a16="http://schemas.microsoft.com/office/drawing/2014/main" xmlns="" id="{1DF10675-5162-4715-A601-99D1BDC7F069}"/>
                </a:ext>
              </a:extLst>
            </p:cNvPr>
            <p:cNvSpPr>
              <a:spLocks/>
            </p:cNvSpPr>
            <p:nvPr/>
          </p:nvSpPr>
          <p:spPr>
            <a:xfrm>
              <a:off x="3204210" y="1897380"/>
              <a:ext cx="864000" cy="864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tx1"/>
              </a:solidFill>
              <a:miter lim="800000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rtlCol="0" fromWordArt="0" anchor="b" anchorCtr="1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1000" b="1" dirty="0">
                  <a:solidFill>
                    <a:srgbClr val="FFFFFF"/>
                  </a:solidFill>
                </a:rPr>
                <a:t>AI</a:t>
              </a:r>
              <a:endParaRPr lang="en-GB" sz="1000" b="1" dirty="0">
                <a:solidFill>
                  <a:srgbClr val="FFFFFF"/>
                </a:solidFill>
                <a:uFillTx/>
              </a:endParaRPr>
            </a:p>
          </p:txBody>
        </p:sp>
        <p:pic>
          <p:nvPicPr>
            <p:cNvPr id="20" name="Picture 156" descr="ic-BusinessIntelligenceCampaign-wht.png">
              <a:extLst>
                <a:ext uri="{FF2B5EF4-FFF2-40B4-BE49-F238E27FC236}">
                  <a16:creationId xmlns:a16="http://schemas.microsoft.com/office/drawing/2014/main" xmlns="" id="{7A749653-287C-4610-BC1D-0AC5CDD37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5897" y="1935125"/>
              <a:ext cx="579477" cy="57947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</p:pic>
      </p:grpSp>
      <p:grpSp>
        <p:nvGrpSpPr>
          <p:cNvPr id="21" name="Group 34">
            <a:extLst>
              <a:ext uri="{FF2B5EF4-FFF2-40B4-BE49-F238E27FC236}">
                <a16:creationId xmlns:a16="http://schemas.microsoft.com/office/drawing/2014/main" xmlns="" id="{FFAE8781-6C35-4110-8C83-5E2FC535CCBD}"/>
              </a:ext>
            </a:extLst>
          </p:cNvPr>
          <p:cNvGrpSpPr/>
          <p:nvPr/>
        </p:nvGrpSpPr>
        <p:grpSpPr>
          <a:xfrm>
            <a:off x="2563973" y="3900700"/>
            <a:ext cx="864000" cy="864000"/>
            <a:chOff x="7459980" y="4227830"/>
            <a:chExt cx="864000" cy="864000"/>
          </a:xfrm>
          <a:solidFill>
            <a:srgbClr val="00B050"/>
          </a:solidFill>
        </p:grpSpPr>
        <p:sp>
          <p:nvSpPr>
            <p:cNvPr id="22" name="Rounded Rectangle 158">
              <a:extLst>
                <a:ext uri="{FF2B5EF4-FFF2-40B4-BE49-F238E27FC236}">
                  <a16:creationId xmlns:a16="http://schemas.microsoft.com/office/drawing/2014/main" xmlns="" id="{61A26B26-55C8-45E5-AF8D-130624F83828}"/>
                </a:ext>
              </a:extLst>
            </p:cNvPr>
            <p:cNvSpPr>
              <a:spLocks/>
            </p:cNvSpPr>
            <p:nvPr/>
          </p:nvSpPr>
          <p:spPr>
            <a:xfrm>
              <a:off x="7459980" y="4227830"/>
              <a:ext cx="864000" cy="864000"/>
            </a:xfrm>
            <a:prstGeom prst="roundRect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  <a:miter lim="800000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rtlCol="0" fromWordArt="0" anchor="b" anchorCtr="1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1000" b="1" dirty="0" err="1">
                  <a:solidFill>
                    <a:srgbClr val="FFFFFF"/>
                  </a:solidFill>
                  <a:uFillTx/>
                </a:rPr>
                <a:t>Seguridad</a:t>
              </a:r>
              <a:endParaRPr lang="en-GB" sz="1000" b="1" dirty="0">
                <a:solidFill>
                  <a:srgbClr val="FFFFFF"/>
                </a:solidFill>
                <a:uFillTx/>
              </a:endParaRPr>
            </a:p>
          </p:txBody>
        </p:sp>
        <p:pic>
          <p:nvPicPr>
            <p:cNvPr id="23" name="Picture 159" descr="ic-DataSecurity-wht.png">
              <a:extLst>
                <a:ext uri="{FF2B5EF4-FFF2-40B4-BE49-F238E27FC236}">
                  <a16:creationId xmlns:a16="http://schemas.microsoft.com/office/drawing/2014/main" xmlns="" id="{AF364476-4C94-469B-9CA2-58F5F44EB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30201" y="4317777"/>
              <a:ext cx="523557" cy="535144"/>
            </a:xfrm>
            <a:prstGeom prst="rect">
              <a:avLst/>
            </a:prstGeom>
            <a:noFill/>
          </p:spPr>
        </p:pic>
      </p:grpSp>
      <p:grpSp>
        <p:nvGrpSpPr>
          <p:cNvPr id="24" name="Group 37">
            <a:extLst>
              <a:ext uri="{FF2B5EF4-FFF2-40B4-BE49-F238E27FC236}">
                <a16:creationId xmlns:a16="http://schemas.microsoft.com/office/drawing/2014/main" xmlns="" id="{BB55A425-C682-4D90-AFDD-1971C3C7AC50}"/>
              </a:ext>
            </a:extLst>
          </p:cNvPr>
          <p:cNvGrpSpPr/>
          <p:nvPr/>
        </p:nvGrpSpPr>
        <p:grpSpPr>
          <a:xfrm>
            <a:off x="4602349" y="3905972"/>
            <a:ext cx="864000" cy="870350"/>
            <a:chOff x="3204210" y="4217670"/>
            <a:chExt cx="864000" cy="870350"/>
          </a:xfrm>
          <a:solidFill>
            <a:srgbClr val="00B050"/>
          </a:solidFill>
        </p:grpSpPr>
        <p:sp>
          <p:nvSpPr>
            <p:cNvPr id="25" name="Rounded Rectangle 161">
              <a:extLst>
                <a:ext uri="{FF2B5EF4-FFF2-40B4-BE49-F238E27FC236}">
                  <a16:creationId xmlns:a16="http://schemas.microsoft.com/office/drawing/2014/main" xmlns="" id="{0F01F8BE-40DF-4763-BFF4-A26C8934892B}"/>
                </a:ext>
              </a:extLst>
            </p:cNvPr>
            <p:cNvSpPr>
              <a:spLocks/>
            </p:cNvSpPr>
            <p:nvPr/>
          </p:nvSpPr>
          <p:spPr>
            <a:xfrm>
              <a:off x="3204210" y="4224020"/>
              <a:ext cx="864000" cy="864000"/>
            </a:xfrm>
            <a:prstGeom prst="roundRect">
              <a:avLst/>
            </a:prstGeom>
            <a:grpFill/>
            <a:ln w="25400">
              <a:solidFill>
                <a:schemeClr val="tx1"/>
              </a:solidFill>
              <a:miter lim="800000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rtlCol="0" fromWordArt="0" anchor="b" anchorCtr="1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900" b="1" dirty="0" err="1">
                  <a:solidFill>
                    <a:srgbClr val="FFFFFF"/>
                  </a:solidFill>
                  <a:uFillTx/>
                </a:rPr>
                <a:t>Información</a:t>
              </a:r>
              <a:endParaRPr lang="en-GB" sz="900" b="1" dirty="0">
                <a:solidFill>
                  <a:srgbClr val="FFFFFF"/>
                </a:solidFill>
                <a:uFillTx/>
              </a:endParaRPr>
            </a:p>
          </p:txBody>
        </p:sp>
        <p:pic>
          <p:nvPicPr>
            <p:cNvPr id="26" name="Picture 162" descr="ic-OracleDataCenterCampaign-wht.png">
              <a:extLst>
                <a:ext uri="{FF2B5EF4-FFF2-40B4-BE49-F238E27FC236}">
                  <a16:creationId xmlns:a16="http://schemas.microsoft.com/office/drawing/2014/main" xmlns="" id="{C46F6501-3E1E-4A85-9E0F-A6CCF5F96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1213" y="4217670"/>
              <a:ext cx="537213" cy="630614"/>
            </a:xfrm>
            <a:prstGeom prst="rect">
              <a:avLst/>
            </a:prstGeom>
            <a:noFill/>
          </p:spPr>
        </p:pic>
      </p:grpSp>
      <p:grpSp>
        <p:nvGrpSpPr>
          <p:cNvPr id="27" name="Group 4">
            <a:extLst>
              <a:ext uri="{FF2B5EF4-FFF2-40B4-BE49-F238E27FC236}">
                <a16:creationId xmlns:a16="http://schemas.microsoft.com/office/drawing/2014/main" xmlns="" id="{4A37550E-3D1D-4827-8E75-9DCEBB97886B}"/>
              </a:ext>
            </a:extLst>
          </p:cNvPr>
          <p:cNvGrpSpPr/>
          <p:nvPr/>
        </p:nvGrpSpPr>
        <p:grpSpPr>
          <a:xfrm>
            <a:off x="6640725" y="3886672"/>
            <a:ext cx="864000" cy="864000"/>
            <a:chOff x="3204210" y="3060700"/>
            <a:chExt cx="864000" cy="864000"/>
          </a:xfrm>
          <a:solidFill>
            <a:srgbClr val="7030A0"/>
          </a:solidFill>
        </p:grpSpPr>
        <p:sp>
          <p:nvSpPr>
            <p:cNvPr id="30" name="Rounded Rectangle 164">
              <a:extLst>
                <a:ext uri="{FF2B5EF4-FFF2-40B4-BE49-F238E27FC236}">
                  <a16:creationId xmlns:a16="http://schemas.microsoft.com/office/drawing/2014/main" xmlns="" id="{E95D38B9-6049-474B-A671-03B8050BC0D5}"/>
                </a:ext>
              </a:extLst>
            </p:cNvPr>
            <p:cNvSpPr>
              <a:spLocks/>
            </p:cNvSpPr>
            <p:nvPr/>
          </p:nvSpPr>
          <p:spPr>
            <a:xfrm>
              <a:off x="3204210" y="3060700"/>
              <a:ext cx="864000" cy="864000"/>
            </a:xfrm>
            <a:prstGeom prst="roundRect">
              <a:avLst/>
            </a:prstGeom>
            <a:grpFill/>
            <a:ln w="25400">
              <a:solidFill>
                <a:schemeClr val="tx1"/>
              </a:solidFill>
              <a:miter lim="800000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rtlCol="0" fromWordArt="0" anchor="b" anchorCtr="1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1000" b="1" dirty="0">
                  <a:solidFill>
                    <a:srgbClr val="FFFFFF"/>
                  </a:solidFill>
                </a:rPr>
                <a:t>BPM</a:t>
              </a:r>
              <a:r>
                <a:rPr lang="en-GB" sz="1000" b="1" dirty="0">
                  <a:solidFill>
                    <a:srgbClr val="FFFFFF"/>
                  </a:solidFill>
                  <a:uFillTx/>
                </a:rPr>
                <a:t> </a:t>
              </a:r>
            </a:p>
          </p:txBody>
        </p:sp>
        <p:pic>
          <p:nvPicPr>
            <p:cNvPr id="31" name="Picture 165" descr="ic-SupplyChainPlanning-wht.png">
              <a:extLst>
                <a:ext uri="{FF2B5EF4-FFF2-40B4-BE49-F238E27FC236}">
                  <a16:creationId xmlns:a16="http://schemas.microsoft.com/office/drawing/2014/main" xmlns="" id="{6E3D6113-8E07-4D6E-B6BE-35A32E607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3280" y="3163818"/>
              <a:ext cx="540000" cy="511082"/>
            </a:xfrm>
            <a:prstGeom prst="rect">
              <a:avLst/>
            </a:prstGeom>
            <a:grpFill/>
          </p:spPr>
        </p:pic>
      </p:grpSp>
      <p:grpSp>
        <p:nvGrpSpPr>
          <p:cNvPr id="32" name="Group 16">
            <a:extLst>
              <a:ext uri="{FF2B5EF4-FFF2-40B4-BE49-F238E27FC236}">
                <a16:creationId xmlns:a16="http://schemas.microsoft.com/office/drawing/2014/main" xmlns="" id="{24ADDD50-1782-41A2-8ABE-39BE19577303}"/>
              </a:ext>
            </a:extLst>
          </p:cNvPr>
          <p:cNvGrpSpPr/>
          <p:nvPr/>
        </p:nvGrpSpPr>
        <p:grpSpPr>
          <a:xfrm>
            <a:off x="3583161" y="3912322"/>
            <a:ext cx="864000" cy="864000"/>
            <a:chOff x="7459980" y="4227830"/>
            <a:chExt cx="864000" cy="864000"/>
          </a:xfrm>
          <a:solidFill>
            <a:srgbClr val="7030A0"/>
          </a:solidFill>
        </p:grpSpPr>
        <p:sp>
          <p:nvSpPr>
            <p:cNvPr id="33" name="Rounded Rectangle 167">
              <a:extLst>
                <a:ext uri="{FF2B5EF4-FFF2-40B4-BE49-F238E27FC236}">
                  <a16:creationId xmlns:a16="http://schemas.microsoft.com/office/drawing/2014/main" xmlns="" id="{71C7972E-0ACB-4ABC-B8AE-F871F10EF16F}"/>
                </a:ext>
              </a:extLst>
            </p:cNvPr>
            <p:cNvSpPr>
              <a:spLocks/>
            </p:cNvSpPr>
            <p:nvPr/>
          </p:nvSpPr>
          <p:spPr>
            <a:xfrm>
              <a:off x="7459980" y="4227830"/>
              <a:ext cx="864000" cy="864000"/>
            </a:xfrm>
            <a:prstGeom prst="roundRect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  <a:miter lim="800000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rtlCol="0" fromWordArt="0" anchor="b" anchorCtr="1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900" b="1" dirty="0" err="1">
                  <a:solidFill>
                    <a:srgbClr val="FFFFFF"/>
                  </a:solidFill>
                  <a:uFillTx/>
                </a:rPr>
                <a:t>Integración</a:t>
              </a:r>
              <a:endParaRPr lang="en-GB" sz="900" b="1" dirty="0">
                <a:solidFill>
                  <a:srgbClr val="FFFFFF"/>
                </a:solidFill>
                <a:uFillTx/>
              </a:endParaRPr>
            </a:p>
          </p:txBody>
        </p:sp>
        <p:pic>
          <p:nvPicPr>
            <p:cNvPr id="34" name="Picture 168" descr="ic-Network-wht.png">
              <a:extLst>
                <a:ext uri="{FF2B5EF4-FFF2-40B4-BE49-F238E27FC236}">
                  <a16:creationId xmlns:a16="http://schemas.microsoft.com/office/drawing/2014/main" xmlns="" id="{09307E94-E6BC-4791-B12E-BA9C2B00C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6640" y="4303491"/>
              <a:ext cx="540000" cy="560225"/>
            </a:xfrm>
            <a:prstGeom prst="rect">
              <a:avLst/>
            </a:prstGeom>
            <a:solidFill>
              <a:srgbClr val="0070C0"/>
            </a:solidFill>
          </p:spPr>
        </p:pic>
      </p:grpSp>
      <p:sp>
        <p:nvSpPr>
          <p:cNvPr id="36" name="Rectangle 169">
            <a:extLst>
              <a:ext uri="{FF2B5EF4-FFF2-40B4-BE49-F238E27FC236}">
                <a16:creationId xmlns:a16="http://schemas.microsoft.com/office/drawing/2014/main" xmlns="" id="{633C592D-49F0-4EA4-8120-9176D15806D6}"/>
              </a:ext>
            </a:extLst>
          </p:cNvPr>
          <p:cNvSpPr/>
          <p:nvPr/>
        </p:nvSpPr>
        <p:spPr>
          <a:xfrm>
            <a:off x="2380692" y="3691875"/>
            <a:ext cx="7368615" cy="1603201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37" name="Group 139">
            <a:extLst>
              <a:ext uri="{FF2B5EF4-FFF2-40B4-BE49-F238E27FC236}">
                <a16:creationId xmlns:a16="http://schemas.microsoft.com/office/drawing/2014/main" xmlns="" id="{53974AF6-DA12-4FD1-8D41-AA3E9D0FC44F}"/>
              </a:ext>
            </a:extLst>
          </p:cNvPr>
          <p:cNvGrpSpPr/>
          <p:nvPr/>
        </p:nvGrpSpPr>
        <p:grpSpPr>
          <a:xfrm>
            <a:off x="5595779" y="3900700"/>
            <a:ext cx="927752" cy="864000"/>
            <a:chOff x="7459980" y="3064510"/>
            <a:chExt cx="864000" cy="864000"/>
          </a:xfrm>
          <a:solidFill>
            <a:srgbClr val="C00000"/>
          </a:solidFill>
        </p:grpSpPr>
        <p:sp>
          <p:nvSpPr>
            <p:cNvPr id="38" name="Rounded Rectangle 180">
              <a:extLst>
                <a:ext uri="{FF2B5EF4-FFF2-40B4-BE49-F238E27FC236}">
                  <a16:creationId xmlns:a16="http://schemas.microsoft.com/office/drawing/2014/main" xmlns="" id="{6B59E998-C813-4700-93CB-30FACA60E92D}"/>
                </a:ext>
              </a:extLst>
            </p:cNvPr>
            <p:cNvSpPr>
              <a:spLocks/>
            </p:cNvSpPr>
            <p:nvPr/>
          </p:nvSpPr>
          <p:spPr>
            <a:xfrm>
              <a:off x="7459980" y="3064510"/>
              <a:ext cx="864000" cy="864000"/>
            </a:xfrm>
            <a:prstGeom prst="roundRect">
              <a:avLst/>
            </a:prstGeom>
            <a:grpFill/>
            <a:ln w="25400">
              <a:solidFill>
                <a:schemeClr val="tx1"/>
              </a:solidFill>
              <a:miter lim="800000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rtlCol="0" fromWordArt="0" anchor="b" anchorCtr="1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800" b="1" dirty="0" err="1">
                  <a:solidFill>
                    <a:srgbClr val="FFFFFF"/>
                  </a:solidFill>
                  <a:uFillTx/>
                </a:rPr>
                <a:t>Disponibilidad</a:t>
              </a:r>
              <a:endParaRPr lang="en-GB" sz="800" b="1" dirty="0">
                <a:solidFill>
                  <a:srgbClr val="FFFFFF"/>
                </a:solidFill>
                <a:uFillTx/>
              </a:endParaRPr>
            </a:p>
          </p:txBody>
        </p:sp>
        <p:pic>
          <p:nvPicPr>
            <p:cNvPr id="39" name="Picture 181" descr="ic-Optimization-wht.png">
              <a:extLst>
                <a:ext uri="{FF2B5EF4-FFF2-40B4-BE49-F238E27FC236}">
                  <a16:creationId xmlns:a16="http://schemas.microsoft.com/office/drawing/2014/main" xmlns="" id="{56FE3AC1-08E2-4DE0-92CB-73D853AD7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38428" y="3075635"/>
              <a:ext cx="516742" cy="516742"/>
            </a:xfrm>
            <a:prstGeom prst="rect">
              <a:avLst/>
            </a:prstGeom>
            <a:grpFill/>
          </p:spPr>
        </p:pic>
      </p:grpSp>
      <p:sp>
        <p:nvSpPr>
          <p:cNvPr id="40" name="Rectangle 185">
            <a:extLst>
              <a:ext uri="{FF2B5EF4-FFF2-40B4-BE49-F238E27FC236}">
                <a16:creationId xmlns:a16="http://schemas.microsoft.com/office/drawing/2014/main" xmlns="" id="{BA228107-A628-4BA4-81DF-05A28166CFD1}"/>
              </a:ext>
            </a:extLst>
          </p:cNvPr>
          <p:cNvSpPr/>
          <p:nvPr/>
        </p:nvSpPr>
        <p:spPr>
          <a:xfrm>
            <a:off x="2563971" y="4840362"/>
            <a:ext cx="6979129" cy="276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200" dirty="0">
                <a:latin typeface="+mj-lt"/>
              </a:rPr>
              <a:t>Cloud</a:t>
            </a:r>
          </a:p>
        </p:txBody>
      </p:sp>
      <p:grpSp>
        <p:nvGrpSpPr>
          <p:cNvPr id="42" name="Group 37">
            <a:extLst>
              <a:ext uri="{FF2B5EF4-FFF2-40B4-BE49-F238E27FC236}">
                <a16:creationId xmlns:a16="http://schemas.microsoft.com/office/drawing/2014/main" xmlns="" id="{0E7C4BB1-6961-47D5-AD1A-DDB842CBF895}"/>
              </a:ext>
            </a:extLst>
          </p:cNvPr>
          <p:cNvGrpSpPr/>
          <p:nvPr/>
        </p:nvGrpSpPr>
        <p:grpSpPr>
          <a:xfrm>
            <a:off x="8679100" y="3880322"/>
            <a:ext cx="864000" cy="870350"/>
            <a:chOff x="3204210" y="4217670"/>
            <a:chExt cx="864000" cy="870350"/>
          </a:xfrm>
          <a:solidFill>
            <a:srgbClr val="00B050"/>
          </a:solidFill>
        </p:grpSpPr>
        <p:sp>
          <p:nvSpPr>
            <p:cNvPr id="43" name="Rounded Rectangle 161">
              <a:extLst>
                <a:ext uri="{FF2B5EF4-FFF2-40B4-BE49-F238E27FC236}">
                  <a16:creationId xmlns:a16="http://schemas.microsoft.com/office/drawing/2014/main" xmlns="" id="{DAB95A8B-7723-48F4-91BC-CDE5AA593AAE}"/>
                </a:ext>
              </a:extLst>
            </p:cNvPr>
            <p:cNvSpPr>
              <a:spLocks/>
            </p:cNvSpPr>
            <p:nvPr/>
          </p:nvSpPr>
          <p:spPr>
            <a:xfrm>
              <a:off x="3204210" y="4224020"/>
              <a:ext cx="864000" cy="864000"/>
            </a:xfrm>
            <a:prstGeom prst="roundRect">
              <a:avLst/>
            </a:prstGeom>
            <a:grpFill/>
            <a:ln w="25400">
              <a:solidFill>
                <a:schemeClr val="tx1"/>
              </a:solidFill>
              <a:miter lim="800000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rtlCol="0" fromWordArt="0" anchor="b" anchorCtr="1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900" b="1" dirty="0">
                  <a:solidFill>
                    <a:srgbClr val="FFFFFF"/>
                  </a:solidFill>
                </a:rPr>
                <a:t>Software</a:t>
              </a:r>
              <a:endParaRPr lang="en-GB" sz="900" b="1" dirty="0">
                <a:solidFill>
                  <a:srgbClr val="FFFFFF"/>
                </a:solidFill>
                <a:uFillTx/>
              </a:endParaRPr>
            </a:p>
          </p:txBody>
        </p:sp>
        <p:pic>
          <p:nvPicPr>
            <p:cNvPr id="44" name="Picture 162" descr="ic-OracleDataCenterCampaign-wht.png">
              <a:extLst>
                <a:ext uri="{FF2B5EF4-FFF2-40B4-BE49-F238E27FC236}">
                  <a16:creationId xmlns:a16="http://schemas.microsoft.com/office/drawing/2014/main" xmlns="" id="{01216D8A-8161-47FB-AA77-7E736546D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1213" y="4217670"/>
              <a:ext cx="537213" cy="630614"/>
            </a:xfrm>
            <a:prstGeom prst="rect">
              <a:avLst/>
            </a:prstGeom>
            <a:noFill/>
          </p:spPr>
        </p:pic>
      </p:grpSp>
      <p:sp>
        <p:nvSpPr>
          <p:cNvPr id="45" name="Rectangle 138">
            <a:extLst>
              <a:ext uri="{FF2B5EF4-FFF2-40B4-BE49-F238E27FC236}">
                <a16:creationId xmlns:a16="http://schemas.microsoft.com/office/drawing/2014/main" xmlns="" id="{F54AD321-4DB5-4CD5-9EED-CC523E642D35}"/>
              </a:ext>
            </a:extLst>
          </p:cNvPr>
          <p:cNvSpPr/>
          <p:nvPr/>
        </p:nvSpPr>
        <p:spPr>
          <a:xfrm>
            <a:off x="2341160" y="3651544"/>
            <a:ext cx="30695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>
                <a:latin typeface="+mj-lt"/>
              </a:rPr>
              <a:t>Arquitectos Especialistas</a:t>
            </a:r>
          </a:p>
        </p:txBody>
      </p:sp>
      <p:pic>
        <p:nvPicPr>
          <p:cNvPr id="46" name="Picture 4" descr="Image result for innovador icon png">
            <a:extLst>
              <a:ext uri="{FF2B5EF4-FFF2-40B4-BE49-F238E27FC236}">
                <a16:creationId xmlns:a16="http://schemas.microsoft.com/office/drawing/2014/main" xmlns="" id="{0E29B4F4-91AB-4AFB-BA03-A24C80102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17" y="3997757"/>
            <a:ext cx="1043866" cy="10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169">
            <a:extLst>
              <a:ext uri="{FF2B5EF4-FFF2-40B4-BE49-F238E27FC236}">
                <a16:creationId xmlns:a16="http://schemas.microsoft.com/office/drawing/2014/main" xmlns="" id="{50B031EF-D629-4886-BFB8-AD71AA45D460}"/>
              </a:ext>
            </a:extLst>
          </p:cNvPr>
          <p:cNvSpPr/>
          <p:nvPr/>
        </p:nvSpPr>
        <p:spPr>
          <a:xfrm>
            <a:off x="189135" y="3666117"/>
            <a:ext cx="1728079" cy="1603201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8" name="Rectangle 138">
            <a:extLst>
              <a:ext uri="{FF2B5EF4-FFF2-40B4-BE49-F238E27FC236}">
                <a16:creationId xmlns:a16="http://schemas.microsoft.com/office/drawing/2014/main" xmlns="" id="{2F6FF622-F7D4-4400-8B54-C9ED09D0808F}"/>
              </a:ext>
            </a:extLst>
          </p:cNvPr>
          <p:cNvSpPr/>
          <p:nvPr/>
        </p:nvSpPr>
        <p:spPr>
          <a:xfrm>
            <a:off x="149603" y="3662275"/>
            <a:ext cx="21069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>
                <a:latin typeface="+mj-lt"/>
              </a:rPr>
              <a:t>Arquitectos Innovación</a:t>
            </a:r>
          </a:p>
        </p:txBody>
      </p:sp>
      <p:sp>
        <p:nvSpPr>
          <p:cNvPr id="49" name="Rounded Rectangular Callout 4">
            <a:extLst>
              <a:ext uri="{FF2B5EF4-FFF2-40B4-BE49-F238E27FC236}">
                <a16:creationId xmlns:a16="http://schemas.microsoft.com/office/drawing/2014/main" xmlns="" id="{B872546C-080F-48AD-AE68-481A2A6499F1}"/>
              </a:ext>
            </a:extLst>
          </p:cNvPr>
          <p:cNvSpPr/>
          <p:nvPr/>
        </p:nvSpPr>
        <p:spPr>
          <a:xfrm>
            <a:off x="7857309" y="5387637"/>
            <a:ext cx="1794863" cy="783024"/>
          </a:xfrm>
          <a:prstGeom prst="wedgeRoundRectCallout">
            <a:avLst>
              <a:gd name="adj1" fmla="val -65302"/>
              <a:gd name="adj2" fmla="val -623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Centro de Excelencia de Arquitectura</a:t>
            </a:r>
          </a:p>
        </p:txBody>
      </p:sp>
      <p:sp>
        <p:nvSpPr>
          <p:cNvPr id="50" name="Rectangle 169">
            <a:extLst>
              <a:ext uri="{FF2B5EF4-FFF2-40B4-BE49-F238E27FC236}">
                <a16:creationId xmlns:a16="http://schemas.microsoft.com/office/drawing/2014/main" xmlns="" id="{6DF50649-E76A-439B-B1B5-F791F336D779}"/>
              </a:ext>
            </a:extLst>
          </p:cNvPr>
          <p:cNvSpPr/>
          <p:nvPr/>
        </p:nvSpPr>
        <p:spPr>
          <a:xfrm>
            <a:off x="2362360" y="1485489"/>
            <a:ext cx="3358861" cy="169172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1" name="Rectangle 138">
            <a:extLst>
              <a:ext uri="{FF2B5EF4-FFF2-40B4-BE49-F238E27FC236}">
                <a16:creationId xmlns:a16="http://schemas.microsoft.com/office/drawing/2014/main" xmlns="" id="{0C133BBD-EF3D-4181-AEA7-DC8F5619328F}"/>
              </a:ext>
            </a:extLst>
          </p:cNvPr>
          <p:cNvSpPr/>
          <p:nvPr/>
        </p:nvSpPr>
        <p:spPr>
          <a:xfrm>
            <a:off x="2326134" y="1472866"/>
            <a:ext cx="30695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>
                <a:latin typeface="+mj-lt"/>
              </a:rPr>
              <a:t>Arquitectos Empresariales Negocio</a:t>
            </a:r>
          </a:p>
        </p:txBody>
      </p:sp>
      <p:pic>
        <p:nvPicPr>
          <p:cNvPr id="53" name="Picture 4" descr="Image result for usuario icon png">
            <a:extLst>
              <a:ext uri="{FF2B5EF4-FFF2-40B4-BE49-F238E27FC236}">
                <a16:creationId xmlns:a16="http://schemas.microsoft.com/office/drawing/2014/main" xmlns="" id="{BF45F87A-DE91-4155-AEBE-0AE02D543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206" y="1921820"/>
            <a:ext cx="646332" cy="64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107">
            <a:extLst>
              <a:ext uri="{FF2B5EF4-FFF2-40B4-BE49-F238E27FC236}">
                <a16:creationId xmlns:a16="http://schemas.microsoft.com/office/drawing/2014/main" xmlns="" id="{87627988-E03D-41A7-9AFF-95E4F22800FB}"/>
              </a:ext>
            </a:extLst>
          </p:cNvPr>
          <p:cNvGrpSpPr/>
          <p:nvPr/>
        </p:nvGrpSpPr>
        <p:grpSpPr>
          <a:xfrm>
            <a:off x="2220850" y="2022628"/>
            <a:ext cx="1044308" cy="883558"/>
            <a:chOff x="4648996" y="5013340"/>
            <a:chExt cx="1044308" cy="883558"/>
          </a:xfrm>
        </p:grpSpPr>
        <p:pic>
          <p:nvPicPr>
            <p:cNvPr id="56" name="Picture 4" descr="Image result for usuario icon png">
              <a:extLst>
                <a:ext uri="{FF2B5EF4-FFF2-40B4-BE49-F238E27FC236}">
                  <a16:creationId xmlns:a16="http://schemas.microsoft.com/office/drawing/2014/main" xmlns="" id="{8A792D0B-DE09-47BF-A59D-A9C151F63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996" y="5013340"/>
              <a:ext cx="646332" cy="646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Rectangle 109">
              <a:extLst>
                <a:ext uri="{FF2B5EF4-FFF2-40B4-BE49-F238E27FC236}">
                  <a16:creationId xmlns:a16="http://schemas.microsoft.com/office/drawing/2014/main" xmlns="" id="{09B67263-5BDB-43B3-B558-41531E77E833}"/>
                </a:ext>
              </a:extLst>
            </p:cNvPr>
            <p:cNvSpPr/>
            <p:nvPr/>
          </p:nvSpPr>
          <p:spPr>
            <a:xfrm>
              <a:off x="4669387" y="5619899"/>
              <a:ext cx="10239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s-CO" sz="1200" dirty="0">
                <a:latin typeface="+mj-lt"/>
              </a:endParaRPr>
            </a:p>
          </p:txBody>
        </p:sp>
      </p:grpSp>
      <p:pic>
        <p:nvPicPr>
          <p:cNvPr id="59" name="Picture 4" descr="Image result for usuario icon png">
            <a:extLst>
              <a:ext uri="{FF2B5EF4-FFF2-40B4-BE49-F238E27FC236}">
                <a16:creationId xmlns:a16="http://schemas.microsoft.com/office/drawing/2014/main" xmlns="" id="{E72E6F8D-B22A-4CF7-A7C3-37CEEB09A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692" y="2199526"/>
            <a:ext cx="646332" cy="64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169">
            <a:extLst>
              <a:ext uri="{FF2B5EF4-FFF2-40B4-BE49-F238E27FC236}">
                <a16:creationId xmlns:a16="http://schemas.microsoft.com/office/drawing/2014/main" xmlns="" id="{43FFAEC0-541D-4A75-ADD3-3631AC40FEF5}"/>
              </a:ext>
            </a:extLst>
          </p:cNvPr>
          <p:cNvSpPr/>
          <p:nvPr/>
        </p:nvSpPr>
        <p:spPr>
          <a:xfrm>
            <a:off x="6146728" y="1488123"/>
            <a:ext cx="3532030" cy="1701711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1" name="Rectangle 138">
            <a:extLst>
              <a:ext uri="{FF2B5EF4-FFF2-40B4-BE49-F238E27FC236}">
                <a16:creationId xmlns:a16="http://schemas.microsoft.com/office/drawing/2014/main" xmlns="" id="{3D520351-B521-4441-BCEA-0B080B08F7EB}"/>
              </a:ext>
            </a:extLst>
          </p:cNvPr>
          <p:cNvSpPr/>
          <p:nvPr/>
        </p:nvSpPr>
        <p:spPr>
          <a:xfrm>
            <a:off x="6107672" y="1485488"/>
            <a:ext cx="30695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>
                <a:latin typeface="+mj-lt"/>
              </a:rPr>
              <a:t>Arquitectos Empresariales Corporativo</a:t>
            </a:r>
          </a:p>
        </p:txBody>
      </p:sp>
      <p:pic>
        <p:nvPicPr>
          <p:cNvPr id="72" name="Picture 4" descr="Image result for usuario icon png">
            <a:extLst>
              <a:ext uri="{FF2B5EF4-FFF2-40B4-BE49-F238E27FC236}">
                <a16:creationId xmlns:a16="http://schemas.microsoft.com/office/drawing/2014/main" xmlns="" id="{67F2EDF9-3C7C-40BB-9D3A-023959C7F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692" y="1889665"/>
            <a:ext cx="646332" cy="64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107">
            <a:extLst>
              <a:ext uri="{FF2B5EF4-FFF2-40B4-BE49-F238E27FC236}">
                <a16:creationId xmlns:a16="http://schemas.microsoft.com/office/drawing/2014/main" xmlns="" id="{62CF9A0C-8DD7-41F3-A2E3-56F6D4DBDECF}"/>
              </a:ext>
            </a:extLst>
          </p:cNvPr>
          <p:cNvGrpSpPr/>
          <p:nvPr/>
        </p:nvGrpSpPr>
        <p:grpSpPr>
          <a:xfrm>
            <a:off x="6375336" y="1990473"/>
            <a:ext cx="1044308" cy="1154145"/>
            <a:chOff x="4648996" y="5013340"/>
            <a:chExt cx="1044308" cy="1154145"/>
          </a:xfrm>
        </p:grpSpPr>
        <p:pic>
          <p:nvPicPr>
            <p:cNvPr id="74" name="Picture 4" descr="Image result for usuario icon png">
              <a:extLst>
                <a:ext uri="{FF2B5EF4-FFF2-40B4-BE49-F238E27FC236}">
                  <a16:creationId xmlns:a16="http://schemas.microsoft.com/office/drawing/2014/main" xmlns="" id="{0AC7A83C-BF9A-4791-9947-9E72ACF859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996" y="5013340"/>
              <a:ext cx="646332" cy="646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Rectangle 109">
              <a:extLst>
                <a:ext uri="{FF2B5EF4-FFF2-40B4-BE49-F238E27FC236}">
                  <a16:creationId xmlns:a16="http://schemas.microsoft.com/office/drawing/2014/main" xmlns="" id="{5AF9A71B-5E30-48A4-B3C6-12ADF6A2034A}"/>
                </a:ext>
              </a:extLst>
            </p:cNvPr>
            <p:cNvSpPr/>
            <p:nvPr/>
          </p:nvSpPr>
          <p:spPr>
            <a:xfrm>
              <a:off x="4669387" y="5659654"/>
              <a:ext cx="1023917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O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Riesgo</a:t>
              </a:r>
            </a:p>
            <a:p>
              <a:pPr algn="ctr"/>
              <a:r>
                <a:rPr lang="es-CO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Gestión Humana</a:t>
              </a:r>
            </a:p>
            <a:p>
              <a:pPr algn="ctr"/>
              <a:r>
                <a:rPr lang="es-CO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Financiero</a:t>
              </a:r>
              <a:endParaRPr lang="es-CO" sz="900" dirty="0">
                <a:latin typeface="+mj-lt"/>
              </a:endParaRPr>
            </a:p>
          </p:txBody>
        </p:sp>
      </p:grpSp>
      <p:pic>
        <p:nvPicPr>
          <p:cNvPr id="76" name="Picture 4" descr="Image result for usuario icon png">
            <a:extLst>
              <a:ext uri="{FF2B5EF4-FFF2-40B4-BE49-F238E27FC236}">
                <a16:creationId xmlns:a16="http://schemas.microsoft.com/office/drawing/2014/main" xmlns="" id="{AB47249C-BB60-4A1D-AF57-18CB70408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337" y="2079490"/>
            <a:ext cx="646332" cy="64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Image result for usuario icon png">
            <a:extLst>
              <a:ext uri="{FF2B5EF4-FFF2-40B4-BE49-F238E27FC236}">
                <a16:creationId xmlns:a16="http://schemas.microsoft.com/office/drawing/2014/main" xmlns="" id="{24CDCC82-5196-47FB-BBCF-2FDF9C0B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375" y="1909932"/>
            <a:ext cx="646332" cy="64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107">
            <a:extLst>
              <a:ext uri="{FF2B5EF4-FFF2-40B4-BE49-F238E27FC236}">
                <a16:creationId xmlns:a16="http://schemas.microsoft.com/office/drawing/2014/main" xmlns="" id="{85CF48C4-47C0-4669-A1DF-B18A3DA02AD5}"/>
              </a:ext>
            </a:extLst>
          </p:cNvPr>
          <p:cNvGrpSpPr/>
          <p:nvPr/>
        </p:nvGrpSpPr>
        <p:grpSpPr>
          <a:xfrm>
            <a:off x="7326019" y="2010740"/>
            <a:ext cx="902639" cy="873354"/>
            <a:chOff x="4648996" y="5013340"/>
            <a:chExt cx="902639" cy="873354"/>
          </a:xfrm>
        </p:grpSpPr>
        <p:pic>
          <p:nvPicPr>
            <p:cNvPr id="79" name="Picture 4" descr="Image result for usuario icon png">
              <a:extLst>
                <a:ext uri="{FF2B5EF4-FFF2-40B4-BE49-F238E27FC236}">
                  <a16:creationId xmlns:a16="http://schemas.microsoft.com/office/drawing/2014/main" xmlns="" id="{B3FC9B74-87CA-48D9-BE82-D279B4F03A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996" y="5013340"/>
              <a:ext cx="646332" cy="646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Rectangle 109">
              <a:extLst>
                <a:ext uri="{FF2B5EF4-FFF2-40B4-BE49-F238E27FC236}">
                  <a16:creationId xmlns:a16="http://schemas.microsoft.com/office/drawing/2014/main" xmlns="" id="{459A6914-231A-4A1C-B547-8C68C69DD8E3}"/>
                </a:ext>
              </a:extLst>
            </p:cNvPr>
            <p:cNvSpPr/>
            <p:nvPr/>
          </p:nvSpPr>
          <p:spPr>
            <a:xfrm>
              <a:off x="4857856" y="5632778"/>
              <a:ext cx="693779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Auditoría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81" name="Picture 4" descr="Image result for usuario icon png">
            <a:extLst>
              <a:ext uri="{FF2B5EF4-FFF2-40B4-BE49-F238E27FC236}">
                <a16:creationId xmlns:a16="http://schemas.microsoft.com/office/drawing/2014/main" xmlns="" id="{E3C5450A-BAAF-4BF6-88D6-EFFA6220E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020" y="2099757"/>
            <a:ext cx="646332" cy="64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4" descr="Image result for usuario icon png">
            <a:extLst>
              <a:ext uri="{FF2B5EF4-FFF2-40B4-BE49-F238E27FC236}">
                <a16:creationId xmlns:a16="http://schemas.microsoft.com/office/drawing/2014/main" xmlns="" id="{C66D9D20-8955-4589-B026-B67AFE27B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058" y="1902808"/>
            <a:ext cx="646332" cy="64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Group 107">
            <a:extLst>
              <a:ext uri="{FF2B5EF4-FFF2-40B4-BE49-F238E27FC236}">
                <a16:creationId xmlns:a16="http://schemas.microsoft.com/office/drawing/2014/main" xmlns="" id="{B06D9B45-4070-44C0-9210-0B697D66F4E9}"/>
              </a:ext>
            </a:extLst>
          </p:cNvPr>
          <p:cNvGrpSpPr/>
          <p:nvPr/>
        </p:nvGrpSpPr>
        <p:grpSpPr>
          <a:xfrm>
            <a:off x="8276702" y="2003616"/>
            <a:ext cx="902639" cy="988770"/>
            <a:chOff x="4648996" y="5013340"/>
            <a:chExt cx="902639" cy="988770"/>
          </a:xfrm>
        </p:grpSpPr>
        <p:pic>
          <p:nvPicPr>
            <p:cNvPr id="84" name="Picture 4" descr="Image result for usuario icon png">
              <a:extLst>
                <a:ext uri="{FF2B5EF4-FFF2-40B4-BE49-F238E27FC236}">
                  <a16:creationId xmlns:a16="http://schemas.microsoft.com/office/drawing/2014/main" xmlns="" id="{0B1EA962-42D5-4DB9-94E7-6F014195AF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996" y="5013340"/>
              <a:ext cx="646332" cy="646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Rectangle 109">
              <a:extLst>
                <a:ext uri="{FF2B5EF4-FFF2-40B4-BE49-F238E27FC236}">
                  <a16:creationId xmlns:a16="http://schemas.microsoft.com/office/drawing/2014/main" xmlns="" id="{9149A467-B067-4304-B693-1D2F5C368990}"/>
                </a:ext>
              </a:extLst>
            </p:cNvPr>
            <p:cNvSpPr/>
            <p:nvPr/>
          </p:nvSpPr>
          <p:spPr>
            <a:xfrm>
              <a:off x="4736396" y="5632778"/>
              <a:ext cx="8152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CO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Servicios Corporativos</a:t>
              </a:r>
              <a:endParaRPr lang="es-CO" sz="900" dirty="0">
                <a:latin typeface="+mj-lt"/>
              </a:endParaRPr>
            </a:p>
          </p:txBody>
        </p:sp>
      </p:grpSp>
      <p:pic>
        <p:nvPicPr>
          <p:cNvPr id="86" name="Picture 4" descr="Image result for usuario icon png">
            <a:extLst>
              <a:ext uri="{FF2B5EF4-FFF2-40B4-BE49-F238E27FC236}">
                <a16:creationId xmlns:a16="http://schemas.microsoft.com/office/drawing/2014/main" xmlns="" id="{F7775711-C1C0-4CB5-8AA5-A5A79D294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03" y="2092633"/>
            <a:ext cx="646332" cy="64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Striped Right Arrow 171">
            <a:extLst>
              <a:ext uri="{FF2B5EF4-FFF2-40B4-BE49-F238E27FC236}">
                <a16:creationId xmlns:a16="http://schemas.microsoft.com/office/drawing/2014/main" xmlns="" id="{3161BAA4-5074-4C11-8BD9-705DDEFCE90D}"/>
              </a:ext>
            </a:extLst>
          </p:cNvPr>
          <p:cNvSpPr/>
          <p:nvPr/>
        </p:nvSpPr>
        <p:spPr>
          <a:xfrm rot="5400000">
            <a:off x="3541388" y="3309977"/>
            <a:ext cx="201831" cy="2012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8" name="Striped Right Arrow 171">
            <a:extLst>
              <a:ext uri="{FF2B5EF4-FFF2-40B4-BE49-F238E27FC236}">
                <a16:creationId xmlns:a16="http://schemas.microsoft.com/office/drawing/2014/main" xmlns="" id="{C73C9591-244B-4C22-9101-FD07F4F6DB19}"/>
              </a:ext>
            </a:extLst>
          </p:cNvPr>
          <p:cNvSpPr/>
          <p:nvPr/>
        </p:nvSpPr>
        <p:spPr>
          <a:xfrm rot="16200000">
            <a:off x="3814627" y="3301783"/>
            <a:ext cx="201831" cy="2012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9" name="Striped Right Arrow 171">
            <a:extLst>
              <a:ext uri="{FF2B5EF4-FFF2-40B4-BE49-F238E27FC236}">
                <a16:creationId xmlns:a16="http://schemas.microsoft.com/office/drawing/2014/main" xmlns="" id="{0515919A-F555-44D0-AE85-1B5103FF3944}"/>
              </a:ext>
            </a:extLst>
          </p:cNvPr>
          <p:cNvSpPr/>
          <p:nvPr/>
        </p:nvSpPr>
        <p:spPr>
          <a:xfrm rot="5400000">
            <a:off x="7525286" y="3326923"/>
            <a:ext cx="201831" cy="2012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" name="Striped Right Arrow 171">
            <a:extLst>
              <a:ext uri="{FF2B5EF4-FFF2-40B4-BE49-F238E27FC236}">
                <a16:creationId xmlns:a16="http://schemas.microsoft.com/office/drawing/2014/main" xmlns="" id="{5BF2832D-93B3-4AAE-A996-DD78A32558CC}"/>
              </a:ext>
            </a:extLst>
          </p:cNvPr>
          <p:cNvSpPr/>
          <p:nvPr/>
        </p:nvSpPr>
        <p:spPr>
          <a:xfrm rot="16200000">
            <a:off x="7798525" y="3318729"/>
            <a:ext cx="201831" cy="2012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1" name="Striped Right Arrow 171">
            <a:extLst>
              <a:ext uri="{FF2B5EF4-FFF2-40B4-BE49-F238E27FC236}">
                <a16:creationId xmlns:a16="http://schemas.microsoft.com/office/drawing/2014/main" xmlns="" id="{7C3D8B2E-57F2-4AE9-8646-28AB13C89374}"/>
              </a:ext>
            </a:extLst>
          </p:cNvPr>
          <p:cNvSpPr/>
          <p:nvPr/>
        </p:nvSpPr>
        <p:spPr>
          <a:xfrm rot="5400000">
            <a:off x="5629803" y="5376119"/>
            <a:ext cx="201831" cy="2012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2" name="Striped Right Arrow 171">
            <a:extLst>
              <a:ext uri="{FF2B5EF4-FFF2-40B4-BE49-F238E27FC236}">
                <a16:creationId xmlns:a16="http://schemas.microsoft.com/office/drawing/2014/main" xmlns="" id="{105319A1-1BF4-4F6D-9946-A0BF192589CF}"/>
              </a:ext>
            </a:extLst>
          </p:cNvPr>
          <p:cNvSpPr/>
          <p:nvPr/>
        </p:nvSpPr>
        <p:spPr>
          <a:xfrm rot="16200000">
            <a:off x="5903042" y="5367925"/>
            <a:ext cx="201831" cy="2012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3" name="Striped Right Arrow 171">
            <a:extLst>
              <a:ext uri="{FF2B5EF4-FFF2-40B4-BE49-F238E27FC236}">
                <a16:creationId xmlns:a16="http://schemas.microsoft.com/office/drawing/2014/main" xmlns="" id="{4BF9022B-110D-4719-A784-5F4098E70DAB}"/>
              </a:ext>
            </a:extLst>
          </p:cNvPr>
          <p:cNvSpPr/>
          <p:nvPr/>
        </p:nvSpPr>
        <p:spPr>
          <a:xfrm>
            <a:off x="2041366" y="4224298"/>
            <a:ext cx="201831" cy="2012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4" name="Striped Right Arrow 171">
            <a:extLst>
              <a:ext uri="{FF2B5EF4-FFF2-40B4-BE49-F238E27FC236}">
                <a16:creationId xmlns:a16="http://schemas.microsoft.com/office/drawing/2014/main" xmlns="" id="{1AA5B14B-8828-44A5-AFD7-6BDE7ED707BE}"/>
              </a:ext>
            </a:extLst>
          </p:cNvPr>
          <p:cNvSpPr/>
          <p:nvPr/>
        </p:nvSpPr>
        <p:spPr>
          <a:xfrm rot="10800000">
            <a:off x="2037353" y="4484984"/>
            <a:ext cx="201831" cy="2012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5" name="Striped Right Arrow 171">
            <a:extLst>
              <a:ext uri="{FF2B5EF4-FFF2-40B4-BE49-F238E27FC236}">
                <a16:creationId xmlns:a16="http://schemas.microsoft.com/office/drawing/2014/main" xmlns="" id="{049A494F-2B3C-451A-A6E8-7C03C02F8C61}"/>
              </a:ext>
            </a:extLst>
          </p:cNvPr>
          <p:cNvSpPr/>
          <p:nvPr/>
        </p:nvSpPr>
        <p:spPr>
          <a:xfrm>
            <a:off x="5802431" y="2123565"/>
            <a:ext cx="201831" cy="2012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6" name="Striped Right Arrow 171">
            <a:extLst>
              <a:ext uri="{FF2B5EF4-FFF2-40B4-BE49-F238E27FC236}">
                <a16:creationId xmlns:a16="http://schemas.microsoft.com/office/drawing/2014/main" xmlns="" id="{8C902C2E-FAC1-4DBD-BA4E-D2318F61516B}"/>
              </a:ext>
            </a:extLst>
          </p:cNvPr>
          <p:cNvSpPr/>
          <p:nvPr/>
        </p:nvSpPr>
        <p:spPr>
          <a:xfrm rot="10800000">
            <a:off x="5798418" y="2384251"/>
            <a:ext cx="201831" cy="2012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141CB6B1-40CD-43DD-B247-35027C67A0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624" y="1478505"/>
            <a:ext cx="1930066" cy="110518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EDF43F17-267A-4AAC-9F01-68DDF9EEDBB7}"/>
              </a:ext>
            </a:extLst>
          </p:cNvPr>
          <p:cNvSpPr/>
          <p:nvPr/>
        </p:nvSpPr>
        <p:spPr>
          <a:xfrm>
            <a:off x="3043140" y="1941228"/>
            <a:ext cx="1068737" cy="22198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Ecosistemas</a:t>
            </a: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xmlns="" id="{630CBA1C-E7CF-4F1B-96C5-31EBBC232119}"/>
              </a:ext>
            </a:extLst>
          </p:cNvPr>
          <p:cNvSpPr/>
          <p:nvPr/>
        </p:nvSpPr>
        <p:spPr>
          <a:xfrm>
            <a:off x="3334936" y="2246866"/>
            <a:ext cx="1943766" cy="22198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Jornadas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xmlns="" id="{9BD061E6-6235-4023-8385-665352C53050}"/>
              </a:ext>
            </a:extLst>
          </p:cNvPr>
          <p:cNvSpPr/>
          <p:nvPr/>
        </p:nvSpPr>
        <p:spPr>
          <a:xfrm>
            <a:off x="4108752" y="1947578"/>
            <a:ext cx="1527271" cy="21563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Leasing Renta y Uso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xmlns="" id="{C88CA81A-6440-445E-81A3-4BC65AA88222}"/>
              </a:ext>
            </a:extLst>
          </p:cNvPr>
          <p:cNvSpPr/>
          <p:nvPr/>
        </p:nvSpPr>
        <p:spPr>
          <a:xfrm>
            <a:off x="3332031" y="2477215"/>
            <a:ext cx="1943766" cy="22198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Canales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xmlns="" id="{097F1D54-C01A-45BF-AAEB-DF2F12DA7213}"/>
              </a:ext>
            </a:extLst>
          </p:cNvPr>
          <p:cNvSpPr/>
          <p:nvPr/>
        </p:nvSpPr>
        <p:spPr>
          <a:xfrm>
            <a:off x="3340782" y="2707394"/>
            <a:ext cx="1943766" cy="22198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Conocimiento de Clientes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xmlns="" id="{8178DC01-1265-430C-8591-1874A5459CE6}"/>
              </a:ext>
            </a:extLst>
          </p:cNvPr>
          <p:cNvSpPr/>
          <p:nvPr/>
        </p:nvSpPr>
        <p:spPr>
          <a:xfrm>
            <a:off x="3351513" y="2924189"/>
            <a:ext cx="1943766" cy="22198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Productos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89AB4B30-423C-4928-AF99-EAA626F5FAA3}"/>
              </a:ext>
            </a:extLst>
          </p:cNvPr>
          <p:cNvSpPr/>
          <p:nvPr/>
        </p:nvSpPr>
        <p:spPr>
          <a:xfrm>
            <a:off x="10701532" y="1493868"/>
            <a:ext cx="1365851" cy="51704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Gobierno de Arquitectura</a:t>
            </a: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xmlns="" id="{D6E33ABC-FCE5-46FF-A40B-51CC895973FF}"/>
              </a:ext>
            </a:extLst>
          </p:cNvPr>
          <p:cNvSpPr/>
          <p:nvPr/>
        </p:nvSpPr>
        <p:spPr>
          <a:xfrm rot="10800000">
            <a:off x="10043776" y="1625646"/>
            <a:ext cx="351891" cy="389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Flecha: a la derecha 101">
            <a:extLst>
              <a:ext uri="{FF2B5EF4-FFF2-40B4-BE49-F238E27FC236}">
                <a16:creationId xmlns:a16="http://schemas.microsoft.com/office/drawing/2014/main" xmlns="" id="{370A9565-BF96-46AC-9CC5-A52C0A0B9FCA}"/>
              </a:ext>
            </a:extLst>
          </p:cNvPr>
          <p:cNvSpPr/>
          <p:nvPr/>
        </p:nvSpPr>
        <p:spPr>
          <a:xfrm rot="10800000">
            <a:off x="10042473" y="2544433"/>
            <a:ext cx="351891" cy="389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Flecha: a la derecha 102">
            <a:extLst>
              <a:ext uri="{FF2B5EF4-FFF2-40B4-BE49-F238E27FC236}">
                <a16:creationId xmlns:a16="http://schemas.microsoft.com/office/drawing/2014/main" xmlns="" id="{F70CAFD7-C22C-4B3E-9A6A-1A7DEA6BCB06}"/>
              </a:ext>
            </a:extLst>
          </p:cNvPr>
          <p:cNvSpPr/>
          <p:nvPr/>
        </p:nvSpPr>
        <p:spPr>
          <a:xfrm rot="10800000">
            <a:off x="10056043" y="3463220"/>
            <a:ext cx="351891" cy="389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Flecha: a la derecha 103">
            <a:extLst>
              <a:ext uri="{FF2B5EF4-FFF2-40B4-BE49-F238E27FC236}">
                <a16:creationId xmlns:a16="http://schemas.microsoft.com/office/drawing/2014/main" xmlns="" id="{588FBA79-E4D8-4B83-B3F6-CA3187760289}"/>
              </a:ext>
            </a:extLst>
          </p:cNvPr>
          <p:cNvSpPr/>
          <p:nvPr/>
        </p:nvSpPr>
        <p:spPr>
          <a:xfrm rot="10800000">
            <a:off x="10054740" y="4382007"/>
            <a:ext cx="351891" cy="389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5" name="Flecha: a la derecha 104">
            <a:extLst>
              <a:ext uri="{FF2B5EF4-FFF2-40B4-BE49-F238E27FC236}">
                <a16:creationId xmlns:a16="http://schemas.microsoft.com/office/drawing/2014/main" xmlns="" id="{6CBE201A-4BFF-45C2-AED7-4901CD0BECBE}"/>
              </a:ext>
            </a:extLst>
          </p:cNvPr>
          <p:cNvSpPr/>
          <p:nvPr/>
        </p:nvSpPr>
        <p:spPr>
          <a:xfrm rot="10800000">
            <a:off x="10106570" y="5300794"/>
            <a:ext cx="351891" cy="389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Flecha: a la derecha 105">
            <a:extLst>
              <a:ext uri="{FF2B5EF4-FFF2-40B4-BE49-F238E27FC236}">
                <a16:creationId xmlns:a16="http://schemas.microsoft.com/office/drawing/2014/main" xmlns="" id="{8B3C4233-F6CA-4E35-B6B5-BD11F61196AC}"/>
              </a:ext>
            </a:extLst>
          </p:cNvPr>
          <p:cNvSpPr/>
          <p:nvPr/>
        </p:nvSpPr>
        <p:spPr>
          <a:xfrm rot="10800000">
            <a:off x="10105267" y="6219579"/>
            <a:ext cx="351891" cy="389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3521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3" grpId="0" animBg="1"/>
      <p:bldP spid="16" grpId="0" animBg="1"/>
      <p:bldP spid="17" grpId="0" animBg="1"/>
      <p:bldP spid="36" grpId="0" animBg="1"/>
      <p:bldP spid="40" grpId="0" animBg="1"/>
      <p:bldP spid="45" grpId="0"/>
      <p:bldP spid="47" grpId="0" animBg="1"/>
      <p:bldP spid="48" grpId="0"/>
      <p:bldP spid="49" grpId="0" animBg="1"/>
      <p:bldP spid="50" grpId="0" animBg="1"/>
      <p:bldP spid="51" grpId="0"/>
      <p:bldP spid="70" grpId="0" animBg="1"/>
      <p:bldP spid="71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4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5" grpId="0" animBg="1"/>
      <p:bldP spid="14" grpId="0" animBg="1"/>
      <p:bldP spid="102" grpId="0" animBg="1"/>
      <p:bldP spid="103" grpId="0" animBg="1"/>
      <p:bldP spid="104" grpId="0" animBg="1"/>
      <p:bldP spid="105" grpId="0" animBg="1"/>
      <p:bldP spid="10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 rot="5400000">
            <a:off x="5894024" y="-5894023"/>
            <a:ext cx="495762" cy="12283808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/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6" descr="Image result for bancolombia png">
            <a:extLst>
              <a:ext uri="{FF2B5EF4-FFF2-40B4-BE49-F238E27FC236}">
                <a16:creationId xmlns:a16="http://schemas.microsoft.com/office/drawing/2014/main" xmlns="" id="{BE6955F7-5245-3742-A983-5B08B3E5D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391" y="-304300"/>
            <a:ext cx="2202622" cy="110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FABF0DA-E98C-8E46-94D6-BF077581848E}"/>
              </a:ext>
            </a:extLst>
          </p:cNvPr>
          <p:cNvSpPr txBox="1"/>
          <p:nvPr/>
        </p:nvSpPr>
        <p:spPr>
          <a:xfrm>
            <a:off x="0" y="321033"/>
            <a:ext cx="4269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  <a:latin typeface="Century Gothic" panose="020B0502020202020204" pitchFamily="34" charset="0"/>
                <a:ea typeface="Ayuthaya" pitchFamily="2" charset="-34"/>
                <a:cs typeface="Ayuthaya" pitchFamily="2" charset="-34"/>
              </a:rPr>
              <a:t>Principios de Arquitectura</a:t>
            </a:r>
          </a:p>
        </p:txBody>
      </p:sp>
      <p:sp>
        <p:nvSpPr>
          <p:cNvPr id="107" name="TextBox 28">
            <a:extLst>
              <a:ext uri="{FF2B5EF4-FFF2-40B4-BE49-F238E27FC236}">
                <a16:creationId xmlns:a16="http://schemas.microsoft.com/office/drawing/2014/main" xmlns="" id="{6CB5FA23-E89C-4C7B-80DA-73009E7B380F}"/>
              </a:ext>
            </a:extLst>
          </p:cNvPr>
          <p:cNvSpPr txBox="1"/>
          <p:nvPr/>
        </p:nvSpPr>
        <p:spPr>
          <a:xfrm>
            <a:off x="3074499" y="1602591"/>
            <a:ext cx="1742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latin typeface="Century Gothic" panose="020B0502020202020204" pitchFamily="34" charset="0"/>
                <a:ea typeface="Ayuthaya" pitchFamily="2" charset="-34"/>
                <a:cs typeface="Ayuthaya" pitchFamily="2" charset="-34"/>
              </a:rPr>
              <a:t>Nube</a:t>
            </a:r>
            <a:endParaRPr lang="es-CO" sz="2000" b="1" dirty="0">
              <a:latin typeface="Century Gothic" panose="020B0502020202020204" pitchFamily="34" charset="0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08" name="TextBox 28">
            <a:extLst>
              <a:ext uri="{FF2B5EF4-FFF2-40B4-BE49-F238E27FC236}">
                <a16:creationId xmlns:a16="http://schemas.microsoft.com/office/drawing/2014/main" xmlns="" id="{5FC6AE69-E3DA-4E9D-8A59-03657216173B}"/>
              </a:ext>
            </a:extLst>
          </p:cNvPr>
          <p:cNvSpPr txBox="1"/>
          <p:nvPr/>
        </p:nvSpPr>
        <p:spPr>
          <a:xfrm>
            <a:off x="3081127" y="2629638"/>
            <a:ext cx="1742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latin typeface="Century Gothic" panose="020B0502020202020204" pitchFamily="34" charset="0"/>
                <a:ea typeface="Ayuthaya" pitchFamily="2" charset="-34"/>
                <a:cs typeface="Ayuthaya" pitchFamily="2" charset="-34"/>
              </a:rPr>
              <a:t>APIs</a:t>
            </a:r>
            <a:endParaRPr lang="es-CO" sz="2000" b="1" dirty="0">
              <a:latin typeface="Century Gothic" panose="020B0502020202020204" pitchFamily="34" charset="0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09" name="TextBox 28">
            <a:extLst>
              <a:ext uri="{FF2B5EF4-FFF2-40B4-BE49-F238E27FC236}">
                <a16:creationId xmlns:a16="http://schemas.microsoft.com/office/drawing/2014/main" xmlns="" id="{415247E5-F594-4347-98D4-03166D2998FA}"/>
              </a:ext>
            </a:extLst>
          </p:cNvPr>
          <p:cNvSpPr txBox="1"/>
          <p:nvPr/>
        </p:nvSpPr>
        <p:spPr>
          <a:xfrm>
            <a:off x="3087751" y="3616924"/>
            <a:ext cx="1742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latin typeface="Century Gothic" panose="020B0502020202020204" pitchFamily="34" charset="0"/>
                <a:ea typeface="Ayuthaya" pitchFamily="2" charset="-34"/>
                <a:cs typeface="Ayuthaya" pitchFamily="2" charset="-34"/>
              </a:rPr>
              <a:t>Reuso</a:t>
            </a:r>
            <a:endParaRPr lang="es-CO" sz="2000" b="1" dirty="0">
              <a:latin typeface="Century Gothic" panose="020B0502020202020204" pitchFamily="34" charset="0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10" name="TextBox 28">
            <a:extLst>
              <a:ext uri="{FF2B5EF4-FFF2-40B4-BE49-F238E27FC236}">
                <a16:creationId xmlns:a16="http://schemas.microsoft.com/office/drawing/2014/main" xmlns="" id="{ED0ECC34-8FBD-4CE3-B695-71699AD37C97}"/>
              </a:ext>
            </a:extLst>
          </p:cNvPr>
          <p:cNvSpPr txBox="1"/>
          <p:nvPr/>
        </p:nvSpPr>
        <p:spPr>
          <a:xfrm>
            <a:off x="3094377" y="4643964"/>
            <a:ext cx="1742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latin typeface="Century Gothic" panose="020B0502020202020204" pitchFamily="34" charset="0"/>
                <a:ea typeface="Ayuthaya" pitchFamily="2" charset="-34"/>
                <a:cs typeface="Ayuthaya" pitchFamily="2" charset="-34"/>
              </a:rPr>
              <a:t>Seguridad</a:t>
            </a:r>
            <a:endParaRPr lang="es-CO" sz="2000" b="1" dirty="0">
              <a:latin typeface="Century Gothic" panose="020B0502020202020204" pitchFamily="34" charset="0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11" name="TextBox 28">
            <a:extLst>
              <a:ext uri="{FF2B5EF4-FFF2-40B4-BE49-F238E27FC236}">
                <a16:creationId xmlns:a16="http://schemas.microsoft.com/office/drawing/2014/main" xmlns="" id="{7CEEB89C-6947-4324-A0B9-FD9B5BE673B6}"/>
              </a:ext>
            </a:extLst>
          </p:cNvPr>
          <p:cNvSpPr txBox="1"/>
          <p:nvPr/>
        </p:nvSpPr>
        <p:spPr>
          <a:xfrm>
            <a:off x="3087752" y="5591495"/>
            <a:ext cx="2173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latin typeface="Century Gothic" panose="020B0502020202020204" pitchFamily="34" charset="0"/>
                <a:ea typeface="Ayuthaya" pitchFamily="2" charset="-34"/>
                <a:cs typeface="Ayuthaya" pitchFamily="2" charset="-34"/>
              </a:rPr>
              <a:t>Estandarización</a:t>
            </a:r>
            <a:endParaRPr lang="es-CO" sz="2000" b="1" dirty="0">
              <a:latin typeface="Century Gothic" panose="020B0502020202020204" pitchFamily="34" charset="0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12" name="TextBox 28">
            <a:extLst>
              <a:ext uri="{FF2B5EF4-FFF2-40B4-BE49-F238E27FC236}">
                <a16:creationId xmlns:a16="http://schemas.microsoft.com/office/drawing/2014/main" xmlns="" id="{15813A5D-86B8-44CD-A324-833628C71A63}"/>
              </a:ext>
            </a:extLst>
          </p:cNvPr>
          <p:cNvSpPr txBox="1"/>
          <p:nvPr/>
        </p:nvSpPr>
        <p:spPr>
          <a:xfrm>
            <a:off x="7500733" y="2623013"/>
            <a:ext cx="2372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latin typeface="Century Gothic" panose="020B0502020202020204" pitchFamily="34" charset="0"/>
                <a:ea typeface="Ayuthaya" pitchFamily="2" charset="-34"/>
                <a:cs typeface="Ayuthaya" pitchFamily="2" charset="-34"/>
              </a:rPr>
              <a:t>Automatización</a:t>
            </a:r>
            <a:endParaRPr lang="es-CO" sz="2000" b="1" dirty="0">
              <a:latin typeface="Century Gothic" panose="020B0502020202020204" pitchFamily="34" charset="0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13" name="TextBox 28">
            <a:extLst>
              <a:ext uri="{FF2B5EF4-FFF2-40B4-BE49-F238E27FC236}">
                <a16:creationId xmlns:a16="http://schemas.microsoft.com/office/drawing/2014/main" xmlns="" id="{EEC796F1-2306-4F5B-99EF-927C8EBCC4EC}"/>
              </a:ext>
            </a:extLst>
          </p:cNvPr>
          <p:cNvSpPr txBox="1"/>
          <p:nvPr/>
        </p:nvSpPr>
        <p:spPr>
          <a:xfrm>
            <a:off x="7507359" y="3597050"/>
            <a:ext cx="2372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latin typeface="Century Gothic" panose="020B0502020202020204" pitchFamily="34" charset="0"/>
                <a:ea typeface="Ayuthaya" pitchFamily="2" charset="-34"/>
                <a:cs typeface="Ayuthaya" pitchFamily="2" charset="-34"/>
              </a:rPr>
              <a:t>Simplicidad</a:t>
            </a:r>
            <a:endParaRPr lang="es-CO" sz="2000" b="1" dirty="0">
              <a:latin typeface="Century Gothic" panose="020B0502020202020204" pitchFamily="34" charset="0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14" name="TextBox 28">
            <a:extLst>
              <a:ext uri="{FF2B5EF4-FFF2-40B4-BE49-F238E27FC236}">
                <a16:creationId xmlns:a16="http://schemas.microsoft.com/office/drawing/2014/main" xmlns="" id="{DFC3B80A-ED22-4FC5-B01F-0F9CC720BAC8}"/>
              </a:ext>
            </a:extLst>
          </p:cNvPr>
          <p:cNvSpPr txBox="1"/>
          <p:nvPr/>
        </p:nvSpPr>
        <p:spPr>
          <a:xfrm>
            <a:off x="7553740" y="5551745"/>
            <a:ext cx="2372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latin typeface="Century Gothic" panose="020B0502020202020204" pitchFamily="34" charset="0"/>
                <a:ea typeface="Ayuthaya" pitchFamily="2" charset="-34"/>
                <a:cs typeface="Ayuthaya" pitchFamily="2" charset="-34"/>
              </a:rPr>
              <a:t>Interoperabilidad</a:t>
            </a:r>
            <a:endParaRPr lang="es-CO" sz="2000" b="1" dirty="0">
              <a:latin typeface="Century Gothic" panose="020B0502020202020204" pitchFamily="34" charset="0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15" name="TextBox 28">
            <a:extLst>
              <a:ext uri="{FF2B5EF4-FFF2-40B4-BE49-F238E27FC236}">
                <a16:creationId xmlns:a16="http://schemas.microsoft.com/office/drawing/2014/main" xmlns="" id="{6C32ABD7-21EB-4322-8910-3B9E88CF6BE4}"/>
              </a:ext>
            </a:extLst>
          </p:cNvPr>
          <p:cNvSpPr txBox="1"/>
          <p:nvPr/>
        </p:nvSpPr>
        <p:spPr>
          <a:xfrm>
            <a:off x="7520607" y="4630715"/>
            <a:ext cx="2372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latin typeface="Century Gothic" panose="020B0502020202020204" pitchFamily="34" charset="0"/>
                <a:ea typeface="Ayuthaya" pitchFamily="2" charset="-34"/>
                <a:cs typeface="Ayuthaya" pitchFamily="2" charset="-34"/>
              </a:rPr>
              <a:t>Costo Eficiencia</a:t>
            </a:r>
            <a:endParaRPr lang="es-CO" sz="2000" b="1" dirty="0">
              <a:latin typeface="Century Gothic" panose="020B0502020202020204" pitchFamily="34" charset="0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116" name="TextBox 28">
            <a:extLst>
              <a:ext uri="{FF2B5EF4-FFF2-40B4-BE49-F238E27FC236}">
                <a16:creationId xmlns:a16="http://schemas.microsoft.com/office/drawing/2014/main" xmlns="" id="{B19C4497-02C6-4415-8AB2-1DE04C449863}"/>
              </a:ext>
            </a:extLst>
          </p:cNvPr>
          <p:cNvSpPr txBox="1"/>
          <p:nvPr/>
        </p:nvSpPr>
        <p:spPr>
          <a:xfrm>
            <a:off x="7494102" y="1476701"/>
            <a:ext cx="2372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latin typeface="Century Gothic" panose="020B0502020202020204" pitchFamily="34" charset="0"/>
                <a:ea typeface="Ayuthaya" pitchFamily="2" charset="-34"/>
                <a:cs typeface="Ayuthaya" pitchFamily="2" charset="-34"/>
              </a:rPr>
              <a:t>Alineación con la estrategia</a:t>
            </a:r>
            <a:endParaRPr lang="es-CO" sz="2000" b="1" dirty="0">
              <a:latin typeface="Century Gothic" panose="020B0502020202020204" pitchFamily="34" charset="0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117" name="Imagen 116">
            <a:extLst>
              <a:ext uri="{FF2B5EF4-FFF2-40B4-BE49-F238E27FC236}">
                <a16:creationId xmlns:a16="http://schemas.microsoft.com/office/drawing/2014/main" xmlns="" id="{999BD92E-5462-442D-9820-348405E55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64" y="1406630"/>
            <a:ext cx="841059" cy="841059"/>
          </a:xfrm>
          <a:prstGeom prst="rect">
            <a:avLst/>
          </a:prstGeom>
        </p:spPr>
      </p:pic>
      <p:pic>
        <p:nvPicPr>
          <p:cNvPr id="120" name="Imagen 119">
            <a:extLst>
              <a:ext uri="{FF2B5EF4-FFF2-40B4-BE49-F238E27FC236}">
                <a16:creationId xmlns:a16="http://schemas.microsoft.com/office/drawing/2014/main" xmlns="" id="{1B63E94F-0E67-4B2A-8D1D-B09E174F5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649" y="3337871"/>
            <a:ext cx="841059" cy="841059"/>
          </a:xfrm>
          <a:prstGeom prst="rect">
            <a:avLst/>
          </a:prstGeom>
        </p:spPr>
      </p:pic>
      <p:pic>
        <p:nvPicPr>
          <p:cNvPr id="121" name="Imagen 120">
            <a:extLst>
              <a:ext uri="{FF2B5EF4-FFF2-40B4-BE49-F238E27FC236}">
                <a16:creationId xmlns:a16="http://schemas.microsoft.com/office/drawing/2014/main" xmlns="" id="{CA6B38AF-08BC-4151-93E5-0A08CA79F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562" y="4315347"/>
            <a:ext cx="841059" cy="841059"/>
          </a:xfrm>
          <a:prstGeom prst="rect">
            <a:avLst/>
          </a:prstGeom>
        </p:spPr>
      </p:pic>
      <p:pic>
        <p:nvPicPr>
          <p:cNvPr id="122" name="Imagen 121">
            <a:extLst>
              <a:ext uri="{FF2B5EF4-FFF2-40B4-BE49-F238E27FC236}">
                <a16:creationId xmlns:a16="http://schemas.microsoft.com/office/drawing/2014/main" xmlns="" id="{E1578123-F1C9-415B-9C2A-A080A8742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8026" y="5440469"/>
            <a:ext cx="841059" cy="841059"/>
          </a:xfrm>
          <a:prstGeom prst="rect">
            <a:avLst/>
          </a:prstGeom>
        </p:spPr>
      </p:pic>
      <p:pic>
        <p:nvPicPr>
          <p:cNvPr id="124" name="Imagen 123" descr="Imagen que contiene imágenes prediseñadas&#10;&#10;Descripción generada automáticamente">
            <a:extLst>
              <a:ext uri="{FF2B5EF4-FFF2-40B4-BE49-F238E27FC236}">
                <a16:creationId xmlns:a16="http://schemas.microsoft.com/office/drawing/2014/main" xmlns="" id="{D9A05079-1500-4EFB-98B7-D5401D7A5D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5243" y="1378353"/>
            <a:ext cx="879782" cy="879782"/>
          </a:xfrm>
          <a:prstGeom prst="rect">
            <a:avLst/>
          </a:prstGeom>
        </p:spPr>
      </p:pic>
      <p:pic>
        <p:nvPicPr>
          <p:cNvPr id="125" name="Imagen 124">
            <a:extLst>
              <a:ext uri="{FF2B5EF4-FFF2-40B4-BE49-F238E27FC236}">
                <a16:creationId xmlns:a16="http://schemas.microsoft.com/office/drawing/2014/main" xmlns="" id="{14D11C2A-8C8C-4C50-91D9-05DE61438F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6794" y="2383639"/>
            <a:ext cx="841059" cy="841059"/>
          </a:xfrm>
          <a:prstGeom prst="rect">
            <a:avLst/>
          </a:prstGeom>
        </p:spPr>
      </p:pic>
      <p:pic>
        <p:nvPicPr>
          <p:cNvPr id="126" name="Imagen 125">
            <a:extLst>
              <a:ext uri="{FF2B5EF4-FFF2-40B4-BE49-F238E27FC236}">
                <a16:creationId xmlns:a16="http://schemas.microsoft.com/office/drawing/2014/main" xmlns="" id="{B7918475-F96A-40F8-9553-B11C78FFC9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2869" y="2269285"/>
            <a:ext cx="965719" cy="965719"/>
          </a:xfrm>
          <a:prstGeom prst="rect">
            <a:avLst/>
          </a:prstGeom>
        </p:spPr>
      </p:pic>
      <p:pic>
        <p:nvPicPr>
          <p:cNvPr id="127" name="Imagen 126" descr="Imagen que contiene amarillo&#10;&#10;Descripción generada automáticamente">
            <a:extLst>
              <a:ext uri="{FF2B5EF4-FFF2-40B4-BE49-F238E27FC236}">
                <a16:creationId xmlns:a16="http://schemas.microsoft.com/office/drawing/2014/main" xmlns="" id="{39B11505-7079-40ED-98CE-FC2EACE09E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7630" y="3285911"/>
            <a:ext cx="965719" cy="965719"/>
          </a:xfrm>
          <a:prstGeom prst="rect">
            <a:avLst/>
          </a:prstGeom>
        </p:spPr>
      </p:pic>
      <p:pic>
        <p:nvPicPr>
          <p:cNvPr id="128" name="Imagen 127">
            <a:extLst>
              <a:ext uri="{FF2B5EF4-FFF2-40B4-BE49-F238E27FC236}">
                <a16:creationId xmlns:a16="http://schemas.microsoft.com/office/drawing/2014/main" xmlns="" id="{90E70126-7B95-491E-8DA1-F63120FC62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22782" y="4321500"/>
            <a:ext cx="965719" cy="965719"/>
          </a:xfrm>
          <a:prstGeom prst="rect">
            <a:avLst/>
          </a:prstGeom>
        </p:spPr>
      </p:pic>
      <p:pic>
        <p:nvPicPr>
          <p:cNvPr id="129" name="Imagen 128">
            <a:extLst>
              <a:ext uri="{FF2B5EF4-FFF2-40B4-BE49-F238E27FC236}">
                <a16:creationId xmlns:a16="http://schemas.microsoft.com/office/drawing/2014/main" xmlns="" id="{C41A4A31-D33B-4139-8015-31CF5D10D8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04888" y="5321605"/>
            <a:ext cx="855538" cy="85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59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 rot="5400000">
            <a:off x="5894024" y="-5894023"/>
            <a:ext cx="495762" cy="12283808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/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6" descr="Image result for bancolombia png">
            <a:extLst>
              <a:ext uri="{FF2B5EF4-FFF2-40B4-BE49-F238E27FC236}">
                <a16:creationId xmlns:a16="http://schemas.microsoft.com/office/drawing/2014/main" xmlns="" id="{BE6955F7-5245-3742-A983-5B08B3E5D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391" y="-304300"/>
            <a:ext cx="2202622" cy="110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8">
            <a:extLst>
              <a:ext uri="{FF2B5EF4-FFF2-40B4-BE49-F238E27FC236}">
                <a16:creationId xmlns:a16="http://schemas.microsoft.com/office/drawing/2014/main" xmlns="" id="{A955737B-AD51-4513-BBDC-46984C1F57D6}"/>
              </a:ext>
            </a:extLst>
          </p:cNvPr>
          <p:cNvSpPr txBox="1"/>
          <p:nvPr/>
        </p:nvSpPr>
        <p:spPr>
          <a:xfrm>
            <a:off x="4377737" y="416814"/>
            <a:ext cx="392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err="1">
                <a:solidFill>
                  <a:srgbClr val="FF0000"/>
                </a:solidFill>
                <a:latin typeface="Century Gothic" panose="020B0502020202020204" pitchFamily="34" charset="0"/>
                <a:ea typeface="Ayuthaya" pitchFamily="2" charset="-34"/>
                <a:cs typeface="Ayuthaya" pitchFamily="2" charset="-34"/>
              </a:rPr>
              <a:t>Ejemplo</a:t>
            </a:r>
            <a:endParaRPr lang="en-AU" sz="2400" b="1" dirty="0">
              <a:solidFill>
                <a:srgbClr val="FF0000"/>
              </a:solidFill>
              <a:latin typeface="Century Gothic" panose="020B0502020202020204" pitchFamily="34" charset="0"/>
              <a:ea typeface="Ayuthaya" pitchFamily="2" charset="-34"/>
              <a:cs typeface="Ayuthaya" pitchFamily="2" charset="-34"/>
            </a:endParaRPr>
          </a:p>
        </p:txBody>
      </p:sp>
      <p:grpSp>
        <p:nvGrpSpPr>
          <p:cNvPr id="7" name="그룹 158">
            <a:extLst>
              <a:ext uri="{FF2B5EF4-FFF2-40B4-BE49-F238E27FC236}">
                <a16:creationId xmlns:a16="http://schemas.microsoft.com/office/drawing/2014/main" xmlns="" id="{13BD2FF5-CE9F-4B43-AEE0-D795A4FCD6EC}"/>
              </a:ext>
            </a:extLst>
          </p:cNvPr>
          <p:cNvGrpSpPr/>
          <p:nvPr/>
        </p:nvGrpSpPr>
        <p:grpSpPr>
          <a:xfrm>
            <a:off x="1266357" y="1555472"/>
            <a:ext cx="10331901" cy="2611839"/>
            <a:chOff x="960760" y="1796874"/>
            <a:chExt cx="10331901" cy="2918970"/>
          </a:xfrm>
        </p:grpSpPr>
        <p:sp>
          <p:nvSpPr>
            <p:cNvPr id="8" name="Bent Arrow 3">
              <a:extLst>
                <a:ext uri="{FF2B5EF4-FFF2-40B4-BE49-F238E27FC236}">
                  <a16:creationId xmlns:a16="http://schemas.microsoft.com/office/drawing/2014/main" xmlns="" id="{CFFC1D4F-434C-4532-BF33-EC40FB64D096}"/>
                </a:ext>
              </a:extLst>
            </p:cNvPr>
            <p:cNvSpPr/>
            <p:nvPr/>
          </p:nvSpPr>
          <p:spPr>
            <a:xfrm rot="5400000" flipH="1">
              <a:off x="9882191" y="3204542"/>
              <a:ext cx="1440111" cy="1380829"/>
            </a:xfrm>
            <a:custGeom>
              <a:avLst/>
              <a:gdLst/>
              <a:ahLst/>
              <a:cxnLst/>
              <a:rect l="l" t="t" r="r" b="b"/>
              <a:pathLst>
                <a:path w="1440111" h="1380829">
                  <a:moveTo>
                    <a:pt x="1440111" y="138902"/>
                  </a:moveTo>
                  <a:lnTo>
                    <a:pt x="1241357" y="0"/>
                  </a:lnTo>
                  <a:lnTo>
                    <a:pt x="1241357" y="84353"/>
                  </a:lnTo>
                  <a:lnTo>
                    <a:pt x="783117" y="84353"/>
                  </a:lnTo>
                  <a:cubicBezTo>
                    <a:pt x="359541" y="84353"/>
                    <a:pt x="14508" y="420645"/>
                    <a:pt x="1347" y="840829"/>
                  </a:cubicBezTo>
                  <a:lnTo>
                    <a:pt x="0" y="840829"/>
                  </a:lnTo>
                  <a:lnTo>
                    <a:pt x="0" y="1380829"/>
                  </a:lnTo>
                  <a:lnTo>
                    <a:pt x="108001" y="1380829"/>
                  </a:lnTo>
                  <a:lnTo>
                    <a:pt x="108001" y="868680"/>
                  </a:lnTo>
                  <a:lnTo>
                    <a:pt x="109100" y="868680"/>
                  </a:lnTo>
                  <a:lnTo>
                    <a:pt x="109100" y="867468"/>
                  </a:lnTo>
                  <a:cubicBezTo>
                    <a:pt x="109100" y="495219"/>
                    <a:pt x="410868" y="193451"/>
                    <a:pt x="783117" y="193451"/>
                  </a:cubicBezTo>
                  <a:lnTo>
                    <a:pt x="1241357" y="193451"/>
                  </a:lnTo>
                  <a:lnTo>
                    <a:pt x="1241357" y="27780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Bent Arrow 35">
              <a:extLst>
                <a:ext uri="{FF2B5EF4-FFF2-40B4-BE49-F238E27FC236}">
                  <a16:creationId xmlns:a16="http://schemas.microsoft.com/office/drawing/2014/main" xmlns="" id="{76C17E27-124D-4771-BC08-EA2E2916A2AA}"/>
                </a:ext>
              </a:extLst>
            </p:cNvPr>
            <p:cNvSpPr/>
            <p:nvPr/>
          </p:nvSpPr>
          <p:spPr>
            <a:xfrm rot="16200000" flipH="1">
              <a:off x="1194892" y="1654117"/>
              <a:ext cx="1440110" cy="1908374"/>
            </a:xfrm>
            <a:custGeom>
              <a:avLst/>
              <a:gdLst/>
              <a:ahLst/>
              <a:cxnLst/>
              <a:rect l="l" t="t" r="r" b="b"/>
              <a:pathLst>
                <a:path w="1440110" h="1908374">
                  <a:moveTo>
                    <a:pt x="0" y="856459"/>
                  </a:moveTo>
                  <a:lnTo>
                    <a:pt x="0" y="1908374"/>
                  </a:lnTo>
                  <a:lnTo>
                    <a:pt x="108001" y="1908374"/>
                  </a:lnTo>
                  <a:lnTo>
                    <a:pt x="108001" y="868680"/>
                  </a:lnTo>
                  <a:lnTo>
                    <a:pt x="109099" y="868680"/>
                  </a:lnTo>
                  <a:lnTo>
                    <a:pt x="109099" y="867468"/>
                  </a:lnTo>
                  <a:cubicBezTo>
                    <a:pt x="109099" y="495219"/>
                    <a:pt x="410867" y="193451"/>
                    <a:pt x="783116" y="193451"/>
                  </a:cubicBezTo>
                  <a:lnTo>
                    <a:pt x="1241356" y="193451"/>
                  </a:lnTo>
                  <a:lnTo>
                    <a:pt x="1241356" y="277804"/>
                  </a:lnTo>
                  <a:lnTo>
                    <a:pt x="1440110" y="138902"/>
                  </a:lnTo>
                  <a:lnTo>
                    <a:pt x="1241356" y="0"/>
                  </a:lnTo>
                  <a:lnTo>
                    <a:pt x="1241356" y="84353"/>
                  </a:lnTo>
                  <a:lnTo>
                    <a:pt x="783116" y="84353"/>
                  </a:lnTo>
                  <a:cubicBezTo>
                    <a:pt x="354292" y="84353"/>
                    <a:pt x="5970" y="429028"/>
                    <a:pt x="557" y="856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10" name="Bent Arrow 38">
              <a:extLst>
                <a:ext uri="{FF2B5EF4-FFF2-40B4-BE49-F238E27FC236}">
                  <a16:creationId xmlns:a16="http://schemas.microsoft.com/office/drawing/2014/main" xmlns="" id="{3F6F5DFE-E6E9-4AD2-A080-91F3966B1BC9}"/>
                </a:ext>
              </a:extLst>
            </p:cNvPr>
            <p:cNvSpPr/>
            <p:nvPr/>
          </p:nvSpPr>
          <p:spPr>
            <a:xfrm flipH="1">
              <a:off x="9269085" y="1796874"/>
              <a:ext cx="1938914" cy="1243421"/>
            </a:xfrm>
            <a:custGeom>
              <a:avLst/>
              <a:gdLst/>
              <a:ahLst/>
              <a:cxnLst/>
              <a:rect l="l" t="t" r="r" b="b"/>
              <a:pathLst>
                <a:path w="1938914" h="1243421">
                  <a:moveTo>
                    <a:pt x="1740160" y="0"/>
                  </a:moveTo>
                  <a:lnTo>
                    <a:pt x="1740160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4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lnTo>
                    <a:pt x="1" y="1243421"/>
                  </a:ln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1740160" y="193451"/>
                  </a:lnTo>
                  <a:lnTo>
                    <a:pt x="1740160" y="277804"/>
                  </a:lnTo>
                  <a:lnTo>
                    <a:pt x="1938914" y="1389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Bent Arrow 41">
              <a:extLst>
                <a:ext uri="{FF2B5EF4-FFF2-40B4-BE49-F238E27FC236}">
                  <a16:creationId xmlns:a16="http://schemas.microsoft.com/office/drawing/2014/main" xmlns="" id="{E57DA2A5-7DB4-47B6-8034-30994332B37C}"/>
                </a:ext>
              </a:extLst>
            </p:cNvPr>
            <p:cNvSpPr/>
            <p:nvPr/>
          </p:nvSpPr>
          <p:spPr>
            <a:xfrm rot="10800000" flipH="1">
              <a:off x="1047045" y="3472423"/>
              <a:ext cx="1187561" cy="1243421"/>
            </a:xfrm>
            <a:custGeom>
              <a:avLst/>
              <a:gdLst/>
              <a:ahLst/>
              <a:cxnLst/>
              <a:rect l="l" t="t" r="r" b="b"/>
              <a:pathLst>
                <a:path w="1187561" h="1243421">
                  <a:moveTo>
                    <a:pt x="1" y="1243421"/>
                  </a:moveTo>
                  <a:lnTo>
                    <a:pt x="108001" y="1243421"/>
                  </a:lnTo>
                  <a:lnTo>
                    <a:pt x="108001" y="868680"/>
                  </a:lnTo>
                  <a:lnTo>
                    <a:pt x="109098" y="868680"/>
                  </a:lnTo>
                  <a:lnTo>
                    <a:pt x="109098" y="867468"/>
                  </a:lnTo>
                  <a:cubicBezTo>
                    <a:pt x="109098" y="495219"/>
                    <a:pt x="410866" y="193451"/>
                    <a:pt x="783115" y="193451"/>
                  </a:cubicBezTo>
                  <a:lnTo>
                    <a:pt x="988807" y="193451"/>
                  </a:lnTo>
                  <a:lnTo>
                    <a:pt x="988807" y="277804"/>
                  </a:lnTo>
                  <a:lnTo>
                    <a:pt x="1187561" y="138902"/>
                  </a:lnTo>
                  <a:lnTo>
                    <a:pt x="988807" y="0"/>
                  </a:lnTo>
                  <a:lnTo>
                    <a:pt x="988807" y="84353"/>
                  </a:lnTo>
                  <a:lnTo>
                    <a:pt x="783115" y="84353"/>
                  </a:lnTo>
                  <a:cubicBezTo>
                    <a:pt x="361590" y="84353"/>
                    <a:pt x="17849" y="417396"/>
                    <a:pt x="1653" y="834742"/>
                  </a:cubicBezTo>
                  <a:lnTo>
                    <a:pt x="1" y="834742"/>
                  </a:lnTo>
                  <a:lnTo>
                    <a:pt x="1" y="867458"/>
                  </a:lnTo>
                  <a:lnTo>
                    <a:pt x="0" y="867468"/>
                  </a:lnTo>
                  <a:lnTo>
                    <a:pt x="0" y="868680"/>
                  </a:lnTo>
                  <a:lnTo>
                    <a:pt x="1" y="8686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4" descr="Resultado de imagen para iteration agile">
            <a:extLst>
              <a:ext uri="{FF2B5EF4-FFF2-40B4-BE49-F238E27FC236}">
                <a16:creationId xmlns:a16="http://schemas.microsoft.com/office/drawing/2014/main" xmlns="" id="{A1A3902C-688B-458F-A78E-0C56840FC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53" y="1082810"/>
            <a:ext cx="3144171" cy="129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위쪽 모서리 130">
            <a:extLst>
              <a:ext uri="{FF2B5EF4-FFF2-40B4-BE49-F238E27FC236}">
                <a16:creationId xmlns:a16="http://schemas.microsoft.com/office/drawing/2014/main" xmlns="" id="{98657FB6-C610-4869-9BFD-8652AF7FBCDA}"/>
              </a:ext>
            </a:extLst>
          </p:cNvPr>
          <p:cNvSpPr/>
          <p:nvPr/>
        </p:nvSpPr>
        <p:spPr>
          <a:xfrm rot="16200000">
            <a:off x="2979922" y="1850663"/>
            <a:ext cx="874800" cy="1900800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xmlns="" id="{570BEA1E-D71E-4130-8F0F-D2D709A2B983}"/>
              </a:ext>
            </a:extLst>
          </p:cNvPr>
          <p:cNvSpPr/>
          <p:nvPr/>
        </p:nvSpPr>
        <p:spPr>
          <a:xfrm>
            <a:off x="9104962" y="1927239"/>
            <a:ext cx="1004218" cy="1745697"/>
          </a:xfrm>
          <a:prstGeom prst="rightArrow">
            <a:avLst>
              <a:gd name="adj1" fmla="val 50000"/>
              <a:gd name="adj2" fmla="val 4953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xmlns="" id="{D6522911-DF63-4F5F-9F0A-8C4B47F570A6}"/>
              </a:ext>
            </a:extLst>
          </p:cNvPr>
          <p:cNvSpPr/>
          <p:nvPr/>
        </p:nvSpPr>
        <p:spPr>
          <a:xfrm>
            <a:off x="7525426" y="2363663"/>
            <a:ext cx="1579534" cy="8728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xmlns="" id="{377A5478-B4AD-4DF2-B7CE-8CF3AC63DCEB}"/>
              </a:ext>
            </a:extLst>
          </p:cNvPr>
          <p:cNvSpPr/>
          <p:nvPr/>
        </p:nvSpPr>
        <p:spPr>
          <a:xfrm>
            <a:off x="5945893" y="2363663"/>
            <a:ext cx="1579534" cy="872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xmlns="" id="{2CEA7DD3-FA5F-436E-9B9A-DC5AF9C3847D}"/>
              </a:ext>
            </a:extLst>
          </p:cNvPr>
          <p:cNvSpPr/>
          <p:nvPr/>
        </p:nvSpPr>
        <p:spPr>
          <a:xfrm>
            <a:off x="4366359" y="2363663"/>
            <a:ext cx="1579534" cy="872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2">
            <a:extLst>
              <a:ext uri="{FF2B5EF4-FFF2-40B4-BE49-F238E27FC236}">
                <a16:creationId xmlns:a16="http://schemas.microsoft.com/office/drawing/2014/main" xmlns="" id="{6EE1A5BF-6E63-418A-B3ED-658A9C175FC2}"/>
              </a:ext>
            </a:extLst>
          </p:cNvPr>
          <p:cNvSpPr/>
          <p:nvPr/>
        </p:nvSpPr>
        <p:spPr>
          <a:xfrm>
            <a:off x="4883306" y="3746063"/>
            <a:ext cx="566192" cy="566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xmlns="" id="{AF439262-3185-445A-A04E-A9FB594DBA25}"/>
              </a:ext>
            </a:extLst>
          </p:cNvPr>
          <p:cNvSpPr/>
          <p:nvPr/>
        </p:nvSpPr>
        <p:spPr>
          <a:xfrm>
            <a:off x="3310694" y="3746063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4">
            <a:extLst>
              <a:ext uri="{FF2B5EF4-FFF2-40B4-BE49-F238E27FC236}">
                <a16:creationId xmlns:a16="http://schemas.microsoft.com/office/drawing/2014/main" xmlns="" id="{C1C5E5A9-34A6-4DA7-8416-AE1631D07CA9}"/>
              </a:ext>
            </a:extLst>
          </p:cNvPr>
          <p:cNvSpPr/>
          <p:nvPr/>
        </p:nvSpPr>
        <p:spPr>
          <a:xfrm>
            <a:off x="8028530" y="3746063"/>
            <a:ext cx="566192" cy="566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16">
            <a:extLst>
              <a:ext uri="{FF2B5EF4-FFF2-40B4-BE49-F238E27FC236}">
                <a16:creationId xmlns:a16="http://schemas.microsoft.com/office/drawing/2014/main" xmlns="" id="{7D4FDC68-B46D-4F40-9388-0357D221FA6B}"/>
              </a:ext>
            </a:extLst>
          </p:cNvPr>
          <p:cNvSpPr/>
          <p:nvPr/>
        </p:nvSpPr>
        <p:spPr>
          <a:xfrm>
            <a:off x="6455918" y="3746063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Group 17">
            <a:extLst>
              <a:ext uri="{FF2B5EF4-FFF2-40B4-BE49-F238E27FC236}">
                <a16:creationId xmlns:a16="http://schemas.microsoft.com/office/drawing/2014/main" xmlns="" id="{819738A9-F281-4D5E-A29F-A864A2843C49}"/>
              </a:ext>
            </a:extLst>
          </p:cNvPr>
          <p:cNvGrpSpPr/>
          <p:nvPr/>
        </p:nvGrpSpPr>
        <p:grpSpPr>
          <a:xfrm>
            <a:off x="2874652" y="4235920"/>
            <a:ext cx="1438276" cy="920864"/>
            <a:chOff x="803640" y="3362835"/>
            <a:chExt cx="2059657" cy="920864"/>
          </a:xfrm>
        </p:grpSpPr>
        <p:sp>
          <p:nvSpPr>
            <p:cNvPr id="23" name="TextBox 141">
              <a:extLst>
                <a:ext uri="{FF2B5EF4-FFF2-40B4-BE49-F238E27FC236}">
                  <a16:creationId xmlns:a16="http://schemas.microsoft.com/office/drawing/2014/main" xmlns="" id="{F3E05328-204F-49F6-B8F5-CB865A614A0B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Creación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del brief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inicial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necesidad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142">
              <a:extLst>
                <a:ext uri="{FF2B5EF4-FFF2-40B4-BE49-F238E27FC236}">
                  <a16:creationId xmlns:a16="http://schemas.microsoft.com/office/drawing/2014/main" xmlns="" id="{43812C3B-B0BF-47ED-AF12-C5B6341BBDF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EXPLORAR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0">
            <a:extLst>
              <a:ext uri="{FF2B5EF4-FFF2-40B4-BE49-F238E27FC236}">
                <a16:creationId xmlns:a16="http://schemas.microsoft.com/office/drawing/2014/main" xmlns="" id="{30D30CFB-75E0-43FF-93CD-1C3E18E937DA}"/>
              </a:ext>
            </a:extLst>
          </p:cNvPr>
          <p:cNvGrpSpPr/>
          <p:nvPr/>
        </p:nvGrpSpPr>
        <p:grpSpPr>
          <a:xfrm>
            <a:off x="4447264" y="4235920"/>
            <a:ext cx="1438276" cy="736198"/>
            <a:chOff x="803640" y="3362835"/>
            <a:chExt cx="2059657" cy="736198"/>
          </a:xfrm>
        </p:grpSpPr>
        <p:sp>
          <p:nvSpPr>
            <p:cNvPr id="26" name="TextBox 144">
              <a:extLst>
                <a:ext uri="{FF2B5EF4-FFF2-40B4-BE49-F238E27FC236}">
                  <a16:creationId xmlns:a16="http://schemas.microsoft.com/office/drawing/2014/main" xmlns="" id="{77672DE2-0250-4379-861D-2B61DCBEC003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Divergencia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soluciones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145">
              <a:extLst>
                <a:ext uri="{FF2B5EF4-FFF2-40B4-BE49-F238E27FC236}">
                  <a16:creationId xmlns:a16="http://schemas.microsoft.com/office/drawing/2014/main" xmlns="" id="{0AA43844-0DCF-4F78-B3A1-FB4293387C7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IDEAR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3">
            <a:extLst>
              <a:ext uri="{FF2B5EF4-FFF2-40B4-BE49-F238E27FC236}">
                <a16:creationId xmlns:a16="http://schemas.microsoft.com/office/drawing/2014/main" xmlns="" id="{C5A55E63-4C55-4402-9510-1F7EED790B46}"/>
              </a:ext>
            </a:extLst>
          </p:cNvPr>
          <p:cNvGrpSpPr/>
          <p:nvPr/>
        </p:nvGrpSpPr>
        <p:grpSpPr>
          <a:xfrm>
            <a:off x="6019876" y="4235920"/>
            <a:ext cx="1438276" cy="736198"/>
            <a:chOff x="803640" y="3362835"/>
            <a:chExt cx="2059657" cy="736198"/>
          </a:xfrm>
        </p:grpSpPr>
        <p:sp>
          <p:nvSpPr>
            <p:cNvPr id="30" name="TextBox 147">
              <a:extLst>
                <a:ext uri="{FF2B5EF4-FFF2-40B4-BE49-F238E27FC236}">
                  <a16:creationId xmlns:a16="http://schemas.microsoft.com/office/drawing/2014/main" xmlns="" id="{DF941D78-7327-4693-923A-B9A3A1A4344A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Diseño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 Roadmap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Implementación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148">
              <a:extLst>
                <a:ext uri="{FF2B5EF4-FFF2-40B4-BE49-F238E27FC236}">
                  <a16:creationId xmlns:a16="http://schemas.microsoft.com/office/drawing/2014/main" xmlns="" id="{5104E15E-173C-477A-B980-47768278031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ESTRUCTURAR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26">
            <a:extLst>
              <a:ext uri="{FF2B5EF4-FFF2-40B4-BE49-F238E27FC236}">
                <a16:creationId xmlns:a16="http://schemas.microsoft.com/office/drawing/2014/main" xmlns="" id="{0CB39F1A-E4A8-4180-B817-3823AAED2F99}"/>
              </a:ext>
            </a:extLst>
          </p:cNvPr>
          <p:cNvGrpSpPr/>
          <p:nvPr/>
        </p:nvGrpSpPr>
        <p:grpSpPr>
          <a:xfrm>
            <a:off x="7592488" y="4235920"/>
            <a:ext cx="1438276" cy="736198"/>
            <a:chOff x="803640" y="3362835"/>
            <a:chExt cx="2059657" cy="736198"/>
          </a:xfrm>
        </p:grpSpPr>
        <p:sp>
          <p:nvSpPr>
            <p:cNvPr id="33" name="TextBox 150">
              <a:extLst>
                <a:ext uri="{FF2B5EF4-FFF2-40B4-BE49-F238E27FC236}">
                  <a16:creationId xmlns:a16="http://schemas.microsoft.com/office/drawing/2014/main" xmlns="" id="{B00C26DA-D5E7-49ED-B0D4-3D7DCC4862A1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Materializar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solución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151">
              <a:extLst>
                <a:ext uri="{FF2B5EF4-FFF2-40B4-BE49-F238E27FC236}">
                  <a16:creationId xmlns:a16="http://schemas.microsoft.com/office/drawing/2014/main" xmlns="" id="{F5097C86-F2EA-4B54-9754-F126A34B07A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TextBox 156">
            <a:extLst>
              <a:ext uri="{FF2B5EF4-FFF2-40B4-BE49-F238E27FC236}">
                <a16:creationId xmlns:a16="http://schemas.microsoft.com/office/drawing/2014/main" xmlns="" id="{7D092721-8FDE-4DE6-B135-7D7DA69EC420}"/>
              </a:ext>
            </a:extLst>
          </p:cNvPr>
          <p:cNvSpPr txBox="1"/>
          <p:nvPr/>
        </p:nvSpPr>
        <p:spPr>
          <a:xfrm>
            <a:off x="4178462" y="1119912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7" name="Straight Connector 48">
            <a:extLst>
              <a:ext uri="{FF2B5EF4-FFF2-40B4-BE49-F238E27FC236}">
                <a16:creationId xmlns:a16="http://schemas.microsoft.com/office/drawing/2014/main" xmlns="" id="{7182489E-2709-4570-BB66-E8158D397937}"/>
              </a:ext>
            </a:extLst>
          </p:cNvPr>
          <p:cNvCxnSpPr/>
          <p:nvPr/>
        </p:nvCxnSpPr>
        <p:spPr>
          <a:xfrm>
            <a:off x="3593790" y="3313573"/>
            <a:ext cx="0" cy="427219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49">
            <a:extLst>
              <a:ext uri="{FF2B5EF4-FFF2-40B4-BE49-F238E27FC236}">
                <a16:creationId xmlns:a16="http://schemas.microsoft.com/office/drawing/2014/main" xmlns="" id="{D2F3BBEA-CC1C-4C09-9526-9328EFD9DAC5}"/>
              </a:ext>
            </a:extLst>
          </p:cNvPr>
          <p:cNvCxnSpPr/>
          <p:nvPr/>
        </p:nvCxnSpPr>
        <p:spPr>
          <a:xfrm>
            <a:off x="5166402" y="3313573"/>
            <a:ext cx="0" cy="427219"/>
          </a:xfrm>
          <a:prstGeom prst="line">
            <a:avLst/>
          </a:prstGeom>
          <a:ln w="25400">
            <a:solidFill>
              <a:schemeClr val="accent2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50">
            <a:extLst>
              <a:ext uri="{FF2B5EF4-FFF2-40B4-BE49-F238E27FC236}">
                <a16:creationId xmlns:a16="http://schemas.microsoft.com/office/drawing/2014/main" xmlns="" id="{851D92FC-3AF5-4D1E-A091-F3B59D52B119}"/>
              </a:ext>
            </a:extLst>
          </p:cNvPr>
          <p:cNvCxnSpPr/>
          <p:nvPr/>
        </p:nvCxnSpPr>
        <p:spPr>
          <a:xfrm>
            <a:off x="6739014" y="3313573"/>
            <a:ext cx="0" cy="427219"/>
          </a:xfrm>
          <a:prstGeom prst="line">
            <a:avLst/>
          </a:prstGeom>
          <a:ln w="25400">
            <a:solidFill>
              <a:schemeClr val="accent3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51">
            <a:extLst>
              <a:ext uri="{FF2B5EF4-FFF2-40B4-BE49-F238E27FC236}">
                <a16:creationId xmlns:a16="http://schemas.microsoft.com/office/drawing/2014/main" xmlns="" id="{0FF18B64-FE0A-4FC9-8FDB-60E960D84FAA}"/>
              </a:ext>
            </a:extLst>
          </p:cNvPr>
          <p:cNvCxnSpPr/>
          <p:nvPr/>
        </p:nvCxnSpPr>
        <p:spPr>
          <a:xfrm>
            <a:off x="8311626" y="3313573"/>
            <a:ext cx="0" cy="427219"/>
          </a:xfrm>
          <a:prstGeom prst="line">
            <a:avLst/>
          </a:prstGeom>
          <a:ln w="25400">
            <a:solidFill>
              <a:schemeClr val="accent4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53">
            <a:extLst>
              <a:ext uri="{FF2B5EF4-FFF2-40B4-BE49-F238E27FC236}">
                <a16:creationId xmlns:a16="http://schemas.microsoft.com/office/drawing/2014/main" xmlns="" id="{74AEC315-B83F-4512-AAA5-8EDCD50112D9}"/>
              </a:ext>
            </a:extLst>
          </p:cNvPr>
          <p:cNvGrpSpPr/>
          <p:nvPr/>
        </p:nvGrpSpPr>
        <p:grpSpPr>
          <a:xfrm>
            <a:off x="2994185" y="2464305"/>
            <a:ext cx="1199211" cy="550403"/>
            <a:chOff x="2113657" y="4283314"/>
            <a:chExt cx="3647460" cy="550403"/>
          </a:xfrm>
        </p:grpSpPr>
        <p:sp>
          <p:nvSpPr>
            <p:cNvPr id="42" name="TextBox 169">
              <a:extLst>
                <a:ext uri="{FF2B5EF4-FFF2-40B4-BE49-F238E27FC236}">
                  <a16:creationId xmlns:a16="http://schemas.microsoft.com/office/drawing/2014/main" xmlns="" id="{2BA9F1AB-2A4F-429B-8A86-8DB1EB6F94A8}"/>
                </a:ext>
              </a:extLst>
            </p:cNvPr>
            <p:cNvSpPr txBox="1"/>
            <p:nvPr/>
          </p:nvSpPr>
          <p:spPr>
            <a:xfrm>
              <a:off x="2113657" y="4495163"/>
              <a:ext cx="36474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170">
              <a:extLst>
                <a:ext uri="{FF2B5EF4-FFF2-40B4-BE49-F238E27FC236}">
                  <a16:creationId xmlns:a16="http://schemas.microsoft.com/office/drawing/2014/main" xmlns="" id="{0041F5FF-7FBB-4E9A-8EDF-DD9498C172C1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 EXPLORAR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4" name="TextBox 173">
            <a:extLst>
              <a:ext uri="{FF2B5EF4-FFF2-40B4-BE49-F238E27FC236}">
                <a16:creationId xmlns:a16="http://schemas.microsoft.com/office/drawing/2014/main" xmlns="" id="{E6F44C93-4E75-4D06-9F20-590FFFB49DD9}"/>
              </a:ext>
            </a:extLst>
          </p:cNvPr>
          <p:cNvSpPr txBox="1"/>
          <p:nvPr/>
        </p:nvSpPr>
        <p:spPr>
          <a:xfrm>
            <a:off x="4556521" y="2459097"/>
            <a:ext cx="1199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IDEAR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176">
            <a:extLst>
              <a:ext uri="{FF2B5EF4-FFF2-40B4-BE49-F238E27FC236}">
                <a16:creationId xmlns:a16="http://schemas.microsoft.com/office/drawing/2014/main" xmlns="" id="{CA544B2A-2F3F-478D-981B-AC34E8F7845C}"/>
              </a:ext>
            </a:extLst>
          </p:cNvPr>
          <p:cNvSpPr txBox="1"/>
          <p:nvPr/>
        </p:nvSpPr>
        <p:spPr>
          <a:xfrm>
            <a:off x="5990429" y="2459097"/>
            <a:ext cx="1467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ESTRUCTURAR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179">
            <a:extLst>
              <a:ext uri="{FF2B5EF4-FFF2-40B4-BE49-F238E27FC236}">
                <a16:creationId xmlns:a16="http://schemas.microsoft.com/office/drawing/2014/main" xmlns="" id="{A75685CA-ABE1-4127-8E22-34D477A0384E}"/>
              </a:ext>
            </a:extLst>
          </p:cNvPr>
          <p:cNvSpPr txBox="1"/>
          <p:nvPr/>
        </p:nvSpPr>
        <p:spPr>
          <a:xfrm>
            <a:off x="7715588" y="2459097"/>
            <a:ext cx="1199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CREAR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xmlns="" id="{B350E860-6EE1-43AA-9A16-EE76792569C0}"/>
              </a:ext>
            </a:extLst>
          </p:cNvPr>
          <p:cNvSpPr/>
          <p:nvPr/>
        </p:nvSpPr>
        <p:spPr>
          <a:xfrm>
            <a:off x="3464382" y="3885917"/>
            <a:ext cx="258816" cy="25881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Rounded Rectangle 10">
            <a:extLst>
              <a:ext uri="{FF2B5EF4-FFF2-40B4-BE49-F238E27FC236}">
                <a16:creationId xmlns:a16="http://schemas.microsoft.com/office/drawing/2014/main" xmlns="" id="{BDB52BED-756F-47A1-A8E4-0129DDA8E54C}"/>
              </a:ext>
            </a:extLst>
          </p:cNvPr>
          <p:cNvSpPr/>
          <p:nvPr/>
        </p:nvSpPr>
        <p:spPr>
          <a:xfrm>
            <a:off x="5060777" y="3874828"/>
            <a:ext cx="204262" cy="270318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Rounded Rectangle 5">
            <a:extLst>
              <a:ext uri="{FF2B5EF4-FFF2-40B4-BE49-F238E27FC236}">
                <a16:creationId xmlns:a16="http://schemas.microsoft.com/office/drawing/2014/main" xmlns="" id="{2CDE782E-A235-426C-900A-11442C79970E}"/>
              </a:ext>
            </a:extLst>
          </p:cNvPr>
          <p:cNvSpPr/>
          <p:nvPr/>
        </p:nvSpPr>
        <p:spPr>
          <a:xfrm flipH="1">
            <a:off x="6581621" y="3904375"/>
            <a:ext cx="314785" cy="25967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Round Same Side Corner Rectangle 11">
            <a:extLst>
              <a:ext uri="{FF2B5EF4-FFF2-40B4-BE49-F238E27FC236}">
                <a16:creationId xmlns:a16="http://schemas.microsoft.com/office/drawing/2014/main" xmlns="" id="{26C43BEF-ABF2-46BA-83C1-48653F123686}"/>
              </a:ext>
            </a:extLst>
          </p:cNvPr>
          <p:cNvSpPr>
            <a:spLocks noChangeAspect="1"/>
          </p:cNvSpPr>
          <p:nvPr/>
        </p:nvSpPr>
        <p:spPr>
          <a:xfrm rot="9900000">
            <a:off x="8178195" y="3912016"/>
            <a:ext cx="318256" cy="27029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51" name="Picture 22" descr="Resultado de imagen para usuario icono">
            <a:extLst>
              <a:ext uri="{FF2B5EF4-FFF2-40B4-BE49-F238E27FC236}">
                <a16:creationId xmlns:a16="http://schemas.microsoft.com/office/drawing/2014/main" xmlns="" id="{0B3F1EE7-4147-448B-82C0-ADBC6AABF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46" y="1561179"/>
            <a:ext cx="383797" cy="38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uadroTexto 51">
            <a:extLst>
              <a:ext uri="{FF2B5EF4-FFF2-40B4-BE49-F238E27FC236}">
                <a16:creationId xmlns:a16="http://schemas.microsoft.com/office/drawing/2014/main" xmlns="" id="{E2216D22-73D5-4649-99A5-14A7FA530893}"/>
              </a:ext>
            </a:extLst>
          </p:cNvPr>
          <p:cNvSpPr txBox="1"/>
          <p:nvPr/>
        </p:nvSpPr>
        <p:spPr>
          <a:xfrm>
            <a:off x="1516954" y="949739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b="1" dirty="0">
                <a:solidFill>
                  <a:schemeClr val="bg1">
                    <a:lumMod val="50000"/>
                  </a:schemeClr>
                </a:solidFill>
              </a:rPr>
              <a:t>Arquitecto</a:t>
            </a:r>
          </a:p>
          <a:p>
            <a:pPr algn="ctr"/>
            <a:r>
              <a:rPr lang="es-CO" sz="1000" b="1" dirty="0">
                <a:solidFill>
                  <a:schemeClr val="bg1">
                    <a:lumMod val="50000"/>
                  </a:schemeClr>
                </a:solidFill>
              </a:rPr>
              <a:t>Empresarial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xmlns="" id="{C5DFCD9A-E9DC-49BD-A360-3A62212AF0F0}"/>
              </a:ext>
            </a:extLst>
          </p:cNvPr>
          <p:cNvSpPr txBox="1"/>
          <p:nvPr/>
        </p:nvSpPr>
        <p:spPr>
          <a:xfrm>
            <a:off x="7976876" y="5122526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b="1" dirty="0"/>
              <a:t>Arquitecto de</a:t>
            </a:r>
          </a:p>
          <a:p>
            <a:pPr algn="ctr"/>
            <a:r>
              <a:rPr lang="es-CO" sz="1000" b="1" dirty="0"/>
              <a:t>Solución</a:t>
            </a:r>
          </a:p>
        </p:txBody>
      </p:sp>
      <p:pic>
        <p:nvPicPr>
          <p:cNvPr id="54" name="Picture 22" descr="Resultado de imagen para usuario icono">
            <a:extLst>
              <a:ext uri="{FF2B5EF4-FFF2-40B4-BE49-F238E27FC236}">
                <a16:creationId xmlns:a16="http://schemas.microsoft.com/office/drawing/2014/main" xmlns="" id="{DF9F50AE-E9EB-408B-A121-1A73A07FF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02" y="1554249"/>
            <a:ext cx="383797" cy="38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Llamada con línea 3 19">
            <a:extLst>
              <a:ext uri="{FF2B5EF4-FFF2-40B4-BE49-F238E27FC236}">
                <a16:creationId xmlns:a16="http://schemas.microsoft.com/office/drawing/2014/main" xmlns="" id="{9FDD6113-6EBF-4125-8640-7C5A07B815E3}"/>
              </a:ext>
            </a:extLst>
          </p:cNvPr>
          <p:cNvSpPr/>
          <p:nvPr/>
        </p:nvSpPr>
        <p:spPr>
          <a:xfrm>
            <a:off x="4146534" y="952958"/>
            <a:ext cx="4958426" cy="724483"/>
          </a:xfrm>
          <a:prstGeom prst="borderCallout3">
            <a:avLst>
              <a:gd name="adj1" fmla="val 104668"/>
              <a:gd name="adj2" fmla="val 1883"/>
              <a:gd name="adj3" fmla="val 121687"/>
              <a:gd name="adj4" fmla="val -11540"/>
              <a:gd name="adj5" fmla="val 125519"/>
              <a:gd name="adj6" fmla="val -17179"/>
              <a:gd name="adj7" fmla="val 88706"/>
              <a:gd name="adj8" fmla="val -20118"/>
            </a:avLst>
          </a:prstGeom>
          <a:noFill/>
          <a:ln>
            <a:solidFill>
              <a:srgbClr val="ED1928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El arquitecto empresarial  partiendo de la estrategia ejecuta el ciclo(s) del ejercicio para desarrollar la </a:t>
            </a:r>
            <a:r>
              <a:rPr lang="es-CO" sz="1200" b="1" dirty="0">
                <a:solidFill>
                  <a:schemeClr val="tx1"/>
                </a:solidFill>
              </a:rPr>
              <a:t>visión</a:t>
            </a:r>
            <a:r>
              <a:rPr lang="es-CO" sz="1200" dirty="0">
                <a:solidFill>
                  <a:schemeClr val="tx1"/>
                </a:solidFill>
              </a:rPr>
              <a:t> de arquitectura</a:t>
            </a:r>
          </a:p>
        </p:txBody>
      </p:sp>
      <p:pic>
        <p:nvPicPr>
          <p:cNvPr id="57" name="Picture 4" descr="Resultado de imagen para iteration agile">
            <a:extLst>
              <a:ext uri="{FF2B5EF4-FFF2-40B4-BE49-F238E27FC236}">
                <a16:creationId xmlns:a16="http://schemas.microsoft.com/office/drawing/2014/main" xmlns="" id="{BAF12DED-A536-49FC-9669-DBF2F0793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731" y="4919866"/>
            <a:ext cx="1772725" cy="72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2" descr="Resultado de imagen para usuario icono">
            <a:extLst>
              <a:ext uri="{FF2B5EF4-FFF2-40B4-BE49-F238E27FC236}">
                <a16:creationId xmlns:a16="http://schemas.microsoft.com/office/drawing/2014/main" xmlns="" id="{CF4EDAB8-2267-4C0A-8A3B-C30C0FE4F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10" y="5078365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2" descr="Resultado de imagen para usuario icono">
            <a:extLst>
              <a:ext uri="{FF2B5EF4-FFF2-40B4-BE49-F238E27FC236}">
                <a16:creationId xmlns:a16="http://schemas.microsoft.com/office/drawing/2014/main" xmlns="" id="{C87C81E4-AA04-4FA5-AF9D-41CD4CAF4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252" y="5082730"/>
            <a:ext cx="3651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upo 60">
            <a:extLst>
              <a:ext uri="{FF2B5EF4-FFF2-40B4-BE49-F238E27FC236}">
                <a16:creationId xmlns:a16="http://schemas.microsoft.com/office/drawing/2014/main" xmlns="" id="{02217C2B-820C-44D2-AB50-0E9DFD1FEE7C}"/>
              </a:ext>
            </a:extLst>
          </p:cNvPr>
          <p:cNvGrpSpPr/>
          <p:nvPr/>
        </p:nvGrpSpPr>
        <p:grpSpPr>
          <a:xfrm rot="3147292">
            <a:off x="236742" y="126525"/>
            <a:ext cx="442398" cy="428799"/>
            <a:chOff x="1199458" y="2602684"/>
            <a:chExt cx="3087242" cy="3669417"/>
          </a:xfrm>
        </p:grpSpPr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xmlns="" id="{42BE9440-140D-465A-912B-D0DC1A5FB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7203" y="2602684"/>
              <a:ext cx="1716119" cy="2127753"/>
            </a:xfrm>
            <a:custGeom>
              <a:avLst/>
              <a:gdLst>
                <a:gd name="T0" fmla="*/ 937 w 1751"/>
                <a:gd name="T1" fmla="*/ 3 h 2171"/>
                <a:gd name="T2" fmla="*/ 1051 w 1751"/>
                <a:gd name="T3" fmla="*/ 17 h 2171"/>
                <a:gd name="T4" fmla="*/ 1105 w 1751"/>
                <a:gd name="T5" fmla="*/ 27 h 2171"/>
                <a:gd name="T6" fmla="*/ 1126 w 1751"/>
                <a:gd name="T7" fmla="*/ 33 h 2171"/>
                <a:gd name="T8" fmla="*/ 1196 w 1751"/>
                <a:gd name="T9" fmla="*/ 60 h 2171"/>
                <a:gd name="T10" fmla="*/ 1300 w 1751"/>
                <a:gd name="T11" fmla="*/ 113 h 2171"/>
                <a:gd name="T12" fmla="*/ 1413 w 1751"/>
                <a:gd name="T13" fmla="*/ 199 h 2171"/>
                <a:gd name="T14" fmla="*/ 1518 w 1751"/>
                <a:gd name="T15" fmla="*/ 321 h 2171"/>
                <a:gd name="T16" fmla="*/ 1592 w 1751"/>
                <a:gd name="T17" fmla="*/ 487 h 2171"/>
                <a:gd name="T18" fmla="*/ 1612 w 1751"/>
                <a:gd name="T19" fmla="*/ 701 h 2171"/>
                <a:gd name="T20" fmla="*/ 1594 w 1751"/>
                <a:gd name="T21" fmla="*/ 840 h 2171"/>
                <a:gd name="T22" fmla="*/ 1574 w 1751"/>
                <a:gd name="T23" fmla="*/ 935 h 2171"/>
                <a:gd name="T24" fmla="*/ 1571 w 1751"/>
                <a:gd name="T25" fmla="*/ 994 h 2171"/>
                <a:gd name="T26" fmla="*/ 1605 w 1751"/>
                <a:gd name="T27" fmla="*/ 1068 h 2171"/>
                <a:gd name="T28" fmla="*/ 1653 w 1751"/>
                <a:gd name="T29" fmla="*/ 1150 h 2171"/>
                <a:gd name="T30" fmla="*/ 1731 w 1751"/>
                <a:gd name="T31" fmla="*/ 1258 h 2171"/>
                <a:gd name="T32" fmla="*/ 1746 w 1751"/>
                <a:gd name="T33" fmla="*/ 1338 h 2171"/>
                <a:gd name="T34" fmla="*/ 1664 w 1751"/>
                <a:gd name="T35" fmla="*/ 1379 h 2171"/>
                <a:gd name="T36" fmla="*/ 1603 w 1751"/>
                <a:gd name="T37" fmla="*/ 1413 h 2171"/>
                <a:gd name="T38" fmla="*/ 1599 w 1751"/>
                <a:gd name="T39" fmla="*/ 1459 h 2171"/>
                <a:gd name="T40" fmla="*/ 1616 w 1751"/>
                <a:gd name="T41" fmla="*/ 1494 h 2171"/>
                <a:gd name="T42" fmla="*/ 1567 w 1751"/>
                <a:gd name="T43" fmla="*/ 1555 h 2171"/>
                <a:gd name="T44" fmla="*/ 1581 w 1751"/>
                <a:gd name="T45" fmla="*/ 1656 h 2171"/>
                <a:gd name="T46" fmla="*/ 1546 w 1751"/>
                <a:gd name="T47" fmla="*/ 1698 h 2171"/>
                <a:gd name="T48" fmla="*/ 1550 w 1751"/>
                <a:gd name="T49" fmla="*/ 1757 h 2171"/>
                <a:gd name="T50" fmla="*/ 1559 w 1751"/>
                <a:gd name="T51" fmla="*/ 1843 h 2171"/>
                <a:gd name="T52" fmla="*/ 1550 w 1751"/>
                <a:gd name="T53" fmla="*/ 1923 h 2171"/>
                <a:gd name="T54" fmla="*/ 1497 w 1751"/>
                <a:gd name="T55" fmla="*/ 1958 h 2171"/>
                <a:gd name="T56" fmla="*/ 1386 w 1751"/>
                <a:gd name="T57" fmla="*/ 1956 h 2171"/>
                <a:gd name="T58" fmla="*/ 1259 w 1751"/>
                <a:gd name="T59" fmla="*/ 1939 h 2171"/>
                <a:gd name="T60" fmla="*/ 1170 w 1751"/>
                <a:gd name="T61" fmla="*/ 1922 h 2171"/>
                <a:gd name="T62" fmla="*/ 1152 w 1751"/>
                <a:gd name="T63" fmla="*/ 1930 h 2171"/>
                <a:gd name="T64" fmla="*/ 1124 w 1751"/>
                <a:gd name="T65" fmla="*/ 1996 h 2171"/>
                <a:gd name="T66" fmla="*/ 1087 w 1751"/>
                <a:gd name="T67" fmla="*/ 2089 h 2171"/>
                <a:gd name="T68" fmla="*/ 1062 w 1751"/>
                <a:gd name="T69" fmla="*/ 2163 h 2171"/>
                <a:gd name="T70" fmla="*/ 986 w 1751"/>
                <a:gd name="T71" fmla="*/ 2169 h 2171"/>
                <a:gd name="T72" fmla="*/ 844 w 1751"/>
                <a:gd name="T73" fmla="*/ 2145 h 2171"/>
                <a:gd name="T74" fmla="*/ 663 w 1751"/>
                <a:gd name="T75" fmla="*/ 2103 h 2171"/>
                <a:gd name="T76" fmla="*/ 472 w 1751"/>
                <a:gd name="T77" fmla="*/ 2050 h 2171"/>
                <a:gd name="T78" fmla="*/ 301 w 1751"/>
                <a:gd name="T79" fmla="*/ 2000 h 2171"/>
                <a:gd name="T80" fmla="*/ 178 w 1751"/>
                <a:gd name="T81" fmla="*/ 1963 h 2171"/>
                <a:gd name="T82" fmla="*/ 130 w 1751"/>
                <a:gd name="T83" fmla="*/ 1948 h 2171"/>
                <a:gd name="T84" fmla="*/ 154 w 1751"/>
                <a:gd name="T85" fmla="*/ 1914 h 2171"/>
                <a:gd name="T86" fmla="*/ 205 w 1751"/>
                <a:gd name="T87" fmla="*/ 1825 h 2171"/>
                <a:gd name="T88" fmla="*/ 253 w 1751"/>
                <a:gd name="T89" fmla="*/ 1704 h 2171"/>
                <a:gd name="T90" fmla="*/ 267 w 1751"/>
                <a:gd name="T91" fmla="*/ 1584 h 2171"/>
                <a:gd name="T92" fmla="*/ 230 w 1751"/>
                <a:gd name="T93" fmla="*/ 1499 h 2171"/>
                <a:gd name="T94" fmla="*/ 164 w 1751"/>
                <a:gd name="T95" fmla="*/ 1392 h 2171"/>
                <a:gd name="T96" fmla="*/ 91 w 1751"/>
                <a:gd name="T97" fmla="*/ 1260 h 2171"/>
                <a:gd name="T98" fmla="*/ 28 w 1751"/>
                <a:gd name="T99" fmla="*/ 1094 h 2171"/>
                <a:gd name="T100" fmla="*/ 0 w 1751"/>
                <a:gd name="T101" fmla="*/ 891 h 2171"/>
                <a:gd name="T102" fmla="*/ 26 w 1751"/>
                <a:gd name="T103" fmla="*/ 642 h 2171"/>
                <a:gd name="T104" fmla="*/ 118 w 1751"/>
                <a:gd name="T105" fmla="*/ 379 h 2171"/>
                <a:gd name="T106" fmla="*/ 255 w 1751"/>
                <a:gd name="T107" fmla="*/ 199 h 2171"/>
                <a:gd name="T108" fmla="*/ 424 w 1751"/>
                <a:gd name="T109" fmla="*/ 85 h 2171"/>
                <a:gd name="T110" fmla="*/ 605 w 1751"/>
                <a:gd name="T111" fmla="*/ 24 h 2171"/>
                <a:gd name="T112" fmla="*/ 783 w 1751"/>
                <a:gd name="T113" fmla="*/ 1 h 2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51" h="2171">
                  <a:moveTo>
                    <a:pt x="824" y="0"/>
                  </a:moveTo>
                  <a:lnTo>
                    <a:pt x="863" y="0"/>
                  </a:lnTo>
                  <a:lnTo>
                    <a:pt x="901" y="1"/>
                  </a:lnTo>
                  <a:lnTo>
                    <a:pt x="937" y="3"/>
                  </a:lnTo>
                  <a:lnTo>
                    <a:pt x="970" y="5"/>
                  </a:lnTo>
                  <a:lnTo>
                    <a:pt x="1000" y="9"/>
                  </a:lnTo>
                  <a:lnTo>
                    <a:pt x="1027" y="13"/>
                  </a:lnTo>
                  <a:lnTo>
                    <a:pt x="1051" y="17"/>
                  </a:lnTo>
                  <a:lnTo>
                    <a:pt x="1070" y="20"/>
                  </a:lnTo>
                  <a:lnTo>
                    <a:pt x="1086" y="22"/>
                  </a:lnTo>
                  <a:lnTo>
                    <a:pt x="1099" y="26"/>
                  </a:lnTo>
                  <a:lnTo>
                    <a:pt x="1105" y="27"/>
                  </a:lnTo>
                  <a:lnTo>
                    <a:pt x="1108" y="28"/>
                  </a:lnTo>
                  <a:lnTo>
                    <a:pt x="1110" y="28"/>
                  </a:lnTo>
                  <a:lnTo>
                    <a:pt x="1116" y="30"/>
                  </a:lnTo>
                  <a:lnTo>
                    <a:pt x="1126" y="33"/>
                  </a:lnTo>
                  <a:lnTo>
                    <a:pt x="1139" y="37"/>
                  </a:lnTo>
                  <a:lnTo>
                    <a:pt x="1155" y="43"/>
                  </a:lnTo>
                  <a:lnTo>
                    <a:pt x="1175" y="51"/>
                  </a:lnTo>
                  <a:lnTo>
                    <a:pt x="1196" y="60"/>
                  </a:lnTo>
                  <a:lnTo>
                    <a:pt x="1220" y="70"/>
                  </a:lnTo>
                  <a:lnTo>
                    <a:pt x="1245" y="83"/>
                  </a:lnTo>
                  <a:lnTo>
                    <a:pt x="1271" y="96"/>
                  </a:lnTo>
                  <a:lnTo>
                    <a:pt x="1300" y="113"/>
                  </a:lnTo>
                  <a:lnTo>
                    <a:pt x="1327" y="132"/>
                  </a:lnTo>
                  <a:lnTo>
                    <a:pt x="1356" y="151"/>
                  </a:lnTo>
                  <a:lnTo>
                    <a:pt x="1385" y="174"/>
                  </a:lnTo>
                  <a:lnTo>
                    <a:pt x="1413" y="199"/>
                  </a:lnTo>
                  <a:lnTo>
                    <a:pt x="1442" y="226"/>
                  </a:lnTo>
                  <a:lnTo>
                    <a:pt x="1468" y="255"/>
                  </a:lnTo>
                  <a:lnTo>
                    <a:pt x="1494" y="287"/>
                  </a:lnTo>
                  <a:lnTo>
                    <a:pt x="1518" y="321"/>
                  </a:lnTo>
                  <a:lnTo>
                    <a:pt x="1541" y="359"/>
                  </a:lnTo>
                  <a:lnTo>
                    <a:pt x="1560" y="399"/>
                  </a:lnTo>
                  <a:lnTo>
                    <a:pt x="1577" y="442"/>
                  </a:lnTo>
                  <a:lnTo>
                    <a:pt x="1592" y="487"/>
                  </a:lnTo>
                  <a:lnTo>
                    <a:pt x="1602" y="536"/>
                  </a:lnTo>
                  <a:lnTo>
                    <a:pt x="1610" y="587"/>
                  </a:lnTo>
                  <a:lnTo>
                    <a:pt x="1613" y="642"/>
                  </a:lnTo>
                  <a:lnTo>
                    <a:pt x="1612" y="701"/>
                  </a:lnTo>
                  <a:lnTo>
                    <a:pt x="1606" y="762"/>
                  </a:lnTo>
                  <a:lnTo>
                    <a:pt x="1596" y="827"/>
                  </a:lnTo>
                  <a:lnTo>
                    <a:pt x="1596" y="831"/>
                  </a:lnTo>
                  <a:lnTo>
                    <a:pt x="1594" y="840"/>
                  </a:lnTo>
                  <a:lnTo>
                    <a:pt x="1592" y="856"/>
                  </a:lnTo>
                  <a:lnTo>
                    <a:pt x="1588" y="876"/>
                  </a:lnTo>
                  <a:lnTo>
                    <a:pt x="1581" y="903"/>
                  </a:lnTo>
                  <a:lnTo>
                    <a:pt x="1574" y="935"/>
                  </a:lnTo>
                  <a:lnTo>
                    <a:pt x="1562" y="973"/>
                  </a:lnTo>
                  <a:lnTo>
                    <a:pt x="1563" y="975"/>
                  </a:lnTo>
                  <a:lnTo>
                    <a:pt x="1566" y="983"/>
                  </a:lnTo>
                  <a:lnTo>
                    <a:pt x="1571" y="994"/>
                  </a:lnTo>
                  <a:lnTo>
                    <a:pt x="1577" y="1009"/>
                  </a:lnTo>
                  <a:lnTo>
                    <a:pt x="1586" y="1027"/>
                  </a:lnTo>
                  <a:lnTo>
                    <a:pt x="1595" y="1048"/>
                  </a:lnTo>
                  <a:lnTo>
                    <a:pt x="1605" y="1068"/>
                  </a:lnTo>
                  <a:lnTo>
                    <a:pt x="1617" y="1090"/>
                  </a:lnTo>
                  <a:lnTo>
                    <a:pt x="1628" y="1111"/>
                  </a:lnTo>
                  <a:lnTo>
                    <a:pt x="1641" y="1132"/>
                  </a:lnTo>
                  <a:lnTo>
                    <a:pt x="1653" y="1150"/>
                  </a:lnTo>
                  <a:lnTo>
                    <a:pt x="1664" y="1166"/>
                  </a:lnTo>
                  <a:lnTo>
                    <a:pt x="1693" y="1200"/>
                  </a:lnTo>
                  <a:lnTo>
                    <a:pt x="1714" y="1231"/>
                  </a:lnTo>
                  <a:lnTo>
                    <a:pt x="1731" y="1258"/>
                  </a:lnTo>
                  <a:lnTo>
                    <a:pt x="1744" y="1282"/>
                  </a:lnTo>
                  <a:lnTo>
                    <a:pt x="1750" y="1303"/>
                  </a:lnTo>
                  <a:lnTo>
                    <a:pt x="1751" y="1322"/>
                  </a:lnTo>
                  <a:lnTo>
                    <a:pt x="1746" y="1338"/>
                  </a:lnTo>
                  <a:lnTo>
                    <a:pt x="1735" y="1351"/>
                  </a:lnTo>
                  <a:lnTo>
                    <a:pt x="1718" y="1363"/>
                  </a:lnTo>
                  <a:lnTo>
                    <a:pt x="1695" y="1372"/>
                  </a:lnTo>
                  <a:lnTo>
                    <a:pt x="1664" y="1379"/>
                  </a:lnTo>
                  <a:lnTo>
                    <a:pt x="1642" y="1385"/>
                  </a:lnTo>
                  <a:lnTo>
                    <a:pt x="1625" y="1393"/>
                  </a:lnTo>
                  <a:lnTo>
                    <a:pt x="1612" y="1402"/>
                  </a:lnTo>
                  <a:lnTo>
                    <a:pt x="1603" y="1413"/>
                  </a:lnTo>
                  <a:lnTo>
                    <a:pt x="1599" y="1424"/>
                  </a:lnTo>
                  <a:lnTo>
                    <a:pt x="1596" y="1436"/>
                  </a:lnTo>
                  <a:lnTo>
                    <a:pt x="1596" y="1448"/>
                  </a:lnTo>
                  <a:lnTo>
                    <a:pt x="1599" y="1459"/>
                  </a:lnTo>
                  <a:lnTo>
                    <a:pt x="1603" y="1471"/>
                  </a:lnTo>
                  <a:lnTo>
                    <a:pt x="1606" y="1480"/>
                  </a:lnTo>
                  <a:lnTo>
                    <a:pt x="1611" y="1488"/>
                  </a:lnTo>
                  <a:lnTo>
                    <a:pt x="1616" y="1494"/>
                  </a:lnTo>
                  <a:lnTo>
                    <a:pt x="1618" y="1498"/>
                  </a:lnTo>
                  <a:lnTo>
                    <a:pt x="1619" y="1500"/>
                  </a:lnTo>
                  <a:lnTo>
                    <a:pt x="1604" y="1543"/>
                  </a:lnTo>
                  <a:lnTo>
                    <a:pt x="1567" y="1555"/>
                  </a:lnTo>
                  <a:lnTo>
                    <a:pt x="1593" y="1576"/>
                  </a:lnTo>
                  <a:lnTo>
                    <a:pt x="1591" y="1650"/>
                  </a:lnTo>
                  <a:lnTo>
                    <a:pt x="1587" y="1651"/>
                  </a:lnTo>
                  <a:lnTo>
                    <a:pt x="1581" y="1656"/>
                  </a:lnTo>
                  <a:lnTo>
                    <a:pt x="1572" y="1663"/>
                  </a:lnTo>
                  <a:lnTo>
                    <a:pt x="1562" y="1673"/>
                  </a:lnTo>
                  <a:lnTo>
                    <a:pt x="1553" y="1684"/>
                  </a:lnTo>
                  <a:lnTo>
                    <a:pt x="1546" y="1698"/>
                  </a:lnTo>
                  <a:lnTo>
                    <a:pt x="1544" y="1714"/>
                  </a:lnTo>
                  <a:lnTo>
                    <a:pt x="1545" y="1725"/>
                  </a:lnTo>
                  <a:lnTo>
                    <a:pt x="1546" y="1740"/>
                  </a:lnTo>
                  <a:lnTo>
                    <a:pt x="1550" y="1757"/>
                  </a:lnTo>
                  <a:lnTo>
                    <a:pt x="1552" y="1776"/>
                  </a:lnTo>
                  <a:lnTo>
                    <a:pt x="1555" y="1798"/>
                  </a:lnTo>
                  <a:lnTo>
                    <a:pt x="1558" y="1821"/>
                  </a:lnTo>
                  <a:lnTo>
                    <a:pt x="1559" y="1843"/>
                  </a:lnTo>
                  <a:lnTo>
                    <a:pt x="1560" y="1865"/>
                  </a:lnTo>
                  <a:lnTo>
                    <a:pt x="1559" y="1887"/>
                  </a:lnTo>
                  <a:lnTo>
                    <a:pt x="1555" y="1906"/>
                  </a:lnTo>
                  <a:lnTo>
                    <a:pt x="1550" y="1923"/>
                  </a:lnTo>
                  <a:lnTo>
                    <a:pt x="1542" y="1938"/>
                  </a:lnTo>
                  <a:lnTo>
                    <a:pt x="1530" y="1948"/>
                  </a:lnTo>
                  <a:lnTo>
                    <a:pt x="1517" y="1954"/>
                  </a:lnTo>
                  <a:lnTo>
                    <a:pt x="1497" y="1958"/>
                  </a:lnTo>
                  <a:lnTo>
                    <a:pt x="1474" y="1959"/>
                  </a:lnTo>
                  <a:lnTo>
                    <a:pt x="1447" y="1959"/>
                  </a:lnTo>
                  <a:lnTo>
                    <a:pt x="1418" y="1958"/>
                  </a:lnTo>
                  <a:lnTo>
                    <a:pt x="1386" y="1956"/>
                  </a:lnTo>
                  <a:lnTo>
                    <a:pt x="1354" y="1953"/>
                  </a:lnTo>
                  <a:lnTo>
                    <a:pt x="1321" y="1948"/>
                  </a:lnTo>
                  <a:lnTo>
                    <a:pt x="1289" y="1943"/>
                  </a:lnTo>
                  <a:lnTo>
                    <a:pt x="1259" y="1939"/>
                  </a:lnTo>
                  <a:lnTo>
                    <a:pt x="1231" y="1934"/>
                  </a:lnTo>
                  <a:lnTo>
                    <a:pt x="1206" y="1930"/>
                  </a:lnTo>
                  <a:lnTo>
                    <a:pt x="1186" y="1925"/>
                  </a:lnTo>
                  <a:lnTo>
                    <a:pt x="1170" y="1922"/>
                  </a:lnTo>
                  <a:lnTo>
                    <a:pt x="1160" y="1921"/>
                  </a:lnTo>
                  <a:lnTo>
                    <a:pt x="1156" y="1920"/>
                  </a:lnTo>
                  <a:lnTo>
                    <a:pt x="1155" y="1922"/>
                  </a:lnTo>
                  <a:lnTo>
                    <a:pt x="1152" y="1930"/>
                  </a:lnTo>
                  <a:lnTo>
                    <a:pt x="1146" y="1941"/>
                  </a:lnTo>
                  <a:lnTo>
                    <a:pt x="1141" y="1956"/>
                  </a:lnTo>
                  <a:lnTo>
                    <a:pt x="1133" y="1974"/>
                  </a:lnTo>
                  <a:lnTo>
                    <a:pt x="1124" y="1996"/>
                  </a:lnTo>
                  <a:lnTo>
                    <a:pt x="1114" y="2017"/>
                  </a:lnTo>
                  <a:lnTo>
                    <a:pt x="1105" y="2041"/>
                  </a:lnTo>
                  <a:lnTo>
                    <a:pt x="1096" y="2065"/>
                  </a:lnTo>
                  <a:lnTo>
                    <a:pt x="1087" y="2089"/>
                  </a:lnTo>
                  <a:lnTo>
                    <a:pt x="1079" y="2113"/>
                  </a:lnTo>
                  <a:lnTo>
                    <a:pt x="1072" y="2136"/>
                  </a:lnTo>
                  <a:lnTo>
                    <a:pt x="1067" y="2155"/>
                  </a:lnTo>
                  <a:lnTo>
                    <a:pt x="1062" y="2163"/>
                  </a:lnTo>
                  <a:lnTo>
                    <a:pt x="1051" y="2167"/>
                  </a:lnTo>
                  <a:lnTo>
                    <a:pt x="1034" y="2170"/>
                  </a:lnTo>
                  <a:lnTo>
                    <a:pt x="1012" y="2171"/>
                  </a:lnTo>
                  <a:lnTo>
                    <a:pt x="986" y="2169"/>
                  </a:lnTo>
                  <a:lnTo>
                    <a:pt x="955" y="2165"/>
                  </a:lnTo>
                  <a:lnTo>
                    <a:pt x="921" y="2159"/>
                  </a:lnTo>
                  <a:lnTo>
                    <a:pt x="884" y="2153"/>
                  </a:lnTo>
                  <a:lnTo>
                    <a:pt x="844" y="2145"/>
                  </a:lnTo>
                  <a:lnTo>
                    <a:pt x="801" y="2136"/>
                  </a:lnTo>
                  <a:lnTo>
                    <a:pt x="756" y="2125"/>
                  </a:lnTo>
                  <a:lnTo>
                    <a:pt x="710" y="2114"/>
                  </a:lnTo>
                  <a:lnTo>
                    <a:pt x="663" y="2103"/>
                  </a:lnTo>
                  <a:lnTo>
                    <a:pt x="614" y="2090"/>
                  </a:lnTo>
                  <a:lnTo>
                    <a:pt x="567" y="2076"/>
                  </a:lnTo>
                  <a:lnTo>
                    <a:pt x="519" y="2064"/>
                  </a:lnTo>
                  <a:lnTo>
                    <a:pt x="472" y="2050"/>
                  </a:lnTo>
                  <a:lnTo>
                    <a:pt x="427" y="2038"/>
                  </a:lnTo>
                  <a:lnTo>
                    <a:pt x="383" y="2025"/>
                  </a:lnTo>
                  <a:lnTo>
                    <a:pt x="341" y="2013"/>
                  </a:lnTo>
                  <a:lnTo>
                    <a:pt x="301" y="2000"/>
                  </a:lnTo>
                  <a:lnTo>
                    <a:pt x="264" y="1990"/>
                  </a:lnTo>
                  <a:lnTo>
                    <a:pt x="231" y="1980"/>
                  </a:lnTo>
                  <a:lnTo>
                    <a:pt x="202" y="1971"/>
                  </a:lnTo>
                  <a:lnTo>
                    <a:pt x="178" y="1963"/>
                  </a:lnTo>
                  <a:lnTo>
                    <a:pt x="158" y="1957"/>
                  </a:lnTo>
                  <a:lnTo>
                    <a:pt x="143" y="1953"/>
                  </a:lnTo>
                  <a:lnTo>
                    <a:pt x="134" y="1949"/>
                  </a:lnTo>
                  <a:lnTo>
                    <a:pt x="130" y="1948"/>
                  </a:lnTo>
                  <a:lnTo>
                    <a:pt x="131" y="1946"/>
                  </a:lnTo>
                  <a:lnTo>
                    <a:pt x="137" y="1939"/>
                  </a:lnTo>
                  <a:lnTo>
                    <a:pt x="144" y="1929"/>
                  </a:lnTo>
                  <a:lnTo>
                    <a:pt x="154" y="1914"/>
                  </a:lnTo>
                  <a:lnTo>
                    <a:pt x="166" y="1896"/>
                  </a:lnTo>
                  <a:lnTo>
                    <a:pt x="178" y="1875"/>
                  </a:lnTo>
                  <a:lnTo>
                    <a:pt x="192" y="1851"/>
                  </a:lnTo>
                  <a:lnTo>
                    <a:pt x="205" y="1825"/>
                  </a:lnTo>
                  <a:lnTo>
                    <a:pt x="219" y="1797"/>
                  </a:lnTo>
                  <a:lnTo>
                    <a:pt x="233" y="1767"/>
                  </a:lnTo>
                  <a:lnTo>
                    <a:pt x="244" y="1735"/>
                  </a:lnTo>
                  <a:lnTo>
                    <a:pt x="253" y="1704"/>
                  </a:lnTo>
                  <a:lnTo>
                    <a:pt x="261" y="1671"/>
                  </a:lnTo>
                  <a:lnTo>
                    <a:pt x="267" y="1637"/>
                  </a:lnTo>
                  <a:lnTo>
                    <a:pt x="268" y="1604"/>
                  </a:lnTo>
                  <a:lnTo>
                    <a:pt x="267" y="1584"/>
                  </a:lnTo>
                  <a:lnTo>
                    <a:pt x="261" y="1565"/>
                  </a:lnTo>
                  <a:lnTo>
                    <a:pt x="253" y="1543"/>
                  </a:lnTo>
                  <a:lnTo>
                    <a:pt x="243" y="1522"/>
                  </a:lnTo>
                  <a:lnTo>
                    <a:pt x="230" y="1499"/>
                  </a:lnTo>
                  <a:lnTo>
                    <a:pt x="216" y="1474"/>
                  </a:lnTo>
                  <a:lnTo>
                    <a:pt x="200" y="1449"/>
                  </a:lnTo>
                  <a:lnTo>
                    <a:pt x="183" y="1422"/>
                  </a:lnTo>
                  <a:lnTo>
                    <a:pt x="164" y="1392"/>
                  </a:lnTo>
                  <a:lnTo>
                    <a:pt x="146" y="1363"/>
                  </a:lnTo>
                  <a:lnTo>
                    <a:pt x="127" y="1330"/>
                  </a:lnTo>
                  <a:lnTo>
                    <a:pt x="109" y="1296"/>
                  </a:lnTo>
                  <a:lnTo>
                    <a:pt x="91" y="1260"/>
                  </a:lnTo>
                  <a:lnTo>
                    <a:pt x="72" y="1222"/>
                  </a:lnTo>
                  <a:lnTo>
                    <a:pt x="56" y="1182"/>
                  </a:lnTo>
                  <a:lnTo>
                    <a:pt x="41" y="1140"/>
                  </a:lnTo>
                  <a:lnTo>
                    <a:pt x="28" y="1094"/>
                  </a:lnTo>
                  <a:lnTo>
                    <a:pt x="17" y="1048"/>
                  </a:lnTo>
                  <a:lnTo>
                    <a:pt x="8" y="998"/>
                  </a:lnTo>
                  <a:lnTo>
                    <a:pt x="2" y="945"/>
                  </a:lnTo>
                  <a:lnTo>
                    <a:pt x="0" y="891"/>
                  </a:lnTo>
                  <a:lnTo>
                    <a:pt x="0" y="833"/>
                  </a:lnTo>
                  <a:lnTo>
                    <a:pt x="4" y="773"/>
                  </a:lnTo>
                  <a:lnTo>
                    <a:pt x="13" y="709"/>
                  </a:lnTo>
                  <a:lnTo>
                    <a:pt x="26" y="642"/>
                  </a:lnTo>
                  <a:lnTo>
                    <a:pt x="44" y="573"/>
                  </a:lnTo>
                  <a:lnTo>
                    <a:pt x="67" y="499"/>
                  </a:lnTo>
                  <a:lnTo>
                    <a:pt x="91" y="437"/>
                  </a:lnTo>
                  <a:lnTo>
                    <a:pt x="118" y="379"/>
                  </a:lnTo>
                  <a:lnTo>
                    <a:pt x="149" y="327"/>
                  </a:lnTo>
                  <a:lnTo>
                    <a:pt x="181" y="280"/>
                  </a:lnTo>
                  <a:lnTo>
                    <a:pt x="218" y="237"/>
                  </a:lnTo>
                  <a:lnTo>
                    <a:pt x="255" y="199"/>
                  </a:lnTo>
                  <a:lnTo>
                    <a:pt x="295" y="165"/>
                  </a:lnTo>
                  <a:lnTo>
                    <a:pt x="337" y="135"/>
                  </a:lnTo>
                  <a:lnTo>
                    <a:pt x="380" y="108"/>
                  </a:lnTo>
                  <a:lnTo>
                    <a:pt x="424" y="85"/>
                  </a:lnTo>
                  <a:lnTo>
                    <a:pt x="469" y="66"/>
                  </a:lnTo>
                  <a:lnTo>
                    <a:pt x="514" y="49"/>
                  </a:lnTo>
                  <a:lnTo>
                    <a:pt x="560" y="35"/>
                  </a:lnTo>
                  <a:lnTo>
                    <a:pt x="605" y="24"/>
                  </a:lnTo>
                  <a:lnTo>
                    <a:pt x="651" y="14"/>
                  </a:lnTo>
                  <a:lnTo>
                    <a:pt x="696" y="8"/>
                  </a:lnTo>
                  <a:lnTo>
                    <a:pt x="739" y="3"/>
                  </a:lnTo>
                  <a:lnTo>
                    <a:pt x="783" y="1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xmlns="" id="{8697AA65-38F6-49F7-B46A-21A85C1E8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2723" y="3320101"/>
              <a:ext cx="661554" cy="962438"/>
            </a:xfrm>
            <a:custGeom>
              <a:avLst/>
              <a:gdLst>
                <a:gd name="T0" fmla="*/ 470 w 675"/>
                <a:gd name="T1" fmla="*/ 3 h 982"/>
                <a:gd name="T2" fmla="*/ 506 w 675"/>
                <a:gd name="T3" fmla="*/ 27 h 982"/>
                <a:gd name="T4" fmla="*/ 531 w 675"/>
                <a:gd name="T5" fmla="*/ 85 h 982"/>
                <a:gd name="T6" fmla="*/ 552 w 675"/>
                <a:gd name="T7" fmla="*/ 180 h 982"/>
                <a:gd name="T8" fmla="*/ 600 w 675"/>
                <a:gd name="T9" fmla="*/ 266 h 982"/>
                <a:gd name="T10" fmla="*/ 652 w 675"/>
                <a:gd name="T11" fmla="*/ 337 h 982"/>
                <a:gd name="T12" fmla="*/ 675 w 675"/>
                <a:gd name="T13" fmla="*/ 399 h 982"/>
                <a:gd name="T14" fmla="*/ 668 w 675"/>
                <a:gd name="T15" fmla="*/ 453 h 982"/>
                <a:gd name="T16" fmla="*/ 647 w 675"/>
                <a:gd name="T17" fmla="*/ 545 h 982"/>
                <a:gd name="T18" fmla="*/ 618 w 675"/>
                <a:gd name="T19" fmla="*/ 658 h 982"/>
                <a:gd name="T20" fmla="*/ 586 w 675"/>
                <a:gd name="T21" fmla="*/ 774 h 982"/>
                <a:gd name="T22" fmla="*/ 557 w 675"/>
                <a:gd name="T23" fmla="*/ 878 h 982"/>
                <a:gd name="T24" fmla="*/ 536 w 675"/>
                <a:gd name="T25" fmla="*/ 953 h 982"/>
                <a:gd name="T26" fmla="*/ 528 w 675"/>
                <a:gd name="T27" fmla="*/ 982 h 982"/>
                <a:gd name="T28" fmla="*/ 198 w 675"/>
                <a:gd name="T29" fmla="*/ 922 h 982"/>
                <a:gd name="T30" fmla="*/ 173 w 675"/>
                <a:gd name="T31" fmla="*/ 877 h 982"/>
                <a:gd name="T32" fmla="*/ 138 w 675"/>
                <a:gd name="T33" fmla="*/ 816 h 982"/>
                <a:gd name="T34" fmla="*/ 106 w 675"/>
                <a:gd name="T35" fmla="*/ 759 h 982"/>
                <a:gd name="T36" fmla="*/ 81 w 675"/>
                <a:gd name="T37" fmla="*/ 711 h 982"/>
                <a:gd name="T38" fmla="*/ 44 w 675"/>
                <a:gd name="T39" fmla="*/ 618 h 982"/>
                <a:gd name="T40" fmla="*/ 31 w 675"/>
                <a:gd name="T41" fmla="*/ 520 h 982"/>
                <a:gd name="T42" fmla="*/ 25 w 675"/>
                <a:gd name="T43" fmla="*/ 433 h 982"/>
                <a:gd name="T44" fmla="*/ 18 w 675"/>
                <a:gd name="T45" fmla="*/ 329 h 982"/>
                <a:gd name="T46" fmla="*/ 10 w 675"/>
                <a:gd name="T47" fmla="*/ 242 h 982"/>
                <a:gd name="T48" fmla="*/ 6 w 675"/>
                <a:gd name="T49" fmla="*/ 198 h 982"/>
                <a:gd name="T50" fmla="*/ 3 w 675"/>
                <a:gd name="T51" fmla="*/ 166 h 982"/>
                <a:gd name="T52" fmla="*/ 0 w 675"/>
                <a:gd name="T53" fmla="*/ 117 h 982"/>
                <a:gd name="T54" fmla="*/ 11 w 675"/>
                <a:gd name="T55" fmla="*/ 74 h 982"/>
                <a:gd name="T56" fmla="*/ 55 w 675"/>
                <a:gd name="T57" fmla="*/ 55 h 982"/>
                <a:gd name="T58" fmla="*/ 102 w 675"/>
                <a:gd name="T59" fmla="*/ 68 h 982"/>
                <a:gd name="T60" fmla="*/ 119 w 675"/>
                <a:gd name="T61" fmla="*/ 103 h 982"/>
                <a:gd name="T62" fmla="*/ 135 w 675"/>
                <a:gd name="T63" fmla="*/ 91 h 982"/>
                <a:gd name="T64" fmla="*/ 160 w 675"/>
                <a:gd name="T65" fmla="*/ 51 h 982"/>
                <a:gd name="T66" fmla="*/ 193 w 675"/>
                <a:gd name="T67" fmla="*/ 17 h 982"/>
                <a:gd name="T68" fmla="*/ 232 w 675"/>
                <a:gd name="T69" fmla="*/ 7 h 982"/>
                <a:gd name="T70" fmla="*/ 275 w 675"/>
                <a:gd name="T71" fmla="*/ 7 h 982"/>
                <a:gd name="T72" fmla="*/ 312 w 675"/>
                <a:gd name="T73" fmla="*/ 29 h 982"/>
                <a:gd name="T74" fmla="*/ 332 w 675"/>
                <a:gd name="T75" fmla="*/ 87 h 982"/>
                <a:gd name="T76" fmla="*/ 339 w 675"/>
                <a:gd name="T77" fmla="*/ 118 h 982"/>
                <a:gd name="T78" fmla="*/ 349 w 675"/>
                <a:gd name="T79" fmla="*/ 100 h 982"/>
                <a:gd name="T80" fmla="*/ 363 w 675"/>
                <a:gd name="T81" fmla="*/ 58 h 982"/>
                <a:gd name="T82" fmla="*/ 385 w 675"/>
                <a:gd name="T83" fmla="*/ 17 h 982"/>
                <a:gd name="T84" fmla="*/ 415 w 675"/>
                <a:gd name="T85" fmla="*/ 2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75" h="982">
                  <a:moveTo>
                    <a:pt x="443" y="0"/>
                  </a:moveTo>
                  <a:lnTo>
                    <a:pt x="456" y="1"/>
                  </a:lnTo>
                  <a:lnTo>
                    <a:pt x="470" y="3"/>
                  </a:lnTo>
                  <a:lnTo>
                    <a:pt x="483" y="8"/>
                  </a:lnTo>
                  <a:lnTo>
                    <a:pt x="495" y="16"/>
                  </a:lnTo>
                  <a:lnTo>
                    <a:pt x="506" y="27"/>
                  </a:lnTo>
                  <a:lnTo>
                    <a:pt x="516" y="42"/>
                  </a:lnTo>
                  <a:lnTo>
                    <a:pt x="524" y="61"/>
                  </a:lnTo>
                  <a:lnTo>
                    <a:pt x="531" y="85"/>
                  </a:lnTo>
                  <a:lnTo>
                    <a:pt x="535" y="115"/>
                  </a:lnTo>
                  <a:lnTo>
                    <a:pt x="541" y="149"/>
                  </a:lnTo>
                  <a:lnTo>
                    <a:pt x="552" y="180"/>
                  </a:lnTo>
                  <a:lnTo>
                    <a:pt x="565" y="210"/>
                  </a:lnTo>
                  <a:lnTo>
                    <a:pt x="582" y="238"/>
                  </a:lnTo>
                  <a:lnTo>
                    <a:pt x="600" y="266"/>
                  </a:lnTo>
                  <a:lnTo>
                    <a:pt x="619" y="291"/>
                  </a:lnTo>
                  <a:lnTo>
                    <a:pt x="637" y="315"/>
                  </a:lnTo>
                  <a:lnTo>
                    <a:pt x="652" y="337"/>
                  </a:lnTo>
                  <a:lnTo>
                    <a:pt x="664" y="358"/>
                  </a:lnTo>
                  <a:lnTo>
                    <a:pt x="673" y="378"/>
                  </a:lnTo>
                  <a:lnTo>
                    <a:pt x="675" y="399"/>
                  </a:lnTo>
                  <a:lnTo>
                    <a:pt x="675" y="411"/>
                  </a:lnTo>
                  <a:lnTo>
                    <a:pt x="672" y="429"/>
                  </a:lnTo>
                  <a:lnTo>
                    <a:pt x="668" y="453"/>
                  </a:lnTo>
                  <a:lnTo>
                    <a:pt x="662" y="481"/>
                  </a:lnTo>
                  <a:lnTo>
                    <a:pt x="655" y="511"/>
                  </a:lnTo>
                  <a:lnTo>
                    <a:pt x="647" y="545"/>
                  </a:lnTo>
                  <a:lnTo>
                    <a:pt x="638" y="581"/>
                  </a:lnTo>
                  <a:lnTo>
                    <a:pt x="628" y="619"/>
                  </a:lnTo>
                  <a:lnTo>
                    <a:pt x="618" y="658"/>
                  </a:lnTo>
                  <a:lnTo>
                    <a:pt x="607" y="697"/>
                  </a:lnTo>
                  <a:lnTo>
                    <a:pt x="597" y="736"/>
                  </a:lnTo>
                  <a:lnTo>
                    <a:pt x="586" y="774"/>
                  </a:lnTo>
                  <a:lnTo>
                    <a:pt x="575" y="811"/>
                  </a:lnTo>
                  <a:lnTo>
                    <a:pt x="566" y="847"/>
                  </a:lnTo>
                  <a:lnTo>
                    <a:pt x="557" y="878"/>
                  </a:lnTo>
                  <a:lnTo>
                    <a:pt x="549" y="908"/>
                  </a:lnTo>
                  <a:lnTo>
                    <a:pt x="541" y="933"/>
                  </a:lnTo>
                  <a:lnTo>
                    <a:pt x="536" y="953"/>
                  </a:lnTo>
                  <a:lnTo>
                    <a:pt x="531" y="968"/>
                  </a:lnTo>
                  <a:lnTo>
                    <a:pt x="529" y="978"/>
                  </a:lnTo>
                  <a:lnTo>
                    <a:pt x="528" y="982"/>
                  </a:lnTo>
                  <a:lnTo>
                    <a:pt x="205" y="932"/>
                  </a:lnTo>
                  <a:lnTo>
                    <a:pt x="203" y="930"/>
                  </a:lnTo>
                  <a:lnTo>
                    <a:pt x="198" y="922"/>
                  </a:lnTo>
                  <a:lnTo>
                    <a:pt x="191" y="910"/>
                  </a:lnTo>
                  <a:lnTo>
                    <a:pt x="183" y="894"/>
                  </a:lnTo>
                  <a:lnTo>
                    <a:pt x="173" y="877"/>
                  </a:lnTo>
                  <a:lnTo>
                    <a:pt x="162" y="858"/>
                  </a:lnTo>
                  <a:lnTo>
                    <a:pt x="150" y="837"/>
                  </a:lnTo>
                  <a:lnTo>
                    <a:pt x="138" y="816"/>
                  </a:lnTo>
                  <a:lnTo>
                    <a:pt x="127" y="795"/>
                  </a:lnTo>
                  <a:lnTo>
                    <a:pt x="115" y="776"/>
                  </a:lnTo>
                  <a:lnTo>
                    <a:pt x="106" y="759"/>
                  </a:lnTo>
                  <a:lnTo>
                    <a:pt x="98" y="744"/>
                  </a:lnTo>
                  <a:lnTo>
                    <a:pt x="93" y="733"/>
                  </a:lnTo>
                  <a:lnTo>
                    <a:pt x="81" y="711"/>
                  </a:lnTo>
                  <a:lnTo>
                    <a:pt x="69" y="684"/>
                  </a:lnTo>
                  <a:lnTo>
                    <a:pt x="55" y="653"/>
                  </a:lnTo>
                  <a:lnTo>
                    <a:pt x="44" y="618"/>
                  </a:lnTo>
                  <a:lnTo>
                    <a:pt x="35" y="582"/>
                  </a:lnTo>
                  <a:lnTo>
                    <a:pt x="31" y="542"/>
                  </a:lnTo>
                  <a:lnTo>
                    <a:pt x="31" y="520"/>
                  </a:lnTo>
                  <a:lnTo>
                    <a:pt x="30" y="494"/>
                  </a:lnTo>
                  <a:lnTo>
                    <a:pt x="28" y="465"/>
                  </a:lnTo>
                  <a:lnTo>
                    <a:pt x="25" y="433"/>
                  </a:lnTo>
                  <a:lnTo>
                    <a:pt x="23" y="399"/>
                  </a:lnTo>
                  <a:lnTo>
                    <a:pt x="20" y="363"/>
                  </a:lnTo>
                  <a:lnTo>
                    <a:pt x="18" y="329"/>
                  </a:lnTo>
                  <a:lnTo>
                    <a:pt x="14" y="298"/>
                  </a:lnTo>
                  <a:lnTo>
                    <a:pt x="12" y="267"/>
                  </a:lnTo>
                  <a:lnTo>
                    <a:pt x="10" y="242"/>
                  </a:lnTo>
                  <a:lnTo>
                    <a:pt x="7" y="220"/>
                  </a:lnTo>
                  <a:lnTo>
                    <a:pt x="6" y="205"/>
                  </a:lnTo>
                  <a:lnTo>
                    <a:pt x="6" y="198"/>
                  </a:lnTo>
                  <a:lnTo>
                    <a:pt x="5" y="190"/>
                  </a:lnTo>
                  <a:lnTo>
                    <a:pt x="4" y="179"/>
                  </a:lnTo>
                  <a:lnTo>
                    <a:pt x="3" y="166"/>
                  </a:lnTo>
                  <a:lnTo>
                    <a:pt x="0" y="150"/>
                  </a:lnTo>
                  <a:lnTo>
                    <a:pt x="0" y="133"/>
                  </a:lnTo>
                  <a:lnTo>
                    <a:pt x="0" y="117"/>
                  </a:lnTo>
                  <a:lnTo>
                    <a:pt x="2" y="100"/>
                  </a:lnTo>
                  <a:lnTo>
                    <a:pt x="5" y="86"/>
                  </a:lnTo>
                  <a:lnTo>
                    <a:pt x="11" y="74"/>
                  </a:lnTo>
                  <a:lnTo>
                    <a:pt x="20" y="65"/>
                  </a:lnTo>
                  <a:lnTo>
                    <a:pt x="31" y="59"/>
                  </a:lnTo>
                  <a:lnTo>
                    <a:pt x="55" y="55"/>
                  </a:lnTo>
                  <a:lnTo>
                    <a:pt x="74" y="55"/>
                  </a:lnTo>
                  <a:lnTo>
                    <a:pt x="89" y="60"/>
                  </a:lnTo>
                  <a:lnTo>
                    <a:pt x="102" y="68"/>
                  </a:lnTo>
                  <a:lnTo>
                    <a:pt x="110" y="80"/>
                  </a:lnTo>
                  <a:lnTo>
                    <a:pt x="115" y="96"/>
                  </a:lnTo>
                  <a:lnTo>
                    <a:pt x="119" y="103"/>
                  </a:lnTo>
                  <a:lnTo>
                    <a:pt x="122" y="103"/>
                  </a:lnTo>
                  <a:lnTo>
                    <a:pt x="128" y="99"/>
                  </a:lnTo>
                  <a:lnTo>
                    <a:pt x="135" y="91"/>
                  </a:lnTo>
                  <a:lnTo>
                    <a:pt x="141" y="78"/>
                  </a:lnTo>
                  <a:lnTo>
                    <a:pt x="149" y="66"/>
                  </a:lnTo>
                  <a:lnTo>
                    <a:pt x="160" y="51"/>
                  </a:lnTo>
                  <a:lnTo>
                    <a:pt x="170" y="37"/>
                  </a:lnTo>
                  <a:lnTo>
                    <a:pt x="180" y="26"/>
                  </a:lnTo>
                  <a:lnTo>
                    <a:pt x="193" y="17"/>
                  </a:lnTo>
                  <a:lnTo>
                    <a:pt x="205" y="11"/>
                  </a:lnTo>
                  <a:lnTo>
                    <a:pt x="218" y="9"/>
                  </a:lnTo>
                  <a:lnTo>
                    <a:pt x="232" y="7"/>
                  </a:lnTo>
                  <a:lnTo>
                    <a:pt x="247" y="5"/>
                  </a:lnTo>
                  <a:lnTo>
                    <a:pt x="261" y="5"/>
                  </a:lnTo>
                  <a:lnTo>
                    <a:pt x="275" y="7"/>
                  </a:lnTo>
                  <a:lnTo>
                    <a:pt x="289" y="11"/>
                  </a:lnTo>
                  <a:lnTo>
                    <a:pt x="302" y="18"/>
                  </a:lnTo>
                  <a:lnTo>
                    <a:pt x="312" y="29"/>
                  </a:lnTo>
                  <a:lnTo>
                    <a:pt x="321" y="44"/>
                  </a:lnTo>
                  <a:lnTo>
                    <a:pt x="328" y="63"/>
                  </a:lnTo>
                  <a:lnTo>
                    <a:pt x="332" y="87"/>
                  </a:lnTo>
                  <a:lnTo>
                    <a:pt x="335" y="105"/>
                  </a:lnTo>
                  <a:lnTo>
                    <a:pt x="337" y="115"/>
                  </a:lnTo>
                  <a:lnTo>
                    <a:pt x="339" y="118"/>
                  </a:lnTo>
                  <a:lnTo>
                    <a:pt x="343" y="117"/>
                  </a:lnTo>
                  <a:lnTo>
                    <a:pt x="345" y="110"/>
                  </a:lnTo>
                  <a:lnTo>
                    <a:pt x="349" y="100"/>
                  </a:lnTo>
                  <a:lnTo>
                    <a:pt x="353" y="87"/>
                  </a:lnTo>
                  <a:lnTo>
                    <a:pt x="357" y="72"/>
                  </a:lnTo>
                  <a:lnTo>
                    <a:pt x="363" y="58"/>
                  </a:lnTo>
                  <a:lnTo>
                    <a:pt x="370" y="43"/>
                  </a:lnTo>
                  <a:lnTo>
                    <a:pt x="377" y="29"/>
                  </a:lnTo>
                  <a:lnTo>
                    <a:pt x="385" y="17"/>
                  </a:lnTo>
                  <a:lnTo>
                    <a:pt x="393" y="9"/>
                  </a:lnTo>
                  <a:lnTo>
                    <a:pt x="403" y="4"/>
                  </a:lnTo>
                  <a:lnTo>
                    <a:pt x="415" y="2"/>
                  </a:lnTo>
                  <a:lnTo>
                    <a:pt x="429" y="1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4" name="Rectangle 9">
              <a:extLst>
                <a:ext uri="{FF2B5EF4-FFF2-40B4-BE49-F238E27FC236}">
                  <a16:creationId xmlns:a16="http://schemas.microsoft.com/office/drawing/2014/main" xmlns="" id="{59BE4565-AC49-4797-B378-DF9A7EC28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105" y="3367627"/>
              <a:ext cx="861490" cy="4243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5" name="Rectangle 10">
              <a:extLst>
                <a:ext uri="{FF2B5EF4-FFF2-40B4-BE49-F238E27FC236}">
                  <a16:creationId xmlns:a16="http://schemas.microsoft.com/office/drawing/2014/main" xmlns="" id="{FA6CC21A-5C37-4CD5-B67C-21A078091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839" y="3427903"/>
              <a:ext cx="146032" cy="3038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6" name="Rectangle 11">
              <a:extLst>
                <a:ext uri="{FF2B5EF4-FFF2-40B4-BE49-F238E27FC236}">
                  <a16:creationId xmlns:a16="http://schemas.microsoft.com/office/drawing/2014/main" xmlns="" id="{0CA466B2-663C-4A16-B702-F37DB5AA4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277" y="3465146"/>
              <a:ext cx="218567" cy="229339"/>
            </a:xfrm>
            <a:custGeom>
              <a:avLst/>
              <a:gdLst>
                <a:gd name="connsiteX0" fmla="*/ 0 w 354013"/>
                <a:gd name="connsiteY0" fmla="*/ 0 h 371475"/>
                <a:gd name="connsiteX1" fmla="*/ 354013 w 354013"/>
                <a:gd name="connsiteY1" fmla="*/ 0 h 371475"/>
                <a:gd name="connsiteX2" fmla="*/ 354013 w 354013"/>
                <a:gd name="connsiteY2" fmla="*/ 371475 h 371475"/>
                <a:gd name="connsiteX3" fmla="*/ 0 w 354013"/>
                <a:gd name="connsiteY3" fmla="*/ 371475 h 371475"/>
                <a:gd name="connsiteX4" fmla="*/ 0 w 354013"/>
                <a:gd name="connsiteY4" fmla="*/ 0 h 371475"/>
                <a:gd name="connsiteX0" fmla="*/ 1724 w 355737"/>
                <a:gd name="connsiteY0" fmla="*/ 0 h 371475"/>
                <a:gd name="connsiteX1" fmla="*/ 355737 w 355737"/>
                <a:gd name="connsiteY1" fmla="*/ 0 h 371475"/>
                <a:gd name="connsiteX2" fmla="*/ 355737 w 355737"/>
                <a:gd name="connsiteY2" fmla="*/ 371475 h 371475"/>
                <a:gd name="connsiteX3" fmla="*/ 1724 w 355737"/>
                <a:gd name="connsiteY3" fmla="*/ 371475 h 371475"/>
                <a:gd name="connsiteX4" fmla="*/ 0 w 355737"/>
                <a:gd name="connsiteY4" fmla="*/ 173050 h 371475"/>
                <a:gd name="connsiteX5" fmla="*/ 1724 w 355737"/>
                <a:gd name="connsiteY5" fmla="*/ 0 h 371475"/>
                <a:gd name="connsiteX0" fmla="*/ 15 w 354028"/>
                <a:gd name="connsiteY0" fmla="*/ 0 h 371475"/>
                <a:gd name="connsiteX1" fmla="*/ 354028 w 354028"/>
                <a:gd name="connsiteY1" fmla="*/ 0 h 371475"/>
                <a:gd name="connsiteX2" fmla="*/ 354028 w 354028"/>
                <a:gd name="connsiteY2" fmla="*/ 371475 h 371475"/>
                <a:gd name="connsiteX3" fmla="*/ 15 w 354028"/>
                <a:gd name="connsiteY3" fmla="*/ 371475 h 371475"/>
                <a:gd name="connsiteX4" fmla="*/ 15708 w 354028"/>
                <a:gd name="connsiteY4" fmla="*/ 184662 h 371475"/>
                <a:gd name="connsiteX5" fmla="*/ 15 w 354028"/>
                <a:gd name="connsiteY5" fmla="*/ 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028" h="371475">
                  <a:moveTo>
                    <a:pt x="15" y="0"/>
                  </a:moveTo>
                  <a:lnTo>
                    <a:pt x="354028" y="0"/>
                  </a:lnTo>
                  <a:lnTo>
                    <a:pt x="354028" y="371475"/>
                  </a:lnTo>
                  <a:lnTo>
                    <a:pt x="15" y="371475"/>
                  </a:lnTo>
                  <a:cubicBezTo>
                    <a:pt x="-560" y="305333"/>
                    <a:pt x="16283" y="250804"/>
                    <a:pt x="15708" y="184662"/>
                  </a:cubicBezTo>
                  <a:cubicBezTo>
                    <a:pt x="16283" y="126979"/>
                    <a:pt x="-560" y="57683"/>
                    <a:pt x="15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xmlns="" id="{FF3FEDFB-EC2C-4FFA-BF24-6481551D5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5233" y="4147288"/>
              <a:ext cx="440056" cy="269522"/>
            </a:xfrm>
            <a:custGeom>
              <a:avLst/>
              <a:gdLst>
                <a:gd name="T0" fmla="*/ 285 w 449"/>
                <a:gd name="T1" fmla="*/ 0 h 275"/>
                <a:gd name="T2" fmla="*/ 324 w 449"/>
                <a:gd name="T3" fmla="*/ 3 h 275"/>
                <a:gd name="T4" fmla="*/ 365 w 449"/>
                <a:gd name="T5" fmla="*/ 8 h 275"/>
                <a:gd name="T6" fmla="*/ 407 w 449"/>
                <a:gd name="T7" fmla="*/ 18 h 275"/>
                <a:gd name="T8" fmla="*/ 449 w 449"/>
                <a:gd name="T9" fmla="*/ 33 h 275"/>
                <a:gd name="T10" fmla="*/ 449 w 449"/>
                <a:gd name="T11" fmla="*/ 275 h 275"/>
                <a:gd name="T12" fmla="*/ 0 w 449"/>
                <a:gd name="T13" fmla="*/ 272 h 275"/>
                <a:gd name="T14" fmla="*/ 0 w 449"/>
                <a:gd name="T15" fmla="*/ 74 h 275"/>
                <a:gd name="T16" fmla="*/ 3 w 449"/>
                <a:gd name="T17" fmla="*/ 73 h 275"/>
                <a:gd name="T18" fmla="*/ 11 w 449"/>
                <a:gd name="T19" fmla="*/ 69 h 275"/>
                <a:gd name="T20" fmla="*/ 22 w 449"/>
                <a:gd name="T21" fmla="*/ 63 h 275"/>
                <a:gd name="T22" fmla="*/ 39 w 449"/>
                <a:gd name="T23" fmla="*/ 55 h 275"/>
                <a:gd name="T24" fmla="*/ 60 w 449"/>
                <a:gd name="T25" fmla="*/ 46 h 275"/>
                <a:gd name="T26" fmla="*/ 83 w 449"/>
                <a:gd name="T27" fmla="*/ 37 h 275"/>
                <a:gd name="T28" fmla="*/ 111 w 449"/>
                <a:gd name="T29" fmla="*/ 28 h 275"/>
                <a:gd name="T30" fmla="*/ 140 w 449"/>
                <a:gd name="T31" fmla="*/ 20 h 275"/>
                <a:gd name="T32" fmla="*/ 173 w 449"/>
                <a:gd name="T33" fmla="*/ 12 h 275"/>
                <a:gd name="T34" fmla="*/ 208 w 449"/>
                <a:gd name="T35" fmla="*/ 6 h 275"/>
                <a:gd name="T36" fmla="*/ 246 w 449"/>
                <a:gd name="T37" fmla="*/ 1 h 275"/>
                <a:gd name="T38" fmla="*/ 285 w 449"/>
                <a:gd name="T3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9" h="275">
                  <a:moveTo>
                    <a:pt x="285" y="0"/>
                  </a:moveTo>
                  <a:lnTo>
                    <a:pt x="324" y="3"/>
                  </a:lnTo>
                  <a:lnTo>
                    <a:pt x="365" y="8"/>
                  </a:lnTo>
                  <a:lnTo>
                    <a:pt x="407" y="18"/>
                  </a:lnTo>
                  <a:lnTo>
                    <a:pt x="449" y="33"/>
                  </a:lnTo>
                  <a:lnTo>
                    <a:pt x="449" y="275"/>
                  </a:lnTo>
                  <a:lnTo>
                    <a:pt x="0" y="272"/>
                  </a:lnTo>
                  <a:lnTo>
                    <a:pt x="0" y="74"/>
                  </a:lnTo>
                  <a:lnTo>
                    <a:pt x="3" y="73"/>
                  </a:lnTo>
                  <a:lnTo>
                    <a:pt x="11" y="69"/>
                  </a:lnTo>
                  <a:lnTo>
                    <a:pt x="22" y="63"/>
                  </a:lnTo>
                  <a:lnTo>
                    <a:pt x="39" y="55"/>
                  </a:lnTo>
                  <a:lnTo>
                    <a:pt x="60" y="46"/>
                  </a:lnTo>
                  <a:lnTo>
                    <a:pt x="83" y="37"/>
                  </a:lnTo>
                  <a:lnTo>
                    <a:pt x="111" y="28"/>
                  </a:lnTo>
                  <a:lnTo>
                    <a:pt x="140" y="20"/>
                  </a:lnTo>
                  <a:lnTo>
                    <a:pt x="173" y="12"/>
                  </a:lnTo>
                  <a:lnTo>
                    <a:pt x="208" y="6"/>
                  </a:lnTo>
                  <a:lnTo>
                    <a:pt x="246" y="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xmlns="" id="{AC5AB568-BF25-406E-9083-B62DF1D1A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3895" y="4263918"/>
              <a:ext cx="1218239" cy="1680836"/>
            </a:xfrm>
            <a:custGeom>
              <a:avLst/>
              <a:gdLst>
                <a:gd name="T0" fmla="*/ 950 w 1243"/>
                <a:gd name="T1" fmla="*/ 0 h 1715"/>
                <a:gd name="T2" fmla="*/ 990 w 1243"/>
                <a:gd name="T3" fmla="*/ 0 h 1715"/>
                <a:gd name="T4" fmla="*/ 1033 w 1243"/>
                <a:gd name="T5" fmla="*/ 3 h 1715"/>
                <a:gd name="T6" fmla="*/ 1081 w 1243"/>
                <a:gd name="T7" fmla="*/ 10 h 1715"/>
                <a:gd name="T8" fmla="*/ 1131 w 1243"/>
                <a:gd name="T9" fmla="*/ 20 h 1715"/>
                <a:gd name="T10" fmla="*/ 1185 w 1243"/>
                <a:gd name="T11" fmla="*/ 34 h 1715"/>
                <a:gd name="T12" fmla="*/ 1243 w 1243"/>
                <a:gd name="T13" fmla="*/ 52 h 1715"/>
                <a:gd name="T14" fmla="*/ 1243 w 1243"/>
                <a:gd name="T15" fmla="*/ 1715 h 1715"/>
                <a:gd name="T16" fmla="*/ 0 w 1243"/>
                <a:gd name="T17" fmla="*/ 1140 h 1715"/>
                <a:gd name="T18" fmla="*/ 0 w 1243"/>
                <a:gd name="T19" fmla="*/ 666 h 1715"/>
                <a:gd name="T20" fmla="*/ 676 w 1243"/>
                <a:gd name="T21" fmla="*/ 915 h 1715"/>
                <a:gd name="T22" fmla="*/ 691 w 1243"/>
                <a:gd name="T23" fmla="*/ 95 h 1715"/>
                <a:gd name="T24" fmla="*/ 692 w 1243"/>
                <a:gd name="T25" fmla="*/ 94 h 1715"/>
                <a:gd name="T26" fmla="*/ 696 w 1243"/>
                <a:gd name="T27" fmla="*/ 90 h 1715"/>
                <a:gd name="T28" fmla="*/ 700 w 1243"/>
                <a:gd name="T29" fmla="*/ 85 h 1715"/>
                <a:gd name="T30" fmla="*/ 707 w 1243"/>
                <a:gd name="T31" fmla="*/ 78 h 1715"/>
                <a:gd name="T32" fmla="*/ 716 w 1243"/>
                <a:gd name="T33" fmla="*/ 70 h 1715"/>
                <a:gd name="T34" fmla="*/ 727 w 1243"/>
                <a:gd name="T35" fmla="*/ 62 h 1715"/>
                <a:gd name="T36" fmla="*/ 741 w 1243"/>
                <a:gd name="T37" fmla="*/ 53 h 1715"/>
                <a:gd name="T38" fmla="*/ 757 w 1243"/>
                <a:gd name="T39" fmla="*/ 43 h 1715"/>
                <a:gd name="T40" fmla="*/ 776 w 1243"/>
                <a:gd name="T41" fmla="*/ 34 h 1715"/>
                <a:gd name="T42" fmla="*/ 798 w 1243"/>
                <a:gd name="T43" fmla="*/ 25 h 1715"/>
                <a:gd name="T44" fmla="*/ 823 w 1243"/>
                <a:gd name="T45" fmla="*/ 17 h 1715"/>
                <a:gd name="T46" fmla="*/ 850 w 1243"/>
                <a:gd name="T47" fmla="*/ 10 h 1715"/>
                <a:gd name="T48" fmla="*/ 880 w 1243"/>
                <a:gd name="T49" fmla="*/ 4 h 1715"/>
                <a:gd name="T50" fmla="*/ 914 w 1243"/>
                <a:gd name="T51" fmla="*/ 1 h 1715"/>
                <a:gd name="T52" fmla="*/ 950 w 1243"/>
                <a:gd name="T53" fmla="*/ 0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43" h="1715">
                  <a:moveTo>
                    <a:pt x="950" y="0"/>
                  </a:moveTo>
                  <a:lnTo>
                    <a:pt x="990" y="0"/>
                  </a:lnTo>
                  <a:lnTo>
                    <a:pt x="1033" y="3"/>
                  </a:lnTo>
                  <a:lnTo>
                    <a:pt x="1081" y="10"/>
                  </a:lnTo>
                  <a:lnTo>
                    <a:pt x="1131" y="20"/>
                  </a:lnTo>
                  <a:lnTo>
                    <a:pt x="1185" y="34"/>
                  </a:lnTo>
                  <a:lnTo>
                    <a:pt x="1243" y="52"/>
                  </a:lnTo>
                  <a:lnTo>
                    <a:pt x="1243" y="1715"/>
                  </a:lnTo>
                  <a:lnTo>
                    <a:pt x="0" y="1140"/>
                  </a:lnTo>
                  <a:lnTo>
                    <a:pt x="0" y="666"/>
                  </a:lnTo>
                  <a:lnTo>
                    <a:pt x="676" y="915"/>
                  </a:lnTo>
                  <a:lnTo>
                    <a:pt x="691" y="95"/>
                  </a:lnTo>
                  <a:lnTo>
                    <a:pt x="692" y="94"/>
                  </a:lnTo>
                  <a:lnTo>
                    <a:pt x="696" y="90"/>
                  </a:lnTo>
                  <a:lnTo>
                    <a:pt x="700" y="85"/>
                  </a:lnTo>
                  <a:lnTo>
                    <a:pt x="707" y="78"/>
                  </a:lnTo>
                  <a:lnTo>
                    <a:pt x="716" y="70"/>
                  </a:lnTo>
                  <a:lnTo>
                    <a:pt x="727" y="62"/>
                  </a:lnTo>
                  <a:lnTo>
                    <a:pt x="741" y="53"/>
                  </a:lnTo>
                  <a:lnTo>
                    <a:pt x="757" y="43"/>
                  </a:lnTo>
                  <a:lnTo>
                    <a:pt x="776" y="34"/>
                  </a:lnTo>
                  <a:lnTo>
                    <a:pt x="798" y="25"/>
                  </a:lnTo>
                  <a:lnTo>
                    <a:pt x="823" y="17"/>
                  </a:lnTo>
                  <a:lnTo>
                    <a:pt x="850" y="10"/>
                  </a:lnTo>
                  <a:lnTo>
                    <a:pt x="880" y="4"/>
                  </a:lnTo>
                  <a:lnTo>
                    <a:pt x="914" y="1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xmlns="" id="{54C4EAA1-C584-4398-BB81-844DA0CA3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0589" y="4702013"/>
              <a:ext cx="179355" cy="485140"/>
            </a:xfrm>
            <a:custGeom>
              <a:avLst/>
              <a:gdLst>
                <a:gd name="T0" fmla="*/ 0 w 183"/>
                <a:gd name="T1" fmla="*/ 0 h 495"/>
                <a:gd name="T2" fmla="*/ 115 w 183"/>
                <a:gd name="T3" fmla="*/ 32 h 495"/>
                <a:gd name="T4" fmla="*/ 151 w 183"/>
                <a:gd name="T5" fmla="*/ 161 h 495"/>
                <a:gd name="T6" fmla="*/ 107 w 183"/>
                <a:gd name="T7" fmla="*/ 191 h 495"/>
                <a:gd name="T8" fmla="*/ 183 w 183"/>
                <a:gd name="T9" fmla="*/ 495 h 495"/>
                <a:gd name="T10" fmla="*/ 23 w 183"/>
                <a:gd name="T11" fmla="*/ 495 h 495"/>
                <a:gd name="T12" fmla="*/ 0 w 183"/>
                <a:gd name="T13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495">
                  <a:moveTo>
                    <a:pt x="0" y="0"/>
                  </a:moveTo>
                  <a:lnTo>
                    <a:pt x="115" y="32"/>
                  </a:lnTo>
                  <a:lnTo>
                    <a:pt x="151" y="161"/>
                  </a:lnTo>
                  <a:lnTo>
                    <a:pt x="107" y="191"/>
                  </a:lnTo>
                  <a:lnTo>
                    <a:pt x="183" y="495"/>
                  </a:lnTo>
                  <a:lnTo>
                    <a:pt x="23" y="4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xmlns="" id="{5DF405CE-6B60-4C09-AC44-610E67DF0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422" y="4413870"/>
              <a:ext cx="1096709" cy="639012"/>
            </a:xfrm>
            <a:custGeom>
              <a:avLst/>
              <a:gdLst>
                <a:gd name="T0" fmla="*/ 55 w 1119"/>
                <a:gd name="T1" fmla="*/ 0 h 652"/>
                <a:gd name="T2" fmla="*/ 58 w 1119"/>
                <a:gd name="T3" fmla="*/ 0 h 652"/>
                <a:gd name="T4" fmla="*/ 70 w 1119"/>
                <a:gd name="T5" fmla="*/ 1 h 652"/>
                <a:gd name="T6" fmla="*/ 88 w 1119"/>
                <a:gd name="T7" fmla="*/ 3 h 652"/>
                <a:gd name="T8" fmla="*/ 112 w 1119"/>
                <a:gd name="T9" fmla="*/ 7 h 652"/>
                <a:gd name="T10" fmla="*/ 144 w 1119"/>
                <a:gd name="T11" fmla="*/ 10 h 652"/>
                <a:gd name="T12" fmla="*/ 180 w 1119"/>
                <a:gd name="T13" fmla="*/ 16 h 652"/>
                <a:gd name="T14" fmla="*/ 222 w 1119"/>
                <a:gd name="T15" fmla="*/ 23 h 652"/>
                <a:gd name="T16" fmla="*/ 270 w 1119"/>
                <a:gd name="T17" fmla="*/ 31 h 652"/>
                <a:gd name="T18" fmla="*/ 323 w 1119"/>
                <a:gd name="T19" fmla="*/ 41 h 652"/>
                <a:gd name="T20" fmla="*/ 380 w 1119"/>
                <a:gd name="T21" fmla="*/ 52 h 652"/>
                <a:gd name="T22" fmla="*/ 441 w 1119"/>
                <a:gd name="T23" fmla="*/ 66 h 652"/>
                <a:gd name="T24" fmla="*/ 506 w 1119"/>
                <a:gd name="T25" fmla="*/ 81 h 652"/>
                <a:gd name="T26" fmla="*/ 574 w 1119"/>
                <a:gd name="T27" fmla="*/ 98 h 652"/>
                <a:gd name="T28" fmla="*/ 646 w 1119"/>
                <a:gd name="T29" fmla="*/ 116 h 652"/>
                <a:gd name="T30" fmla="*/ 720 w 1119"/>
                <a:gd name="T31" fmla="*/ 138 h 652"/>
                <a:gd name="T32" fmla="*/ 796 w 1119"/>
                <a:gd name="T33" fmla="*/ 161 h 652"/>
                <a:gd name="T34" fmla="*/ 874 w 1119"/>
                <a:gd name="T35" fmla="*/ 186 h 652"/>
                <a:gd name="T36" fmla="*/ 955 w 1119"/>
                <a:gd name="T37" fmla="*/ 215 h 652"/>
                <a:gd name="T38" fmla="*/ 1037 w 1119"/>
                <a:gd name="T39" fmla="*/ 245 h 652"/>
                <a:gd name="T40" fmla="*/ 1119 w 1119"/>
                <a:gd name="T41" fmla="*/ 280 h 652"/>
                <a:gd name="T42" fmla="*/ 1119 w 1119"/>
                <a:gd name="T43" fmla="*/ 652 h 652"/>
                <a:gd name="T44" fmla="*/ 1116 w 1119"/>
                <a:gd name="T45" fmla="*/ 651 h 652"/>
                <a:gd name="T46" fmla="*/ 1107 w 1119"/>
                <a:gd name="T47" fmla="*/ 647 h 652"/>
                <a:gd name="T48" fmla="*/ 1092 w 1119"/>
                <a:gd name="T49" fmla="*/ 640 h 652"/>
                <a:gd name="T50" fmla="*/ 1074 w 1119"/>
                <a:gd name="T51" fmla="*/ 632 h 652"/>
                <a:gd name="T52" fmla="*/ 1050 w 1119"/>
                <a:gd name="T53" fmla="*/ 621 h 652"/>
                <a:gd name="T54" fmla="*/ 1022 w 1119"/>
                <a:gd name="T55" fmla="*/ 607 h 652"/>
                <a:gd name="T56" fmla="*/ 990 w 1119"/>
                <a:gd name="T57" fmla="*/ 592 h 652"/>
                <a:gd name="T58" fmla="*/ 954 w 1119"/>
                <a:gd name="T59" fmla="*/ 576 h 652"/>
                <a:gd name="T60" fmla="*/ 915 w 1119"/>
                <a:gd name="T61" fmla="*/ 558 h 652"/>
                <a:gd name="T62" fmla="*/ 873 w 1119"/>
                <a:gd name="T63" fmla="*/ 539 h 652"/>
                <a:gd name="T64" fmla="*/ 829 w 1119"/>
                <a:gd name="T65" fmla="*/ 519 h 652"/>
                <a:gd name="T66" fmla="*/ 782 w 1119"/>
                <a:gd name="T67" fmla="*/ 498 h 652"/>
                <a:gd name="T68" fmla="*/ 733 w 1119"/>
                <a:gd name="T69" fmla="*/ 476 h 652"/>
                <a:gd name="T70" fmla="*/ 683 w 1119"/>
                <a:gd name="T71" fmla="*/ 454 h 652"/>
                <a:gd name="T72" fmla="*/ 633 w 1119"/>
                <a:gd name="T73" fmla="*/ 432 h 652"/>
                <a:gd name="T74" fmla="*/ 581 w 1119"/>
                <a:gd name="T75" fmla="*/ 409 h 652"/>
                <a:gd name="T76" fmla="*/ 529 w 1119"/>
                <a:gd name="T77" fmla="*/ 386 h 652"/>
                <a:gd name="T78" fmla="*/ 477 w 1119"/>
                <a:gd name="T79" fmla="*/ 364 h 652"/>
                <a:gd name="T80" fmla="*/ 424 w 1119"/>
                <a:gd name="T81" fmla="*/ 342 h 652"/>
                <a:gd name="T82" fmla="*/ 373 w 1119"/>
                <a:gd name="T83" fmla="*/ 321 h 652"/>
                <a:gd name="T84" fmla="*/ 323 w 1119"/>
                <a:gd name="T85" fmla="*/ 300 h 652"/>
                <a:gd name="T86" fmla="*/ 274 w 1119"/>
                <a:gd name="T87" fmla="*/ 281 h 652"/>
                <a:gd name="T88" fmla="*/ 227 w 1119"/>
                <a:gd name="T89" fmla="*/ 263 h 652"/>
                <a:gd name="T90" fmla="*/ 182 w 1119"/>
                <a:gd name="T91" fmla="*/ 245 h 652"/>
                <a:gd name="T92" fmla="*/ 139 w 1119"/>
                <a:gd name="T93" fmla="*/ 230 h 652"/>
                <a:gd name="T94" fmla="*/ 99 w 1119"/>
                <a:gd name="T95" fmla="*/ 216 h 652"/>
                <a:gd name="T96" fmla="*/ 63 w 1119"/>
                <a:gd name="T97" fmla="*/ 203 h 652"/>
                <a:gd name="T98" fmla="*/ 30 w 1119"/>
                <a:gd name="T99" fmla="*/ 194 h 652"/>
                <a:gd name="T100" fmla="*/ 0 w 1119"/>
                <a:gd name="T101" fmla="*/ 186 h 652"/>
                <a:gd name="T102" fmla="*/ 55 w 1119"/>
                <a:gd name="T103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19" h="652">
                  <a:moveTo>
                    <a:pt x="55" y="0"/>
                  </a:moveTo>
                  <a:lnTo>
                    <a:pt x="58" y="0"/>
                  </a:lnTo>
                  <a:lnTo>
                    <a:pt x="70" y="1"/>
                  </a:lnTo>
                  <a:lnTo>
                    <a:pt x="88" y="3"/>
                  </a:lnTo>
                  <a:lnTo>
                    <a:pt x="112" y="7"/>
                  </a:lnTo>
                  <a:lnTo>
                    <a:pt x="144" y="10"/>
                  </a:lnTo>
                  <a:lnTo>
                    <a:pt x="180" y="16"/>
                  </a:lnTo>
                  <a:lnTo>
                    <a:pt x="222" y="23"/>
                  </a:lnTo>
                  <a:lnTo>
                    <a:pt x="270" y="31"/>
                  </a:lnTo>
                  <a:lnTo>
                    <a:pt x="323" y="41"/>
                  </a:lnTo>
                  <a:lnTo>
                    <a:pt x="380" y="52"/>
                  </a:lnTo>
                  <a:lnTo>
                    <a:pt x="441" y="66"/>
                  </a:lnTo>
                  <a:lnTo>
                    <a:pt x="506" y="81"/>
                  </a:lnTo>
                  <a:lnTo>
                    <a:pt x="574" y="98"/>
                  </a:lnTo>
                  <a:lnTo>
                    <a:pt x="646" y="116"/>
                  </a:lnTo>
                  <a:lnTo>
                    <a:pt x="720" y="138"/>
                  </a:lnTo>
                  <a:lnTo>
                    <a:pt x="796" y="161"/>
                  </a:lnTo>
                  <a:lnTo>
                    <a:pt x="874" y="186"/>
                  </a:lnTo>
                  <a:lnTo>
                    <a:pt x="955" y="215"/>
                  </a:lnTo>
                  <a:lnTo>
                    <a:pt x="1037" y="245"/>
                  </a:lnTo>
                  <a:lnTo>
                    <a:pt x="1119" y="280"/>
                  </a:lnTo>
                  <a:lnTo>
                    <a:pt x="1119" y="652"/>
                  </a:lnTo>
                  <a:lnTo>
                    <a:pt x="1116" y="651"/>
                  </a:lnTo>
                  <a:lnTo>
                    <a:pt x="1107" y="647"/>
                  </a:lnTo>
                  <a:lnTo>
                    <a:pt x="1092" y="640"/>
                  </a:lnTo>
                  <a:lnTo>
                    <a:pt x="1074" y="632"/>
                  </a:lnTo>
                  <a:lnTo>
                    <a:pt x="1050" y="621"/>
                  </a:lnTo>
                  <a:lnTo>
                    <a:pt x="1022" y="607"/>
                  </a:lnTo>
                  <a:lnTo>
                    <a:pt x="990" y="592"/>
                  </a:lnTo>
                  <a:lnTo>
                    <a:pt x="954" y="576"/>
                  </a:lnTo>
                  <a:lnTo>
                    <a:pt x="915" y="558"/>
                  </a:lnTo>
                  <a:lnTo>
                    <a:pt x="873" y="539"/>
                  </a:lnTo>
                  <a:lnTo>
                    <a:pt x="829" y="519"/>
                  </a:lnTo>
                  <a:lnTo>
                    <a:pt x="782" y="498"/>
                  </a:lnTo>
                  <a:lnTo>
                    <a:pt x="733" y="476"/>
                  </a:lnTo>
                  <a:lnTo>
                    <a:pt x="683" y="454"/>
                  </a:lnTo>
                  <a:lnTo>
                    <a:pt x="633" y="432"/>
                  </a:lnTo>
                  <a:lnTo>
                    <a:pt x="581" y="409"/>
                  </a:lnTo>
                  <a:lnTo>
                    <a:pt x="529" y="386"/>
                  </a:lnTo>
                  <a:lnTo>
                    <a:pt x="477" y="364"/>
                  </a:lnTo>
                  <a:lnTo>
                    <a:pt x="424" y="342"/>
                  </a:lnTo>
                  <a:lnTo>
                    <a:pt x="373" y="321"/>
                  </a:lnTo>
                  <a:lnTo>
                    <a:pt x="323" y="300"/>
                  </a:lnTo>
                  <a:lnTo>
                    <a:pt x="274" y="281"/>
                  </a:lnTo>
                  <a:lnTo>
                    <a:pt x="227" y="263"/>
                  </a:lnTo>
                  <a:lnTo>
                    <a:pt x="182" y="245"/>
                  </a:lnTo>
                  <a:lnTo>
                    <a:pt x="139" y="230"/>
                  </a:lnTo>
                  <a:lnTo>
                    <a:pt x="99" y="216"/>
                  </a:lnTo>
                  <a:lnTo>
                    <a:pt x="63" y="203"/>
                  </a:lnTo>
                  <a:lnTo>
                    <a:pt x="30" y="194"/>
                  </a:lnTo>
                  <a:lnTo>
                    <a:pt x="0" y="186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xmlns="" id="{6DE01FAF-8401-4C77-91A3-309895537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4269" y="3258357"/>
              <a:ext cx="697816" cy="1098669"/>
            </a:xfrm>
            <a:custGeom>
              <a:avLst/>
              <a:gdLst>
                <a:gd name="T0" fmla="*/ 464 w 712"/>
                <a:gd name="T1" fmla="*/ 8 h 1121"/>
                <a:gd name="T2" fmla="*/ 492 w 712"/>
                <a:gd name="T3" fmla="*/ 51 h 1121"/>
                <a:gd name="T4" fmla="*/ 512 w 712"/>
                <a:gd name="T5" fmla="*/ 134 h 1121"/>
                <a:gd name="T6" fmla="*/ 523 w 712"/>
                <a:gd name="T7" fmla="*/ 225 h 1121"/>
                <a:gd name="T8" fmla="*/ 529 w 712"/>
                <a:gd name="T9" fmla="*/ 292 h 1121"/>
                <a:gd name="T10" fmla="*/ 540 w 712"/>
                <a:gd name="T11" fmla="*/ 89 h 1121"/>
                <a:gd name="T12" fmla="*/ 545 w 712"/>
                <a:gd name="T13" fmla="*/ 75 h 1121"/>
                <a:gd name="T14" fmla="*/ 567 w 712"/>
                <a:gd name="T15" fmla="*/ 52 h 1121"/>
                <a:gd name="T16" fmla="*/ 616 w 712"/>
                <a:gd name="T17" fmla="*/ 46 h 1121"/>
                <a:gd name="T18" fmla="*/ 651 w 712"/>
                <a:gd name="T19" fmla="*/ 67 h 1121"/>
                <a:gd name="T20" fmla="*/ 664 w 712"/>
                <a:gd name="T21" fmla="*/ 101 h 1121"/>
                <a:gd name="T22" fmla="*/ 665 w 712"/>
                <a:gd name="T23" fmla="*/ 139 h 1121"/>
                <a:gd name="T24" fmla="*/ 668 w 712"/>
                <a:gd name="T25" fmla="*/ 224 h 1121"/>
                <a:gd name="T26" fmla="*/ 673 w 712"/>
                <a:gd name="T27" fmla="*/ 334 h 1121"/>
                <a:gd name="T28" fmla="*/ 679 w 712"/>
                <a:gd name="T29" fmla="*/ 438 h 1121"/>
                <a:gd name="T30" fmla="*/ 684 w 712"/>
                <a:gd name="T31" fmla="*/ 503 h 1121"/>
                <a:gd name="T32" fmla="*/ 692 w 712"/>
                <a:gd name="T33" fmla="*/ 565 h 1121"/>
                <a:gd name="T34" fmla="*/ 700 w 712"/>
                <a:gd name="T35" fmla="*/ 671 h 1121"/>
                <a:gd name="T36" fmla="*/ 707 w 712"/>
                <a:gd name="T37" fmla="*/ 794 h 1121"/>
                <a:gd name="T38" fmla="*/ 712 w 712"/>
                <a:gd name="T39" fmla="*/ 907 h 1121"/>
                <a:gd name="T40" fmla="*/ 710 w 712"/>
                <a:gd name="T41" fmla="*/ 985 h 1121"/>
                <a:gd name="T42" fmla="*/ 702 w 712"/>
                <a:gd name="T43" fmla="*/ 1037 h 1121"/>
                <a:gd name="T44" fmla="*/ 702 w 712"/>
                <a:gd name="T45" fmla="*/ 1094 h 1121"/>
                <a:gd name="T46" fmla="*/ 705 w 712"/>
                <a:gd name="T47" fmla="*/ 1121 h 1121"/>
                <a:gd name="T48" fmla="*/ 262 w 712"/>
                <a:gd name="T49" fmla="*/ 1029 h 1121"/>
                <a:gd name="T50" fmla="*/ 246 w 712"/>
                <a:gd name="T51" fmla="*/ 989 h 1121"/>
                <a:gd name="T52" fmla="*/ 213 w 712"/>
                <a:gd name="T53" fmla="*/ 921 h 1121"/>
                <a:gd name="T54" fmla="*/ 183 w 712"/>
                <a:gd name="T55" fmla="*/ 865 h 1121"/>
                <a:gd name="T56" fmla="*/ 142 w 712"/>
                <a:gd name="T57" fmla="*/ 791 h 1121"/>
                <a:gd name="T58" fmla="*/ 104 w 712"/>
                <a:gd name="T59" fmla="*/ 719 h 1121"/>
                <a:gd name="T60" fmla="*/ 76 w 712"/>
                <a:gd name="T61" fmla="*/ 667 h 1121"/>
                <a:gd name="T62" fmla="*/ 62 w 712"/>
                <a:gd name="T63" fmla="*/ 620 h 1121"/>
                <a:gd name="T64" fmla="*/ 43 w 712"/>
                <a:gd name="T65" fmla="*/ 513 h 1121"/>
                <a:gd name="T66" fmla="*/ 29 w 712"/>
                <a:gd name="T67" fmla="*/ 384 h 1121"/>
                <a:gd name="T68" fmla="*/ 18 w 712"/>
                <a:gd name="T69" fmla="*/ 280 h 1121"/>
                <a:gd name="T70" fmla="*/ 9 w 712"/>
                <a:gd name="T71" fmla="*/ 183 h 1121"/>
                <a:gd name="T72" fmla="*/ 2 w 712"/>
                <a:gd name="T73" fmla="*/ 118 h 1121"/>
                <a:gd name="T74" fmla="*/ 1 w 712"/>
                <a:gd name="T75" fmla="*/ 101 h 1121"/>
                <a:gd name="T76" fmla="*/ 17 w 712"/>
                <a:gd name="T77" fmla="*/ 80 h 1121"/>
                <a:gd name="T78" fmla="*/ 58 w 712"/>
                <a:gd name="T79" fmla="*/ 62 h 1121"/>
                <a:gd name="T80" fmla="*/ 101 w 712"/>
                <a:gd name="T81" fmla="*/ 64 h 1121"/>
                <a:gd name="T82" fmla="*/ 134 w 712"/>
                <a:gd name="T83" fmla="*/ 90 h 1121"/>
                <a:gd name="T84" fmla="*/ 151 w 712"/>
                <a:gd name="T85" fmla="*/ 155 h 1121"/>
                <a:gd name="T86" fmla="*/ 168 w 712"/>
                <a:gd name="T87" fmla="*/ 224 h 1121"/>
                <a:gd name="T88" fmla="*/ 184 w 712"/>
                <a:gd name="T89" fmla="*/ 281 h 1121"/>
                <a:gd name="T90" fmla="*/ 192 w 712"/>
                <a:gd name="T91" fmla="*/ 305 h 1121"/>
                <a:gd name="T92" fmla="*/ 177 w 712"/>
                <a:gd name="T93" fmla="*/ 71 h 1121"/>
                <a:gd name="T94" fmla="*/ 187 w 712"/>
                <a:gd name="T95" fmla="*/ 45 h 1121"/>
                <a:gd name="T96" fmla="*/ 214 w 712"/>
                <a:gd name="T97" fmla="*/ 17 h 1121"/>
                <a:gd name="T98" fmla="*/ 265 w 712"/>
                <a:gd name="T99" fmla="*/ 9 h 1121"/>
                <a:gd name="T100" fmla="*/ 301 w 712"/>
                <a:gd name="T101" fmla="*/ 33 h 1121"/>
                <a:gd name="T102" fmla="*/ 317 w 712"/>
                <a:gd name="T103" fmla="*/ 65 h 1121"/>
                <a:gd name="T104" fmla="*/ 321 w 712"/>
                <a:gd name="T105" fmla="*/ 82 h 1121"/>
                <a:gd name="T106" fmla="*/ 365 w 712"/>
                <a:gd name="T107" fmla="*/ 48 h 1121"/>
                <a:gd name="T108" fmla="*/ 375 w 712"/>
                <a:gd name="T109" fmla="*/ 30 h 1121"/>
                <a:gd name="T110" fmla="*/ 400 w 712"/>
                <a:gd name="T111" fmla="*/ 7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2" h="1121">
                  <a:moveTo>
                    <a:pt x="427" y="0"/>
                  </a:moveTo>
                  <a:lnTo>
                    <a:pt x="445" y="1"/>
                  </a:lnTo>
                  <a:lnTo>
                    <a:pt x="464" y="8"/>
                  </a:lnTo>
                  <a:lnTo>
                    <a:pt x="474" y="16"/>
                  </a:lnTo>
                  <a:lnTo>
                    <a:pt x="484" y="31"/>
                  </a:lnTo>
                  <a:lnTo>
                    <a:pt x="492" y="51"/>
                  </a:lnTo>
                  <a:lnTo>
                    <a:pt x="499" y="76"/>
                  </a:lnTo>
                  <a:lnTo>
                    <a:pt x="506" y="105"/>
                  </a:lnTo>
                  <a:lnTo>
                    <a:pt x="512" y="134"/>
                  </a:lnTo>
                  <a:lnTo>
                    <a:pt x="516" y="165"/>
                  </a:lnTo>
                  <a:lnTo>
                    <a:pt x="520" y="196"/>
                  </a:lnTo>
                  <a:lnTo>
                    <a:pt x="523" y="225"/>
                  </a:lnTo>
                  <a:lnTo>
                    <a:pt x="525" y="251"/>
                  </a:lnTo>
                  <a:lnTo>
                    <a:pt x="527" y="274"/>
                  </a:lnTo>
                  <a:lnTo>
                    <a:pt x="529" y="292"/>
                  </a:lnTo>
                  <a:lnTo>
                    <a:pt x="530" y="304"/>
                  </a:lnTo>
                  <a:lnTo>
                    <a:pt x="530" y="307"/>
                  </a:lnTo>
                  <a:lnTo>
                    <a:pt x="540" y="89"/>
                  </a:lnTo>
                  <a:lnTo>
                    <a:pt x="540" y="88"/>
                  </a:lnTo>
                  <a:lnTo>
                    <a:pt x="541" y="82"/>
                  </a:lnTo>
                  <a:lnTo>
                    <a:pt x="545" y="75"/>
                  </a:lnTo>
                  <a:lnTo>
                    <a:pt x="549" y="67"/>
                  </a:lnTo>
                  <a:lnTo>
                    <a:pt x="557" y="59"/>
                  </a:lnTo>
                  <a:lnTo>
                    <a:pt x="567" y="52"/>
                  </a:lnTo>
                  <a:lnTo>
                    <a:pt x="581" y="47"/>
                  </a:lnTo>
                  <a:lnTo>
                    <a:pt x="599" y="45"/>
                  </a:lnTo>
                  <a:lnTo>
                    <a:pt x="616" y="46"/>
                  </a:lnTo>
                  <a:lnTo>
                    <a:pt x="631" y="50"/>
                  </a:lnTo>
                  <a:lnTo>
                    <a:pt x="643" y="57"/>
                  </a:lnTo>
                  <a:lnTo>
                    <a:pt x="651" y="67"/>
                  </a:lnTo>
                  <a:lnTo>
                    <a:pt x="658" y="78"/>
                  </a:lnTo>
                  <a:lnTo>
                    <a:pt x="662" y="90"/>
                  </a:lnTo>
                  <a:lnTo>
                    <a:pt x="664" y="101"/>
                  </a:lnTo>
                  <a:lnTo>
                    <a:pt x="665" y="112"/>
                  </a:lnTo>
                  <a:lnTo>
                    <a:pt x="665" y="122"/>
                  </a:lnTo>
                  <a:lnTo>
                    <a:pt x="665" y="139"/>
                  </a:lnTo>
                  <a:lnTo>
                    <a:pt x="666" y="163"/>
                  </a:lnTo>
                  <a:lnTo>
                    <a:pt x="667" y="192"/>
                  </a:lnTo>
                  <a:lnTo>
                    <a:pt x="668" y="224"/>
                  </a:lnTo>
                  <a:lnTo>
                    <a:pt x="670" y="261"/>
                  </a:lnTo>
                  <a:lnTo>
                    <a:pt x="671" y="297"/>
                  </a:lnTo>
                  <a:lnTo>
                    <a:pt x="673" y="334"/>
                  </a:lnTo>
                  <a:lnTo>
                    <a:pt x="674" y="372"/>
                  </a:lnTo>
                  <a:lnTo>
                    <a:pt x="676" y="406"/>
                  </a:lnTo>
                  <a:lnTo>
                    <a:pt x="679" y="438"/>
                  </a:lnTo>
                  <a:lnTo>
                    <a:pt x="681" y="465"/>
                  </a:lnTo>
                  <a:lnTo>
                    <a:pt x="683" y="488"/>
                  </a:lnTo>
                  <a:lnTo>
                    <a:pt x="684" y="503"/>
                  </a:lnTo>
                  <a:lnTo>
                    <a:pt x="687" y="517"/>
                  </a:lnTo>
                  <a:lnTo>
                    <a:pt x="689" y="538"/>
                  </a:lnTo>
                  <a:lnTo>
                    <a:pt x="692" y="565"/>
                  </a:lnTo>
                  <a:lnTo>
                    <a:pt x="695" y="597"/>
                  </a:lnTo>
                  <a:lnTo>
                    <a:pt x="697" y="632"/>
                  </a:lnTo>
                  <a:lnTo>
                    <a:pt x="700" y="671"/>
                  </a:lnTo>
                  <a:lnTo>
                    <a:pt x="702" y="712"/>
                  </a:lnTo>
                  <a:lnTo>
                    <a:pt x="705" y="753"/>
                  </a:lnTo>
                  <a:lnTo>
                    <a:pt x="707" y="794"/>
                  </a:lnTo>
                  <a:lnTo>
                    <a:pt x="709" y="835"/>
                  </a:lnTo>
                  <a:lnTo>
                    <a:pt x="710" y="872"/>
                  </a:lnTo>
                  <a:lnTo>
                    <a:pt x="712" y="907"/>
                  </a:lnTo>
                  <a:lnTo>
                    <a:pt x="712" y="939"/>
                  </a:lnTo>
                  <a:lnTo>
                    <a:pt x="712" y="964"/>
                  </a:lnTo>
                  <a:lnTo>
                    <a:pt x="710" y="985"/>
                  </a:lnTo>
                  <a:lnTo>
                    <a:pt x="708" y="997"/>
                  </a:lnTo>
                  <a:lnTo>
                    <a:pt x="704" y="1016"/>
                  </a:lnTo>
                  <a:lnTo>
                    <a:pt x="702" y="1037"/>
                  </a:lnTo>
                  <a:lnTo>
                    <a:pt x="701" y="1057"/>
                  </a:lnTo>
                  <a:lnTo>
                    <a:pt x="701" y="1077"/>
                  </a:lnTo>
                  <a:lnTo>
                    <a:pt x="702" y="1094"/>
                  </a:lnTo>
                  <a:lnTo>
                    <a:pt x="704" y="1108"/>
                  </a:lnTo>
                  <a:lnTo>
                    <a:pt x="705" y="1118"/>
                  </a:lnTo>
                  <a:lnTo>
                    <a:pt x="705" y="1121"/>
                  </a:lnTo>
                  <a:lnTo>
                    <a:pt x="276" y="1114"/>
                  </a:lnTo>
                  <a:lnTo>
                    <a:pt x="263" y="1032"/>
                  </a:lnTo>
                  <a:lnTo>
                    <a:pt x="262" y="1029"/>
                  </a:lnTo>
                  <a:lnTo>
                    <a:pt x="258" y="1020"/>
                  </a:lnTo>
                  <a:lnTo>
                    <a:pt x="252" y="1007"/>
                  </a:lnTo>
                  <a:lnTo>
                    <a:pt x="246" y="989"/>
                  </a:lnTo>
                  <a:lnTo>
                    <a:pt x="237" y="969"/>
                  </a:lnTo>
                  <a:lnTo>
                    <a:pt x="225" y="946"/>
                  </a:lnTo>
                  <a:lnTo>
                    <a:pt x="213" y="921"/>
                  </a:lnTo>
                  <a:lnTo>
                    <a:pt x="205" y="906"/>
                  </a:lnTo>
                  <a:lnTo>
                    <a:pt x="195" y="887"/>
                  </a:lnTo>
                  <a:lnTo>
                    <a:pt x="183" y="865"/>
                  </a:lnTo>
                  <a:lnTo>
                    <a:pt x="170" y="841"/>
                  </a:lnTo>
                  <a:lnTo>
                    <a:pt x="156" y="816"/>
                  </a:lnTo>
                  <a:lnTo>
                    <a:pt x="142" y="791"/>
                  </a:lnTo>
                  <a:lnTo>
                    <a:pt x="129" y="766"/>
                  </a:lnTo>
                  <a:lnTo>
                    <a:pt x="115" y="741"/>
                  </a:lnTo>
                  <a:lnTo>
                    <a:pt x="104" y="719"/>
                  </a:lnTo>
                  <a:lnTo>
                    <a:pt x="92" y="698"/>
                  </a:lnTo>
                  <a:lnTo>
                    <a:pt x="83" y="681"/>
                  </a:lnTo>
                  <a:lnTo>
                    <a:pt x="76" y="667"/>
                  </a:lnTo>
                  <a:lnTo>
                    <a:pt x="73" y="658"/>
                  </a:lnTo>
                  <a:lnTo>
                    <a:pt x="67" y="642"/>
                  </a:lnTo>
                  <a:lnTo>
                    <a:pt x="62" y="620"/>
                  </a:lnTo>
                  <a:lnTo>
                    <a:pt x="56" y="589"/>
                  </a:lnTo>
                  <a:lnTo>
                    <a:pt x="50" y="554"/>
                  </a:lnTo>
                  <a:lnTo>
                    <a:pt x="43" y="513"/>
                  </a:lnTo>
                  <a:lnTo>
                    <a:pt x="38" y="466"/>
                  </a:lnTo>
                  <a:lnTo>
                    <a:pt x="32" y="416"/>
                  </a:lnTo>
                  <a:lnTo>
                    <a:pt x="29" y="384"/>
                  </a:lnTo>
                  <a:lnTo>
                    <a:pt x="25" y="350"/>
                  </a:lnTo>
                  <a:lnTo>
                    <a:pt x="22" y="315"/>
                  </a:lnTo>
                  <a:lnTo>
                    <a:pt x="18" y="280"/>
                  </a:lnTo>
                  <a:lnTo>
                    <a:pt x="15" y="246"/>
                  </a:lnTo>
                  <a:lnTo>
                    <a:pt x="12" y="214"/>
                  </a:lnTo>
                  <a:lnTo>
                    <a:pt x="9" y="183"/>
                  </a:lnTo>
                  <a:lnTo>
                    <a:pt x="6" y="157"/>
                  </a:lnTo>
                  <a:lnTo>
                    <a:pt x="4" y="135"/>
                  </a:lnTo>
                  <a:lnTo>
                    <a:pt x="2" y="118"/>
                  </a:lnTo>
                  <a:lnTo>
                    <a:pt x="1" y="107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5" y="96"/>
                  </a:lnTo>
                  <a:lnTo>
                    <a:pt x="9" y="88"/>
                  </a:lnTo>
                  <a:lnTo>
                    <a:pt x="17" y="80"/>
                  </a:lnTo>
                  <a:lnTo>
                    <a:pt x="27" y="71"/>
                  </a:lnTo>
                  <a:lnTo>
                    <a:pt x="41" y="65"/>
                  </a:lnTo>
                  <a:lnTo>
                    <a:pt x="58" y="62"/>
                  </a:lnTo>
                  <a:lnTo>
                    <a:pt x="74" y="60"/>
                  </a:lnTo>
                  <a:lnTo>
                    <a:pt x="89" y="62"/>
                  </a:lnTo>
                  <a:lnTo>
                    <a:pt x="101" y="64"/>
                  </a:lnTo>
                  <a:lnTo>
                    <a:pt x="114" y="68"/>
                  </a:lnTo>
                  <a:lnTo>
                    <a:pt x="125" y="78"/>
                  </a:lnTo>
                  <a:lnTo>
                    <a:pt x="134" y="90"/>
                  </a:lnTo>
                  <a:lnTo>
                    <a:pt x="141" y="108"/>
                  </a:lnTo>
                  <a:lnTo>
                    <a:pt x="147" y="132"/>
                  </a:lnTo>
                  <a:lnTo>
                    <a:pt x="151" y="155"/>
                  </a:lnTo>
                  <a:lnTo>
                    <a:pt x="157" y="178"/>
                  </a:lnTo>
                  <a:lnTo>
                    <a:pt x="163" y="201"/>
                  </a:lnTo>
                  <a:lnTo>
                    <a:pt x="168" y="224"/>
                  </a:lnTo>
                  <a:lnTo>
                    <a:pt x="174" y="246"/>
                  </a:lnTo>
                  <a:lnTo>
                    <a:pt x="180" y="265"/>
                  </a:lnTo>
                  <a:lnTo>
                    <a:pt x="184" y="281"/>
                  </a:lnTo>
                  <a:lnTo>
                    <a:pt x="189" y="293"/>
                  </a:lnTo>
                  <a:lnTo>
                    <a:pt x="191" y="301"/>
                  </a:lnTo>
                  <a:lnTo>
                    <a:pt x="192" y="305"/>
                  </a:lnTo>
                  <a:lnTo>
                    <a:pt x="176" y="78"/>
                  </a:lnTo>
                  <a:lnTo>
                    <a:pt x="176" y="75"/>
                  </a:lnTo>
                  <a:lnTo>
                    <a:pt x="177" y="71"/>
                  </a:lnTo>
                  <a:lnTo>
                    <a:pt x="179" y="63"/>
                  </a:lnTo>
                  <a:lnTo>
                    <a:pt x="182" y="54"/>
                  </a:lnTo>
                  <a:lnTo>
                    <a:pt x="187" y="45"/>
                  </a:lnTo>
                  <a:lnTo>
                    <a:pt x="193" y="34"/>
                  </a:lnTo>
                  <a:lnTo>
                    <a:pt x="202" y="25"/>
                  </a:lnTo>
                  <a:lnTo>
                    <a:pt x="214" y="17"/>
                  </a:lnTo>
                  <a:lnTo>
                    <a:pt x="229" y="12"/>
                  </a:lnTo>
                  <a:lnTo>
                    <a:pt x="247" y="8"/>
                  </a:lnTo>
                  <a:lnTo>
                    <a:pt x="265" y="9"/>
                  </a:lnTo>
                  <a:lnTo>
                    <a:pt x="280" y="15"/>
                  </a:lnTo>
                  <a:lnTo>
                    <a:pt x="292" y="23"/>
                  </a:lnTo>
                  <a:lnTo>
                    <a:pt x="301" y="33"/>
                  </a:lnTo>
                  <a:lnTo>
                    <a:pt x="308" y="45"/>
                  </a:lnTo>
                  <a:lnTo>
                    <a:pt x="314" y="55"/>
                  </a:lnTo>
                  <a:lnTo>
                    <a:pt x="317" y="65"/>
                  </a:lnTo>
                  <a:lnTo>
                    <a:pt x="320" y="74"/>
                  </a:lnTo>
                  <a:lnTo>
                    <a:pt x="321" y="80"/>
                  </a:lnTo>
                  <a:lnTo>
                    <a:pt x="321" y="82"/>
                  </a:lnTo>
                  <a:lnTo>
                    <a:pt x="360" y="300"/>
                  </a:lnTo>
                  <a:lnTo>
                    <a:pt x="364" y="50"/>
                  </a:lnTo>
                  <a:lnTo>
                    <a:pt x="365" y="48"/>
                  </a:lnTo>
                  <a:lnTo>
                    <a:pt x="367" y="43"/>
                  </a:lnTo>
                  <a:lnTo>
                    <a:pt x="370" y="38"/>
                  </a:lnTo>
                  <a:lnTo>
                    <a:pt x="375" y="30"/>
                  </a:lnTo>
                  <a:lnTo>
                    <a:pt x="381" y="21"/>
                  </a:lnTo>
                  <a:lnTo>
                    <a:pt x="390" y="13"/>
                  </a:lnTo>
                  <a:lnTo>
                    <a:pt x="400" y="7"/>
                  </a:lnTo>
                  <a:lnTo>
                    <a:pt x="413" y="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xmlns="" id="{FAE04D57-223C-4E55-A443-F9B18F593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364" y="4219814"/>
              <a:ext cx="664494" cy="393012"/>
            </a:xfrm>
            <a:custGeom>
              <a:avLst/>
              <a:gdLst>
                <a:gd name="T0" fmla="*/ 303 w 678"/>
                <a:gd name="T1" fmla="*/ 0 h 401"/>
                <a:gd name="T2" fmla="*/ 355 w 678"/>
                <a:gd name="T3" fmla="*/ 1 h 401"/>
                <a:gd name="T4" fmla="*/ 412 w 678"/>
                <a:gd name="T5" fmla="*/ 5 h 401"/>
                <a:gd name="T6" fmla="*/ 472 w 678"/>
                <a:gd name="T7" fmla="*/ 10 h 401"/>
                <a:gd name="T8" fmla="*/ 537 w 678"/>
                <a:gd name="T9" fmla="*/ 21 h 401"/>
                <a:gd name="T10" fmla="*/ 605 w 678"/>
                <a:gd name="T11" fmla="*/ 33 h 401"/>
                <a:gd name="T12" fmla="*/ 678 w 678"/>
                <a:gd name="T13" fmla="*/ 49 h 401"/>
                <a:gd name="T14" fmla="*/ 678 w 678"/>
                <a:gd name="T15" fmla="*/ 401 h 401"/>
                <a:gd name="T16" fmla="*/ 0 w 678"/>
                <a:gd name="T17" fmla="*/ 281 h 401"/>
                <a:gd name="T18" fmla="*/ 0 w 678"/>
                <a:gd name="T19" fmla="*/ 49 h 401"/>
                <a:gd name="T20" fmla="*/ 2 w 678"/>
                <a:gd name="T21" fmla="*/ 48 h 401"/>
                <a:gd name="T22" fmla="*/ 9 w 678"/>
                <a:gd name="T23" fmla="*/ 46 h 401"/>
                <a:gd name="T24" fmla="*/ 19 w 678"/>
                <a:gd name="T25" fmla="*/ 42 h 401"/>
                <a:gd name="T26" fmla="*/ 34 w 678"/>
                <a:gd name="T27" fmla="*/ 37 h 401"/>
                <a:gd name="T28" fmla="*/ 53 w 678"/>
                <a:gd name="T29" fmla="*/ 31 h 401"/>
                <a:gd name="T30" fmla="*/ 77 w 678"/>
                <a:gd name="T31" fmla="*/ 25 h 401"/>
                <a:gd name="T32" fmla="*/ 104 w 678"/>
                <a:gd name="T33" fmla="*/ 18 h 401"/>
                <a:gd name="T34" fmla="*/ 135 w 678"/>
                <a:gd name="T35" fmla="*/ 13 h 401"/>
                <a:gd name="T36" fmla="*/ 171 w 678"/>
                <a:gd name="T37" fmla="*/ 8 h 401"/>
                <a:gd name="T38" fmla="*/ 211 w 678"/>
                <a:gd name="T39" fmla="*/ 4 h 401"/>
                <a:gd name="T40" fmla="*/ 255 w 678"/>
                <a:gd name="T41" fmla="*/ 1 h 401"/>
                <a:gd name="T42" fmla="*/ 303 w 678"/>
                <a:gd name="T43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8" h="401">
                  <a:moveTo>
                    <a:pt x="303" y="0"/>
                  </a:moveTo>
                  <a:lnTo>
                    <a:pt x="355" y="1"/>
                  </a:lnTo>
                  <a:lnTo>
                    <a:pt x="412" y="5"/>
                  </a:lnTo>
                  <a:lnTo>
                    <a:pt x="472" y="10"/>
                  </a:lnTo>
                  <a:lnTo>
                    <a:pt x="537" y="21"/>
                  </a:lnTo>
                  <a:lnTo>
                    <a:pt x="605" y="33"/>
                  </a:lnTo>
                  <a:lnTo>
                    <a:pt x="678" y="49"/>
                  </a:lnTo>
                  <a:lnTo>
                    <a:pt x="678" y="401"/>
                  </a:lnTo>
                  <a:lnTo>
                    <a:pt x="0" y="281"/>
                  </a:lnTo>
                  <a:lnTo>
                    <a:pt x="0" y="49"/>
                  </a:lnTo>
                  <a:lnTo>
                    <a:pt x="2" y="48"/>
                  </a:lnTo>
                  <a:lnTo>
                    <a:pt x="9" y="46"/>
                  </a:lnTo>
                  <a:lnTo>
                    <a:pt x="19" y="42"/>
                  </a:lnTo>
                  <a:lnTo>
                    <a:pt x="34" y="37"/>
                  </a:lnTo>
                  <a:lnTo>
                    <a:pt x="53" y="31"/>
                  </a:lnTo>
                  <a:lnTo>
                    <a:pt x="77" y="25"/>
                  </a:lnTo>
                  <a:lnTo>
                    <a:pt x="104" y="18"/>
                  </a:lnTo>
                  <a:lnTo>
                    <a:pt x="135" y="13"/>
                  </a:lnTo>
                  <a:lnTo>
                    <a:pt x="171" y="8"/>
                  </a:lnTo>
                  <a:lnTo>
                    <a:pt x="211" y="4"/>
                  </a:lnTo>
                  <a:lnTo>
                    <a:pt x="255" y="1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xmlns="" id="{9F5F6E72-CF5E-4E7A-91BE-675C43AAF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9458" y="4357026"/>
              <a:ext cx="3038245" cy="1915075"/>
            </a:xfrm>
            <a:custGeom>
              <a:avLst/>
              <a:gdLst>
                <a:gd name="T0" fmla="*/ 2749 w 3100"/>
                <a:gd name="T1" fmla="*/ 5 h 1954"/>
                <a:gd name="T2" fmla="*/ 2950 w 3100"/>
                <a:gd name="T3" fmla="*/ 38 h 1954"/>
                <a:gd name="T4" fmla="*/ 3100 w 3100"/>
                <a:gd name="T5" fmla="*/ 1503 h 1954"/>
                <a:gd name="T6" fmla="*/ 3100 w 3100"/>
                <a:gd name="T7" fmla="*/ 1520 h 1954"/>
                <a:gd name="T8" fmla="*/ 3098 w 3100"/>
                <a:gd name="T9" fmla="*/ 1563 h 1954"/>
                <a:gd name="T10" fmla="*/ 3088 w 3100"/>
                <a:gd name="T11" fmla="*/ 1624 h 1954"/>
                <a:gd name="T12" fmla="*/ 3065 w 3100"/>
                <a:gd name="T13" fmla="*/ 1695 h 1954"/>
                <a:gd name="T14" fmla="*/ 3024 w 3100"/>
                <a:gd name="T15" fmla="*/ 1765 h 1954"/>
                <a:gd name="T16" fmla="*/ 2963 w 3100"/>
                <a:gd name="T17" fmla="*/ 1828 h 1954"/>
                <a:gd name="T18" fmla="*/ 2873 w 3100"/>
                <a:gd name="T19" fmla="*/ 1873 h 1954"/>
                <a:gd name="T20" fmla="*/ 2752 w 3100"/>
                <a:gd name="T21" fmla="*/ 1893 h 1954"/>
                <a:gd name="T22" fmla="*/ 2536 w 3100"/>
                <a:gd name="T23" fmla="*/ 1880 h 1954"/>
                <a:gd name="T24" fmla="*/ 2330 w 3100"/>
                <a:gd name="T25" fmla="*/ 1859 h 1954"/>
                <a:gd name="T26" fmla="*/ 2181 w 3100"/>
                <a:gd name="T27" fmla="*/ 1838 h 1954"/>
                <a:gd name="T28" fmla="*/ 2090 w 3100"/>
                <a:gd name="T29" fmla="*/ 1821 h 1954"/>
                <a:gd name="T30" fmla="*/ 2059 w 3100"/>
                <a:gd name="T31" fmla="*/ 1814 h 1954"/>
                <a:gd name="T32" fmla="*/ 185 w 3100"/>
                <a:gd name="T33" fmla="*/ 1951 h 1954"/>
                <a:gd name="T34" fmla="*/ 170 w 3100"/>
                <a:gd name="T35" fmla="*/ 1905 h 1954"/>
                <a:gd name="T36" fmla="*/ 143 w 3100"/>
                <a:gd name="T37" fmla="*/ 1812 h 1954"/>
                <a:gd name="T38" fmla="*/ 109 w 3100"/>
                <a:gd name="T39" fmla="*/ 1681 h 1954"/>
                <a:gd name="T40" fmla="*/ 72 w 3100"/>
                <a:gd name="T41" fmla="*/ 1522 h 1954"/>
                <a:gd name="T42" fmla="*/ 38 w 3100"/>
                <a:gd name="T43" fmla="*/ 1344 h 1954"/>
                <a:gd name="T44" fmla="*/ 13 w 3100"/>
                <a:gd name="T45" fmla="*/ 1155 h 1954"/>
                <a:gd name="T46" fmla="*/ 0 w 3100"/>
                <a:gd name="T47" fmla="*/ 966 h 1954"/>
                <a:gd name="T48" fmla="*/ 8 w 3100"/>
                <a:gd name="T49" fmla="*/ 757 h 1954"/>
                <a:gd name="T50" fmla="*/ 39 w 3100"/>
                <a:gd name="T51" fmla="*/ 563 h 1954"/>
                <a:gd name="T52" fmla="*/ 81 w 3100"/>
                <a:gd name="T53" fmla="*/ 405 h 1954"/>
                <a:gd name="T54" fmla="*/ 126 w 3100"/>
                <a:gd name="T55" fmla="*/ 285 h 1954"/>
                <a:gd name="T56" fmla="*/ 164 w 3100"/>
                <a:gd name="T57" fmla="*/ 206 h 1954"/>
                <a:gd name="T58" fmla="*/ 185 w 3100"/>
                <a:gd name="T59" fmla="*/ 169 h 1954"/>
                <a:gd name="T60" fmla="*/ 201 w 3100"/>
                <a:gd name="T61" fmla="*/ 168 h 1954"/>
                <a:gd name="T62" fmla="*/ 273 w 3100"/>
                <a:gd name="T63" fmla="*/ 176 h 1954"/>
                <a:gd name="T64" fmla="*/ 386 w 3100"/>
                <a:gd name="T65" fmla="*/ 192 h 1954"/>
                <a:gd name="T66" fmla="*/ 526 w 3100"/>
                <a:gd name="T67" fmla="*/ 215 h 1954"/>
                <a:gd name="T68" fmla="*/ 675 w 3100"/>
                <a:gd name="T69" fmla="*/ 244 h 1954"/>
                <a:gd name="T70" fmla="*/ 816 w 3100"/>
                <a:gd name="T71" fmla="*/ 280 h 1954"/>
                <a:gd name="T72" fmla="*/ 932 w 3100"/>
                <a:gd name="T73" fmla="*/ 322 h 1954"/>
                <a:gd name="T74" fmla="*/ 1041 w 3100"/>
                <a:gd name="T75" fmla="*/ 377 h 1954"/>
                <a:gd name="T76" fmla="*/ 1153 w 3100"/>
                <a:gd name="T77" fmla="*/ 442 h 1954"/>
                <a:gd name="T78" fmla="*/ 1261 w 3100"/>
                <a:gd name="T79" fmla="*/ 508 h 1954"/>
                <a:gd name="T80" fmla="*/ 1355 w 3100"/>
                <a:gd name="T81" fmla="*/ 568 h 1954"/>
                <a:gd name="T82" fmla="*/ 1423 w 3100"/>
                <a:gd name="T83" fmla="*/ 615 h 1954"/>
                <a:gd name="T84" fmla="*/ 1458 w 3100"/>
                <a:gd name="T85" fmla="*/ 639 h 1954"/>
                <a:gd name="T86" fmla="*/ 2315 w 3100"/>
                <a:gd name="T87" fmla="*/ 50 h 1954"/>
                <a:gd name="T88" fmla="*/ 2341 w 3100"/>
                <a:gd name="T89" fmla="*/ 41 h 1954"/>
                <a:gd name="T90" fmla="*/ 2415 w 3100"/>
                <a:gd name="T91" fmla="*/ 22 h 1954"/>
                <a:gd name="T92" fmla="*/ 2533 w 3100"/>
                <a:gd name="T93" fmla="*/ 5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00" h="1954">
                  <a:moveTo>
                    <a:pt x="2633" y="0"/>
                  </a:moveTo>
                  <a:lnTo>
                    <a:pt x="2690" y="0"/>
                  </a:lnTo>
                  <a:lnTo>
                    <a:pt x="2749" y="5"/>
                  </a:lnTo>
                  <a:lnTo>
                    <a:pt x="2813" y="11"/>
                  </a:lnTo>
                  <a:lnTo>
                    <a:pt x="2880" y="23"/>
                  </a:lnTo>
                  <a:lnTo>
                    <a:pt x="2950" y="38"/>
                  </a:lnTo>
                  <a:lnTo>
                    <a:pt x="3024" y="57"/>
                  </a:lnTo>
                  <a:lnTo>
                    <a:pt x="3100" y="81"/>
                  </a:lnTo>
                  <a:lnTo>
                    <a:pt x="3100" y="1503"/>
                  </a:lnTo>
                  <a:lnTo>
                    <a:pt x="3100" y="1505"/>
                  </a:lnTo>
                  <a:lnTo>
                    <a:pt x="3100" y="1511"/>
                  </a:lnTo>
                  <a:lnTo>
                    <a:pt x="3100" y="1520"/>
                  </a:lnTo>
                  <a:lnTo>
                    <a:pt x="3100" y="1531"/>
                  </a:lnTo>
                  <a:lnTo>
                    <a:pt x="3099" y="1546"/>
                  </a:lnTo>
                  <a:lnTo>
                    <a:pt x="3098" y="1563"/>
                  </a:lnTo>
                  <a:lnTo>
                    <a:pt x="3095" y="1581"/>
                  </a:lnTo>
                  <a:lnTo>
                    <a:pt x="3092" y="1602"/>
                  </a:lnTo>
                  <a:lnTo>
                    <a:pt x="3088" y="1624"/>
                  </a:lnTo>
                  <a:lnTo>
                    <a:pt x="3081" y="1647"/>
                  </a:lnTo>
                  <a:lnTo>
                    <a:pt x="3074" y="1670"/>
                  </a:lnTo>
                  <a:lnTo>
                    <a:pt x="3065" y="1695"/>
                  </a:lnTo>
                  <a:lnTo>
                    <a:pt x="3053" y="1719"/>
                  </a:lnTo>
                  <a:lnTo>
                    <a:pt x="3040" y="1743"/>
                  </a:lnTo>
                  <a:lnTo>
                    <a:pt x="3024" y="1765"/>
                  </a:lnTo>
                  <a:lnTo>
                    <a:pt x="3007" y="1787"/>
                  </a:lnTo>
                  <a:lnTo>
                    <a:pt x="2985" y="1809"/>
                  </a:lnTo>
                  <a:lnTo>
                    <a:pt x="2963" y="1828"/>
                  </a:lnTo>
                  <a:lnTo>
                    <a:pt x="2935" y="1845"/>
                  </a:lnTo>
                  <a:lnTo>
                    <a:pt x="2906" y="1861"/>
                  </a:lnTo>
                  <a:lnTo>
                    <a:pt x="2873" y="1873"/>
                  </a:lnTo>
                  <a:lnTo>
                    <a:pt x="2836" y="1882"/>
                  </a:lnTo>
                  <a:lnTo>
                    <a:pt x="2797" y="1889"/>
                  </a:lnTo>
                  <a:lnTo>
                    <a:pt x="2752" y="1893"/>
                  </a:lnTo>
                  <a:lnTo>
                    <a:pt x="2703" y="1891"/>
                  </a:lnTo>
                  <a:lnTo>
                    <a:pt x="2617" y="1887"/>
                  </a:lnTo>
                  <a:lnTo>
                    <a:pt x="2536" y="1880"/>
                  </a:lnTo>
                  <a:lnTo>
                    <a:pt x="2461" y="1873"/>
                  </a:lnTo>
                  <a:lnTo>
                    <a:pt x="2392" y="1866"/>
                  </a:lnTo>
                  <a:lnTo>
                    <a:pt x="2330" y="1859"/>
                  </a:lnTo>
                  <a:lnTo>
                    <a:pt x="2274" y="1852"/>
                  </a:lnTo>
                  <a:lnTo>
                    <a:pt x="2224" y="1845"/>
                  </a:lnTo>
                  <a:lnTo>
                    <a:pt x="2181" y="1838"/>
                  </a:lnTo>
                  <a:lnTo>
                    <a:pt x="2143" y="1831"/>
                  </a:lnTo>
                  <a:lnTo>
                    <a:pt x="2114" y="1826"/>
                  </a:lnTo>
                  <a:lnTo>
                    <a:pt x="2090" y="1821"/>
                  </a:lnTo>
                  <a:lnTo>
                    <a:pt x="2073" y="1818"/>
                  </a:lnTo>
                  <a:lnTo>
                    <a:pt x="2063" y="1815"/>
                  </a:lnTo>
                  <a:lnTo>
                    <a:pt x="2059" y="1814"/>
                  </a:lnTo>
                  <a:lnTo>
                    <a:pt x="2059" y="1954"/>
                  </a:lnTo>
                  <a:lnTo>
                    <a:pt x="186" y="1954"/>
                  </a:lnTo>
                  <a:lnTo>
                    <a:pt x="185" y="1951"/>
                  </a:lnTo>
                  <a:lnTo>
                    <a:pt x="182" y="1941"/>
                  </a:lnTo>
                  <a:lnTo>
                    <a:pt x="177" y="1926"/>
                  </a:lnTo>
                  <a:lnTo>
                    <a:pt x="170" y="1905"/>
                  </a:lnTo>
                  <a:lnTo>
                    <a:pt x="163" y="1879"/>
                  </a:lnTo>
                  <a:lnTo>
                    <a:pt x="153" y="1847"/>
                  </a:lnTo>
                  <a:lnTo>
                    <a:pt x="143" y="1812"/>
                  </a:lnTo>
                  <a:lnTo>
                    <a:pt x="133" y="1772"/>
                  </a:lnTo>
                  <a:lnTo>
                    <a:pt x="122" y="1728"/>
                  </a:lnTo>
                  <a:lnTo>
                    <a:pt x="109" y="1681"/>
                  </a:lnTo>
                  <a:lnTo>
                    <a:pt x="97" y="1630"/>
                  </a:lnTo>
                  <a:lnTo>
                    <a:pt x="84" y="1578"/>
                  </a:lnTo>
                  <a:lnTo>
                    <a:pt x="72" y="1522"/>
                  </a:lnTo>
                  <a:lnTo>
                    <a:pt x="60" y="1464"/>
                  </a:lnTo>
                  <a:lnTo>
                    <a:pt x="49" y="1404"/>
                  </a:lnTo>
                  <a:lnTo>
                    <a:pt x="38" y="1344"/>
                  </a:lnTo>
                  <a:lnTo>
                    <a:pt x="28" y="1281"/>
                  </a:lnTo>
                  <a:lnTo>
                    <a:pt x="19" y="1219"/>
                  </a:lnTo>
                  <a:lnTo>
                    <a:pt x="13" y="1155"/>
                  </a:lnTo>
                  <a:lnTo>
                    <a:pt x="7" y="1091"/>
                  </a:lnTo>
                  <a:lnTo>
                    <a:pt x="2" y="1029"/>
                  </a:lnTo>
                  <a:lnTo>
                    <a:pt x="0" y="966"/>
                  </a:lnTo>
                  <a:lnTo>
                    <a:pt x="0" y="905"/>
                  </a:lnTo>
                  <a:lnTo>
                    <a:pt x="3" y="829"/>
                  </a:lnTo>
                  <a:lnTo>
                    <a:pt x="8" y="757"/>
                  </a:lnTo>
                  <a:lnTo>
                    <a:pt x="17" y="689"/>
                  </a:lnTo>
                  <a:lnTo>
                    <a:pt x="27" y="624"/>
                  </a:lnTo>
                  <a:lnTo>
                    <a:pt x="39" y="563"/>
                  </a:lnTo>
                  <a:lnTo>
                    <a:pt x="52" y="506"/>
                  </a:lnTo>
                  <a:lnTo>
                    <a:pt x="66" y="454"/>
                  </a:lnTo>
                  <a:lnTo>
                    <a:pt x="81" y="405"/>
                  </a:lnTo>
                  <a:lnTo>
                    <a:pt x="97" y="360"/>
                  </a:lnTo>
                  <a:lnTo>
                    <a:pt x="111" y="321"/>
                  </a:lnTo>
                  <a:lnTo>
                    <a:pt x="126" y="285"/>
                  </a:lnTo>
                  <a:lnTo>
                    <a:pt x="140" y="255"/>
                  </a:lnTo>
                  <a:lnTo>
                    <a:pt x="152" y="228"/>
                  </a:lnTo>
                  <a:lnTo>
                    <a:pt x="164" y="206"/>
                  </a:lnTo>
                  <a:lnTo>
                    <a:pt x="173" y="189"/>
                  </a:lnTo>
                  <a:lnTo>
                    <a:pt x="181" y="176"/>
                  </a:lnTo>
                  <a:lnTo>
                    <a:pt x="185" y="169"/>
                  </a:lnTo>
                  <a:lnTo>
                    <a:pt x="186" y="167"/>
                  </a:lnTo>
                  <a:lnTo>
                    <a:pt x="191" y="167"/>
                  </a:lnTo>
                  <a:lnTo>
                    <a:pt x="201" y="168"/>
                  </a:lnTo>
                  <a:lnTo>
                    <a:pt x="219" y="171"/>
                  </a:lnTo>
                  <a:lnTo>
                    <a:pt x="243" y="173"/>
                  </a:lnTo>
                  <a:lnTo>
                    <a:pt x="273" y="176"/>
                  </a:lnTo>
                  <a:lnTo>
                    <a:pt x="307" y="181"/>
                  </a:lnTo>
                  <a:lnTo>
                    <a:pt x="344" y="186"/>
                  </a:lnTo>
                  <a:lnTo>
                    <a:pt x="386" y="192"/>
                  </a:lnTo>
                  <a:lnTo>
                    <a:pt x="431" y="199"/>
                  </a:lnTo>
                  <a:lnTo>
                    <a:pt x="478" y="207"/>
                  </a:lnTo>
                  <a:lnTo>
                    <a:pt x="526" y="215"/>
                  </a:lnTo>
                  <a:lnTo>
                    <a:pt x="576" y="224"/>
                  </a:lnTo>
                  <a:lnTo>
                    <a:pt x="626" y="233"/>
                  </a:lnTo>
                  <a:lnTo>
                    <a:pt x="675" y="244"/>
                  </a:lnTo>
                  <a:lnTo>
                    <a:pt x="724" y="255"/>
                  </a:lnTo>
                  <a:lnTo>
                    <a:pt x="772" y="267"/>
                  </a:lnTo>
                  <a:lnTo>
                    <a:pt x="816" y="280"/>
                  </a:lnTo>
                  <a:lnTo>
                    <a:pt x="859" y="293"/>
                  </a:lnTo>
                  <a:lnTo>
                    <a:pt x="898" y="307"/>
                  </a:lnTo>
                  <a:lnTo>
                    <a:pt x="932" y="322"/>
                  </a:lnTo>
                  <a:lnTo>
                    <a:pt x="967" y="339"/>
                  </a:lnTo>
                  <a:lnTo>
                    <a:pt x="1003" y="357"/>
                  </a:lnTo>
                  <a:lnTo>
                    <a:pt x="1041" y="377"/>
                  </a:lnTo>
                  <a:lnTo>
                    <a:pt x="1078" y="398"/>
                  </a:lnTo>
                  <a:lnTo>
                    <a:pt x="1116" y="419"/>
                  </a:lnTo>
                  <a:lnTo>
                    <a:pt x="1153" y="442"/>
                  </a:lnTo>
                  <a:lnTo>
                    <a:pt x="1191" y="465"/>
                  </a:lnTo>
                  <a:lnTo>
                    <a:pt x="1226" y="487"/>
                  </a:lnTo>
                  <a:lnTo>
                    <a:pt x="1261" y="508"/>
                  </a:lnTo>
                  <a:lnTo>
                    <a:pt x="1294" y="530"/>
                  </a:lnTo>
                  <a:lnTo>
                    <a:pt x="1325" y="550"/>
                  </a:lnTo>
                  <a:lnTo>
                    <a:pt x="1355" y="568"/>
                  </a:lnTo>
                  <a:lnTo>
                    <a:pt x="1381" y="587"/>
                  </a:lnTo>
                  <a:lnTo>
                    <a:pt x="1403" y="601"/>
                  </a:lnTo>
                  <a:lnTo>
                    <a:pt x="1423" y="615"/>
                  </a:lnTo>
                  <a:lnTo>
                    <a:pt x="1439" y="625"/>
                  </a:lnTo>
                  <a:lnTo>
                    <a:pt x="1451" y="634"/>
                  </a:lnTo>
                  <a:lnTo>
                    <a:pt x="1458" y="639"/>
                  </a:lnTo>
                  <a:lnTo>
                    <a:pt x="1460" y="641"/>
                  </a:lnTo>
                  <a:lnTo>
                    <a:pt x="2315" y="975"/>
                  </a:lnTo>
                  <a:lnTo>
                    <a:pt x="2315" y="50"/>
                  </a:lnTo>
                  <a:lnTo>
                    <a:pt x="2318" y="49"/>
                  </a:lnTo>
                  <a:lnTo>
                    <a:pt x="2327" y="45"/>
                  </a:lnTo>
                  <a:lnTo>
                    <a:pt x="2341" y="41"/>
                  </a:lnTo>
                  <a:lnTo>
                    <a:pt x="2360" y="35"/>
                  </a:lnTo>
                  <a:lnTo>
                    <a:pt x="2385" y="28"/>
                  </a:lnTo>
                  <a:lnTo>
                    <a:pt x="2415" y="22"/>
                  </a:lnTo>
                  <a:lnTo>
                    <a:pt x="2450" y="15"/>
                  </a:lnTo>
                  <a:lnTo>
                    <a:pt x="2489" y="9"/>
                  </a:lnTo>
                  <a:lnTo>
                    <a:pt x="2533" y="5"/>
                  </a:lnTo>
                  <a:lnTo>
                    <a:pt x="2581" y="1"/>
                  </a:lnTo>
                  <a:lnTo>
                    <a:pt x="2633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xmlns="" id="{050F026C-2945-474A-9326-ED73A8A9C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305" y="3339204"/>
              <a:ext cx="177395" cy="4812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5" name="CuadroTexto 74">
            <a:extLst>
              <a:ext uri="{FF2B5EF4-FFF2-40B4-BE49-F238E27FC236}">
                <a16:creationId xmlns:a16="http://schemas.microsoft.com/office/drawing/2014/main" xmlns="" id="{5D7629CF-CCAC-4FE3-9E50-953DA4A024BA}"/>
              </a:ext>
            </a:extLst>
          </p:cNvPr>
          <p:cNvSpPr txBox="1"/>
          <p:nvPr/>
        </p:nvSpPr>
        <p:spPr>
          <a:xfrm rot="19896504">
            <a:off x="-19504" y="482853"/>
            <a:ext cx="1969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/>
              <a:t>VISIÓN ESTRATÉGICA</a:t>
            </a:r>
          </a:p>
        </p:txBody>
      </p:sp>
      <p:sp>
        <p:nvSpPr>
          <p:cNvPr id="76" name="Flecha: a la derecha 75">
            <a:extLst>
              <a:ext uri="{FF2B5EF4-FFF2-40B4-BE49-F238E27FC236}">
                <a16:creationId xmlns:a16="http://schemas.microsoft.com/office/drawing/2014/main" xmlns="" id="{FD3E9375-3C44-4035-AEBB-EB7E2E798CCF}"/>
              </a:ext>
            </a:extLst>
          </p:cNvPr>
          <p:cNvSpPr/>
          <p:nvPr/>
        </p:nvSpPr>
        <p:spPr>
          <a:xfrm rot="3648653">
            <a:off x="1088556" y="746760"/>
            <a:ext cx="356322" cy="53958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xmlns="" id="{2788908B-73C3-4DA5-AFA4-F075617D0112}"/>
              </a:ext>
            </a:extLst>
          </p:cNvPr>
          <p:cNvSpPr txBox="1"/>
          <p:nvPr/>
        </p:nvSpPr>
        <p:spPr>
          <a:xfrm>
            <a:off x="1504707" y="2330876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b="1" dirty="0">
                <a:solidFill>
                  <a:schemeClr val="bg1">
                    <a:lumMod val="50000"/>
                  </a:schemeClr>
                </a:solidFill>
              </a:rPr>
              <a:t>Arquitecto</a:t>
            </a:r>
          </a:p>
          <a:p>
            <a:pPr algn="ctr"/>
            <a:r>
              <a:rPr lang="es-CO" sz="1000" b="1" dirty="0">
                <a:solidFill>
                  <a:schemeClr val="bg1">
                    <a:lumMod val="50000"/>
                  </a:schemeClr>
                </a:solidFill>
              </a:rPr>
              <a:t>Especialista</a:t>
            </a:r>
          </a:p>
        </p:txBody>
      </p:sp>
      <p:pic>
        <p:nvPicPr>
          <p:cNvPr id="78" name="Picture 22" descr="Resultado de imagen para usuario icono">
            <a:extLst>
              <a:ext uri="{FF2B5EF4-FFF2-40B4-BE49-F238E27FC236}">
                <a16:creationId xmlns:a16="http://schemas.microsoft.com/office/drawing/2014/main" xmlns="" id="{F419E6FB-42F4-4C2E-A941-D28472F57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79" y="5685227"/>
            <a:ext cx="383797" cy="38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CuadroTexto 79">
            <a:extLst>
              <a:ext uri="{FF2B5EF4-FFF2-40B4-BE49-F238E27FC236}">
                <a16:creationId xmlns:a16="http://schemas.microsoft.com/office/drawing/2014/main" xmlns="" id="{8245A780-8F7B-48B8-81D9-24A6BD27BBBF}"/>
              </a:ext>
            </a:extLst>
          </p:cNvPr>
          <p:cNvSpPr txBox="1"/>
          <p:nvPr/>
        </p:nvSpPr>
        <p:spPr>
          <a:xfrm>
            <a:off x="493137" y="5677070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b="1" dirty="0">
                <a:solidFill>
                  <a:schemeClr val="bg1">
                    <a:lumMod val="50000"/>
                  </a:schemeClr>
                </a:solidFill>
              </a:rPr>
              <a:t>Arquitecto</a:t>
            </a:r>
          </a:p>
          <a:p>
            <a:pPr algn="ctr"/>
            <a:r>
              <a:rPr lang="es-CO" sz="1000" b="1" dirty="0">
                <a:solidFill>
                  <a:schemeClr val="bg1">
                    <a:lumMod val="50000"/>
                  </a:schemeClr>
                </a:solidFill>
              </a:rPr>
              <a:t>Especialista</a:t>
            </a:r>
          </a:p>
        </p:txBody>
      </p:sp>
      <p:sp>
        <p:nvSpPr>
          <p:cNvPr id="81" name="Rectangle 9">
            <a:extLst>
              <a:ext uri="{FF2B5EF4-FFF2-40B4-BE49-F238E27FC236}">
                <a16:creationId xmlns:a16="http://schemas.microsoft.com/office/drawing/2014/main" xmlns="" id="{618819EF-2281-4644-B373-30650AA643F9}"/>
              </a:ext>
            </a:extLst>
          </p:cNvPr>
          <p:cNvSpPr/>
          <p:nvPr/>
        </p:nvSpPr>
        <p:spPr>
          <a:xfrm>
            <a:off x="1352642" y="5685227"/>
            <a:ext cx="2902604" cy="4001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altLang="ko-KR" sz="1600" dirty="0"/>
              <a:t>Apoyo en ejercicio Arquitectura Empresarial</a:t>
            </a:r>
            <a:endParaRPr lang="ko-KR" altLang="en-US" sz="1600" dirty="0"/>
          </a:p>
        </p:txBody>
      </p:sp>
      <p:pic>
        <p:nvPicPr>
          <p:cNvPr id="82" name="Picture 22" descr="Resultado de imagen para usuario icono">
            <a:extLst>
              <a:ext uri="{FF2B5EF4-FFF2-40B4-BE49-F238E27FC236}">
                <a16:creationId xmlns:a16="http://schemas.microsoft.com/office/drawing/2014/main" xmlns="" id="{5060900A-3BC7-41B1-8754-BA75754FB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79" y="6179143"/>
            <a:ext cx="383797" cy="38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CuadroTexto 82">
            <a:extLst>
              <a:ext uri="{FF2B5EF4-FFF2-40B4-BE49-F238E27FC236}">
                <a16:creationId xmlns:a16="http://schemas.microsoft.com/office/drawing/2014/main" xmlns="" id="{A2037191-A2D1-44DB-BEC4-326A593AA5E2}"/>
              </a:ext>
            </a:extLst>
          </p:cNvPr>
          <p:cNvSpPr txBox="1"/>
          <p:nvPr/>
        </p:nvSpPr>
        <p:spPr>
          <a:xfrm>
            <a:off x="427415" y="6170986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b="1" dirty="0">
                <a:solidFill>
                  <a:schemeClr val="bg1">
                    <a:lumMod val="50000"/>
                  </a:schemeClr>
                </a:solidFill>
              </a:rPr>
              <a:t>Arquitecto</a:t>
            </a:r>
          </a:p>
          <a:p>
            <a:pPr algn="ctr"/>
            <a:r>
              <a:rPr lang="es-CO" sz="1000" b="1" dirty="0">
                <a:solidFill>
                  <a:schemeClr val="bg1">
                    <a:lumMod val="50000"/>
                  </a:schemeClr>
                </a:solidFill>
              </a:rPr>
              <a:t>de Innovación</a:t>
            </a:r>
          </a:p>
        </p:txBody>
      </p:sp>
      <p:sp>
        <p:nvSpPr>
          <p:cNvPr id="84" name="Rectangle 9">
            <a:extLst>
              <a:ext uri="{FF2B5EF4-FFF2-40B4-BE49-F238E27FC236}">
                <a16:creationId xmlns:a16="http://schemas.microsoft.com/office/drawing/2014/main" xmlns="" id="{B91BBEAA-FFD5-46E8-9C33-99AD1FC4269C}"/>
              </a:ext>
            </a:extLst>
          </p:cNvPr>
          <p:cNvSpPr/>
          <p:nvPr/>
        </p:nvSpPr>
        <p:spPr>
          <a:xfrm>
            <a:off x="1352642" y="6179143"/>
            <a:ext cx="2902604" cy="4001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altLang="ko-KR" sz="1600" dirty="0"/>
              <a:t>Apoyo: exploraciones, investigaciones, listas largas.</a:t>
            </a:r>
            <a:endParaRPr lang="ko-KR" altLang="en-US" sz="1600" dirty="0"/>
          </a:p>
        </p:txBody>
      </p:sp>
      <p:pic>
        <p:nvPicPr>
          <p:cNvPr id="85" name="Picture 22" descr="Resultado de imagen para usuario icono">
            <a:extLst>
              <a:ext uri="{FF2B5EF4-FFF2-40B4-BE49-F238E27FC236}">
                <a16:creationId xmlns:a16="http://schemas.microsoft.com/office/drawing/2014/main" xmlns="" id="{74D1ADB8-FBA5-423C-A8CE-FBB802353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315" y="5685836"/>
            <a:ext cx="325855" cy="32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CuadroTexto 85">
            <a:extLst>
              <a:ext uri="{FF2B5EF4-FFF2-40B4-BE49-F238E27FC236}">
                <a16:creationId xmlns:a16="http://schemas.microsoft.com/office/drawing/2014/main" xmlns="" id="{CEBC4E68-1A1E-48E7-AFCE-52006BBF1198}"/>
              </a:ext>
            </a:extLst>
          </p:cNvPr>
          <p:cNvSpPr txBox="1"/>
          <p:nvPr/>
        </p:nvSpPr>
        <p:spPr>
          <a:xfrm>
            <a:off x="5859472" y="561973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900" b="1" dirty="0">
                <a:solidFill>
                  <a:schemeClr val="bg1">
                    <a:lumMod val="50000"/>
                  </a:schemeClr>
                </a:solidFill>
              </a:rPr>
              <a:t>Arquitecto</a:t>
            </a:r>
          </a:p>
          <a:p>
            <a:pPr algn="ctr"/>
            <a:r>
              <a:rPr lang="es-CO" sz="900" b="1" dirty="0">
                <a:solidFill>
                  <a:schemeClr val="bg1">
                    <a:lumMod val="50000"/>
                  </a:schemeClr>
                </a:solidFill>
              </a:rPr>
              <a:t>Empresarial</a:t>
            </a:r>
          </a:p>
        </p:txBody>
      </p:sp>
      <p:sp>
        <p:nvSpPr>
          <p:cNvPr id="87" name="Rectangle 9">
            <a:extLst>
              <a:ext uri="{FF2B5EF4-FFF2-40B4-BE49-F238E27FC236}">
                <a16:creationId xmlns:a16="http://schemas.microsoft.com/office/drawing/2014/main" xmlns="" id="{871C222B-F31D-49D9-B20C-3E85980ACF42}"/>
              </a:ext>
            </a:extLst>
          </p:cNvPr>
          <p:cNvSpPr/>
          <p:nvPr/>
        </p:nvSpPr>
        <p:spPr>
          <a:xfrm>
            <a:off x="6697336" y="5680147"/>
            <a:ext cx="2902604" cy="2248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altLang="ko-KR" sz="1600" dirty="0"/>
              <a:t>Apoyo estratégico</a:t>
            </a:r>
            <a:endParaRPr lang="ko-KR" altLang="en-US" sz="1600" dirty="0"/>
          </a:p>
        </p:txBody>
      </p:sp>
      <p:pic>
        <p:nvPicPr>
          <p:cNvPr id="91" name="Picture 22" descr="Resultado de imagen para usuario icono">
            <a:extLst>
              <a:ext uri="{FF2B5EF4-FFF2-40B4-BE49-F238E27FC236}">
                <a16:creationId xmlns:a16="http://schemas.microsoft.com/office/drawing/2014/main" xmlns="" id="{B25378AF-9A53-484C-829D-30D28FFCE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315" y="6100259"/>
            <a:ext cx="325855" cy="32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>
            <a:extLst>
              <a:ext uri="{FF2B5EF4-FFF2-40B4-BE49-F238E27FC236}">
                <a16:creationId xmlns:a16="http://schemas.microsoft.com/office/drawing/2014/main" xmlns="" id="{BF9DEDB6-F935-4C19-8C3E-059025F761F7}"/>
              </a:ext>
            </a:extLst>
          </p:cNvPr>
          <p:cNvSpPr txBox="1"/>
          <p:nvPr/>
        </p:nvSpPr>
        <p:spPr>
          <a:xfrm>
            <a:off x="5852259" y="603416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900" b="1" dirty="0">
                <a:solidFill>
                  <a:schemeClr val="bg1">
                    <a:lumMod val="50000"/>
                  </a:schemeClr>
                </a:solidFill>
              </a:rPr>
              <a:t>Arquitecto</a:t>
            </a:r>
          </a:p>
          <a:p>
            <a:pPr algn="ctr"/>
            <a:r>
              <a:rPr lang="es-CO" sz="900" b="1" dirty="0">
                <a:solidFill>
                  <a:schemeClr val="bg1">
                    <a:lumMod val="50000"/>
                  </a:schemeClr>
                </a:solidFill>
              </a:rPr>
              <a:t>Especialista</a:t>
            </a:r>
          </a:p>
        </p:txBody>
      </p:sp>
      <p:sp>
        <p:nvSpPr>
          <p:cNvPr id="93" name="Rectangle 9">
            <a:extLst>
              <a:ext uri="{FF2B5EF4-FFF2-40B4-BE49-F238E27FC236}">
                <a16:creationId xmlns:a16="http://schemas.microsoft.com/office/drawing/2014/main" xmlns="" id="{21EBD1BA-74B5-490B-BAD1-ECB1FAE98A72}"/>
              </a:ext>
            </a:extLst>
          </p:cNvPr>
          <p:cNvSpPr/>
          <p:nvPr/>
        </p:nvSpPr>
        <p:spPr>
          <a:xfrm>
            <a:off x="6697336" y="6094570"/>
            <a:ext cx="2902604" cy="2248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altLang="ko-KR" sz="1600" dirty="0"/>
              <a:t>Apoyo en líneas transversales AE</a:t>
            </a:r>
            <a:endParaRPr lang="ko-KR" altLang="en-US" sz="1600" dirty="0"/>
          </a:p>
        </p:txBody>
      </p:sp>
      <p:pic>
        <p:nvPicPr>
          <p:cNvPr id="94" name="Picture 22" descr="Resultado de imagen para usuario icono">
            <a:extLst>
              <a:ext uri="{FF2B5EF4-FFF2-40B4-BE49-F238E27FC236}">
                <a16:creationId xmlns:a16="http://schemas.microsoft.com/office/drawing/2014/main" xmlns="" id="{3571B473-A546-4D72-8479-F570DC837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04" y="6487592"/>
            <a:ext cx="325855" cy="32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CuadroTexto 94">
            <a:extLst>
              <a:ext uri="{FF2B5EF4-FFF2-40B4-BE49-F238E27FC236}">
                <a16:creationId xmlns:a16="http://schemas.microsoft.com/office/drawing/2014/main" xmlns="" id="{5D93C0AD-AA49-444B-B6AD-FE66BB1E2AD1}"/>
              </a:ext>
            </a:extLst>
          </p:cNvPr>
          <p:cNvSpPr txBox="1"/>
          <p:nvPr/>
        </p:nvSpPr>
        <p:spPr>
          <a:xfrm>
            <a:off x="5870299" y="6421493"/>
            <a:ext cx="71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900" b="1" dirty="0">
                <a:solidFill>
                  <a:schemeClr val="bg1">
                    <a:lumMod val="50000"/>
                  </a:schemeClr>
                </a:solidFill>
              </a:rPr>
              <a:t>Arquitecto</a:t>
            </a:r>
          </a:p>
          <a:p>
            <a:pPr algn="ctr"/>
            <a:r>
              <a:rPr lang="es-CO" sz="900" b="1" dirty="0">
                <a:solidFill>
                  <a:schemeClr val="bg1">
                    <a:lumMod val="50000"/>
                  </a:schemeClr>
                </a:solidFill>
              </a:rPr>
              <a:t>Innovación</a:t>
            </a:r>
          </a:p>
        </p:txBody>
      </p:sp>
      <p:sp>
        <p:nvSpPr>
          <p:cNvPr id="96" name="Rectangle 9">
            <a:extLst>
              <a:ext uri="{FF2B5EF4-FFF2-40B4-BE49-F238E27FC236}">
                <a16:creationId xmlns:a16="http://schemas.microsoft.com/office/drawing/2014/main" xmlns="" id="{10059707-4225-464F-ADC5-2B7C52A34713}"/>
              </a:ext>
            </a:extLst>
          </p:cNvPr>
          <p:cNvSpPr/>
          <p:nvPr/>
        </p:nvSpPr>
        <p:spPr>
          <a:xfrm>
            <a:off x="6687325" y="6481903"/>
            <a:ext cx="2902604" cy="2248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altLang="ko-KR" sz="1600" dirty="0"/>
              <a:t>Apoyo </a:t>
            </a:r>
            <a:r>
              <a:rPr lang="es-CO" altLang="ko-KR" sz="1600" dirty="0" err="1"/>
              <a:t>PoCs</a:t>
            </a:r>
            <a:r>
              <a:rPr lang="es-CO" altLang="ko-KR" sz="1600" dirty="0"/>
              <a:t>, Pilotos, Negocio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61382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47" grpId="0" animBg="1"/>
      <p:bldP spid="48" grpId="0" animBg="1"/>
      <p:bldP spid="49" grpId="0" animBg="1"/>
      <p:bldP spid="50" grpId="0" animBg="1"/>
      <p:bldP spid="52" grpId="0"/>
      <p:bldP spid="53" grpId="0"/>
      <p:bldP spid="55" grpId="0" animBg="1"/>
      <p:bldP spid="75" grpId="0"/>
      <p:bldP spid="76" grpId="0" animBg="1"/>
      <p:bldP spid="77" grpId="0"/>
      <p:bldP spid="80" grpId="0"/>
      <p:bldP spid="81" grpId="0" animBg="1"/>
      <p:bldP spid="83" grpId="0"/>
      <p:bldP spid="84" grpId="0" animBg="1"/>
      <p:bldP spid="86" grpId="0"/>
      <p:bldP spid="87" grpId="0" animBg="1"/>
      <p:bldP spid="92" grpId="0"/>
      <p:bldP spid="93" grpId="0" animBg="1"/>
      <p:bldP spid="95" grpId="0"/>
      <p:bldP spid="9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9331287" y="-2038121"/>
            <a:ext cx="4836405" cy="4076241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6" descr="Image result for bancolombia png">
            <a:extLst>
              <a:ext uri="{FF2B5EF4-FFF2-40B4-BE49-F238E27FC236}">
                <a16:creationId xmlns:a16="http://schemas.microsoft.com/office/drawing/2014/main" xmlns="" id="{5940562B-5C2A-7A4E-8DB7-693E3E6D5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557" y="-245457"/>
            <a:ext cx="2202622" cy="110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9" name="Group 148">
            <a:extLst>
              <a:ext uri="{FF2B5EF4-FFF2-40B4-BE49-F238E27FC236}">
                <a16:creationId xmlns:a16="http://schemas.microsoft.com/office/drawing/2014/main" xmlns="" id="{5760EA5E-248B-104A-9CE5-BAB91B62CB61}"/>
              </a:ext>
            </a:extLst>
          </p:cNvPr>
          <p:cNvGrpSpPr/>
          <p:nvPr/>
        </p:nvGrpSpPr>
        <p:grpSpPr>
          <a:xfrm>
            <a:off x="133117" y="95247"/>
            <a:ext cx="3704019" cy="903383"/>
            <a:chOff x="2667010" y="1931768"/>
            <a:chExt cx="3704019" cy="903383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xmlns="" id="{9F84F0DC-3998-EC4F-B448-C757985B7F90}"/>
                </a:ext>
              </a:extLst>
            </p:cNvPr>
            <p:cNvGrpSpPr/>
            <p:nvPr/>
          </p:nvGrpSpPr>
          <p:grpSpPr>
            <a:xfrm>
              <a:off x="2667010" y="1931768"/>
              <a:ext cx="3704019" cy="903383"/>
              <a:chOff x="2007278" y="2179064"/>
              <a:chExt cx="3704019" cy="903383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xmlns="" id="{FF8F1CA9-FF8B-FF4C-BEB1-3E11B96AD67F}"/>
                  </a:ext>
                </a:extLst>
              </p:cNvPr>
              <p:cNvSpPr txBox="1"/>
              <p:nvPr/>
            </p:nvSpPr>
            <p:spPr>
              <a:xfrm>
                <a:off x="2957438" y="2276812"/>
                <a:ext cx="275385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2000" b="1" spc="-15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Estructura del Area   Propuesta </a:t>
                </a:r>
              </a:p>
            </p:txBody>
          </p: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xmlns="" id="{0C9449D2-8711-734F-AAEB-8F619B7FA3B2}"/>
                  </a:ext>
                </a:extLst>
              </p:cNvPr>
              <p:cNvGrpSpPr/>
              <p:nvPr/>
            </p:nvGrpSpPr>
            <p:grpSpPr>
              <a:xfrm>
                <a:off x="2007278" y="2179064"/>
                <a:ext cx="870332" cy="903383"/>
                <a:chOff x="2007278" y="2179064"/>
                <a:chExt cx="870332" cy="903383"/>
              </a:xfrm>
            </p:grpSpPr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xmlns="" id="{5388E269-2C31-5A41-B4F5-5CABE6217E64}"/>
                    </a:ext>
                  </a:extLst>
                </p:cNvPr>
                <p:cNvSpPr/>
                <p:nvPr/>
              </p:nvSpPr>
              <p:spPr>
                <a:xfrm>
                  <a:off x="2007278" y="2179064"/>
                  <a:ext cx="870332" cy="90338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grpSp>
              <p:nvGrpSpPr>
                <p:cNvPr id="175" name="Group 11">
                  <a:extLst>
                    <a:ext uri="{FF2B5EF4-FFF2-40B4-BE49-F238E27FC236}">
                      <a16:creationId xmlns:a16="http://schemas.microsoft.com/office/drawing/2014/main" xmlns="" id="{BC955758-8660-F341-8F0A-72995163B01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371573" y="2432859"/>
                  <a:ext cx="141742" cy="348082"/>
                  <a:chOff x="3206" y="174"/>
                  <a:chExt cx="915" cy="2247"/>
                </a:xfrm>
                <a:solidFill>
                  <a:schemeClr val="bg1"/>
                </a:solidFill>
              </p:grpSpPr>
              <p:sp>
                <p:nvSpPr>
                  <p:cNvPr id="176" name="Freeform 14">
                    <a:extLst>
                      <a:ext uri="{FF2B5EF4-FFF2-40B4-BE49-F238E27FC236}">
                        <a16:creationId xmlns:a16="http://schemas.microsoft.com/office/drawing/2014/main" xmlns="" id="{0A123F6C-B646-3949-B977-90C974F7B6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60" y="174"/>
                    <a:ext cx="96" cy="301"/>
                  </a:xfrm>
                  <a:custGeom>
                    <a:avLst/>
                    <a:gdLst>
                      <a:gd name="T0" fmla="*/ 96 w 193"/>
                      <a:gd name="T1" fmla="*/ 0 h 603"/>
                      <a:gd name="T2" fmla="*/ 126 w 193"/>
                      <a:gd name="T3" fmla="*/ 6 h 603"/>
                      <a:gd name="T4" fmla="*/ 153 w 193"/>
                      <a:gd name="T5" fmla="*/ 20 h 603"/>
                      <a:gd name="T6" fmla="*/ 173 w 193"/>
                      <a:gd name="T7" fmla="*/ 40 h 603"/>
                      <a:gd name="T8" fmla="*/ 188 w 193"/>
                      <a:gd name="T9" fmla="*/ 67 h 603"/>
                      <a:gd name="T10" fmla="*/ 193 w 193"/>
                      <a:gd name="T11" fmla="*/ 98 h 603"/>
                      <a:gd name="T12" fmla="*/ 193 w 193"/>
                      <a:gd name="T13" fmla="*/ 507 h 603"/>
                      <a:gd name="T14" fmla="*/ 188 w 193"/>
                      <a:gd name="T15" fmla="*/ 538 h 603"/>
                      <a:gd name="T16" fmla="*/ 173 w 193"/>
                      <a:gd name="T17" fmla="*/ 563 h 603"/>
                      <a:gd name="T18" fmla="*/ 153 w 193"/>
                      <a:gd name="T19" fmla="*/ 585 h 603"/>
                      <a:gd name="T20" fmla="*/ 126 w 193"/>
                      <a:gd name="T21" fmla="*/ 597 h 603"/>
                      <a:gd name="T22" fmla="*/ 96 w 193"/>
                      <a:gd name="T23" fmla="*/ 603 h 603"/>
                      <a:gd name="T24" fmla="*/ 67 w 193"/>
                      <a:gd name="T25" fmla="*/ 597 h 603"/>
                      <a:gd name="T26" fmla="*/ 40 w 193"/>
                      <a:gd name="T27" fmla="*/ 585 h 603"/>
                      <a:gd name="T28" fmla="*/ 18 w 193"/>
                      <a:gd name="T29" fmla="*/ 563 h 603"/>
                      <a:gd name="T30" fmla="*/ 6 w 193"/>
                      <a:gd name="T31" fmla="*/ 538 h 603"/>
                      <a:gd name="T32" fmla="*/ 0 w 193"/>
                      <a:gd name="T33" fmla="*/ 507 h 603"/>
                      <a:gd name="T34" fmla="*/ 0 w 193"/>
                      <a:gd name="T35" fmla="*/ 98 h 603"/>
                      <a:gd name="T36" fmla="*/ 6 w 193"/>
                      <a:gd name="T37" fmla="*/ 67 h 603"/>
                      <a:gd name="T38" fmla="*/ 18 w 193"/>
                      <a:gd name="T39" fmla="*/ 40 h 603"/>
                      <a:gd name="T40" fmla="*/ 40 w 193"/>
                      <a:gd name="T41" fmla="*/ 20 h 603"/>
                      <a:gd name="T42" fmla="*/ 67 w 193"/>
                      <a:gd name="T43" fmla="*/ 6 h 603"/>
                      <a:gd name="T44" fmla="*/ 96 w 193"/>
                      <a:gd name="T45" fmla="*/ 0 h 6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93" h="603">
                        <a:moveTo>
                          <a:pt x="96" y="0"/>
                        </a:moveTo>
                        <a:lnTo>
                          <a:pt x="126" y="6"/>
                        </a:lnTo>
                        <a:lnTo>
                          <a:pt x="153" y="20"/>
                        </a:lnTo>
                        <a:lnTo>
                          <a:pt x="173" y="40"/>
                        </a:lnTo>
                        <a:lnTo>
                          <a:pt x="188" y="67"/>
                        </a:lnTo>
                        <a:lnTo>
                          <a:pt x="193" y="98"/>
                        </a:lnTo>
                        <a:lnTo>
                          <a:pt x="193" y="507"/>
                        </a:lnTo>
                        <a:lnTo>
                          <a:pt x="188" y="538"/>
                        </a:lnTo>
                        <a:lnTo>
                          <a:pt x="173" y="563"/>
                        </a:lnTo>
                        <a:lnTo>
                          <a:pt x="153" y="585"/>
                        </a:lnTo>
                        <a:lnTo>
                          <a:pt x="126" y="597"/>
                        </a:lnTo>
                        <a:lnTo>
                          <a:pt x="96" y="603"/>
                        </a:lnTo>
                        <a:lnTo>
                          <a:pt x="67" y="597"/>
                        </a:lnTo>
                        <a:lnTo>
                          <a:pt x="40" y="585"/>
                        </a:lnTo>
                        <a:lnTo>
                          <a:pt x="18" y="563"/>
                        </a:lnTo>
                        <a:lnTo>
                          <a:pt x="6" y="538"/>
                        </a:lnTo>
                        <a:lnTo>
                          <a:pt x="0" y="507"/>
                        </a:lnTo>
                        <a:lnTo>
                          <a:pt x="0" y="98"/>
                        </a:lnTo>
                        <a:lnTo>
                          <a:pt x="6" y="67"/>
                        </a:lnTo>
                        <a:lnTo>
                          <a:pt x="18" y="40"/>
                        </a:lnTo>
                        <a:lnTo>
                          <a:pt x="40" y="20"/>
                        </a:lnTo>
                        <a:lnTo>
                          <a:pt x="67" y="6"/>
                        </a:lnTo>
                        <a:lnTo>
                          <a:pt x="96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ES_tradnl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77" name="Freeform 15">
                    <a:extLst>
                      <a:ext uri="{FF2B5EF4-FFF2-40B4-BE49-F238E27FC236}">
                        <a16:creationId xmlns:a16="http://schemas.microsoft.com/office/drawing/2014/main" xmlns="" id="{4857DA81-9120-A347-9D55-D2C019F0F1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71" y="174"/>
                    <a:ext cx="96" cy="301"/>
                  </a:xfrm>
                  <a:custGeom>
                    <a:avLst/>
                    <a:gdLst>
                      <a:gd name="T0" fmla="*/ 95 w 191"/>
                      <a:gd name="T1" fmla="*/ 0 h 603"/>
                      <a:gd name="T2" fmla="*/ 126 w 191"/>
                      <a:gd name="T3" fmla="*/ 6 h 603"/>
                      <a:gd name="T4" fmla="*/ 153 w 191"/>
                      <a:gd name="T5" fmla="*/ 20 h 603"/>
                      <a:gd name="T6" fmla="*/ 173 w 191"/>
                      <a:gd name="T7" fmla="*/ 40 h 603"/>
                      <a:gd name="T8" fmla="*/ 187 w 191"/>
                      <a:gd name="T9" fmla="*/ 67 h 603"/>
                      <a:gd name="T10" fmla="*/ 191 w 191"/>
                      <a:gd name="T11" fmla="*/ 98 h 603"/>
                      <a:gd name="T12" fmla="*/ 191 w 191"/>
                      <a:gd name="T13" fmla="*/ 507 h 603"/>
                      <a:gd name="T14" fmla="*/ 187 w 191"/>
                      <a:gd name="T15" fmla="*/ 538 h 603"/>
                      <a:gd name="T16" fmla="*/ 173 w 191"/>
                      <a:gd name="T17" fmla="*/ 563 h 603"/>
                      <a:gd name="T18" fmla="*/ 153 w 191"/>
                      <a:gd name="T19" fmla="*/ 585 h 603"/>
                      <a:gd name="T20" fmla="*/ 126 w 191"/>
                      <a:gd name="T21" fmla="*/ 597 h 603"/>
                      <a:gd name="T22" fmla="*/ 95 w 191"/>
                      <a:gd name="T23" fmla="*/ 603 h 603"/>
                      <a:gd name="T24" fmla="*/ 64 w 191"/>
                      <a:gd name="T25" fmla="*/ 597 h 603"/>
                      <a:gd name="T26" fmla="*/ 39 w 191"/>
                      <a:gd name="T27" fmla="*/ 585 h 603"/>
                      <a:gd name="T28" fmla="*/ 18 w 191"/>
                      <a:gd name="T29" fmla="*/ 563 h 603"/>
                      <a:gd name="T30" fmla="*/ 5 w 191"/>
                      <a:gd name="T31" fmla="*/ 538 h 603"/>
                      <a:gd name="T32" fmla="*/ 0 w 191"/>
                      <a:gd name="T33" fmla="*/ 507 h 603"/>
                      <a:gd name="T34" fmla="*/ 0 w 191"/>
                      <a:gd name="T35" fmla="*/ 98 h 603"/>
                      <a:gd name="T36" fmla="*/ 5 w 191"/>
                      <a:gd name="T37" fmla="*/ 67 h 603"/>
                      <a:gd name="T38" fmla="*/ 18 w 191"/>
                      <a:gd name="T39" fmla="*/ 40 h 603"/>
                      <a:gd name="T40" fmla="*/ 39 w 191"/>
                      <a:gd name="T41" fmla="*/ 20 h 603"/>
                      <a:gd name="T42" fmla="*/ 64 w 191"/>
                      <a:gd name="T43" fmla="*/ 6 h 603"/>
                      <a:gd name="T44" fmla="*/ 95 w 191"/>
                      <a:gd name="T45" fmla="*/ 0 h 6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91" h="603">
                        <a:moveTo>
                          <a:pt x="95" y="0"/>
                        </a:moveTo>
                        <a:lnTo>
                          <a:pt x="126" y="6"/>
                        </a:lnTo>
                        <a:lnTo>
                          <a:pt x="153" y="20"/>
                        </a:lnTo>
                        <a:lnTo>
                          <a:pt x="173" y="40"/>
                        </a:lnTo>
                        <a:lnTo>
                          <a:pt x="187" y="67"/>
                        </a:lnTo>
                        <a:lnTo>
                          <a:pt x="191" y="98"/>
                        </a:lnTo>
                        <a:lnTo>
                          <a:pt x="191" y="507"/>
                        </a:lnTo>
                        <a:lnTo>
                          <a:pt x="187" y="538"/>
                        </a:lnTo>
                        <a:lnTo>
                          <a:pt x="173" y="563"/>
                        </a:lnTo>
                        <a:lnTo>
                          <a:pt x="153" y="585"/>
                        </a:lnTo>
                        <a:lnTo>
                          <a:pt x="126" y="597"/>
                        </a:lnTo>
                        <a:lnTo>
                          <a:pt x="95" y="603"/>
                        </a:lnTo>
                        <a:lnTo>
                          <a:pt x="64" y="597"/>
                        </a:lnTo>
                        <a:lnTo>
                          <a:pt x="39" y="585"/>
                        </a:lnTo>
                        <a:lnTo>
                          <a:pt x="18" y="563"/>
                        </a:lnTo>
                        <a:lnTo>
                          <a:pt x="5" y="538"/>
                        </a:lnTo>
                        <a:lnTo>
                          <a:pt x="0" y="507"/>
                        </a:lnTo>
                        <a:lnTo>
                          <a:pt x="0" y="98"/>
                        </a:lnTo>
                        <a:lnTo>
                          <a:pt x="5" y="67"/>
                        </a:lnTo>
                        <a:lnTo>
                          <a:pt x="18" y="40"/>
                        </a:lnTo>
                        <a:lnTo>
                          <a:pt x="39" y="20"/>
                        </a:lnTo>
                        <a:lnTo>
                          <a:pt x="64" y="6"/>
                        </a:lnTo>
                        <a:lnTo>
                          <a:pt x="95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ES_tradnl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78" name="Freeform 16">
                    <a:extLst>
                      <a:ext uri="{FF2B5EF4-FFF2-40B4-BE49-F238E27FC236}">
                        <a16:creationId xmlns:a16="http://schemas.microsoft.com/office/drawing/2014/main" xmlns="" id="{B8E1DF14-DD9A-694C-9FD7-7210482EBE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206" y="1199"/>
                    <a:ext cx="915" cy="1222"/>
                  </a:xfrm>
                  <a:custGeom>
                    <a:avLst/>
                    <a:gdLst>
                      <a:gd name="T0" fmla="*/ 827 w 1829"/>
                      <a:gd name="T1" fmla="*/ 2080 h 2444"/>
                      <a:gd name="T2" fmla="*/ 827 w 1829"/>
                      <a:gd name="T3" fmla="*/ 2208 h 2444"/>
                      <a:gd name="T4" fmla="*/ 948 w 1829"/>
                      <a:gd name="T5" fmla="*/ 2248 h 2444"/>
                      <a:gd name="T6" fmla="*/ 1023 w 1829"/>
                      <a:gd name="T7" fmla="*/ 2145 h 2444"/>
                      <a:gd name="T8" fmla="*/ 948 w 1829"/>
                      <a:gd name="T9" fmla="*/ 2040 h 2444"/>
                      <a:gd name="T10" fmla="*/ 236 w 1829"/>
                      <a:gd name="T11" fmla="*/ 1032 h 2444"/>
                      <a:gd name="T12" fmla="*/ 196 w 1829"/>
                      <a:gd name="T13" fmla="*/ 1155 h 2444"/>
                      <a:gd name="T14" fmla="*/ 301 w 1829"/>
                      <a:gd name="T15" fmla="*/ 1229 h 2444"/>
                      <a:gd name="T16" fmla="*/ 404 w 1829"/>
                      <a:gd name="T17" fmla="*/ 1155 h 2444"/>
                      <a:gd name="T18" fmla="*/ 364 w 1829"/>
                      <a:gd name="T19" fmla="*/ 1032 h 2444"/>
                      <a:gd name="T20" fmla="*/ 1420 w 1829"/>
                      <a:gd name="T21" fmla="*/ 1025 h 2444"/>
                      <a:gd name="T22" fmla="*/ 913 w 1829"/>
                      <a:gd name="T23" fmla="*/ 0 h 2444"/>
                      <a:gd name="T24" fmla="*/ 933 w 1829"/>
                      <a:gd name="T25" fmla="*/ 2 h 2444"/>
                      <a:gd name="T26" fmla="*/ 951 w 1829"/>
                      <a:gd name="T27" fmla="*/ 8 h 2444"/>
                      <a:gd name="T28" fmla="*/ 967 w 1829"/>
                      <a:gd name="T29" fmla="*/ 17 h 2444"/>
                      <a:gd name="T30" fmla="*/ 982 w 1829"/>
                      <a:gd name="T31" fmla="*/ 29 h 2444"/>
                      <a:gd name="T32" fmla="*/ 1317 w 1829"/>
                      <a:gd name="T33" fmla="*/ 403 h 2444"/>
                      <a:gd name="T34" fmla="*/ 1268 w 1829"/>
                      <a:gd name="T35" fmla="*/ 487 h 2444"/>
                      <a:gd name="T36" fmla="*/ 1173 w 1829"/>
                      <a:gd name="T37" fmla="*/ 487 h 2444"/>
                      <a:gd name="T38" fmla="*/ 1299 w 1829"/>
                      <a:gd name="T39" fmla="*/ 1212 h 2444"/>
                      <a:gd name="T40" fmla="*/ 1227 w 1829"/>
                      <a:gd name="T41" fmla="*/ 1120 h 2444"/>
                      <a:gd name="T42" fmla="*/ 1267 w 1829"/>
                      <a:gd name="T43" fmla="*/ 633 h 2444"/>
                      <a:gd name="T44" fmla="*/ 1762 w 1829"/>
                      <a:gd name="T45" fmla="*/ 619 h 2444"/>
                      <a:gd name="T46" fmla="*/ 1829 w 1829"/>
                      <a:gd name="T47" fmla="*/ 711 h 2444"/>
                      <a:gd name="T48" fmla="*/ 1789 w 1829"/>
                      <a:gd name="T49" fmla="*/ 1198 h 2444"/>
                      <a:gd name="T50" fmla="*/ 1009 w 1829"/>
                      <a:gd name="T51" fmla="*/ 1775 h 2444"/>
                      <a:gd name="T52" fmla="*/ 1140 w 1829"/>
                      <a:gd name="T53" fmla="*/ 1946 h 2444"/>
                      <a:gd name="T54" fmla="*/ 1214 w 1829"/>
                      <a:gd name="T55" fmla="*/ 2145 h 2444"/>
                      <a:gd name="T56" fmla="*/ 1144 w 1829"/>
                      <a:gd name="T57" fmla="*/ 2338 h 2444"/>
                      <a:gd name="T58" fmla="*/ 967 w 1829"/>
                      <a:gd name="T59" fmla="*/ 2441 h 2444"/>
                      <a:gd name="T60" fmla="*/ 762 w 1829"/>
                      <a:gd name="T61" fmla="*/ 2405 h 2444"/>
                      <a:gd name="T62" fmla="*/ 632 w 1829"/>
                      <a:gd name="T63" fmla="*/ 2250 h 2444"/>
                      <a:gd name="T64" fmla="*/ 632 w 1829"/>
                      <a:gd name="T65" fmla="*/ 2037 h 2444"/>
                      <a:gd name="T66" fmla="*/ 769 w 1829"/>
                      <a:gd name="T67" fmla="*/ 1882 h 2444"/>
                      <a:gd name="T68" fmla="*/ 391 w 1829"/>
                      <a:gd name="T69" fmla="*/ 1407 h 2444"/>
                      <a:gd name="T70" fmla="*/ 195 w 1829"/>
                      <a:gd name="T71" fmla="*/ 1402 h 2444"/>
                      <a:gd name="T72" fmla="*/ 41 w 1829"/>
                      <a:gd name="T73" fmla="*/ 1272 h 2444"/>
                      <a:gd name="T74" fmla="*/ 5 w 1829"/>
                      <a:gd name="T75" fmla="*/ 1066 h 2444"/>
                      <a:gd name="T76" fmla="*/ 106 w 1829"/>
                      <a:gd name="T77" fmla="*/ 890 h 2444"/>
                      <a:gd name="T78" fmla="*/ 301 w 1829"/>
                      <a:gd name="T79" fmla="*/ 819 h 2444"/>
                      <a:gd name="T80" fmla="*/ 494 w 1829"/>
                      <a:gd name="T81" fmla="*/ 890 h 2444"/>
                      <a:gd name="T82" fmla="*/ 596 w 1829"/>
                      <a:gd name="T83" fmla="*/ 1066 h 2444"/>
                      <a:gd name="T84" fmla="*/ 569 w 1829"/>
                      <a:gd name="T85" fmla="*/ 1254 h 2444"/>
                      <a:gd name="T86" fmla="*/ 654 w 1829"/>
                      <a:gd name="T87" fmla="*/ 487 h 2444"/>
                      <a:gd name="T88" fmla="*/ 560 w 1829"/>
                      <a:gd name="T89" fmla="*/ 487 h 2444"/>
                      <a:gd name="T90" fmla="*/ 512 w 1829"/>
                      <a:gd name="T91" fmla="*/ 403 h 2444"/>
                      <a:gd name="T92" fmla="*/ 847 w 1829"/>
                      <a:gd name="T93" fmla="*/ 27 h 2444"/>
                      <a:gd name="T94" fmla="*/ 861 w 1829"/>
                      <a:gd name="T95" fmla="*/ 17 h 2444"/>
                      <a:gd name="T96" fmla="*/ 877 w 1829"/>
                      <a:gd name="T97" fmla="*/ 8 h 2444"/>
                      <a:gd name="T98" fmla="*/ 895 w 1829"/>
                      <a:gd name="T99" fmla="*/ 2 h 2444"/>
                      <a:gd name="T100" fmla="*/ 913 w 1829"/>
                      <a:gd name="T101" fmla="*/ 0 h 24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1829" h="2444">
                        <a:moveTo>
                          <a:pt x="913" y="2035"/>
                        </a:moveTo>
                        <a:lnTo>
                          <a:pt x="879" y="2040"/>
                        </a:lnTo>
                        <a:lnTo>
                          <a:pt x="850" y="2057"/>
                        </a:lnTo>
                        <a:lnTo>
                          <a:pt x="827" y="2080"/>
                        </a:lnTo>
                        <a:lnTo>
                          <a:pt x="811" y="2111"/>
                        </a:lnTo>
                        <a:lnTo>
                          <a:pt x="805" y="2145"/>
                        </a:lnTo>
                        <a:lnTo>
                          <a:pt x="811" y="2179"/>
                        </a:lnTo>
                        <a:lnTo>
                          <a:pt x="827" y="2208"/>
                        </a:lnTo>
                        <a:lnTo>
                          <a:pt x="850" y="2231"/>
                        </a:lnTo>
                        <a:lnTo>
                          <a:pt x="879" y="2248"/>
                        </a:lnTo>
                        <a:lnTo>
                          <a:pt x="913" y="2253"/>
                        </a:lnTo>
                        <a:lnTo>
                          <a:pt x="948" y="2248"/>
                        </a:lnTo>
                        <a:lnTo>
                          <a:pt x="978" y="2231"/>
                        </a:lnTo>
                        <a:lnTo>
                          <a:pt x="1002" y="2208"/>
                        </a:lnTo>
                        <a:lnTo>
                          <a:pt x="1016" y="2179"/>
                        </a:lnTo>
                        <a:lnTo>
                          <a:pt x="1023" y="2145"/>
                        </a:lnTo>
                        <a:lnTo>
                          <a:pt x="1016" y="2111"/>
                        </a:lnTo>
                        <a:lnTo>
                          <a:pt x="1002" y="2080"/>
                        </a:lnTo>
                        <a:lnTo>
                          <a:pt x="978" y="2057"/>
                        </a:lnTo>
                        <a:lnTo>
                          <a:pt x="948" y="2040"/>
                        </a:lnTo>
                        <a:lnTo>
                          <a:pt x="913" y="2035"/>
                        </a:lnTo>
                        <a:close/>
                        <a:moveTo>
                          <a:pt x="301" y="1012"/>
                        </a:moveTo>
                        <a:lnTo>
                          <a:pt x="267" y="1018"/>
                        </a:lnTo>
                        <a:lnTo>
                          <a:pt x="236" y="1032"/>
                        </a:lnTo>
                        <a:lnTo>
                          <a:pt x="213" y="1056"/>
                        </a:lnTo>
                        <a:lnTo>
                          <a:pt x="196" y="1086"/>
                        </a:lnTo>
                        <a:lnTo>
                          <a:pt x="191" y="1120"/>
                        </a:lnTo>
                        <a:lnTo>
                          <a:pt x="196" y="1155"/>
                        </a:lnTo>
                        <a:lnTo>
                          <a:pt x="213" y="1184"/>
                        </a:lnTo>
                        <a:lnTo>
                          <a:pt x="236" y="1209"/>
                        </a:lnTo>
                        <a:lnTo>
                          <a:pt x="267" y="1223"/>
                        </a:lnTo>
                        <a:lnTo>
                          <a:pt x="301" y="1229"/>
                        </a:lnTo>
                        <a:lnTo>
                          <a:pt x="335" y="1223"/>
                        </a:lnTo>
                        <a:lnTo>
                          <a:pt x="364" y="1209"/>
                        </a:lnTo>
                        <a:lnTo>
                          <a:pt x="387" y="1184"/>
                        </a:lnTo>
                        <a:lnTo>
                          <a:pt x="404" y="1155"/>
                        </a:lnTo>
                        <a:lnTo>
                          <a:pt x="409" y="1120"/>
                        </a:lnTo>
                        <a:lnTo>
                          <a:pt x="404" y="1086"/>
                        </a:lnTo>
                        <a:lnTo>
                          <a:pt x="387" y="1056"/>
                        </a:lnTo>
                        <a:lnTo>
                          <a:pt x="364" y="1032"/>
                        </a:lnTo>
                        <a:lnTo>
                          <a:pt x="335" y="1018"/>
                        </a:lnTo>
                        <a:lnTo>
                          <a:pt x="301" y="1012"/>
                        </a:lnTo>
                        <a:close/>
                        <a:moveTo>
                          <a:pt x="1420" y="807"/>
                        </a:moveTo>
                        <a:lnTo>
                          <a:pt x="1420" y="1025"/>
                        </a:lnTo>
                        <a:lnTo>
                          <a:pt x="1636" y="1025"/>
                        </a:lnTo>
                        <a:lnTo>
                          <a:pt x="1636" y="807"/>
                        </a:lnTo>
                        <a:lnTo>
                          <a:pt x="1420" y="807"/>
                        </a:lnTo>
                        <a:close/>
                        <a:moveTo>
                          <a:pt x="913" y="0"/>
                        </a:moveTo>
                        <a:lnTo>
                          <a:pt x="915" y="0"/>
                        </a:lnTo>
                        <a:lnTo>
                          <a:pt x="922" y="0"/>
                        </a:lnTo>
                        <a:lnTo>
                          <a:pt x="928" y="2"/>
                        </a:lnTo>
                        <a:lnTo>
                          <a:pt x="933" y="2"/>
                        </a:lnTo>
                        <a:lnTo>
                          <a:pt x="937" y="4"/>
                        </a:lnTo>
                        <a:lnTo>
                          <a:pt x="942" y="4"/>
                        </a:lnTo>
                        <a:lnTo>
                          <a:pt x="946" y="6"/>
                        </a:lnTo>
                        <a:lnTo>
                          <a:pt x="951" y="8"/>
                        </a:lnTo>
                        <a:lnTo>
                          <a:pt x="955" y="9"/>
                        </a:lnTo>
                        <a:lnTo>
                          <a:pt x="958" y="11"/>
                        </a:lnTo>
                        <a:lnTo>
                          <a:pt x="964" y="15"/>
                        </a:lnTo>
                        <a:lnTo>
                          <a:pt x="967" y="17"/>
                        </a:lnTo>
                        <a:lnTo>
                          <a:pt x="971" y="20"/>
                        </a:lnTo>
                        <a:lnTo>
                          <a:pt x="975" y="22"/>
                        </a:lnTo>
                        <a:lnTo>
                          <a:pt x="982" y="27"/>
                        </a:lnTo>
                        <a:lnTo>
                          <a:pt x="982" y="29"/>
                        </a:lnTo>
                        <a:lnTo>
                          <a:pt x="1288" y="336"/>
                        </a:lnTo>
                        <a:lnTo>
                          <a:pt x="1304" y="356"/>
                        </a:lnTo>
                        <a:lnTo>
                          <a:pt x="1313" y="379"/>
                        </a:lnTo>
                        <a:lnTo>
                          <a:pt x="1317" y="403"/>
                        </a:lnTo>
                        <a:lnTo>
                          <a:pt x="1313" y="428"/>
                        </a:lnTo>
                        <a:lnTo>
                          <a:pt x="1304" y="451"/>
                        </a:lnTo>
                        <a:lnTo>
                          <a:pt x="1288" y="471"/>
                        </a:lnTo>
                        <a:lnTo>
                          <a:pt x="1268" y="487"/>
                        </a:lnTo>
                        <a:lnTo>
                          <a:pt x="1245" y="496"/>
                        </a:lnTo>
                        <a:lnTo>
                          <a:pt x="1221" y="500"/>
                        </a:lnTo>
                        <a:lnTo>
                          <a:pt x="1196" y="496"/>
                        </a:lnTo>
                        <a:lnTo>
                          <a:pt x="1173" y="487"/>
                        </a:lnTo>
                        <a:lnTo>
                          <a:pt x="1153" y="471"/>
                        </a:lnTo>
                        <a:lnTo>
                          <a:pt x="1009" y="329"/>
                        </a:lnTo>
                        <a:lnTo>
                          <a:pt x="1009" y="1503"/>
                        </a:lnTo>
                        <a:lnTo>
                          <a:pt x="1299" y="1212"/>
                        </a:lnTo>
                        <a:lnTo>
                          <a:pt x="1270" y="1200"/>
                        </a:lnTo>
                        <a:lnTo>
                          <a:pt x="1247" y="1180"/>
                        </a:lnTo>
                        <a:lnTo>
                          <a:pt x="1232" y="1153"/>
                        </a:lnTo>
                        <a:lnTo>
                          <a:pt x="1227" y="1120"/>
                        </a:lnTo>
                        <a:lnTo>
                          <a:pt x="1227" y="711"/>
                        </a:lnTo>
                        <a:lnTo>
                          <a:pt x="1232" y="680"/>
                        </a:lnTo>
                        <a:lnTo>
                          <a:pt x="1245" y="653"/>
                        </a:lnTo>
                        <a:lnTo>
                          <a:pt x="1267" y="633"/>
                        </a:lnTo>
                        <a:lnTo>
                          <a:pt x="1292" y="619"/>
                        </a:lnTo>
                        <a:lnTo>
                          <a:pt x="1322" y="615"/>
                        </a:lnTo>
                        <a:lnTo>
                          <a:pt x="1731" y="615"/>
                        </a:lnTo>
                        <a:lnTo>
                          <a:pt x="1762" y="619"/>
                        </a:lnTo>
                        <a:lnTo>
                          <a:pt x="1789" y="633"/>
                        </a:lnTo>
                        <a:lnTo>
                          <a:pt x="1809" y="653"/>
                        </a:lnTo>
                        <a:lnTo>
                          <a:pt x="1823" y="680"/>
                        </a:lnTo>
                        <a:lnTo>
                          <a:pt x="1829" y="711"/>
                        </a:lnTo>
                        <a:lnTo>
                          <a:pt x="1829" y="1120"/>
                        </a:lnTo>
                        <a:lnTo>
                          <a:pt x="1823" y="1151"/>
                        </a:lnTo>
                        <a:lnTo>
                          <a:pt x="1809" y="1176"/>
                        </a:lnTo>
                        <a:lnTo>
                          <a:pt x="1789" y="1198"/>
                        </a:lnTo>
                        <a:lnTo>
                          <a:pt x="1762" y="1211"/>
                        </a:lnTo>
                        <a:lnTo>
                          <a:pt x="1731" y="1216"/>
                        </a:lnTo>
                        <a:lnTo>
                          <a:pt x="1567" y="1216"/>
                        </a:lnTo>
                        <a:lnTo>
                          <a:pt x="1009" y="1775"/>
                        </a:lnTo>
                        <a:lnTo>
                          <a:pt x="1009" y="1860"/>
                        </a:lnTo>
                        <a:lnTo>
                          <a:pt x="1059" y="1882"/>
                        </a:lnTo>
                        <a:lnTo>
                          <a:pt x="1103" y="1910"/>
                        </a:lnTo>
                        <a:lnTo>
                          <a:pt x="1140" y="1946"/>
                        </a:lnTo>
                        <a:lnTo>
                          <a:pt x="1171" y="1990"/>
                        </a:lnTo>
                        <a:lnTo>
                          <a:pt x="1194" y="2037"/>
                        </a:lnTo>
                        <a:lnTo>
                          <a:pt x="1209" y="2089"/>
                        </a:lnTo>
                        <a:lnTo>
                          <a:pt x="1214" y="2145"/>
                        </a:lnTo>
                        <a:lnTo>
                          <a:pt x="1209" y="2199"/>
                        </a:lnTo>
                        <a:lnTo>
                          <a:pt x="1196" y="2250"/>
                        </a:lnTo>
                        <a:lnTo>
                          <a:pt x="1173" y="2296"/>
                        </a:lnTo>
                        <a:lnTo>
                          <a:pt x="1144" y="2338"/>
                        </a:lnTo>
                        <a:lnTo>
                          <a:pt x="1108" y="2374"/>
                        </a:lnTo>
                        <a:lnTo>
                          <a:pt x="1065" y="2405"/>
                        </a:lnTo>
                        <a:lnTo>
                          <a:pt x="1018" y="2426"/>
                        </a:lnTo>
                        <a:lnTo>
                          <a:pt x="967" y="2441"/>
                        </a:lnTo>
                        <a:lnTo>
                          <a:pt x="913" y="2444"/>
                        </a:lnTo>
                        <a:lnTo>
                          <a:pt x="859" y="2441"/>
                        </a:lnTo>
                        <a:lnTo>
                          <a:pt x="809" y="2426"/>
                        </a:lnTo>
                        <a:lnTo>
                          <a:pt x="762" y="2405"/>
                        </a:lnTo>
                        <a:lnTo>
                          <a:pt x="721" y="2374"/>
                        </a:lnTo>
                        <a:lnTo>
                          <a:pt x="685" y="2338"/>
                        </a:lnTo>
                        <a:lnTo>
                          <a:pt x="654" y="2296"/>
                        </a:lnTo>
                        <a:lnTo>
                          <a:pt x="632" y="2250"/>
                        </a:lnTo>
                        <a:lnTo>
                          <a:pt x="618" y="2199"/>
                        </a:lnTo>
                        <a:lnTo>
                          <a:pt x="613" y="2145"/>
                        </a:lnTo>
                        <a:lnTo>
                          <a:pt x="618" y="2089"/>
                        </a:lnTo>
                        <a:lnTo>
                          <a:pt x="632" y="2037"/>
                        </a:lnTo>
                        <a:lnTo>
                          <a:pt x="656" y="1990"/>
                        </a:lnTo>
                        <a:lnTo>
                          <a:pt x="688" y="1946"/>
                        </a:lnTo>
                        <a:lnTo>
                          <a:pt x="726" y="1910"/>
                        </a:lnTo>
                        <a:lnTo>
                          <a:pt x="769" y="1882"/>
                        </a:lnTo>
                        <a:lnTo>
                          <a:pt x="818" y="1860"/>
                        </a:lnTo>
                        <a:lnTo>
                          <a:pt x="818" y="1775"/>
                        </a:lnTo>
                        <a:lnTo>
                          <a:pt x="434" y="1389"/>
                        </a:lnTo>
                        <a:lnTo>
                          <a:pt x="391" y="1407"/>
                        </a:lnTo>
                        <a:lnTo>
                          <a:pt x="348" y="1418"/>
                        </a:lnTo>
                        <a:lnTo>
                          <a:pt x="301" y="1422"/>
                        </a:lnTo>
                        <a:lnTo>
                          <a:pt x="247" y="1416"/>
                        </a:lnTo>
                        <a:lnTo>
                          <a:pt x="195" y="1402"/>
                        </a:lnTo>
                        <a:lnTo>
                          <a:pt x="148" y="1380"/>
                        </a:lnTo>
                        <a:lnTo>
                          <a:pt x="106" y="1349"/>
                        </a:lnTo>
                        <a:lnTo>
                          <a:pt x="70" y="1313"/>
                        </a:lnTo>
                        <a:lnTo>
                          <a:pt x="41" y="1272"/>
                        </a:lnTo>
                        <a:lnTo>
                          <a:pt x="18" y="1225"/>
                        </a:lnTo>
                        <a:lnTo>
                          <a:pt x="5" y="1175"/>
                        </a:lnTo>
                        <a:lnTo>
                          <a:pt x="0" y="1120"/>
                        </a:lnTo>
                        <a:lnTo>
                          <a:pt x="5" y="1066"/>
                        </a:lnTo>
                        <a:lnTo>
                          <a:pt x="18" y="1016"/>
                        </a:lnTo>
                        <a:lnTo>
                          <a:pt x="41" y="969"/>
                        </a:lnTo>
                        <a:lnTo>
                          <a:pt x="70" y="926"/>
                        </a:lnTo>
                        <a:lnTo>
                          <a:pt x="106" y="890"/>
                        </a:lnTo>
                        <a:lnTo>
                          <a:pt x="148" y="861"/>
                        </a:lnTo>
                        <a:lnTo>
                          <a:pt x="195" y="839"/>
                        </a:lnTo>
                        <a:lnTo>
                          <a:pt x="247" y="825"/>
                        </a:lnTo>
                        <a:lnTo>
                          <a:pt x="301" y="819"/>
                        </a:lnTo>
                        <a:lnTo>
                          <a:pt x="355" y="825"/>
                        </a:lnTo>
                        <a:lnTo>
                          <a:pt x="405" y="839"/>
                        </a:lnTo>
                        <a:lnTo>
                          <a:pt x="452" y="861"/>
                        </a:lnTo>
                        <a:lnTo>
                          <a:pt x="494" y="890"/>
                        </a:lnTo>
                        <a:lnTo>
                          <a:pt x="530" y="926"/>
                        </a:lnTo>
                        <a:lnTo>
                          <a:pt x="560" y="969"/>
                        </a:lnTo>
                        <a:lnTo>
                          <a:pt x="582" y="1016"/>
                        </a:lnTo>
                        <a:lnTo>
                          <a:pt x="596" y="1066"/>
                        </a:lnTo>
                        <a:lnTo>
                          <a:pt x="600" y="1120"/>
                        </a:lnTo>
                        <a:lnTo>
                          <a:pt x="596" y="1167"/>
                        </a:lnTo>
                        <a:lnTo>
                          <a:pt x="586" y="1212"/>
                        </a:lnTo>
                        <a:lnTo>
                          <a:pt x="569" y="1254"/>
                        </a:lnTo>
                        <a:lnTo>
                          <a:pt x="818" y="1503"/>
                        </a:lnTo>
                        <a:lnTo>
                          <a:pt x="818" y="329"/>
                        </a:lnTo>
                        <a:lnTo>
                          <a:pt x="676" y="471"/>
                        </a:lnTo>
                        <a:lnTo>
                          <a:pt x="654" y="487"/>
                        </a:lnTo>
                        <a:lnTo>
                          <a:pt x="631" y="496"/>
                        </a:lnTo>
                        <a:lnTo>
                          <a:pt x="607" y="500"/>
                        </a:lnTo>
                        <a:lnTo>
                          <a:pt x="582" y="496"/>
                        </a:lnTo>
                        <a:lnTo>
                          <a:pt x="560" y="487"/>
                        </a:lnTo>
                        <a:lnTo>
                          <a:pt x="539" y="471"/>
                        </a:lnTo>
                        <a:lnTo>
                          <a:pt x="524" y="451"/>
                        </a:lnTo>
                        <a:lnTo>
                          <a:pt x="513" y="428"/>
                        </a:lnTo>
                        <a:lnTo>
                          <a:pt x="512" y="403"/>
                        </a:lnTo>
                        <a:lnTo>
                          <a:pt x="513" y="379"/>
                        </a:lnTo>
                        <a:lnTo>
                          <a:pt x="524" y="356"/>
                        </a:lnTo>
                        <a:lnTo>
                          <a:pt x="539" y="336"/>
                        </a:lnTo>
                        <a:lnTo>
                          <a:pt x="847" y="27"/>
                        </a:lnTo>
                        <a:lnTo>
                          <a:pt x="847" y="27"/>
                        </a:lnTo>
                        <a:lnTo>
                          <a:pt x="852" y="22"/>
                        </a:lnTo>
                        <a:lnTo>
                          <a:pt x="856" y="20"/>
                        </a:lnTo>
                        <a:lnTo>
                          <a:pt x="861" y="17"/>
                        </a:lnTo>
                        <a:lnTo>
                          <a:pt x="865" y="15"/>
                        </a:lnTo>
                        <a:lnTo>
                          <a:pt x="868" y="11"/>
                        </a:lnTo>
                        <a:lnTo>
                          <a:pt x="872" y="9"/>
                        </a:lnTo>
                        <a:lnTo>
                          <a:pt x="877" y="8"/>
                        </a:lnTo>
                        <a:lnTo>
                          <a:pt x="881" y="6"/>
                        </a:lnTo>
                        <a:lnTo>
                          <a:pt x="886" y="4"/>
                        </a:lnTo>
                        <a:lnTo>
                          <a:pt x="890" y="4"/>
                        </a:lnTo>
                        <a:lnTo>
                          <a:pt x="895" y="2"/>
                        </a:lnTo>
                        <a:lnTo>
                          <a:pt x="899" y="2"/>
                        </a:lnTo>
                        <a:lnTo>
                          <a:pt x="904" y="0"/>
                        </a:lnTo>
                        <a:lnTo>
                          <a:pt x="912" y="0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ES_tradnl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pic>
          <p:nvPicPr>
            <p:cNvPr id="151" name="Picture 10" descr="Image result for hierarchy icon png">
              <a:extLst>
                <a:ext uri="{FF2B5EF4-FFF2-40B4-BE49-F238E27FC236}">
                  <a16:creationId xmlns:a16="http://schemas.microsoft.com/office/drawing/2014/main" xmlns="" id="{C46F6568-EA08-7341-B00F-1E01AB308E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776" y="2162095"/>
              <a:ext cx="498800" cy="409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4C22D5EE-E223-D943-A18F-DE33CE1FED59}"/>
              </a:ext>
            </a:extLst>
          </p:cNvPr>
          <p:cNvSpPr/>
          <p:nvPr/>
        </p:nvSpPr>
        <p:spPr>
          <a:xfrm>
            <a:off x="3352800" y="1231392"/>
            <a:ext cx="5486400" cy="538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Dirección de Estrategia, Arquitectura e Innovación de TI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4E24E4F-939F-9C42-A7DE-DE8EBD06645C}"/>
              </a:ext>
            </a:extLst>
          </p:cNvPr>
          <p:cNvSpPr/>
          <p:nvPr/>
        </p:nvSpPr>
        <p:spPr>
          <a:xfrm>
            <a:off x="7559040" y="1707609"/>
            <a:ext cx="1772246" cy="3305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Alvaro Carmona</a:t>
            </a:r>
            <a:endParaRPr lang="es-ES_tradnl" dirty="0"/>
          </a:p>
        </p:txBody>
      </p: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xmlns="" id="{BAAD926A-19A3-B041-B0C6-48A1330FB346}"/>
              </a:ext>
            </a:extLst>
          </p:cNvPr>
          <p:cNvSpPr/>
          <p:nvPr/>
        </p:nvSpPr>
        <p:spPr>
          <a:xfrm>
            <a:off x="7680960" y="2193878"/>
            <a:ext cx="2779776" cy="33051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Arquitectura Corporativa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xmlns="" id="{AB849F95-2F73-9747-BA3B-87AA759DE606}"/>
              </a:ext>
            </a:extLst>
          </p:cNvPr>
          <p:cNvSpPr/>
          <p:nvPr/>
        </p:nvSpPr>
        <p:spPr>
          <a:xfrm>
            <a:off x="10068758" y="2369142"/>
            <a:ext cx="1584960" cy="2764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Alejandro Alvarez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xmlns="" id="{DCEFBC11-D480-8545-9544-490912C39CEA}"/>
              </a:ext>
            </a:extLst>
          </p:cNvPr>
          <p:cNvCxnSpPr>
            <a:cxnSpLocks/>
            <a:stCxn id="5" idx="2"/>
            <a:endCxn id="185" idx="1"/>
          </p:cNvCxnSpPr>
          <p:nvPr/>
        </p:nvCxnSpPr>
        <p:spPr>
          <a:xfrm rot="16200000" flipH="1">
            <a:off x="6593861" y="1272035"/>
            <a:ext cx="589238" cy="1584960"/>
          </a:xfrm>
          <a:prstGeom prst="bentConnector2">
            <a:avLst/>
          </a:prstGeom>
          <a:ln w="127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xmlns="" id="{694B4FEA-1F2E-9A4D-993C-57EE8F1A58E0}"/>
              </a:ext>
            </a:extLst>
          </p:cNvPr>
          <p:cNvSpPr/>
          <p:nvPr/>
        </p:nvSpPr>
        <p:spPr>
          <a:xfrm>
            <a:off x="119739" y="3626569"/>
            <a:ext cx="1643158" cy="538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Arquitectura Estrategia de Clientes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xmlns="" id="{C8115586-3D5F-3E4F-A50C-36346A22746C}"/>
              </a:ext>
            </a:extLst>
          </p:cNvPr>
          <p:cNvSpPr/>
          <p:nvPr/>
        </p:nvSpPr>
        <p:spPr>
          <a:xfrm>
            <a:off x="553325" y="4115264"/>
            <a:ext cx="1309885" cy="3305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Andres Pérez</a:t>
            </a: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xmlns="" id="{E29EC57D-5E92-8649-9422-D155DC12E7B5}"/>
              </a:ext>
            </a:extLst>
          </p:cNvPr>
          <p:cNvSpPr/>
          <p:nvPr/>
        </p:nvSpPr>
        <p:spPr>
          <a:xfrm>
            <a:off x="2003258" y="3626569"/>
            <a:ext cx="2159527" cy="538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Arquitectura Estrategia Medios de Pago y Productos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xmlns="" id="{3FF8216B-2B97-D042-A539-0766EAF60764}"/>
              </a:ext>
            </a:extLst>
          </p:cNvPr>
          <p:cNvSpPr/>
          <p:nvPr/>
        </p:nvSpPr>
        <p:spPr>
          <a:xfrm>
            <a:off x="2373091" y="4115264"/>
            <a:ext cx="1883013" cy="3305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Guillermo Gonzalez</a:t>
            </a:r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xmlns="" id="{2862B327-F526-F54F-A732-0F43D9B34E51}"/>
              </a:ext>
            </a:extLst>
          </p:cNvPr>
          <p:cNvSpPr/>
          <p:nvPr/>
        </p:nvSpPr>
        <p:spPr>
          <a:xfrm>
            <a:off x="4378023" y="3626569"/>
            <a:ext cx="1711831" cy="538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Arquitectura Estrategia de Canales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xmlns="" id="{0B3FA92D-E7CF-854F-BDC7-2FCA675CF420}"/>
              </a:ext>
            </a:extLst>
          </p:cNvPr>
          <p:cNvSpPr/>
          <p:nvPr/>
        </p:nvSpPr>
        <p:spPr>
          <a:xfrm>
            <a:off x="4399795" y="4115264"/>
            <a:ext cx="1843134" cy="3305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Carlos Velasquez (E)</a:t>
            </a:r>
          </a:p>
        </p:txBody>
      </p: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xmlns="" id="{31516D88-2F10-5C42-92AF-D3AF4C40F2CC}"/>
              </a:ext>
            </a:extLst>
          </p:cNvPr>
          <p:cNvSpPr/>
          <p:nvPr/>
        </p:nvSpPr>
        <p:spPr>
          <a:xfrm>
            <a:off x="8378090" y="3626569"/>
            <a:ext cx="1717964" cy="538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Centro de Excelencia de Arquitectura - </a:t>
            </a:r>
            <a:r>
              <a:rPr lang="es-ES_tradnl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AaaS</a:t>
            </a:r>
            <a:endParaRPr lang="es-ES_tradnl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xmlns="" id="{0C31C8C1-5DF1-FC48-B042-27137C8E2D2F}"/>
              </a:ext>
            </a:extLst>
          </p:cNvPr>
          <p:cNvSpPr/>
          <p:nvPr/>
        </p:nvSpPr>
        <p:spPr>
          <a:xfrm>
            <a:off x="8720035" y="4115264"/>
            <a:ext cx="1561786" cy="3305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Juan Sepulveda</a:t>
            </a:r>
          </a:p>
        </p:txBody>
      </p: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xmlns="" id="{D3027F93-D776-8948-BDAF-97BD50C23769}"/>
              </a:ext>
            </a:extLst>
          </p:cNvPr>
          <p:cNvSpPr/>
          <p:nvPr/>
        </p:nvSpPr>
        <p:spPr>
          <a:xfrm>
            <a:off x="10280811" y="3626569"/>
            <a:ext cx="1717964" cy="538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Arquitectura de Innovación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xmlns="" id="{0FDEF4D5-E083-044D-BFC4-2BB4EC49D327}"/>
              </a:ext>
            </a:extLst>
          </p:cNvPr>
          <p:cNvSpPr/>
          <p:nvPr/>
        </p:nvSpPr>
        <p:spPr>
          <a:xfrm>
            <a:off x="10358347" y="4115264"/>
            <a:ext cx="1717964" cy="3227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Mauricio Serna (E)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xmlns="" id="{CA3574DB-024A-A544-B6CB-DEDD2E94A933}"/>
              </a:ext>
            </a:extLst>
          </p:cNvPr>
          <p:cNvCxnSpPr>
            <a:cxnSpLocks/>
            <a:stCxn id="5" idx="2"/>
            <a:endCxn id="200" idx="0"/>
          </p:cNvCxnSpPr>
          <p:nvPr/>
        </p:nvCxnSpPr>
        <p:spPr>
          <a:xfrm rot="5400000">
            <a:off x="2590323" y="120891"/>
            <a:ext cx="1856673" cy="5154682"/>
          </a:xfrm>
          <a:prstGeom prst="bentConnector3">
            <a:avLst>
              <a:gd name="adj1" fmla="val 74257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xmlns="" id="{11EEBEDF-8B2A-2546-A3F6-32BBB3E13B2E}"/>
              </a:ext>
            </a:extLst>
          </p:cNvPr>
          <p:cNvCxnSpPr>
            <a:cxnSpLocks/>
            <a:stCxn id="5" idx="2"/>
            <a:endCxn id="203" idx="0"/>
          </p:cNvCxnSpPr>
          <p:nvPr/>
        </p:nvCxnSpPr>
        <p:spPr>
          <a:xfrm rot="5400000">
            <a:off x="3661175" y="1191743"/>
            <a:ext cx="1856673" cy="3012978"/>
          </a:xfrm>
          <a:prstGeom prst="bentConnector3">
            <a:avLst>
              <a:gd name="adj1" fmla="val 74257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xmlns="" id="{1DE0B6D6-621B-A94F-B133-833F17B26202}"/>
              </a:ext>
            </a:extLst>
          </p:cNvPr>
          <p:cNvCxnSpPr>
            <a:stCxn id="5" idx="2"/>
            <a:endCxn id="208" idx="0"/>
          </p:cNvCxnSpPr>
          <p:nvPr/>
        </p:nvCxnSpPr>
        <p:spPr>
          <a:xfrm rot="5400000">
            <a:off x="4736634" y="2267202"/>
            <a:ext cx="1856673" cy="862061"/>
          </a:xfrm>
          <a:prstGeom prst="bentConnector3">
            <a:avLst>
              <a:gd name="adj1" fmla="val 73522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xmlns="" id="{4FC6487F-10EF-384A-9934-78E51695B032}"/>
              </a:ext>
            </a:extLst>
          </p:cNvPr>
          <p:cNvCxnSpPr>
            <a:stCxn id="5" idx="2"/>
            <a:endCxn id="211" idx="0"/>
          </p:cNvCxnSpPr>
          <p:nvPr/>
        </p:nvCxnSpPr>
        <p:spPr>
          <a:xfrm rot="16200000" flipH="1">
            <a:off x="6738200" y="1127696"/>
            <a:ext cx="1856673" cy="3141072"/>
          </a:xfrm>
          <a:prstGeom prst="bentConnector3">
            <a:avLst>
              <a:gd name="adj1" fmla="val 73522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xmlns="" id="{8F92D3E5-C754-CC40-8167-84CE6BB6A4FC}"/>
              </a:ext>
            </a:extLst>
          </p:cNvPr>
          <p:cNvCxnSpPr>
            <a:stCxn id="5" idx="2"/>
            <a:endCxn id="217" idx="0"/>
          </p:cNvCxnSpPr>
          <p:nvPr/>
        </p:nvCxnSpPr>
        <p:spPr>
          <a:xfrm rot="16200000" flipH="1">
            <a:off x="7689560" y="176335"/>
            <a:ext cx="1856673" cy="5043793"/>
          </a:xfrm>
          <a:prstGeom prst="bentConnector3">
            <a:avLst>
              <a:gd name="adj1" fmla="val 74257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59F5B5A-030E-4A40-846B-4C153B7FF57B}"/>
              </a:ext>
            </a:extLst>
          </p:cNvPr>
          <p:cNvSpPr txBox="1"/>
          <p:nvPr/>
        </p:nvSpPr>
        <p:spPr>
          <a:xfrm>
            <a:off x="133117" y="4620045"/>
            <a:ext cx="1740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Clientes, Mercadeo, Ecosistemas</a:t>
            </a:r>
          </a:p>
          <a:p>
            <a:r>
              <a:rPr lang="es-ES_tradnl" sz="1200" dirty="0"/>
              <a:t>Jornada de Servicio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xmlns="" id="{D3770391-367E-1940-AEB3-E9AF6A79DC29}"/>
              </a:ext>
            </a:extLst>
          </p:cNvPr>
          <p:cNvSpPr txBox="1"/>
          <p:nvPr/>
        </p:nvSpPr>
        <p:spPr>
          <a:xfrm>
            <a:off x="2138734" y="4648467"/>
            <a:ext cx="192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Medios de Pago</a:t>
            </a:r>
          </a:p>
          <a:p>
            <a:r>
              <a:rPr lang="es-ES_tradnl" sz="1200" dirty="0"/>
              <a:t>Productos </a:t>
            </a:r>
          </a:p>
          <a:p>
            <a:r>
              <a:rPr lang="es-ES_tradnl" sz="1200" dirty="0"/>
              <a:t>Jornadas de Productos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xmlns="" id="{F80FDFBE-2D57-8C4C-9508-6AAC7FD6FA48}"/>
              </a:ext>
            </a:extLst>
          </p:cNvPr>
          <p:cNvSpPr txBox="1"/>
          <p:nvPr/>
        </p:nvSpPr>
        <p:spPr>
          <a:xfrm>
            <a:off x="4377733" y="4648467"/>
            <a:ext cx="1929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Canales Personas, PyME, Empresas y Gobierno</a:t>
            </a:r>
            <a:endParaRPr lang="es-ES_tradnl" sz="1200" b="1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xmlns="" id="{61FA116C-164D-7F42-BC2F-7306605700D4}"/>
              </a:ext>
            </a:extLst>
          </p:cNvPr>
          <p:cNvSpPr txBox="1"/>
          <p:nvPr/>
        </p:nvSpPr>
        <p:spPr>
          <a:xfrm>
            <a:off x="8524197" y="4648466"/>
            <a:ext cx="2194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Seguridad</a:t>
            </a:r>
          </a:p>
          <a:p>
            <a:r>
              <a:rPr lang="es-ES_tradnl" sz="1200" dirty="0"/>
              <a:t>Disponibilidad</a:t>
            </a:r>
          </a:p>
          <a:p>
            <a:r>
              <a:rPr lang="es-ES_tradnl" sz="1200" dirty="0"/>
              <a:t>Integración</a:t>
            </a:r>
          </a:p>
          <a:p>
            <a:r>
              <a:rPr lang="es-ES_tradnl" sz="1200" dirty="0"/>
              <a:t>Información</a:t>
            </a:r>
          </a:p>
          <a:p>
            <a:r>
              <a:rPr lang="es-ES_tradnl" sz="1200" dirty="0"/>
              <a:t>Aplicaciones</a:t>
            </a:r>
          </a:p>
          <a:p>
            <a:r>
              <a:rPr lang="es-ES_tradnl" sz="1200" dirty="0"/>
              <a:t>Procesos</a:t>
            </a:r>
          </a:p>
          <a:p>
            <a:r>
              <a:rPr lang="es-ES_tradnl" sz="1200" dirty="0"/>
              <a:t>AI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xmlns="" id="{754E11AB-DFF4-5946-BA90-5B45682C971D}"/>
              </a:ext>
            </a:extLst>
          </p:cNvPr>
          <p:cNvSpPr txBox="1"/>
          <p:nvPr/>
        </p:nvSpPr>
        <p:spPr>
          <a:xfrm>
            <a:off x="10491139" y="4648465"/>
            <a:ext cx="219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Experimentación</a:t>
            </a:r>
          </a:p>
          <a:p>
            <a:r>
              <a:rPr lang="es-ES_tradnl" sz="1200" dirty="0"/>
              <a:t>Trabajo Conjunto con Innovación</a:t>
            </a:r>
          </a:p>
          <a:p>
            <a:r>
              <a:rPr lang="es-ES_tradnl" sz="1200" dirty="0"/>
              <a:t>Pruebas de Concepto</a:t>
            </a:r>
          </a:p>
          <a:p>
            <a:r>
              <a:rPr lang="es-ES_tradnl" sz="1200" dirty="0"/>
              <a:t>Consultas</a:t>
            </a:r>
          </a:p>
        </p:txBody>
      </p:sp>
      <p:sp>
        <p:nvSpPr>
          <p:cNvPr id="46" name="Rounded Rectangle 184">
            <a:extLst>
              <a:ext uri="{FF2B5EF4-FFF2-40B4-BE49-F238E27FC236}">
                <a16:creationId xmlns:a16="http://schemas.microsoft.com/office/drawing/2014/main" xmlns="" id="{A512F56C-6520-470F-A818-D64E5417855D}"/>
              </a:ext>
            </a:extLst>
          </p:cNvPr>
          <p:cNvSpPr/>
          <p:nvPr/>
        </p:nvSpPr>
        <p:spPr>
          <a:xfrm>
            <a:off x="7682369" y="2720331"/>
            <a:ext cx="2779776" cy="33051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Gobierno de Arquitectura</a:t>
            </a:r>
          </a:p>
        </p:txBody>
      </p:sp>
      <p:sp>
        <p:nvSpPr>
          <p:cNvPr id="47" name="Rectangle 196">
            <a:extLst>
              <a:ext uri="{FF2B5EF4-FFF2-40B4-BE49-F238E27FC236}">
                <a16:creationId xmlns:a16="http://schemas.microsoft.com/office/drawing/2014/main" xmlns="" id="{1F1C5E06-454F-4E80-9ADF-A2DA6068921E}"/>
              </a:ext>
            </a:extLst>
          </p:cNvPr>
          <p:cNvSpPr/>
          <p:nvPr/>
        </p:nvSpPr>
        <p:spPr>
          <a:xfrm>
            <a:off x="10068757" y="2782892"/>
            <a:ext cx="1815739" cy="309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 smtClean="0"/>
              <a:t>Juan Fdo. Hincapie (E)</a:t>
            </a:r>
            <a:endParaRPr lang="es-ES_tradnl" sz="1400" dirty="0"/>
          </a:p>
        </p:txBody>
      </p:sp>
      <p:cxnSp>
        <p:nvCxnSpPr>
          <p:cNvPr id="48" name="Elbow Connector 8">
            <a:extLst>
              <a:ext uri="{FF2B5EF4-FFF2-40B4-BE49-F238E27FC236}">
                <a16:creationId xmlns:a16="http://schemas.microsoft.com/office/drawing/2014/main" xmlns="" id="{6485BA78-7EE7-4B62-AD8E-A62637A4360B}"/>
              </a:ext>
            </a:extLst>
          </p:cNvPr>
          <p:cNvCxnSpPr>
            <a:cxnSpLocks/>
            <a:endCxn id="46" idx="1"/>
          </p:cNvCxnSpPr>
          <p:nvPr/>
        </p:nvCxnSpPr>
        <p:spPr>
          <a:xfrm rot="16200000" flipH="1">
            <a:off x="6595270" y="1798488"/>
            <a:ext cx="589238" cy="1584960"/>
          </a:xfrm>
          <a:prstGeom prst="bentConnector2">
            <a:avLst/>
          </a:prstGeom>
          <a:ln w="127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20094744-FEBF-4415-85C0-8E16BE08D28A}"/>
              </a:ext>
            </a:extLst>
          </p:cNvPr>
          <p:cNvSpPr/>
          <p:nvPr/>
        </p:nvSpPr>
        <p:spPr>
          <a:xfrm>
            <a:off x="133117" y="6185647"/>
            <a:ext cx="801914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Arquitectos Empresariales y de Solución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xmlns="" id="{360AF5E5-3863-470C-B844-ADF53FA1A9A2}"/>
              </a:ext>
            </a:extLst>
          </p:cNvPr>
          <p:cNvSpPr/>
          <p:nvPr/>
        </p:nvSpPr>
        <p:spPr>
          <a:xfrm>
            <a:off x="8378090" y="6171615"/>
            <a:ext cx="350640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Arquitectos de Especialistas</a:t>
            </a:r>
          </a:p>
        </p:txBody>
      </p:sp>
      <p:sp>
        <p:nvSpPr>
          <p:cNvPr id="14" name="Flecha: hacia arriba 13">
            <a:extLst>
              <a:ext uri="{FF2B5EF4-FFF2-40B4-BE49-F238E27FC236}">
                <a16:creationId xmlns:a16="http://schemas.microsoft.com/office/drawing/2014/main" xmlns="" id="{368F4BB8-540A-4506-A2EE-BA853E8D840E}"/>
              </a:ext>
            </a:extLst>
          </p:cNvPr>
          <p:cNvSpPr/>
          <p:nvPr/>
        </p:nvSpPr>
        <p:spPr>
          <a:xfrm>
            <a:off x="4210742" y="5889812"/>
            <a:ext cx="457200" cy="2818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Flecha: hacia arriba 53">
            <a:extLst>
              <a:ext uri="{FF2B5EF4-FFF2-40B4-BE49-F238E27FC236}">
                <a16:creationId xmlns:a16="http://schemas.microsoft.com/office/drawing/2014/main" xmlns="" id="{FB76AAF5-D4B3-4444-83A1-F001FC2BD4C2}"/>
              </a:ext>
            </a:extLst>
          </p:cNvPr>
          <p:cNvSpPr/>
          <p:nvPr/>
        </p:nvSpPr>
        <p:spPr>
          <a:xfrm>
            <a:off x="9435864" y="5903844"/>
            <a:ext cx="457200" cy="2818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ounded Rectangle 207">
            <a:extLst>
              <a:ext uri="{FF2B5EF4-FFF2-40B4-BE49-F238E27FC236}">
                <a16:creationId xmlns:a16="http://schemas.microsoft.com/office/drawing/2014/main" xmlns="" id="{E5FF3F79-CCEB-43B0-BFCF-4191B4C30257}"/>
              </a:ext>
            </a:extLst>
          </p:cNvPr>
          <p:cNvSpPr/>
          <p:nvPr/>
        </p:nvSpPr>
        <p:spPr>
          <a:xfrm>
            <a:off x="6304489" y="3626569"/>
            <a:ext cx="1847772" cy="538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Arquitectura Estrategia Funciones Corporativas</a:t>
            </a:r>
          </a:p>
        </p:txBody>
      </p:sp>
      <p:sp>
        <p:nvSpPr>
          <p:cNvPr id="51" name="Rectangle 209">
            <a:extLst>
              <a:ext uri="{FF2B5EF4-FFF2-40B4-BE49-F238E27FC236}">
                <a16:creationId xmlns:a16="http://schemas.microsoft.com/office/drawing/2014/main" xmlns="" id="{74A006F7-8DE3-4A2C-9E65-BA5C29F5C9F6}"/>
              </a:ext>
            </a:extLst>
          </p:cNvPr>
          <p:cNvSpPr/>
          <p:nvPr/>
        </p:nvSpPr>
        <p:spPr>
          <a:xfrm>
            <a:off x="6833277" y="4115264"/>
            <a:ext cx="1419805" cy="3305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Freddy Parra</a:t>
            </a:r>
          </a:p>
        </p:txBody>
      </p:sp>
      <p:sp>
        <p:nvSpPr>
          <p:cNvPr id="53" name="TextBox 220">
            <a:extLst>
              <a:ext uri="{FF2B5EF4-FFF2-40B4-BE49-F238E27FC236}">
                <a16:creationId xmlns:a16="http://schemas.microsoft.com/office/drawing/2014/main" xmlns="" id="{0EBFBD07-7705-4009-B62F-DBA6459B9F39}"/>
              </a:ext>
            </a:extLst>
          </p:cNvPr>
          <p:cNvSpPr txBox="1"/>
          <p:nvPr/>
        </p:nvSpPr>
        <p:spPr>
          <a:xfrm>
            <a:off x="6525475" y="4606532"/>
            <a:ext cx="2194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Riesgos</a:t>
            </a:r>
          </a:p>
          <a:p>
            <a:r>
              <a:rPr lang="es-ES_tradnl" sz="1200" dirty="0"/>
              <a:t>Gestión Humana</a:t>
            </a:r>
          </a:p>
          <a:p>
            <a:r>
              <a:rPr lang="es-ES_tradnl" sz="1200" dirty="0"/>
              <a:t>Financiero</a:t>
            </a:r>
          </a:p>
          <a:p>
            <a:r>
              <a:rPr lang="es-ES_tradnl" sz="1200" dirty="0"/>
              <a:t>Administrativo</a:t>
            </a:r>
          </a:p>
          <a:p>
            <a:r>
              <a:rPr lang="es-ES_tradnl" sz="1200" dirty="0"/>
              <a:t>Auditoría</a:t>
            </a:r>
          </a:p>
          <a:p>
            <a:r>
              <a:rPr lang="es-ES_tradnl" sz="1200" dirty="0"/>
              <a:t>TI</a:t>
            </a:r>
          </a:p>
        </p:txBody>
      </p:sp>
    </p:spTree>
    <p:extLst>
      <p:ext uri="{BB962C8B-B14F-4D97-AF65-F5344CB8AC3E}">
        <p14:creationId xmlns:p14="http://schemas.microsoft.com/office/powerpoint/2010/main" val="2743920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8197755" y="5390865"/>
            <a:ext cx="2347415" cy="1364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1612445" y="3719925"/>
            <a:ext cx="81940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Documents and Settings\llrios\Mis documentos\Mis imágenes\Imágenes Liliana\nueva sede 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5198" y="736064"/>
            <a:ext cx="2204973" cy="1853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n 3" descr="contenedor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1836" y="2110981"/>
            <a:ext cx="3255684" cy="104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13 CuadroTexto"/>
          <p:cNvSpPr txBox="1">
            <a:spLocks noChangeArrowheads="1"/>
          </p:cNvSpPr>
          <p:nvPr/>
        </p:nvSpPr>
        <p:spPr bwMode="auto">
          <a:xfrm>
            <a:off x="1612445" y="2375834"/>
            <a:ext cx="966034" cy="402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16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Gracias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xmlns="" id="{F1A6C4D4-D1AF-4B36-9EF5-179E2DAE38D1}"/>
              </a:ext>
            </a:extLst>
          </p:cNvPr>
          <p:cNvSpPr txBox="1"/>
          <p:nvPr/>
        </p:nvSpPr>
        <p:spPr>
          <a:xfrm>
            <a:off x="1474839" y="3287151"/>
            <a:ext cx="8390360" cy="76944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Vicepresidencia de Servicios de Tecnología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Dirección de Estrategia, Arquitectura e Innovación de TI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xmlns="" id="{1CF566FD-B1CC-4637-9EA2-36A409D170ED}"/>
              </a:ext>
            </a:extLst>
          </p:cNvPr>
          <p:cNvSpPr txBox="1"/>
          <p:nvPr/>
        </p:nvSpPr>
        <p:spPr>
          <a:xfrm>
            <a:off x="4782859" y="5414050"/>
            <a:ext cx="7409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Promovemos desarrollo económico sostenible para lograr el bienestar de TODOS</a:t>
            </a:r>
            <a:endParaRPr lang="es-ES" sz="2000" i="1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9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right Light">
      <a:dk1>
        <a:sysClr val="windowText" lastClr="000000"/>
      </a:dk1>
      <a:lt1>
        <a:sysClr val="window" lastClr="FFFFFF"/>
      </a:lt1>
      <a:dk2>
        <a:srgbClr val="27303D"/>
      </a:dk2>
      <a:lt2>
        <a:srgbClr val="E7E6E6"/>
      </a:lt2>
      <a:accent1>
        <a:srgbClr val="6DCF00"/>
      </a:accent1>
      <a:accent2>
        <a:srgbClr val="159192"/>
      </a:accent2>
      <a:accent3>
        <a:srgbClr val="09AEF2"/>
      </a:accent3>
      <a:accent4>
        <a:srgbClr val="FCC000"/>
      </a:accent4>
      <a:accent5>
        <a:srgbClr val="FE1101"/>
      </a:accent5>
      <a:accent6>
        <a:srgbClr val="5C932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_ppt_arquitectura_cea2.potx" id="{549A8EC8-69BB-4FFC-9879-96C8AB632767}" vid="{F14EEC0D-1B0C-49C6-A752-8A7A213953A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8078</TotalTime>
  <Words>369</Words>
  <Application>Microsoft Office PowerPoint</Application>
  <PresentationFormat>Panorámica</PresentationFormat>
  <Paragraphs>128</Paragraphs>
  <Slides>7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9" baseType="lpstr">
      <vt:lpstr>맑은 고딕</vt:lpstr>
      <vt:lpstr>Arial</vt:lpstr>
      <vt:lpstr>Arial Rounded MT Bold</vt:lpstr>
      <vt:lpstr>Ayuthaya</vt:lpstr>
      <vt:lpstr>Calibri</vt:lpstr>
      <vt:lpstr>Calibri Light</vt:lpstr>
      <vt:lpstr>Century Gothic</vt:lpstr>
      <vt:lpstr>Gotham Rounded Bold</vt:lpstr>
      <vt:lpstr>Nunito</vt:lpstr>
      <vt:lpstr>Open Sans</vt:lpstr>
      <vt:lpstr>Office Theme</vt:lpstr>
      <vt:lpstr>Custom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JHON Doe</dc:title>
  <dc:creator>MD Junaed</dc:creator>
  <cp:lastModifiedBy>Juan Fernando Hincapie Giraldo</cp:lastModifiedBy>
  <cp:revision>88</cp:revision>
  <dcterms:created xsi:type="dcterms:W3CDTF">2016-04-01T19:13:22Z</dcterms:created>
  <dcterms:modified xsi:type="dcterms:W3CDTF">2021-02-17T19:16:18Z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1bdff26-5887-4e5c-8426-6e404c233df0_Enabled">
    <vt:lpwstr>true</vt:lpwstr>
  </property>
  <property fmtid="{D5CDD505-2E9C-101B-9397-08002B2CF9AE}" pid="3" name="MSIP_Label_71bdff26-5887-4e5c-8426-6e404c233df0_SetDate">
    <vt:lpwstr>2021-02-17T19:16:17Z</vt:lpwstr>
  </property>
  <property fmtid="{D5CDD505-2E9C-101B-9397-08002B2CF9AE}" pid="4" name="MSIP_Label_71bdff26-5887-4e5c-8426-6e404c233df0_Method">
    <vt:lpwstr>Standard</vt:lpwstr>
  </property>
  <property fmtid="{D5CDD505-2E9C-101B-9397-08002B2CF9AE}" pid="5" name="MSIP_Label_71bdff26-5887-4e5c-8426-6e404c233df0_Name">
    <vt:lpwstr>71bdff26-5887-4e5c-8426-6e404c233df0</vt:lpwstr>
  </property>
  <property fmtid="{D5CDD505-2E9C-101B-9397-08002B2CF9AE}" pid="6" name="MSIP_Label_71bdff26-5887-4e5c-8426-6e404c233df0_SiteId">
    <vt:lpwstr>b5e244bd-c492-495b-8b10-61bfd453e423</vt:lpwstr>
  </property>
  <property fmtid="{D5CDD505-2E9C-101B-9397-08002B2CF9AE}" pid="7" name="MSIP_Label_71bdff26-5887-4e5c-8426-6e404c233df0_ActionId">
    <vt:lpwstr>7dca8a53-bd10-4d31-b837-3d8c45a8b00f</vt:lpwstr>
  </property>
  <property fmtid="{D5CDD505-2E9C-101B-9397-08002B2CF9AE}" pid="8" name="MSIP_Label_71bdff26-5887-4e5c-8426-6e404c233df0_ContentBits">
    <vt:lpwstr>5</vt:lpwstr>
  </property>
</Properties>
</file>