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304" r:id="rId5"/>
    <p:sldId id="308" r:id="rId6"/>
    <p:sldId id="283" r:id="rId7"/>
    <p:sldId id="318" r:id="rId8"/>
    <p:sldId id="317" r:id="rId9"/>
    <p:sldId id="310" r:id="rId10"/>
    <p:sldId id="316" r:id="rId11"/>
    <p:sldId id="319" r:id="rId12"/>
    <p:sldId id="314" r:id="rId13"/>
    <p:sldId id="293" r:id="rId14"/>
    <p:sldId id="305" r:id="rId15"/>
    <p:sldId id="300" r:id="rId1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62" autoAdjust="0"/>
    <p:restoredTop sz="93827" autoAdjust="0"/>
  </p:normalViewPr>
  <p:slideViewPr>
    <p:cSldViewPr>
      <p:cViewPr varScale="1">
        <p:scale>
          <a:sx n="68" d="100"/>
          <a:sy n="68" d="100"/>
        </p:scale>
        <p:origin x="9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522BC-EC29-45EA-80DD-CD2D65F1D1B7}" type="datetimeFigureOut">
              <a:rPr lang="es-CO" smtClean="0"/>
              <a:pPr/>
              <a:t>3/10/2019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D38D0-7222-4C8A-B2F6-D5C89A0E57B1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783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26BAF-D390-479F-9785-BF435352187A}" type="slidenum">
              <a:rPr lang="es-CO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1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26BAF-D390-479F-9785-BF435352187A}" type="slidenum">
              <a:rPr lang="es-CO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7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26BAF-D390-479F-9785-BF435352187A}" type="slidenum">
              <a:rPr lang="es-CO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52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8D-F3F3-49B6-9105-F950B00DD11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86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5EC5-4EDB-4A83-9780-4E8B3C0555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5160-F869-4767-9FDD-380FC59E8E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47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457B-5839-42B3-9B03-DBC4EA6F93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8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DEF2-CBE0-4A45-BAEA-4D839C257C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8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D6C7-0024-4032-AC37-ADB39C6A53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B63B-51E1-46A5-8950-FCE64AB3BB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A20D-6677-4215-9F90-2AFE3E2E841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92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928C-FB48-4D4E-9F01-18636191C2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3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71BF1-6450-4C87-9F65-1ADEF33579B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0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EC94-0A20-44A4-B984-7B2A2553F4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EB8687C-D25F-4EB7-9F13-B76ABBBB5D8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10/3/2019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7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25"/>
          <p:cNvSpPr txBox="1">
            <a:spLocks noChangeArrowheads="1"/>
          </p:cNvSpPr>
          <p:nvPr/>
        </p:nvSpPr>
        <p:spPr>
          <a:xfrm>
            <a:off x="1147664" y="1642022"/>
            <a:ext cx="6624736" cy="1254001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ECOSISTEMA DE SEGURIDAD</a:t>
            </a:r>
          </a:p>
          <a:p>
            <a:endParaRPr lang="es-CO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r>
              <a:rPr lang="es-CO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Ecosistema de Autenticación</a:t>
            </a:r>
          </a:p>
          <a:p>
            <a:r>
              <a:rPr lang="es-CO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FUA</a:t>
            </a:r>
          </a:p>
          <a:p>
            <a:r>
              <a:rPr lang="es-CO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(Front Único de Autenticación)</a:t>
            </a:r>
          </a:p>
        </p:txBody>
      </p:sp>
      <p:sp>
        <p:nvSpPr>
          <p:cNvPr id="7" name="Rectangle 26"/>
          <p:cNvSpPr txBox="1">
            <a:spLocks noChangeArrowheads="1"/>
          </p:cNvSpPr>
          <p:nvPr/>
        </p:nvSpPr>
        <p:spPr>
          <a:xfrm>
            <a:off x="0" y="4599199"/>
            <a:ext cx="8676456" cy="8545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es-E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Contextualización Consumidores</a:t>
            </a:r>
            <a:endParaRPr lang="es-E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85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4274076" y="409938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 algn="r"/>
            <a:r>
              <a:rPr lang="es-CO" sz="2400" dirty="0">
                <a:solidFill>
                  <a:srgbClr val="4F81B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Diagrama de Componentes</a:t>
            </a:r>
            <a:endParaRPr lang="es-ES" sz="2400" b="1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1 Rectángulo"/>
          <p:cNvSpPr/>
          <p:nvPr/>
        </p:nvSpPr>
        <p:spPr>
          <a:xfrm>
            <a:off x="-324544" y="0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/>
            <a:r>
              <a:rPr lang="es-E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FUA–  Front Único </a:t>
            </a:r>
          </a:p>
          <a:p>
            <a:pPr marL="457031" lvl="1"/>
            <a:r>
              <a:rPr lang="es-E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de Autenticación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21291"/>
            <a:ext cx="8784976" cy="54480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B33D257-C28A-4597-BF00-B9CAB2A987A8}"/>
              </a:ext>
            </a:extLst>
          </p:cNvPr>
          <p:cNvSpPr txBox="1"/>
          <p:nvPr/>
        </p:nvSpPr>
        <p:spPr>
          <a:xfrm>
            <a:off x="1984658" y="1221291"/>
            <a:ext cx="186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PSERIES WAS9.0</a:t>
            </a:r>
            <a:endParaRPr lang="es-E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33D257-C28A-4597-BF00-B9CAB2A987A8}"/>
              </a:ext>
            </a:extLst>
          </p:cNvPr>
          <p:cNvSpPr txBox="1"/>
          <p:nvPr/>
        </p:nvSpPr>
        <p:spPr>
          <a:xfrm>
            <a:off x="4860032" y="1216305"/>
            <a:ext cx="186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iSERIES</a:t>
            </a:r>
            <a:endParaRPr lang="es-E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641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resentacion-banc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5580112" y="272468"/>
            <a:ext cx="3312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 algn="r"/>
            <a:r>
              <a:rPr lang="es-CO" sz="2800" dirty="0">
                <a:solidFill>
                  <a:srgbClr val="4F81B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Documentación</a:t>
            </a:r>
            <a:endParaRPr lang="es-ES" sz="2800" b="1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9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6015"/>
              </p:ext>
            </p:extLst>
          </p:nvPr>
        </p:nvGraphicFramePr>
        <p:xfrm>
          <a:off x="611560" y="1068156"/>
          <a:ext cx="7776864" cy="4305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3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46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i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DESCRIPCION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67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i="1" dirty="0"/>
                        <a:t>Presentación</a:t>
                      </a:r>
                      <a:r>
                        <a:rPr lang="es-CO" sz="2000" b="1" i="1" baseline="0" dirty="0"/>
                        <a:t> Consumidores</a:t>
                      </a:r>
                      <a:endParaRPr lang="es-CO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Material utilizado para context8alizar al equipo que implementa</a:t>
                      </a:r>
                      <a:r>
                        <a:rPr lang="es-CO" sz="2000" b="1" i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el consumo de FUA.</a:t>
                      </a:r>
                      <a:endParaRPr lang="es-CO" sz="20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6750">
                <a:tc>
                  <a:txBody>
                    <a:bodyPr/>
                    <a:lstStyle/>
                    <a:p>
                      <a:pPr algn="ctr"/>
                      <a:r>
                        <a:rPr lang="es-CO" sz="2000" b="1" i="0" dirty="0">
                          <a:solidFill>
                            <a:schemeClr val="tx1"/>
                          </a:solidFill>
                        </a:rPr>
                        <a:t>Formato Solicitud de Registro</a:t>
                      </a:r>
                      <a:endParaRPr lang="es-CO" sz="2000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Documento que debe ser Anexado a la HU para el Registro</a:t>
                      </a:r>
                      <a:r>
                        <a:rPr lang="es-CO" sz="20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del Nuevo Consumidor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1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i="1" dirty="0">
                          <a:solidFill>
                            <a:schemeClr val="tx1"/>
                          </a:solidFill>
                        </a:rPr>
                        <a:t>Contrato de Consumo</a:t>
                      </a:r>
                      <a:endParaRPr lang="es-CO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Este debe ser entregado por el analista SOA del equipo consumidor,</a:t>
                      </a:r>
                      <a:r>
                        <a:rPr lang="es-CO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para este punto es necesario haber asistido al comité de consumidores Autenticación</a:t>
                      </a:r>
                      <a:endParaRPr lang="es-CO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1 Rectángulo"/>
          <p:cNvSpPr/>
          <p:nvPr/>
        </p:nvSpPr>
        <p:spPr>
          <a:xfrm>
            <a:off x="-324544" y="0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/>
            <a:r>
              <a:rPr lang="es-E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FUA–  Front Único </a:t>
            </a:r>
          </a:p>
          <a:p>
            <a:pPr marL="457031" lvl="1"/>
            <a:r>
              <a:rPr lang="es-E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de Autenticación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896971"/>
              </p:ext>
            </p:extLst>
          </p:nvPr>
        </p:nvGraphicFramePr>
        <p:xfrm>
          <a:off x="4644008" y="3220686"/>
          <a:ext cx="1512168" cy="1275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Hoja de cálculo" showAsIcon="1" r:id="rId4" imgW="914400" imgH="771480" progId="Excel.Sheet.12">
                  <p:embed/>
                </p:oleObj>
              </mc:Choice>
              <mc:Fallback>
                <p:oleObj name="Hoja de cálculo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4008" y="3220686"/>
                        <a:ext cx="1512168" cy="1275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6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presentacion-banc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2411760" y="2276872"/>
            <a:ext cx="4752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 algn="ctr"/>
            <a:r>
              <a:rPr lang="es-CO" sz="4800" dirty="0">
                <a:solidFill>
                  <a:srgbClr val="4F81B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Gracias!!!!!</a:t>
            </a:r>
            <a:endParaRPr lang="es-ES" sz="4800" b="1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1 Rectángulo"/>
          <p:cNvSpPr/>
          <p:nvPr/>
        </p:nvSpPr>
        <p:spPr>
          <a:xfrm>
            <a:off x="-324544" y="0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/>
            <a:r>
              <a:rPr lang="es-E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FUA–  Front Único </a:t>
            </a:r>
          </a:p>
          <a:p>
            <a:pPr marL="457031" lvl="1"/>
            <a:r>
              <a:rPr lang="es-E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de Autenticación</a:t>
            </a:r>
          </a:p>
        </p:txBody>
      </p:sp>
    </p:spTree>
    <p:extLst>
      <p:ext uri="{BB962C8B-B14F-4D97-AF65-F5344CB8AC3E}">
        <p14:creationId xmlns:p14="http://schemas.microsoft.com/office/powerpoint/2010/main" val="411837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 txBox="1">
            <a:spLocks noChangeArrowheads="1"/>
          </p:cNvSpPr>
          <p:nvPr/>
        </p:nvSpPr>
        <p:spPr>
          <a:xfrm>
            <a:off x="899592" y="1519499"/>
            <a:ext cx="7344816" cy="43982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3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CO" sz="2000" b="1" i="1" dirty="0">
                <a:solidFill>
                  <a:schemeClr val="tx2"/>
                </a:solidFill>
                <a:latin typeface="Tahoma" pitchFamily="34" charset="0"/>
              </a:rPr>
              <a:t>Descripción FUA.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CO" sz="2000" b="1" i="1" dirty="0">
                <a:solidFill>
                  <a:schemeClr val="tx2"/>
                </a:solidFill>
                <a:latin typeface="Tahoma" pitchFamily="34" charset="0"/>
              </a:rPr>
              <a:t>Servicios Expuestos FUA.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CO" sz="2000" b="1" i="1" dirty="0">
                <a:solidFill>
                  <a:schemeClr val="tx2"/>
                </a:solidFill>
                <a:latin typeface="Tahoma" pitchFamily="34" charset="0"/>
              </a:rPr>
              <a:t>Front Actual FUA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CO" sz="2000" b="1" i="1" dirty="0">
                <a:solidFill>
                  <a:schemeClr val="tx2"/>
                </a:solidFill>
                <a:latin typeface="Tahoma" pitchFamily="34" charset="0"/>
              </a:rPr>
              <a:t>Flujo Consumo FUA Con Front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CO" sz="2000" b="1" i="1" dirty="0">
                <a:solidFill>
                  <a:schemeClr val="tx2"/>
                </a:solidFill>
                <a:latin typeface="Tahoma" pitchFamily="34" charset="0"/>
              </a:rPr>
              <a:t>Flujo Consumo FUA Sin Front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CO" sz="2000" b="1" i="1" dirty="0">
                <a:solidFill>
                  <a:schemeClr val="tx2"/>
                </a:solidFill>
                <a:latin typeface="Tahoma" pitchFamily="34" charset="0"/>
              </a:rPr>
              <a:t>Flujo Consumo FUA SSO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CO" sz="2000" b="1" i="1" dirty="0">
                <a:solidFill>
                  <a:schemeClr val="tx2"/>
                </a:solidFill>
                <a:latin typeface="Tahoma" pitchFamily="34" charset="0"/>
              </a:rPr>
              <a:t>Diseño Arquitectura (Sin Capa Media)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CO" sz="2000" b="1" i="1" dirty="0">
                <a:solidFill>
                  <a:schemeClr val="tx2"/>
                </a:solidFill>
                <a:latin typeface="Tahoma" pitchFamily="34" charset="0"/>
              </a:rPr>
              <a:t>Diagrama Componentes (Sin Capa Media)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CO" sz="2000" b="1" i="1" dirty="0">
                <a:solidFill>
                  <a:schemeClr val="tx2"/>
                </a:solidFill>
                <a:latin typeface="Tahoma" pitchFamily="34" charset="0"/>
              </a:rPr>
              <a:t>Documentación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endParaRPr lang="es-CO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endParaRPr lang="es-CO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endParaRPr lang="es-CO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endParaRPr lang="es-E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4" name="12 Rectángulo"/>
          <p:cNvSpPr/>
          <p:nvPr/>
        </p:nvSpPr>
        <p:spPr>
          <a:xfrm>
            <a:off x="2555776" y="1201292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 algn="ctr"/>
            <a:r>
              <a:rPr lang="es-CO" sz="2400" dirty="0">
                <a:solidFill>
                  <a:srgbClr val="4F81B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CONTENIDO</a:t>
            </a:r>
            <a:endParaRPr lang="es-ES" sz="2400" b="1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1 Rectángulo"/>
          <p:cNvSpPr/>
          <p:nvPr/>
        </p:nvSpPr>
        <p:spPr>
          <a:xfrm>
            <a:off x="-324544" y="0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/>
            <a:r>
              <a:rPr lang="es-E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FUA–  Front Único </a:t>
            </a:r>
          </a:p>
          <a:p>
            <a:pPr marL="457031" lvl="1"/>
            <a:r>
              <a:rPr lang="es-E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de Autenticación</a:t>
            </a:r>
          </a:p>
        </p:txBody>
      </p:sp>
    </p:spTree>
    <p:extLst>
      <p:ext uri="{BB962C8B-B14F-4D97-AF65-F5344CB8AC3E}">
        <p14:creationId xmlns:p14="http://schemas.microsoft.com/office/powerpoint/2010/main" val="55275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4526015" y="646331"/>
            <a:ext cx="45104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/>
            <a:r>
              <a:rPr lang="es-CO" sz="2400" dirty="0">
                <a:solidFill>
                  <a:srgbClr val="4F81B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Descripción de la aplicación</a:t>
            </a:r>
            <a:endParaRPr lang="es-ES" sz="2400" dirty="0">
              <a:solidFill>
                <a:srgbClr val="4F81BD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23528" y="1324674"/>
            <a:ext cx="84049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b="1" dirty="0"/>
              <a:t>¿Que hace y como beneficia al cliente y/o usuario?</a:t>
            </a:r>
          </a:p>
          <a:p>
            <a:pPr algn="just"/>
            <a:r>
              <a:rPr lang="es-CO" sz="2000" dirty="0"/>
              <a:t>FUA Es el Front Único de Autenticación con el cual los clientes personas pueden acceder a los servicios Transaccionales del banco por medio de los diferentes  Canales y aplicaciones..</a:t>
            </a:r>
          </a:p>
          <a:p>
            <a:pPr algn="just"/>
            <a:endParaRPr lang="es-US" sz="2000" dirty="0"/>
          </a:p>
          <a:p>
            <a:r>
              <a:rPr lang="es-CO" sz="2400" b="1" dirty="0"/>
              <a:t>¿Quien lo utiliza?</a:t>
            </a:r>
          </a:p>
          <a:p>
            <a:r>
              <a:rPr lang="es-CO" sz="2000" b="1" i="1" dirty="0"/>
              <a:t>Jornadas Digitales: </a:t>
            </a:r>
            <a:r>
              <a:rPr lang="es-CO" sz="2000" dirty="0"/>
              <a:t>VPI – VPD – VTD – VDP 	</a:t>
            </a:r>
            <a:r>
              <a:rPr lang="es-CO" sz="2000" b="1" i="1" dirty="0"/>
              <a:t>Kioscos: </a:t>
            </a:r>
            <a:r>
              <a:rPr lang="es-CO" sz="2000" dirty="0"/>
              <a:t>(KIO)</a:t>
            </a:r>
          </a:p>
          <a:p>
            <a:r>
              <a:rPr lang="es-CO" sz="2000" b="1" i="1" dirty="0" err="1"/>
              <a:t>Bily</a:t>
            </a:r>
            <a:r>
              <a:rPr lang="es-CO" sz="2000" b="1" i="1" dirty="0"/>
              <a:t>: </a:t>
            </a:r>
            <a:r>
              <a:rPr lang="es-CO" sz="2000" dirty="0"/>
              <a:t>(BIL)				</a:t>
            </a:r>
            <a:r>
              <a:rPr lang="es-CO" sz="2000" b="1" i="1" dirty="0"/>
              <a:t>Botón de Transferencias: </a:t>
            </a:r>
            <a:r>
              <a:rPr lang="es-CO" sz="2000" dirty="0"/>
              <a:t>(BDT)</a:t>
            </a:r>
          </a:p>
          <a:p>
            <a:r>
              <a:rPr lang="es-CO" sz="2000" b="1" i="1" dirty="0"/>
              <a:t>Extractos SVE: </a:t>
            </a:r>
            <a:r>
              <a:rPr lang="es-CO" sz="2000" dirty="0"/>
              <a:t>(PRD)			</a:t>
            </a:r>
            <a:r>
              <a:rPr lang="es-CO" sz="2000" b="1" i="1" dirty="0"/>
              <a:t>Ya Clientes: </a:t>
            </a:r>
            <a:r>
              <a:rPr lang="es-CO" sz="2000" dirty="0"/>
              <a:t>(YCL)</a:t>
            </a:r>
          </a:p>
          <a:p>
            <a:r>
              <a:rPr lang="es-CO" sz="2000" b="1" i="1" dirty="0" err="1"/>
              <a:t>Tabot</a:t>
            </a:r>
            <a:r>
              <a:rPr lang="es-CO" sz="2000" b="1" i="1" dirty="0"/>
              <a:t>:</a:t>
            </a:r>
            <a:r>
              <a:rPr lang="es-CO" sz="2000" dirty="0"/>
              <a:t> (BOT)				</a:t>
            </a:r>
            <a:r>
              <a:rPr lang="es-CO" sz="2000" b="1" i="1" dirty="0" err="1"/>
              <a:t>SVPyme</a:t>
            </a:r>
            <a:r>
              <a:rPr lang="es-CO" sz="2000" dirty="0"/>
              <a:t>: (NDB)</a:t>
            </a:r>
          </a:p>
          <a:p>
            <a:r>
              <a:rPr lang="es-CO" sz="2000" b="1" dirty="0"/>
              <a:t>APP Personas: </a:t>
            </a:r>
            <a:r>
              <a:rPr lang="es-CO" sz="2000" dirty="0"/>
              <a:t>(APP)			</a:t>
            </a:r>
            <a:r>
              <a:rPr lang="es-CO" sz="2000" b="1" dirty="0"/>
              <a:t>Sucursal Virtual Personas: </a:t>
            </a:r>
            <a:r>
              <a:rPr lang="es-CO" sz="2000" dirty="0"/>
              <a:t>(SVP)</a:t>
            </a:r>
          </a:p>
          <a:p>
            <a:r>
              <a:rPr lang="es-CO" sz="2000" b="1" i="1" dirty="0"/>
              <a:t>Sucursal Virtual Empresas: </a:t>
            </a:r>
            <a:r>
              <a:rPr lang="es-CO" sz="2000" dirty="0"/>
              <a:t>(SVE)		</a:t>
            </a:r>
            <a:r>
              <a:rPr lang="es-CO" sz="2000" b="1" i="1" dirty="0"/>
              <a:t>Mercado Libre de Divisas:</a:t>
            </a:r>
            <a:r>
              <a:rPr lang="es-CO" sz="2000" dirty="0"/>
              <a:t> (MLE)</a:t>
            </a:r>
          </a:p>
          <a:p>
            <a:r>
              <a:rPr lang="es-CO" sz="2000" b="1" i="1" dirty="0"/>
              <a:t>Personal </a:t>
            </a:r>
            <a:r>
              <a:rPr lang="es-CO" sz="2000" b="1" i="1" dirty="0" err="1"/>
              <a:t>Financial</a:t>
            </a:r>
            <a:r>
              <a:rPr lang="es-CO" sz="2000" b="1" i="1" dirty="0"/>
              <a:t> </a:t>
            </a:r>
            <a:r>
              <a:rPr lang="es-CO" sz="2000" b="1" i="1" dirty="0" err="1"/>
              <a:t>Managment</a:t>
            </a:r>
            <a:r>
              <a:rPr lang="es-CO" sz="2000" b="1" i="1" dirty="0"/>
              <a:t>:</a:t>
            </a:r>
            <a:r>
              <a:rPr lang="es-CO" sz="2000" dirty="0"/>
              <a:t> (PFM)	</a:t>
            </a:r>
            <a:r>
              <a:rPr lang="es-CO" sz="2000" b="1" i="1" dirty="0"/>
              <a:t>Puntos Colombia:</a:t>
            </a:r>
            <a:r>
              <a:rPr lang="es-CO" sz="2000" dirty="0"/>
              <a:t> (PUC)</a:t>
            </a:r>
          </a:p>
          <a:p>
            <a:r>
              <a:rPr lang="es-CO" sz="2000" b="1" i="1" dirty="0"/>
              <a:t>Billetera Móvil:</a:t>
            </a:r>
            <a:r>
              <a:rPr lang="es-CO" sz="2000" dirty="0"/>
              <a:t> (BIM)</a:t>
            </a:r>
          </a:p>
        </p:txBody>
      </p:sp>
      <p:sp>
        <p:nvSpPr>
          <p:cNvPr id="10" name="1 Rectángulo"/>
          <p:cNvSpPr/>
          <p:nvPr/>
        </p:nvSpPr>
        <p:spPr>
          <a:xfrm>
            <a:off x="-324544" y="0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/>
            <a:r>
              <a:rPr lang="es-E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FUA–  Front Único </a:t>
            </a:r>
          </a:p>
          <a:p>
            <a:pPr marL="457031" lvl="1"/>
            <a:r>
              <a:rPr lang="es-E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de Autenticación</a:t>
            </a:r>
          </a:p>
        </p:txBody>
      </p:sp>
    </p:spTree>
    <p:extLst>
      <p:ext uri="{BB962C8B-B14F-4D97-AF65-F5344CB8AC3E}">
        <p14:creationId xmlns:p14="http://schemas.microsoft.com/office/powerpoint/2010/main" val="110136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Rectángulo"/>
          <p:cNvSpPr/>
          <p:nvPr/>
        </p:nvSpPr>
        <p:spPr>
          <a:xfrm>
            <a:off x="-324544" y="0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/>
            <a:r>
              <a:rPr lang="es-E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FUA–  Front Único </a:t>
            </a:r>
          </a:p>
          <a:p>
            <a:pPr marL="457031" lvl="1"/>
            <a:r>
              <a:rPr lang="es-E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de Autenticación</a:t>
            </a:r>
          </a:p>
        </p:txBody>
      </p:sp>
      <p:sp>
        <p:nvSpPr>
          <p:cNvPr id="5" name="8 Rectángulo"/>
          <p:cNvSpPr/>
          <p:nvPr/>
        </p:nvSpPr>
        <p:spPr>
          <a:xfrm>
            <a:off x="4690603" y="323165"/>
            <a:ext cx="4466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 algn="ctr"/>
            <a:r>
              <a:rPr lang="es-CO" sz="2400" dirty="0">
                <a:solidFill>
                  <a:srgbClr val="4F81B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Servicios Expuestos FUA</a:t>
            </a:r>
            <a:endParaRPr lang="es-ES" sz="2400" dirty="0">
              <a:solidFill>
                <a:srgbClr val="4F81BD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94414"/>
              </p:ext>
            </p:extLst>
          </p:nvPr>
        </p:nvGraphicFramePr>
        <p:xfrm>
          <a:off x="179512" y="1193785"/>
          <a:ext cx="8784976" cy="5547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8928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err="1"/>
                        <a:t>DataPower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Capacidad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FUA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4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1" i="0" u="none" strike="noStrike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GestionLlaveCifrado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generarLlaveCifrado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effectLst/>
                        </a:rPr>
                        <a:t>App </a:t>
                      </a:r>
                      <a:r>
                        <a:rPr lang="es-CO" sz="1600" b="0" dirty="0" err="1">
                          <a:effectLst/>
                        </a:rPr>
                        <a:t>Validator</a:t>
                      </a:r>
                      <a:endParaRPr lang="es-CO" sz="1600" b="0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s-CO" sz="1200" dirty="0"/>
                        <a:t>Esta es la autenticación del consumidor, y entrega </a:t>
                      </a:r>
                      <a:r>
                        <a:rPr lang="es-CO" sz="1200" dirty="0" err="1"/>
                        <a:t>modulus</a:t>
                      </a:r>
                      <a:r>
                        <a:rPr lang="es-CO" sz="1200" dirty="0"/>
                        <a:t> y </a:t>
                      </a:r>
                      <a:r>
                        <a:rPr lang="es-CO" sz="1200" dirty="0" err="1"/>
                        <a:t>exponent</a:t>
                      </a:r>
                      <a:r>
                        <a:rPr lang="es-CO" sz="1200" dirty="0"/>
                        <a:t>; con estos el consumidor construye el </a:t>
                      </a:r>
                      <a:r>
                        <a:rPr lang="es-CO" sz="1200" dirty="0" err="1"/>
                        <a:t>Pinblock</a:t>
                      </a:r>
                      <a:r>
                        <a:rPr lang="es-CO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178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1" i="0" u="none" strike="noStrike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AutenticacionCliente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consultarModulus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834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1" i="0" u="none" strike="noStrike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GestionCodigoAutorizacion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generarCodigoAutorizacionPorCredenciales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Authorization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r>
                        <a:rPr lang="es-CO" sz="1200" dirty="0"/>
                        <a:t>Este servicio llama al </a:t>
                      </a:r>
                      <a:r>
                        <a:rPr lang="es-CO" sz="1200" dirty="0" err="1"/>
                        <a:t>front</a:t>
                      </a:r>
                      <a:r>
                        <a:rPr lang="es-CO" sz="1200" dirty="0"/>
                        <a:t>, el cual autentican y entrega un CA.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464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1" i="0" u="none" strike="noStrike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AutenticacionCliente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autenticarCliente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6263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GestionAutenticacionOAuth2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cambiarCodigoAutorizacionPorToken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Token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Este servicio cambia el CA por un </a:t>
                      </a:r>
                      <a:r>
                        <a:rPr lang="es-CO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token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y genera un registro de sesión asociado al consumidor, retorna datos básicos del cliente.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6263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1" i="0" u="none" strike="noStrike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GestionCodigoAutorizacion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generarCodigoAutorizacionPorToken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</a:t>
                      </a:r>
                      <a:r>
                        <a:rPr lang="es-CO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</a:t>
                      </a: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 consumidor delega la autenticación a otro consumidor, retorna un CA al nuevo consumidor.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46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s-CO" sz="1800" b="1" i="0" u="none" strike="noStrike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GestionSesion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mantenerSesion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b="0" dirty="0" err="1">
                          <a:effectLst/>
                        </a:rPr>
                        <a:t>Validate</a:t>
                      </a:r>
                      <a:r>
                        <a:rPr lang="es-CO" sz="1600" b="0" dirty="0"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s-CO" sz="1200" dirty="0"/>
                        <a:t>Valida una sesión.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46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1" i="0" u="none" strike="noStrike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validarSesion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76263">
                <a:tc v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cerrarSesion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 </a:t>
                      </a:r>
                      <a:r>
                        <a:rPr lang="es-CO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Cierra la sesión al consumidor, retorna un valor exitoso/no exitoso; y a su vez elimina el detalle de la sesión.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33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566AE1DD-8D2A-41DC-ADBE-21F48327FE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559670"/>
            <a:ext cx="3740893" cy="4055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8425AE-2288-4FBD-ABED-BF4D47586F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90" y="2592914"/>
            <a:ext cx="3960440" cy="4067650"/>
          </a:xfrm>
          <a:prstGeom prst="rect">
            <a:avLst/>
          </a:prstGeom>
        </p:spPr>
      </p:pic>
      <p:sp>
        <p:nvSpPr>
          <p:cNvPr id="5" name="1 Rectángulo"/>
          <p:cNvSpPr/>
          <p:nvPr/>
        </p:nvSpPr>
        <p:spPr>
          <a:xfrm>
            <a:off x="-324544" y="0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/>
            <a:r>
              <a:rPr lang="es-E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FUA–  Front Único </a:t>
            </a:r>
          </a:p>
          <a:p>
            <a:pPr marL="457031" lvl="1"/>
            <a:r>
              <a:rPr lang="es-E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de Autenticación</a:t>
            </a:r>
          </a:p>
        </p:txBody>
      </p:sp>
      <p:sp>
        <p:nvSpPr>
          <p:cNvPr id="6" name="8 Rectángulo"/>
          <p:cNvSpPr/>
          <p:nvPr/>
        </p:nvSpPr>
        <p:spPr>
          <a:xfrm>
            <a:off x="4498230" y="544166"/>
            <a:ext cx="4466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 algn="ctr"/>
            <a:r>
              <a:rPr lang="es-CO" sz="2400" dirty="0">
                <a:solidFill>
                  <a:srgbClr val="4F81B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FRONT ACTUAL FUA</a:t>
            </a:r>
            <a:endParaRPr lang="es-ES" sz="2400" dirty="0">
              <a:solidFill>
                <a:srgbClr val="4F81BD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512" y="1417916"/>
            <a:ext cx="896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altLang="es-CO" dirty="0"/>
              <a:t>https://</a:t>
            </a:r>
            <a:r>
              <a:rPr lang="es-CO" alt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Expuesta Ambiente</a:t>
            </a:r>
            <a:r>
              <a:rPr lang="es-CO" altLang="es-CO" u="sng" dirty="0"/>
              <a:t>/</a:t>
            </a:r>
            <a:r>
              <a:rPr lang="es-CO" altLang="es-CO" u="sng" dirty="0" err="1"/>
              <a:t>login</a:t>
            </a:r>
            <a:r>
              <a:rPr lang="es-CO" altLang="es-CO" u="sng" dirty="0"/>
              <a:t>/</a:t>
            </a:r>
            <a:r>
              <a:rPr lang="es-CO" altLang="es-CO" u="sng" dirty="0" err="1"/>
              <a:t>oauth</a:t>
            </a:r>
            <a:r>
              <a:rPr lang="es-CO" altLang="es-CO" u="sng" dirty="0"/>
              <a:t>/</a:t>
            </a:r>
            <a:r>
              <a:rPr lang="es-CO" altLang="es-CO" u="sng" dirty="0" err="1"/>
              <a:t>authorize?response_type</a:t>
            </a:r>
            <a:r>
              <a:rPr lang="es-CO" altLang="es-CO" u="sng" dirty="0"/>
              <a:t>=</a:t>
            </a:r>
            <a:r>
              <a:rPr lang="es-CO" altLang="es-CO" u="sng" dirty="0" err="1"/>
              <a:t>code&amp;client_id</a:t>
            </a:r>
            <a:r>
              <a:rPr lang="es-CO" altLang="es-CO" u="sng" dirty="0"/>
              <a:t>=</a:t>
            </a:r>
            <a:r>
              <a:rPr lang="es-CO" alt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Sigla </a:t>
            </a:r>
            <a:r>
              <a:rPr lang="es-CO" alt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</a:t>
            </a:r>
            <a:r>
              <a:rPr lang="es-CO" altLang="es-CO" dirty="0" err="1"/>
              <a:t>&amp;redirect_uri</a:t>
            </a:r>
            <a:r>
              <a:rPr lang="es-CO" altLang="es-CO" dirty="0"/>
              <a:t>= </a:t>
            </a:r>
            <a:r>
              <a:rPr lang="es-CO" alt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definida Consumidor</a:t>
            </a:r>
          </a:p>
        </p:txBody>
      </p:sp>
    </p:spTree>
    <p:extLst>
      <p:ext uri="{BB962C8B-B14F-4D97-AF65-F5344CB8AC3E}">
        <p14:creationId xmlns:p14="http://schemas.microsoft.com/office/powerpoint/2010/main" val="313576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2 Rectángulo"/>
          <p:cNvSpPr/>
          <p:nvPr/>
        </p:nvSpPr>
        <p:spPr>
          <a:xfrm>
            <a:off x="3563888" y="120007"/>
            <a:ext cx="540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 algn="r"/>
            <a:r>
              <a:rPr lang="es-CO" sz="2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Vista General del proceso </a:t>
            </a:r>
          </a:p>
          <a:p>
            <a:pPr marL="457031" lvl="1" algn="r"/>
            <a:r>
              <a:rPr lang="es-CO" sz="2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usando Front</a:t>
            </a:r>
          </a:p>
        </p:txBody>
      </p:sp>
      <p:sp>
        <p:nvSpPr>
          <p:cNvPr id="7" name="1 Rectángulo"/>
          <p:cNvSpPr/>
          <p:nvPr/>
        </p:nvSpPr>
        <p:spPr>
          <a:xfrm>
            <a:off x="-324544" y="0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/>
            <a:r>
              <a:rPr lang="es-E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FUA–  Front Único </a:t>
            </a:r>
          </a:p>
          <a:p>
            <a:pPr marL="457031" lvl="1"/>
            <a:r>
              <a:rPr lang="es-E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de Autenticación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71010"/>
            <a:ext cx="8856984" cy="559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Rectángulo"/>
          <p:cNvSpPr/>
          <p:nvPr/>
        </p:nvSpPr>
        <p:spPr>
          <a:xfrm>
            <a:off x="-324544" y="0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/>
            <a:r>
              <a:rPr lang="es-E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FUA–  Front Único </a:t>
            </a:r>
          </a:p>
          <a:p>
            <a:pPr marL="457031" lvl="1"/>
            <a:r>
              <a:rPr lang="es-E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de Autenticación</a:t>
            </a:r>
          </a:p>
        </p:txBody>
      </p:sp>
      <p:sp>
        <p:nvSpPr>
          <p:cNvPr id="6" name="12 Rectángulo"/>
          <p:cNvSpPr/>
          <p:nvPr/>
        </p:nvSpPr>
        <p:spPr>
          <a:xfrm>
            <a:off x="3563888" y="120007"/>
            <a:ext cx="540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 algn="r"/>
            <a:r>
              <a:rPr lang="es-CO" sz="2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Vista General del proceso </a:t>
            </a:r>
          </a:p>
          <a:p>
            <a:pPr marL="457031" lvl="1" algn="r"/>
            <a:r>
              <a:rPr lang="es-CO" sz="2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usando Servicios sin Front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71011"/>
            <a:ext cx="8856984" cy="56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4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Rectángulo"/>
          <p:cNvSpPr/>
          <p:nvPr/>
        </p:nvSpPr>
        <p:spPr>
          <a:xfrm>
            <a:off x="-324544" y="0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/>
            <a:r>
              <a:rPr lang="es-E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FUA–  Front Único </a:t>
            </a:r>
          </a:p>
          <a:p>
            <a:pPr marL="457031" lvl="1"/>
            <a:r>
              <a:rPr lang="es-E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de Autenticación</a:t>
            </a:r>
          </a:p>
        </p:txBody>
      </p:sp>
      <p:sp>
        <p:nvSpPr>
          <p:cNvPr id="6" name="12 Rectángulo"/>
          <p:cNvSpPr/>
          <p:nvPr/>
        </p:nvSpPr>
        <p:spPr>
          <a:xfrm>
            <a:off x="3563888" y="120007"/>
            <a:ext cx="540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 algn="r"/>
            <a:r>
              <a:rPr lang="es-CO" sz="2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Vista General del proceso </a:t>
            </a:r>
          </a:p>
          <a:p>
            <a:pPr marL="457031" lvl="1" algn="r"/>
            <a:r>
              <a:rPr lang="es-CO" sz="2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usando Servicios SSO</a:t>
            </a:r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2649F192-1FB3-4A9A-BF77-F8660058F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71010"/>
            <a:ext cx="8784976" cy="566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975B6BBB-94BE-48A9-B6F6-E9D09DEC115F}"/>
              </a:ext>
            </a:extLst>
          </p:cNvPr>
          <p:cNvSpPr txBox="1"/>
          <p:nvPr/>
        </p:nvSpPr>
        <p:spPr>
          <a:xfrm>
            <a:off x="1282777" y="5021887"/>
            <a:ext cx="11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D27A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USUARIOS</a:t>
            </a:r>
            <a:endParaRPr lang="es-ES" b="1" dirty="0">
              <a:solidFill>
                <a:srgbClr val="D27A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B5B96F4-75DD-4A37-8FF9-900AF868800B}"/>
              </a:ext>
            </a:extLst>
          </p:cNvPr>
          <p:cNvSpPr txBox="1"/>
          <p:nvPr/>
        </p:nvSpPr>
        <p:spPr>
          <a:xfrm>
            <a:off x="3636101" y="31130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F5</a:t>
            </a:r>
            <a:endParaRPr lang="es-ES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BB3C010-B2AE-43E3-900A-1CEB294A7D62}"/>
              </a:ext>
            </a:extLst>
          </p:cNvPr>
          <p:cNvSpPr txBox="1"/>
          <p:nvPr/>
        </p:nvSpPr>
        <p:spPr>
          <a:xfrm>
            <a:off x="5330472" y="4437112"/>
            <a:ext cx="1099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PSERIES</a:t>
            </a:r>
          </a:p>
          <a:p>
            <a:pPr algn="ctr"/>
            <a:r>
              <a:rPr lang="es-CO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9.0</a:t>
            </a:r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549C153-F870-49A6-941B-9AAC874FB0F2}"/>
              </a:ext>
            </a:extLst>
          </p:cNvPr>
          <p:cNvSpPr txBox="1"/>
          <p:nvPr/>
        </p:nvSpPr>
        <p:spPr>
          <a:xfrm>
            <a:off x="5292080" y="904270"/>
            <a:ext cx="109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</a:t>
            </a:r>
            <a:r>
              <a:rPr lang="es-CO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214A3B8-8C1D-4DFD-8F12-7AF80014AF44}"/>
              </a:ext>
            </a:extLst>
          </p:cNvPr>
          <p:cNvSpPr txBox="1"/>
          <p:nvPr/>
        </p:nvSpPr>
        <p:spPr>
          <a:xfrm>
            <a:off x="5330472" y="2943819"/>
            <a:ext cx="109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</a:t>
            </a:r>
            <a:r>
              <a:rPr lang="es-CO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16269B3-C960-49FA-B7A0-2C72747DF637}"/>
              </a:ext>
            </a:extLst>
          </p:cNvPr>
          <p:cNvSpPr txBox="1"/>
          <p:nvPr/>
        </p:nvSpPr>
        <p:spPr>
          <a:xfrm>
            <a:off x="7679828" y="2132856"/>
            <a:ext cx="129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ISERIES-SAG</a:t>
            </a:r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B33D257-C28A-4597-BF00-B9CAB2A987A8}"/>
              </a:ext>
            </a:extLst>
          </p:cNvPr>
          <p:cNvSpPr txBox="1"/>
          <p:nvPr/>
        </p:nvSpPr>
        <p:spPr>
          <a:xfrm>
            <a:off x="7845858" y="5617057"/>
            <a:ext cx="964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ATALLA</a:t>
            </a:r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12 Rectángulo"/>
          <p:cNvSpPr/>
          <p:nvPr/>
        </p:nvSpPr>
        <p:spPr>
          <a:xfrm>
            <a:off x="2004070" y="116632"/>
            <a:ext cx="7104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 algn="r"/>
            <a:r>
              <a:rPr lang="es-ES" sz="2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Diseño Infraestructura</a:t>
            </a:r>
          </a:p>
        </p:txBody>
      </p:sp>
      <p:sp>
        <p:nvSpPr>
          <p:cNvPr id="5" name="1 Rectángulo"/>
          <p:cNvSpPr/>
          <p:nvPr/>
        </p:nvSpPr>
        <p:spPr>
          <a:xfrm>
            <a:off x="-324544" y="0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/>
            <a:r>
              <a:rPr lang="es-E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FUA–  Front Único </a:t>
            </a:r>
          </a:p>
          <a:p>
            <a:pPr marL="457031" lvl="1"/>
            <a:r>
              <a:rPr lang="es-E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de Autenticación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1" y="1343248"/>
            <a:ext cx="8146711" cy="427380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B33D257-C28A-4597-BF00-B9CAB2A987A8}"/>
              </a:ext>
            </a:extLst>
          </p:cNvPr>
          <p:cNvSpPr txBox="1"/>
          <p:nvPr/>
        </p:nvSpPr>
        <p:spPr>
          <a:xfrm>
            <a:off x="4534664" y="2268377"/>
            <a:ext cx="151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PBMDEBPWOA01</a:t>
            </a:r>
          </a:p>
          <a:p>
            <a:pPr algn="ctr"/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10.8.180.59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B33D257-C28A-4597-BF00-B9CAB2A987A8}"/>
              </a:ext>
            </a:extLst>
          </p:cNvPr>
          <p:cNvSpPr txBox="1"/>
          <p:nvPr/>
        </p:nvSpPr>
        <p:spPr>
          <a:xfrm>
            <a:off x="5841615" y="2268377"/>
            <a:ext cx="151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PBMDEBPWOA02</a:t>
            </a:r>
          </a:p>
          <a:p>
            <a:pPr algn="ctr"/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10.8.180.60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B33D257-C28A-4597-BF00-B9CAB2A987A8}"/>
              </a:ext>
            </a:extLst>
          </p:cNvPr>
          <p:cNvSpPr txBox="1"/>
          <p:nvPr/>
        </p:nvSpPr>
        <p:spPr>
          <a:xfrm>
            <a:off x="4326783" y="4206279"/>
            <a:ext cx="151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PBMDEBPWOA03</a:t>
            </a:r>
          </a:p>
          <a:p>
            <a:pPr algn="ctr"/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10.8.180.61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33D257-C28A-4597-BF00-B9CAB2A987A8}"/>
              </a:ext>
            </a:extLst>
          </p:cNvPr>
          <p:cNvSpPr txBox="1"/>
          <p:nvPr/>
        </p:nvSpPr>
        <p:spPr>
          <a:xfrm>
            <a:off x="6017333" y="4215484"/>
            <a:ext cx="151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PBMDEBPWOA04</a:t>
            </a:r>
          </a:p>
          <a:p>
            <a:pPr algn="ctr"/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10.8.180.62</a:t>
            </a:r>
          </a:p>
        </p:txBody>
      </p:sp>
    </p:spTree>
    <p:extLst>
      <p:ext uri="{BB962C8B-B14F-4D97-AF65-F5344CB8AC3E}">
        <p14:creationId xmlns:p14="http://schemas.microsoft.com/office/powerpoint/2010/main" val="94203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2249B1B1877D146AAE4CC1A31354973" ma:contentTypeVersion="0" ma:contentTypeDescription="Crear nuevo documento." ma:contentTypeScope="" ma:versionID="f11d2e7c0208fe45a2bdd166c2a70b67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28E0A3-BE35-4BA0-B80C-773D2B54E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4B5D2FB-BF94-430B-838C-91EFBF8C036E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F486C70-A2F1-4940-92B3-8C061F48D8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24768</TotalTime>
  <Words>472</Words>
  <Application>Microsoft Office PowerPoint</Application>
  <PresentationFormat>Presentación en pantalla (4:3)</PresentationFormat>
  <Paragraphs>127</Paragraphs>
  <Slides>12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Tahoma</vt:lpstr>
      <vt:lpstr>Office Theme</vt:lpstr>
      <vt:lpstr>Hoja de cálculo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Grupo Bancolombia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Camilo Rpo S</dc:creator>
  <cp:lastModifiedBy>Diego Alejandro Gutierrez Ramirez</cp:lastModifiedBy>
  <cp:revision>324</cp:revision>
  <dcterms:created xsi:type="dcterms:W3CDTF">2012-06-28T19:35:19Z</dcterms:created>
  <dcterms:modified xsi:type="dcterms:W3CDTF">2019-10-03T18:47:01Z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0x01010082249B1B1877D146AAE4CC1A31354973</vt:lpwstr>
  </property>
</Properties>
</file>