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4"/>
  </p:sldMasterIdLst>
  <p:notesMasterIdLst>
    <p:notesMasterId r:id="rId12"/>
  </p:notesMasterIdLst>
  <p:sldIdLst>
    <p:sldId id="274" r:id="rId5"/>
    <p:sldId id="257" r:id="rId6"/>
    <p:sldId id="313" r:id="rId7"/>
    <p:sldId id="372" r:id="rId8"/>
    <p:sldId id="373" r:id="rId9"/>
    <p:sldId id="374" r:id="rId10"/>
    <p:sldId id="266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79" autoAdjust="0"/>
  </p:normalViewPr>
  <p:slideViewPr>
    <p:cSldViewPr snapToGrid="0">
      <p:cViewPr>
        <p:scale>
          <a:sx n="70" d="100"/>
          <a:sy n="70" d="100"/>
        </p:scale>
        <p:origin x="1138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763CA-569D-4B64-B93B-40D78E8B9C83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104DD-DD56-40CA-9ACA-5EA3854FD8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0B97C-DC92-EB66-FE38-CE7EE1ECF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F75E77-3A59-33FA-9088-03B7F7B49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88C515-919A-E065-DA15-4D105EC15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10/05/2022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D01348-9ABE-F340-14BC-4E3DB76D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30BA52-83FF-61F4-AC8F-3D816B76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208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88E98-6893-E4FD-9727-39BB41B5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68722C-F82F-279E-508D-1CDC66CB7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9DFC83-9913-61AF-29A7-D38EEF52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10/05/2022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448086-04AF-1B2F-F15C-8F0811CF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F4E468-D26F-3B49-8A8E-83C1365F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139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904F9A-4353-1254-B030-DB642A360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05DA96-4BF2-84F5-0D17-83FCA670F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D8EDD7-4779-B7FC-8CE2-48005B312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10/05/2022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C98E4B-ED1C-6B11-224B-4FA1FC4B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E245D1-683D-7C6B-69A0-C1A7BDBE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2115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DE5617E-8ABF-FD41-B9F6-5767DEA22A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9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350AD2C1-8B9F-9D49-B69D-3A7FCF63C8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1C05E73-8E61-A74B-8527-E0E0674483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732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94487-8D2A-F70F-6538-CD8DAC6D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B01E97-6FD4-2CFF-F1D0-C32A39D6E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F4FE1B-03FB-EF9B-8C42-D0047A4F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10/05/2022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990AEA-41F8-6A2B-4DA9-962679E7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037D41-4790-82AD-AF46-D7A071ED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917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7FC4A-4EB4-81A2-42D8-D24FDD7D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8B4453-0A3A-45F2-C6AF-9A8E67C64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31FF7D-75B2-0169-D717-D431D9A4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10/05/2022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93A296-4FA3-E5A3-48B0-0B3E0E35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327D2D-A8E0-74B6-9FAD-3886B63F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433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D7A92-8595-6DE4-0C1E-5BD40B4C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3F0A91-600E-355A-CDFA-2894641F1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D64E7B-0802-0E6D-DCFD-DA331E5DE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700E3C-B2D3-7C5D-2DAF-24B64825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10/05/2022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F54EC5-1FE4-B68E-BFE9-F6BD156FE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129F71-06A8-2A8B-47B0-0CC0B7AA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418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E228B-23ED-1FBD-8607-A6252D46D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F89B01-0DDE-B423-C8F0-761B934AB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AA810D-E28A-C81C-9D1A-897774111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0A84FC-C6D1-F6D1-02AD-8C434C2BB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F4F41D-23A8-B2B7-C70F-2631C655A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04F5DDE-1493-AE66-BA43-31C4437C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10/05/2022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E3D752F-6CE4-23C3-C6F0-CCB18245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B63249-C97B-A247-8237-4CD72A9C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646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09863-7384-A775-53F3-CFA4B32F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97364C2-754C-ED5F-B209-A30B32B4F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10/05/2022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E791AF-52E2-2966-698A-88AF5D73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4E7701-398F-642C-F6A3-F0E396451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408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D5D1D4-A925-76E0-783D-81B79B06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10/05/2022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518419-5784-7229-DC8F-BAF67436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07922C-1345-12F3-D017-A16A3D5C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762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C73DE-EF70-2AB7-B3EE-E8B3ED17F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8338CF-0CDF-7589-5EB1-43A2C1D8B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51AB8C-91A0-5773-7D81-31516F8FF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64F15B-B1C9-4809-65C1-A1B56986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10/05/2022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44D6A5-2732-3B6B-5291-A8666A41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06A7BD-28CF-B84B-2668-5DC50BAB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747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B1073-89CE-9D4E-F4A2-3AE82F147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B419023-2C58-188B-E4B8-8F919775B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613680-92B5-5A08-B502-5DACBA108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95F910-D46F-BBF1-7167-37EA506B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10/05/2022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0869CF-247F-BF6C-44CF-8A7E3305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C87610-CFCB-1574-E54E-162A1E86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632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A2ADCE8-3205-842E-0396-6200C3E3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5D9DB5-8BBA-7DA4-D2C6-1DDE1D939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A6055B-1951-48F8-9E9F-5AADE41DD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606D2-1039-4B32-8C9C-73E3E55B5A38}" type="datetimeFigureOut">
              <a:rPr lang="es-CO" smtClean="0"/>
              <a:t>10/05/2022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6277B6-EB2E-A2BE-097B-7C5605D0E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FE1048-6B58-399B-8F72-664365651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174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6">
            <a:extLst>
              <a:ext uri="{FF2B5EF4-FFF2-40B4-BE49-F238E27FC236}">
                <a16:creationId xmlns:a16="http://schemas.microsoft.com/office/drawing/2014/main" id="{3EB4B99B-DF3A-F44D-8B22-DB7FC6F7E180}"/>
              </a:ext>
            </a:extLst>
          </p:cNvPr>
          <p:cNvSpPr txBox="1">
            <a:spLocks/>
          </p:cNvSpPr>
          <p:nvPr/>
        </p:nvSpPr>
        <p:spPr>
          <a:xfrm>
            <a:off x="5139197" y="1737009"/>
            <a:ext cx="6417728" cy="2645288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/>
              </a:rPr>
              <a:t>Resultados Sprint 139</a:t>
            </a:r>
            <a:endParaRPr lang="es-CO" sz="48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/>
              </a:rPr>
              <a:t>Proyecto SQUADRA </a:t>
            </a:r>
            <a:endParaRPr lang="es-CO" sz="48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8" name="Marcador de texto 5">
            <a:extLst>
              <a:ext uri="{FF2B5EF4-FFF2-40B4-BE49-F238E27FC236}">
                <a16:creationId xmlns:a16="http://schemas.microsoft.com/office/drawing/2014/main" id="{F407E747-A90E-6B40-ACE4-A6CA815E843E}"/>
              </a:ext>
            </a:extLst>
          </p:cNvPr>
          <p:cNvSpPr txBox="1">
            <a:spLocks/>
          </p:cNvSpPr>
          <p:nvPr/>
        </p:nvSpPr>
        <p:spPr>
          <a:xfrm>
            <a:off x="5330926" y="4109200"/>
            <a:ext cx="6225999" cy="1318078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3200" b="1" dirty="0">
                <a:latin typeface="CIBFont Sans"/>
              </a:rPr>
              <a:t>GRUPO BANCOLOMBIA​</a:t>
            </a:r>
          </a:p>
          <a:p>
            <a:pPr algn="ctr"/>
            <a:r>
              <a:rPr lang="es-CO" sz="3200" b="1" dirty="0">
                <a:latin typeface="CIBFont Sans"/>
              </a:rPr>
              <a:t>Mayo 10 de 2022​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7804" y="968608"/>
            <a:ext cx="4898113" cy="511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8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514" y="-429670"/>
            <a:ext cx="9865990" cy="73924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92318" y="14971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9700" y="3925829"/>
            <a:ext cx="162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Catalina Garcia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4250" y="3097286"/>
            <a:ext cx="1574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Camilo Gomez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0691" y="2863963"/>
            <a:ext cx="1679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Veronica Porras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09021" y="2306881"/>
            <a:ext cx="1751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Laura Rodriguez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96433" y="3459445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Lizeth Baez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84683" y="1711470"/>
            <a:ext cx="1563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Carlos </a:t>
            </a:r>
            <a:r>
              <a:rPr lang="en-US" sz="1600" b="1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Tabares</a:t>
            </a:r>
            <a:endParaRPr lang="en-US" sz="16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92888" y="2715262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310A1FC8-6733-4CD1-81C0-ED454BE56A00}"/>
              </a:ext>
            </a:extLst>
          </p:cNvPr>
          <p:cNvSpPr txBox="1"/>
          <p:nvPr/>
        </p:nvSpPr>
        <p:spPr>
          <a:xfrm>
            <a:off x="7118432" y="2049374"/>
            <a:ext cx="2565254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Alexis Rendon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    Yennifer </a:t>
            </a:r>
            <a:r>
              <a:rPr lang="en-US" sz="1500" b="1" dirty="0" err="1">
                <a:solidFill>
                  <a:schemeClr val="bg1"/>
                </a:solidFill>
              </a:rPr>
              <a:t>Tobon</a:t>
            </a:r>
            <a:endParaRPr lang="en-US" sz="15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      Harold Camacho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    </a:t>
            </a:r>
            <a:r>
              <a:rPr lang="en-US" sz="1500" b="1" dirty="0" err="1">
                <a:solidFill>
                  <a:schemeClr val="bg1"/>
                </a:solidFill>
              </a:rPr>
              <a:t>Bayron</a:t>
            </a:r>
            <a:r>
              <a:rPr lang="en-US" sz="1500" b="1" dirty="0">
                <a:solidFill>
                  <a:schemeClr val="bg1"/>
                </a:solidFill>
              </a:rPr>
              <a:t> Batista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  Reynaldo </a:t>
            </a:r>
            <a:r>
              <a:rPr lang="en-US" sz="1500" b="1" dirty="0" err="1">
                <a:solidFill>
                  <a:schemeClr val="bg1"/>
                </a:solidFill>
              </a:rPr>
              <a:t>Esparragoza</a:t>
            </a:r>
            <a:endParaRPr lang="en-US" sz="15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Daniel Lopez</a:t>
            </a: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8" name="Imagen 17" descr="Diagrama&#10;&#10;Descripción generada automáticamente">
            <a:extLst>
              <a:ext uri="{FF2B5EF4-FFF2-40B4-BE49-F238E27FC236}">
                <a16:creationId xmlns:a16="http://schemas.microsoft.com/office/drawing/2014/main" id="{F357098C-667E-805D-CA01-11616E42F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256" y="1202197"/>
            <a:ext cx="1649684" cy="172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5596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143082" y="147573"/>
            <a:ext cx="5491870" cy="473075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dirty="0">
                <a:latin typeface="CIBFont Sans Book"/>
              </a:rPr>
              <a:t>UX - UI.</a:t>
            </a:r>
            <a:endParaRPr lang="es-ES" dirty="0"/>
          </a:p>
          <a:p>
            <a:pPr marL="285750" indent="-285750">
              <a:buFont typeface="Arial"/>
              <a:buChar char="•"/>
            </a:pPr>
            <a:endParaRPr lang="es-CO" dirty="0"/>
          </a:p>
          <a:p>
            <a:r>
              <a:rPr lang="es-CO" sz="1400" dirty="0">
                <a:latin typeface="CIBFont Sans Book"/>
              </a:rPr>
              <a:t>                                                                                           </a:t>
            </a:r>
            <a:endParaRPr lang="es-CO" sz="1400" b="1" dirty="0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5972B06D-35FB-C24E-8351-2DA6339AC3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8143" y="603163"/>
            <a:ext cx="670856" cy="954105"/>
          </a:xfrm>
          <a:prstGeom prst="rect">
            <a:avLst/>
          </a:prstGeom>
        </p:spPr>
      </p:pic>
      <p:pic>
        <p:nvPicPr>
          <p:cNvPr id="10" name="Imagen 9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3F92EBC0-508A-F544-B444-5DFA9455AE1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8143" y="2397131"/>
            <a:ext cx="678313" cy="998830"/>
          </a:xfrm>
          <a:prstGeom prst="rect">
            <a:avLst/>
          </a:prstGeom>
        </p:spPr>
      </p:pic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46A26600-C063-AC46-8407-1FC4B0214BB2}"/>
              </a:ext>
            </a:extLst>
          </p:cNvPr>
          <p:cNvSpPr txBox="1">
            <a:spLocks/>
          </p:cNvSpPr>
          <p:nvPr/>
        </p:nvSpPr>
        <p:spPr>
          <a:xfrm>
            <a:off x="838201" y="2521503"/>
            <a:ext cx="3030688" cy="1983929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CO" sz="4800" b="1">
                <a:solidFill>
                  <a:srgbClr val="2C2A29"/>
                </a:solidFill>
                <a:latin typeface="CIBFont Sans" panose="020B0603020202020104" pitchFamily="34" charset="77"/>
              </a:rPr>
              <a:t>¿Qué logramos hacer?</a:t>
            </a:r>
          </a:p>
        </p:txBody>
      </p:sp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F5832B96-68F5-A849-885D-071640DFB77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046051"/>
            <a:ext cx="1148337" cy="1148337"/>
          </a:xfrm>
          <a:prstGeom prst="rect">
            <a:avLst/>
          </a:prstGeom>
        </p:spPr>
      </p:pic>
      <p:sp>
        <p:nvSpPr>
          <p:cNvPr id="16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143082" y="457358"/>
            <a:ext cx="5803111" cy="1504133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CIBFont Sans Book"/>
              </a:rPr>
              <a:t>Testeos en </a:t>
            </a:r>
            <a:r>
              <a:rPr lang="es-CO" sz="1600" dirty="0" err="1">
                <a:latin typeface="CIBFont Sans Book"/>
              </a:rPr>
              <a:t>Maze</a:t>
            </a:r>
            <a:r>
              <a:rPr lang="es-CO" sz="1600" dirty="0">
                <a:latin typeface="CIBFont Sans Book"/>
              </a:rPr>
              <a:t> del prototipo de sectores.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err="1">
                <a:latin typeface="CIBFont Sans Book"/>
              </a:rPr>
              <a:t>Benchmark</a:t>
            </a:r>
            <a:r>
              <a:rPr lang="es-CO" sz="1600" dirty="0">
                <a:latin typeface="CIBFont Sans Book"/>
              </a:rPr>
              <a:t> para diseñar </a:t>
            </a:r>
            <a:r>
              <a:rPr lang="es-CO" sz="1600" dirty="0" err="1">
                <a:latin typeface="CIBFont Sans Book"/>
              </a:rPr>
              <a:t>mvp</a:t>
            </a:r>
            <a:r>
              <a:rPr lang="es-CO" sz="1600" dirty="0">
                <a:latin typeface="CIBFont Sans Book"/>
              </a:rPr>
              <a:t> del home corporativo.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CIBFont Sans Book"/>
              </a:rPr>
              <a:t>Llegar acuerdos con el equipo de tu360 para la </a:t>
            </a:r>
            <a:r>
              <a:rPr lang="es-CO" sz="1600" dirty="0" err="1">
                <a:latin typeface="CIBFont Sans Book"/>
              </a:rPr>
              <a:t>landing</a:t>
            </a:r>
            <a:r>
              <a:rPr lang="es-CO" sz="1600" dirty="0">
                <a:latin typeface="CIBFont Sans Book"/>
              </a:rPr>
              <a:t> inmobiliaria.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CIBFont Sans Book"/>
              </a:rPr>
              <a:t>Arquetipos y Jobs </a:t>
            </a:r>
            <a:r>
              <a:rPr lang="es-CO" sz="1600" dirty="0" err="1">
                <a:latin typeface="CIBFont Sans Book"/>
              </a:rPr>
              <a:t>to</a:t>
            </a:r>
            <a:r>
              <a:rPr lang="es-CO" sz="1600" dirty="0">
                <a:latin typeface="CIBFont Sans Book"/>
              </a:rPr>
              <a:t> be Done base (estos evolucionarán) y desarrollo y envío de solicitud a Paruma.</a:t>
            </a:r>
          </a:p>
        </p:txBody>
      </p:sp>
      <p:sp>
        <p:nvSpPr>
          <p:cNvPr id="17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143081" y="2142300"/>
            <a:ext cx="5491869" cy="34529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dirty="0">
                <a:latin typeface="CIBFont Sans Book"/>
              </a:rPr>
              <a:t>SEO</a:t>
            </a:r>
            <a:endParaRPr lang="es-CO" sz="2000" dirty="0">
              <a:latin typeface="CIBFont Sans Book"/>
            </a:endParaRPr>
          </a:p>
          <a:p>
            <a:endParaRPr lang="es-ES" dirty="0"/>
          </a:p>
          <a:p>
            <a:pPr marL="285750" indent="-285750">
              <a:buFont typeface="Arial"/>
              <a:buChar char="•"/>
            </a:pPr>
            <a:endParaRPr lang="es-CO" dirty="0"/>
          </a:p>
          <a:p>
            <a:r>
              <a:rPr lang="es-CO" sz="1400" dirty="0">
                <a:latin typeface="CIBFont Sans Book"/>
              </a:rPr>
              <a:t>                                                                                           </a:t>
            </a:r>
            <a:endParaRPr lang="es-CO" sz="1400" b="1" dirty="0"/>
          </a:p>
        </p:txBody>
      </p:sp>
      <p:sp>
        <p:nvSpPr>
          <p:cNvPr id="18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096000" y="2472465"/>
            <a:ext cx="6096000" cy="847675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n-US"/>
            </a:defPPr>
            <a:lvl1pPr marL="285750" indent="-285750" defTabSz="914400">
              <a:buFont typeface="Arial"/>
              <a:buChar char="•"/>
              <a:defRPr sz="1100">
                <a:solidFill>
                  <a:srgbClr val="2C2A29"/>
                </a:solidFill>
                <a:latin typeface="CIBFont Sans Book" panose="020B0603020202020104" pitchFamily="34" charset="77"/>
              </a:defRPr>
            </a:lvl1pPr>
            <a:lvl2pPr defTabSz="914400"/>
            <a:lvl3pPr defTabSz="914400"/>
            <a:lvl4pPr defTabSz="914400"/>
            <a:lvl5pPr defTabSz="914400"/>
            <a:lvl6pPr defTabSz="914400"/>
            <a:lvl7pPr defTabSz="914400"/>
            <a:lvl8pPr defTabSz="914400"/>
            <a:lvl9pPr defTabSz="914400"/>
          </a:lstStyle>
          <a:p>
            <a:r>
              <a:rPr lang="es-CO" sz="1600" dirty="0"/>
              <a:t>Optimizaciones seo para </a:t>
            </a:r>
            <a:r>
              <a:rPr lang="es-CO" sz="1600" dirty="0" err="1"/>
              <a:t>categoria</a:t>
            </a:r>
            <a:r>
              <a:rPr lang="es-CO" sz="1600" dirty="0"/>
              <a:t> de sectores, definir arquitectura de la información de sectores, mapear el listado de páginas que se alojan dentro del dominio cayman.grupobancolombia.com.</a:t>
            </a:r>
          </a:p>
        </p:txBody>
      </p:sp>
      <p:pic>
        <p:nvPicPr>
          <p:cNvPr id="13" name="Imagen 12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08191F0C-654D-F2A3-C210-4193CEA5BAB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7035" y="4723841"/>
            <a:ext cx="729741" cy="1057716"/>
          </a:xfrm>
          <a:prstGeom prst="rect">
            <a:avLst/>
          </a:prstGeom>
        </p:spPr>
      </p:pic>
      <p:sp>
        <p:nvSpPr>
          <p:cNvPr id="20" name="Marcador de texto 5">
            <a:extLst>
              <a:ext uri="{FF2B5EF4-FFF2-40B4-BE49-F238E27FC236}">
                <a16:creationId xmlns:a16="http://schemas.microsoft.com/office/drawing/2014/main" id="{A1FA2344-7C12-4C5D-ABAB-3C5E59451819}"/>
              </a:ext>
            </a:extLst>
          </p:cNvPr>
          <p:cNvSpPr txBox="1">
            <a:spLocks/>
          </p:cNvSpPr>
          <p:nvPr/>
        </p:nvSpPr>
        <p:spPr>
          <a:xfrm>
            <a:off x="6143081" y="3471499"/>
            <a:ext cx="5491869" cy="474301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dirty="0">
                <a:latin typeface="CIBFont Sans Book"/>
              </a:rPr>
              <a:t>DESARROLLO</a:t>
            </a:r>
            <a:endParaRPr lang="es-CO" sz="2000" dirty="0">
              <a:latin typeface="CIBFont Sans Book"/>
            </a:endParaRPr>
          </a:p>
          <a:p>
            <a:endParaRPr lang="es-ES" dirty="0"/>
          </a:p>
          <a:p>
            <a:pPr marL="285750" indent="-285750">
              <a:buFont typeface="Arial"/>
              <a:buChar char="•"/>
            </a:pPr>
            <a:endParaRPr lang="es-CO" dirty="0"/>
          </a:p>
          <a:p>
            <a:r>
              <a:rPr lang="es-CO" sz="1400" dirty="0">
                <a:latin typeface="CIBFont Sans Book"/>
              </a:rPr>
              <a:t>                                                                                           </a:t>
            </a:r>
            <a:endParaRPr lang="es-CO" sz="1400" b="1" dirty="0"/>
          </a:p>
        </p:txBody>
      </p:sp>
      <p:sp>
        <p:nvSpPr>
          <p:cNvPr id="21" name="Marcador de texto 5">
            <a:extLst>
              <a:ext uri="{FF2B5EF4-FFF2-40B4-BE49-F238E27FC236}">
                <a16:creationId xmlns:a16="http://schemas.microsoft.com/office/drawing/2014/main" id="{02C4FE57-C856-63F2-9099-39BA4653478A}"/>
              </a:ext>
            </a:extLst>
          </p:cNvPr>
          <p:cNvSpPr txBox="1">
            <a:spLocks/>
          </p:cNvSpPr>
          <p:nvPr/>
        </p:nvSpPr>
        <p:spPr>
          <a:xfrm>
            <a:off x="6096000" y="3790573"/>
            <a:ext cx="5803112" cy="3078315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n-US"/>
            </a:defPPr>
            <a:lvl1pPr marL="285750" indent="-285750" defTabSz="914400">
              <a:buFont typeface="Arial"/>
              <a:buChar char="•"/>
              <a:defRPr sz="1100">
                <a:solidFill>
                  <a:srgbClr val="2C2A29"/>
                </a:solidFill>
                <a:latin typeface="CIBFont Sans Book" panose="020B0603020202020104" pitchFamily="34" charset="77"/>
              </a:defRPr>
            </a:lvl1pPr>
            <a:lvl2pPr defTabSz="914400"/>
            <a:lvl3pPr defTabSz="914400"/>
            <a:lvl4pPr defTabSz="914400"/>
            <a:lvl5pPr defTabSz="914400"/>
            <a:lvl6pPr defTabSz="914400"/>
            <a:lvl7pPr defTabSz="914400"/>
            <a:lvl8pPr defTabSz="914400"/>
            <a:lvl9pPr defTabSz="914400"/>
          </a:lstStyle>
          <a:p>
            <a:r>
              <a:rPr lang="es-CO" sz="1600" dirty="0"/>
              <a:t>Se crearon los diferentes sindicadores entre los ambientes     Dev &gt; QA &gt; WASHINGTON &gt; DALLAS.</a:t>
            </a:r>
          </a:p>
          <a:p>
            <a:r>
              <a:rPr lang="es-CO" sz="1600" dirty="0"/>
              <a:t>Se lograron instalar las 1900 páginas para todo empresas y capital inteligente para ambiente de Desarrollo.</a:t>
            </a:r>
          </a:p>
          <a:p>
            <a:r>
              <a:rPr lang="es-CO" sz="1600" dirty="0"/>
              <a:t>Se lograron instalar los diferentes temas para ambiente de Desarrollo y de QA.</a:t>
            </a:r>
          </a:p>
          <a:p>
            <a:r>
              <a:rPr lang="es-CO" sz="1600" dirty="0"/>
              <a:t>Se lograron ajustar más de 1900 páginas donde se ajustaron enlaces absolutos, </a:t>
            </a:r>
            <a:r>
              <a:rPr lang="es-CO" sz="1600" dirty="0" err="1"/>
              <a:t>urls</a:t>
            </a:r>
            <a:r>
              <a:rPr lang="es-CO" sz="1600" dirty="0"/>
              <a:t> quemadas, </a:t>
            </a:r>
            <a:r>
              <a:rPr lang="es-CO" sz="1600" dirty="0" err="1"/>
              <a:t>pdfs</a:t>
            </a:r>
            <a:r>
              <a:rPr lang="es-CO" sz="1600" dirty="0"/>
              <a:t> que no estaban funcionado y diferentes componentes para su correcto funcionamiento.</a:t>
            </a:r>
          </a:p>
          <a:p>
            <a:r>
              <a:rPr lang="es-CO" sz="1600" dirty="0"/>
              <a:t>Logramos hacer el listado de inventario de aplicaciones y las páginas que las utilizan.</a:t>
            </a:r>
          </a:p>
          <a:p>
            <a:endParaRPr lang="es-CO" sz="1600" dirty="0"/>
          </a:p>
          <a:p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447995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143082" y="735405"/>
            <a:ext cx="5491870" cy="473075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dirty="0">
                <a:latin typeface="CIBFont Sans Book"/>
              </a:rPr>
              <a:t>UX - UI.</a:t>
            </a:r>
            <a:endParaRPr lang="es-ES" dirty="0"/>
          </a:p>
          <a:p>
            <a:pPr marL="285750" indent="-285750">
              <a:buFont typeface="Arial"/>
              <a:buChar char="•"/>
            </a:pPr>
            <a:endParaRPr lang="es-CO" dirty="0"/>
          </a:p>
          <a:p>
            <a:r>
              <a:rPr lang="es-CO" sz="1400" dirty="0">
                <a:latin typeface="CIBFont Sans Book"/>
              </a:rPr>
              <a:t>                                                                                           </a:t>
            </a:r>
            <a:endParaRPr lang="es-CO" sz="1400" b="1" dirty="0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5972B06D-35FB-C24E-8351-2DA6339AC3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8143" y="1125680"/>
            <a:ext cx="670856" cy="954105"/>
          </a:xfrm>
          <a:prstGeom prst="rect">
            <a:avLst/>
          </a:prstGeom>
        </p:spPr>
      </p:pic>
      <p:pic>
        <p:nvPicPr>
          <p:cNvPr id="10" name="Imagen 9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3F92EBC0-508A-F544-B444-5DFA9455AE1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8143" y="3257106"/>
            <a:ext cx="678313" cy="998830"/>
          </a:xfrm>
          <a:prstGeom prst="rect">
            <a:avLst/>
          </a:prstGeom>
        </p:spPr>
      </p:pic>
      <p:sp>
        <p:nvSpPr>
          <p:cNvPr id="16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143082" y="1362164"/>
            <a:ext cx="5803111" cy="53066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s-CO" sz="1600" dirty="0"/>
              <a:t>Evolución Arquitectura de Información de Sectores (este continuará ajustándose a medida que comenzamos a diseñar).</a:t>
            </a:r>
          </a:p>
        </p:txBody>
      </p:sp>
      <p:sp>
        <p:nvSpPr>
          <p:cNvPr id="17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143081" y="2893419"/>
            <a:ext cx="5491869" cy="34529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dirty="0">
                <a:latin typeface="CIBFont Sans Book"/>
              </a:rPr>
              <a:t>DESARROLLO</a:t>
            </a:r>
            <a:endParaRPr lang="es-CO" sz="2000" dirty="0">
              <a:latin typeface="CIBFont Sans Book"/>
            </a:endParaRPr>
          </a:p>
          <a:p>
            <a:endParaRPr lang="es-ES" dirty="0"/>
          </a:p>
        </p:txBody>
      </p:sp>
      <p:sp>
        <p:nvSpPr>
          <p:cNvPr id="18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096000" y="2799039"/>
            <a:ext cx="5803112" cy="53066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n-US"/>
            </a:defPPr>
            <a:lvl1pPr marL="285750" indent="-285750" defTabSz="914400">
              <a:buFont typeface="Arial"/>
              <a:buChar char="•"/>
              <a:defRPr sz="1100">
                <a:solidFill>
                  <a:srgbClr val="2C2A29"/>
                </a:solidFill>
                <a:latin typeface="CIBFont Sans Book" panose="020B0603020202020104" pitchFamily="34" charset="77"/>
              </a:defRPr>
            </a:lvl1pPr>
            <a:lvl2pPr defTabSz="914400"/>
            <a:lvl3pPr defTabSz="914400"/>
            <a:lvl4pPr defTabSz="914400"/>
            <a:lvl5pPr defTabSz="914400"/>
            <a:lvl6pPr defTabSz="914400"/>
            <a:lvl7pPr defTabSz="914400"/>
            <a:lvl8pPr defTabSz="914400"/>
            <a:lvl9pPr defTabSz="914400"/>
          </a:lstStyle>
          <a:p>
            <a:endParaRPr lang="es-CO" sz="1600" dirty="0"/>
          </a:p>
        </p:txBody>
      </p:sp>
      <p:sp>
        <p:nvSpPr>
          <p:cNvPr id="14" name="Marcador de texto 6">
            <a:extLst>
              <a:ext uri="{FF2B5EF4-FFF2-40B4-BE49-F238E27FC236}">
                <a16:creationId xmlns:a16="http://schemas.microsoft.com/office/drawing/2014/main" id="{145A63CE-10F1-CD18-F2E5-A5A5C7C2EA9D}"/>
              </a:ext>
            </a:extLst>
          </p:cNvPr>
          <p:cNvSpPr txBox="1">
            <a:spLocks/>
          </p:cNvSpPr>
          <p:nvPr/>
        </p:nvSpPr>
        <p:spPr>
          <a:xfrm>
            <a:off x="838201" y="2550257"/>
            <a:ext cx="3922084" cy="2645288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 panose="020B0603020202020104" pitchFamily="34" charset="77"/>
              </a:rPr>
              <a:t>¿Qué nos quedó en proceso?</a:t>
            </a:r>
          </a:p>
        </p:txBody>
      </p:sp>
      <p:pic>
        <p:nvPicPr>
          <p:cNvPr id="19" name="Gráfico 18">
            <a:extLst>
              <a:ext uri="{FF2B5EF4-FFF2-40B4-BE49-F238E27FC236}">
                <a16:creationId xmlns:a16="http://schemas.microsoft.com/office/drawing/2014/main" id="{35CFFEB5-2772-9EDD-606B-419780B07A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1" y="912544"/>
            <a:ext cx="1560215" cy="1560215"/>
          </a:xfrm>
          <a:prstGeom prst="rect">
            <a:avLst/>
          </a:prstGeom>
        </p:spPr>
      </p:pic>
      <p:sp>
        <p:nvSpPr>
          <p:cNvPr id="22" name="Marcador de texto 5">
            <a:extLst>
              <a:ext uri="{FF2B5EF4-FFF2-40B4-BE49-F238E27FC236}">
                <a16:creationId xmlns:a16="http://schemas.microsoft.com/office/drawing/2014/main" id="{88981254-2B3D-97EF-3ABF-8C2B00233176}"/>
              </a:ext>
            </a:extLst>
          </p:cNvPr>
          <p:cNvSpPr txBox="1">
            <a:spLocks/>
          </p:cNvSpPr>
          <p:nvPr/>
        </p:nvSpPr>
        <p:spPr>
          <a:xfrm>
            <a:off x="6143082" y="3539801"/>
            <a:ext cx="5803111" cy="716135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s-CO" sz="1600" dirty="0"/>
              <a:t>Subir los archivos de los módulos de ciclo de negocios, en el nuevo </a:t>
            </a:r>
            <a:r>
              <a:rPr lang="es-CO" sz="1600" dirty="0" err="1"/>
              <a:t>theme</a:t>
            </a:r>
            <a:r>
              <a:rPr lang="es-CO" sz="1600" dirty="0"/>
              <a:t> que se creo para estos fines(Con Galatea).</a:t>
            </a:r>
          </a:p>
        </p:txBody>
      </p:sp>
    </p:spTree>
    <p:extLst>
      <p:ext uri="{BB962C8B-B14F-4D97-AF65-F5344CB8AC3E}">
        <p14:creationId xmlns:p14="http://schemas.microsoft.com/office/powerpoint/2010/main" val="19060564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143082" y="735405"/>
            <a:ext cx="5491870" cy="473075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dirty="0">
                <a:latin typeface="CIBFont Sans Book"/>
              </a:rPr>
              <a:t>UX - UI.</a:t>
            </a:r>
            <a:endParaRPr lang="es-ES" dirty="0"/>
          </a:p>
          <a:p>
            <a:pPr marL="285750" indent="-285750">
              <a:buFont typeface="Arial"/>
              <a:buChar char="•"/>
            </a:pPr>
            <a:endParaRPr lang="es-CO" dirty="0"/>
          </a:p>
          <a:p>
            <a:r>
              <a:rPr lang="es-CO" sz="1400" dirty="0">
                <a:latin typeface="CIBFont Sans Book"/>
              </a:rPr>
              <a:t>                                                                                           </a:t>
            </a:r>
            <a:endParaRPr lang="es-CO" sz="1400" b="1" dirty="0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5972B06D-35FB-C24E-8351-2DA6339AC3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8143" y="1245425"/>
            <a:ext cx="670856" cy="954105"/>
          </a:xfrm>
          <a:prstGeom prst="rect">
            <a:avLst/>
          </a:prstGeom>
        </p:spPr>
      </p:pic>
      <p:pic>
        <p:nvPicPr>
          <p:cNvPr id="10" name="Imagen 9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3F92EBC0-508A-F544-B444-5DFA9455AE1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8143" y="3257106"/>
            <a:ext cx="678313" cy="998830"/>
          </a:xfrm>
          <a:prstGeom prst="rect">
            <a:avLst/>
          </a:prstGeom>
        </p:spPr>
      </p:pic>
      <p:sp>
        <p:nvSpPr>
          <p:cNvPr id="16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143082" y="1362164"/>
            <a:ext cx="5803111" cy="954104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s-CO" sz="1600" dirty="0"/>
              <a:t>Revisión de Tu360: el equipo de Tu360 ya contaba con arquetipos para el segmento corporativo del sector inmobiliario y constructor y debemos revisarlos para alinearnos.</a:t>
            </a:r>
          </a:p>
        </p:txBody>
      </p:sp>
      <p:sp>
        <p:nvSpPr>
          <p:cNvPr id="17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143081" y="2893419"/>
            <a:ext cx="5491869" cy="34529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dirty="0">
                <a:latin typeface="CIBFont Sans Book"/>
              </a:rPr>
              <a:t>DESARROLLO</a:t>
            </a:r>
            <a:endParaRPr lang="es-CO" sz="2000" dirty="0">
              <a:latin typeface="CIBFont Sans Book"/>
            </a:endParaRPr>
          </a:p>
          <a:p>
            <a:endParaRPr lang="es-ES" dirty="0"/>
          </a:p>
        </p:txBody>
      </p:sp>
      <p:sp>
        <p:nvSpPr>
          <p:cNvPr id="18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096000" y="2799039"/>
            <a:ext cx="5803112" cy="53066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n-US"/>
            </a:defPPr>
            <a:lvl1pPr marL="285750" indent="-285750" defTabSz="914400">
              <a:buFont typeface="Arial"/>
              <a:buChar char="•"/>
              <a:defRPr sz="1100">
                <a:solidFill>
                  <a:srgbClr val="2C2A29"/>
                </a:solidFill>
                <a:latin typeface="CIBFont Sans Book" panose="020B0603020202020104" pitchFamily="34" charset="77"/>
              </a:defRPr>
            </a:lvl1pPr>
            <a:lvl2pPr defTabSz="914400"/>
            <a:lvl3pPr defTabSz="914400"/>
            <a:lvl4pPr defTabSz="914400"/>
            <a:lvl5pPr defTabSz="914400"/>
            <a:lvl6pPr defTabSz="914400"/>
            <a:lvl7pPr defTabSz="914400"/>
            <a:lvl8pPr defTabSz="914400"/>
            <a:lvl9pPr defTabSz="914400"/>
          </a:lstStyle>
          <a:p>
            <a:endParaRPr lang="es-CO" sz="1600" dirty="0"/>
          </a:p>
        </p:txBody>
      </p:sp>
      <p:sp>
        <p:nvSpPr>
          <p:cNvPr id="22" name="Marcador de texto 5">
            <a:extLst>
              <a:ext uri="{FF2B5EF4-FFF2-40B4-BE49-F238E27FC236}">
                <a16:creationId xmlns:a16="http://schemas.microsoft.com/office/drawing/2014/main" id="{88981254-2B3D-97EF-3ABF-8C2B00233176}"/>
              </a:ext>
            </a:extLst>
          </p:cNvPr>
          <p:cNvSpPr txBox="1">
            <a:spLocks/>
          </p:cNvSpPr>
          <p:nvPr/>
        </p:nvSpPr>
        <p:spPr>
          <a:xfrm>
            <a:off x="6143082" y="3539801"/>
            <a:ext cx="5803111" cy="1380457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s-CO" sz="1600" dirty="0"/>
              <a:t>Encontrar varias fallas en la presentación de contenidos en las paginas revisadas.</a:t>
            </a:r>
          </a:p>
          <a:p>
            <a:pPr marL="285750" indent="-285750">
              <a:buFont typeface="Arial"/>
              <a:buChar char="•"/>
            </a:pPr>
            <a:r>
              <a:rPr lang="es-CO" sz="1600" dirty="0"/>
              <a:t>La actualización de páginas en portal de desarrollo, se pudo haber adelantado el trabajo en los fines de semana.</a:t>
            </a:r>
          </a:p>
        </p:txBody>
      </p:sp>
      <p:sp>
        <p:nvSpPr>
          <p:cNvPr id="13" name="Marcador de texto 6">
            <a:extLst>
              <a:ext uri="{FF2B5EF4-FFF2-40B4-BE49-F238E27FC236}">
                <a16:creationId xmlns:a16="http://schemas.microsoft.com/office/drawing/2014/main" id="{FA8E343C-B641-7993-622C-ACA2C26510A7}"/>
              </a:ext>
            </a:extLst>
          </p:cNvPr>
          <p:cNvSpPr txBox="1">
            <a:spLocks/>
          </p:cNvSpPr>
          <p:nvPr/>
        </p:nvSpPr>
        <p:spPr>
          <a:xfrm>
            <a:off x="838201" y="2550257"/>
            <a:ext cx="3922084" cy="2645288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CO" sz="4800" b="1">
                <a:solidFill>
                  <a:srgbClr val="2C2A29"/>
                </a:solidFill>
                <a:latin typeface="CIBFont Sans" panose="020B0603020202020104" pitchFamily="34" charset="77"/>
              </a:rPr>
              <a:t>¿Qué nos desenfocó?</a:t>
            </a:r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927DE7E4-F7DB-98F9-1FBE-624DA487B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1" y="1196692"/>
            <a:ext cx="1147626" cy="114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386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4760285" y="2855005"/>
            <a:ext cx="5491870" cy="976766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4800" b="1" dirty="0">
                <a:latin typeface="CIBFont Sans Book"/>
              </a:rPr>
              <a:t>Todo lo iniciamos.</a:t>
            </a:r>
            <a:endParaRPr lang="es-ES" sz="4800" dirty="0"/>
          </a:p>
          <a:p>
            <a:pPr marL="285750" indent="-285750">
              <a:buFont typeface="Arial"/>
              <a:buChar char="•"/>
            </a:pPr>
            <a:endParaRPr lang="es-CO" dirty="0"/>
          </a:p>
          <a:p>
            <a:r>
              <a:rPr lang="es-CO" sz="1400" dirty="0">
                <a:latin typeface="CIBFont Sans Book"/>
              </a:rPr>
              <a:t>                                                                                           </a:t>
            </a:r>
            <a:endParaRPr lang="es-CO" sz="1400" b="1" dirty="0"/>
          </a:p>
        </p:txBody>
      </p:sp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52AF8F0B-4046-9E41-BE7F-9129C21CEC61}"/>
              </a:ext>
            </a:extLst>
          </p:cNvPr>
          <p:cNvSpPr txBox="1">
            <a:spLocks/>
          </p:cNvSpPr>
          <p:nvPr/>
        </p:nvSpPr>
        <p:spPr>
          <a:xfrm>
            <a:off x="838201" y="2550257"/>
            <a:ext cx="3922084" cy="2645288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CO" sz="4800" b="1">
                <a:solidFill>
                  <a:srgbClr val="2C2A29"/>
                </a:solidFill>
                <a:latin typeface="CIBFont Sans" panose="020B0603020202020104" pitchFamily="34" charset="77"/>
              </a:rPr>
              <a:t>¿Qué no pudimos iniciar?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749CF157-9B56-3FD8-9FD7-F1A4BC821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1335745"/>
            <a:ext cx="1214512" cy="121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2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 descr="Imagen que contiene interior, persona, tabla, usando&#10;&#10;Descripción generada automáticamente">
            <a:extLst>
              <a:ext uri="{FF2B5EF4-FFF2-40B4-BE49-F238E27FC236}">
                <a16:creationId xmlns:a16="http://schemas.microsoft.com/office/drawing/2014/main" id="{A82C0792-1B24-2747-9572-44524E4CC57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10" name="Marcador de texto 6">
            <a:extLst>
              <a:ext uri="{FF2B5EF4-FFF2-40B4-BE49-F238E27FC236}">
                <a16:creationId xmlns:a16="http://schemas.microsoft.com/office/drawing/2014/main" id="{25BDF9B9-8A1D-1D49-B44E-7AAD3D27D873}"/>
              </a:ext>
            </a:extLst>
          </p:cNvPr>
          <p:cNvSpPr txBox="1">
            <a:spLocks/>
          </p:cNvSpPr>
          <p:nvPr/>
        </p:nvSpPr>
        <p:spPr>
          <a:xfrm>
            <a:off x="2358257" y="5506744"/>
            <a:ext cx="4950030" cy="11062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s-CO" sz="4000" b="1">
                <a:solidFill>
                  <a:schemeClr val="bg1"/>
                </a:solidFill>
                <a:latin typeface="CIBFont Sans" panose="020B0603020202020104" pitchFamily="34" charset="77"/>
              </a:rPr>
              <a:t>GRACIAS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0A1C2271-58E5-6B4B-803B-29EBE5193069}"/>
              </a:ext>
            </a:extLst>
          </p:cNvPr>
          <p:cNvCxnSpPr>
            <a:cxnSpLocks/>
          </p:cNvCxnSpPr>
          <p:nvPr/>
        </p:nvCxnSpPr>
        <p:spPr>
          <a:xfrm>
            <a:off x="7559937" y="5162941"/>
            <a:ext cx="0" cy="1331354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833B0C1D-476B-4048-A98F-F8EDEC08CA3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3881" y="5597388"/>
            <a:ext cx="3592233" cy="46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27834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B8C0B80680A14A8F3DDB0FC54FF8B9" ma:contentTypeVersion="13" ma:contentTypeDescription="Create a new document." ma:contentTypeScope="" ma:versionID="3efefdeb373d04e2ba49d21058c9dee5">
  <xsd:schema xmlns:xsd="http://www.w3.org/2001/XMLSchema" xmlns:xs="http://www.w3.org/2001/XMLSchema" xmlns:p="http://schemas.microsoft.com/office/2006/metadata/properties" xmlns:ns2="4523108d-3635-417a-97cb-15d640da0db6" xmlns:ns3="d5319f3d-bdfc-4bd8-8ede-c4b91a069c9a" targetNamespace="http://schemas.microsoft.com/office/2006/metadata/properties" ma:root="true" ma:fieldsID="8fcadd122b3686770367c8ba311c5734" ns2:_="" ns3:_="">
    <xsd:import namespace="4523108d-3635-417a-97cb-15d640da0db6"/>
    <xsd:import namespace="d5319f3d-bdfc-4bd8-8ede-c4b91a069c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3108d-3635-417a-97cb-15d640da0d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319f3d-bdfc-4bd8-8ede-c4b91a069c9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0CD2B1-3656-4F5B-80EC-0311BE754D2B}">
  <ds:schemaRefs>
    <ds:schemaRef ds:uri="http://purl.org/dc/terms/"/>
    <ds:schemaRef ds:uri="http://schemas.microsoft.com/office/2006/documentManagement/types"/>
    <ds:schemaRef ds:uri="a6b4fe14-634c-4eda-a326-9c8a6077523e"/>
    <ds:schemaRef ds:uri="http://purl.org/dc/dcmitype/"/>
    <ds:schemaRef ds:uri="http://schemas.microsoft.com/office/2006/metadata/properties"/>
    <ds:schemaRef ds:uri="9357c7f0-3021-47dd-ad47-3f395494cfa7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EE792CB-55CB-4FB2-9A0F-10397299A6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BA354B-9E76-4514-934A-38E4E3C8DB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23108d-3635-417a-97cb-15d640da0db6"/>
    <ds:schemaRef ds:uri="d5319f3d-bdfc-4bd8-8ede-c4b91a069c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</TotalTime>
  <Words>365</Words>
  <Application>Microsoft Office PowerPoint</Application>
  <PresentationFormat>Panorámica</PresentationFormat>
  <Paragraphs>58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CIBFont Sans</vt:lpstr>
      <vt:lpstr>CIBFont Sans Book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Augusto Cardona Giraldo</dc:creator>
  <cp:lastModifiedBy>Alexis Rendon Chica</cp:lastModifiedBy>
  <cp:revision>105</cp:revision>
  <dcterms:created xsi:type="dcterms:W3CDTF">2021-04-23T14:56:43Z</dcterms:created>
  <dcterms:modified xsi:type="dcterms:W3CDTF">2022-05-10T14:50:13Z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0x010100A7B8C0B80680A14A8F3DDB0FC54FF8B9</vt:lpwstr>
  </property>
</Properties>
</file>