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1" r:id="rId5"/>
    <p:sldId id="268" r:id="rId6"/>
    <p:sldId id="2138104877" r:id="rId7"/>
    <p:sldId id="2138104878" r:id="rId8"/>
    <p:sldId id="2138104879" r:id="rId9"/>
    <p:sldId id="2138104880" r:id="rId10"/>
    <p:sldId id="335" r:id="rId11"/>
    <p:sldId id="2138104872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nnifer Marcela Tobon Yate" initials="YMTY" lastIdx="1" clrIdx="0">
    <p:extLst>
      <p:ext uri="{19B8F6BF-5375-455C-9EA6-DF929625EA0E}">
        <p15:presenceInfo xmlns:p15="http://schemas.microsoft.com/office/powerpoint/2012/main" userId="S::yentobon@bancolombia.com.co::c1a80d42-c349-4a19-9b03-e006ec6b03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D8D7-B60F-4FF6-B1D5-6398359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56930-7277-44DE-87B2-78B3D49B8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C360D-8E7A-457E-96D6-12F1F4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88285-65F1-445D-BB1E-7F64D79D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8D3F2-2534-485D-8044-0FDB6281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14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AF49F-37F1-48B3-B630-C9DA5270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26222B-14F3-4952-88B4-000330503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1EB6A-9158-4049-A307-5809DA2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52194-8408-4262-94C4-76DA8C37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DC734-7062-4C96-B0E2-4FD48F24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3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5FC0B-AECE-4401-8EE0-8CB0405F3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94E58A-1C84-47DE-A0F1-C2E8D3696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F76B0-2AFA-4E35-B08C-8FB9C768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C334A-C255-45BD-B57C-DD4178D3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C9E025-2EF6-4C7B-A9B8-548207D1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172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 TRAZOS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E248AE-D522-E147-B9F5-C20DCFEDC6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6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ndo NEGRO">
    <p:bg>
      <p:bgPr>
        <a:solidFill>
          <a:srgbClr val="2724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66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B0114-8A86-408A-983D-AA4C70E1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9E17F-C7FB-4004-A4C6-7D1D6B691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9706C-3C5F-4D41-A899-F3D9B8E2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ACD1-F26B-437E-8281-959A6D2D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ACC4B4-CCFD-443B-9808-790424AD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714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48E05-8844-448F-8358-A3B6AA21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0CAB7-FB3B-41CB-98DD-D6F5E9AEC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D5EF1-0B3D-40D3-B736-C935A24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C147D-8CFB-4CAB-916F-41B3A66A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ED8DD-D62F-43C8-AF4F-01A74CD9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637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D1-C145-4819-85B1-B1EDCE8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EEEEA-83B9-4861-B07F-62D599658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A663B-15E1-419E-B5D1-53EFA4EBA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C7143-399F-4FF0-A96A-DA670FD1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8778A9-E51E-4AF8-9EAB-FB930F1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F51297-0619-42CE-9349-C5E1DE15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28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3050-5821-497F-A752-0B9BFD0D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07039-397E-4851-819B-DC906B05A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3353A0-17EE-496D-9949-698F280F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2CDCB2-BD26-41F7-B78D-884788B37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0D2E4E-D6F7-4E84-8528-38BC75FE5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54B886-9DF9-49B0-A488-5E7223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0A1B7F-8A60-4C6C-ACC3-F86454B2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3435A6E-E1CF-434C-ACCE-BF9C6A08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24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E42CA-06BC-4CA5-B14E-AE339BDE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17221C-BFA6-4703-BD18-4469040E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3B6075-ECD1-4A98-ABA1-9C848AA6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2D61F-B178-4192-9833-DD0AEFA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06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F6B7-7ED2-49E1-84C7-134D5E6B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4B4117-CBAD-4B97-8323-46986D0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2B257-EF5D-4AF8-9AF5-CFAD54E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042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3C8F0-6EB1-4963-99D3-8F3FB2D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6059C-7A16-46DD-9083-F5A84D3C7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7D498A-E55B-4E12-B42F-1097B55E4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F7B199-7287-4ED5-AE64-117C840E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DDBC51-BE9F-49CA-9177-72AC95C7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355229-D03B-43C8-B1EE-F8917B90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187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88551-A10C-4C31-AA6B-4823DA3D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32DBE8-6DF2-4477-9BCC-D89FC31F3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82FE5-6ECD-466B-B2A8-16A91D140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22D1A4-7A05-4713-9675-BCAFF13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EA4AB-BB35-4C7F-92A9-81CA751F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EDEE6-8ECC-4CAD-B2D6-6D2B9CF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50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81112F-3587-4767-9814-1F80A14B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7A8EAA-28D1-4CE4-9427-7AD0A15A5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931A1-0E39-4CF5-AA62-B00CE304B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C245E-DF6B-4E9E-9ABE-B59284F5CC8D}" type="datetimeFigureOut">
              <a:rPr lang="es-CO" smtClean="0"/>
              <a:t>28/03/2023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64512-3C2A-4307-BE01-A1819EA6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A9269-FEB2-4657-8DCE-6E600131B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272D4-29CF-45F3-B431-875CBF92B50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64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5F757CBA-9EC4-CC4C-84E3-62E310511310}"/>
              </a:ext>
            </a:extLst>
          </p:cNvPr>
          <p:cNvSpPr txBox="1">
            <a:spLocks/>
          </p:cNvSpPr>
          <p:nvPr/>
        </p:nvSpPr>
        <p:spPr>
          <a:xfrm>
            <a:off x="5885838" y="2490434"/>
            <a:ext cx="5567677" cy="1187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Resultados Sprint 161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 algn="ctr" rtl="0" fontAlgn="base">
              <a:buNone/>
            </a:pPr>
            <a:r>
              <a:rPr lang="es-CO" sz="36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PERSONAS </a:t>
            </a:r>
            <a:r>
              <a:rPr lang="es-CO" sz="24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</a:p>
          <a:p>
            <a:pPr marL="0" indent="0" algn="ctr" rtl="0" fontAlgn="base">
              <a:buNone/>
            </a:pPr>
            <a:r>
              <a:rPr lang="es-CO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" panose="020B0603020202020104" pitchFamily="34" charset="0"/>
              </a:rPr>
              <a:t>14 de Marzo 2023</a:t>
            </a: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CIBFont Sans" panose="020B0603020202020104" pitchFamily="34" charset="0"/>
            </a:endParaRPr>
          </a:p>
          <a:p>
            <a:pPr marL="0" indent="0" algn="ctr" rtl="0" fontAlgn="base">
              <a:buNone/>
            </a:pPr>
            <a:endParaRPr lang="es-CO" sz="2400" b="0" i="0" dirty="0"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s-CO" sz="3400" b="1" dirty="0">
              <a:solidFill>
                <a:schemeClr val="bg2"/>
              </a:solidFill>
              <a:latin typeface="CIBFont Sans" panose="020B0603020202020104" pitchFamily="34" charset="77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CFEF09A-1356-EE4D-A63B-865C7CF1CD6F}"/>
              </a:ext>
            </a:extLst>
          </p:cNvPr>
          <p:cNvCxnSpPr>
            <a:cxnSpLocks/>
          </p:cNvCxnSpPr>
          <p:nvPr/>
        </p:nvCxnSpPr>
        <p:spPr>
          <a:xfrm>
            <a:off x="6305550" y="2610223"/>
            <a:ext cx="0" cy="1331354"/>
          </a:xfrm>
          <a:prstGeom prst="line">
            <a:avLst/>
          </a:prstGeom>
          <a:ln w="25400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A14E51A2-00CA-9E4E-A934-CE1DF4BC22D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9905" y="4828867"/>
            <a:ext cx="3559545" cy="45309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F1B2662-D83A-4C31-BF06-8D135E95EE4F}"/>
              </a:ext>
            </a:extLst>
          </p:cNvPr>
          <p:cNvSpPr txBox="1"/>
          <p:nvPr/>
        </p:nvSpPr>
        <p:spPr>
          <a:xfrm>
            <a:off x="2216110" y="489706"/>
            <a:ext cx="350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Mauricio Tabares Cortes</a:t>
            </a:r>
            <a:r>
              <a:rPr lang="en-US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​ </a:t>
            </a:r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1574D82-50ED-47DE-A449-CC2A45BF27C1}"/>
              </a:ext>
            </a:extLst>
          </p:cNvPr>
          <p:cNvSpPr txBox="1"/>
          <p:nvPr/>
        </p:nvSpPr>
        <p:spPr>
          <a:xfrm>
            <a:off x="75329" y="936072"/>
            <a:ext cx="3707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CO" dirty="0">
                <a:solidFill>
                  <a:schemeClr val="bg1"/>
                </a:solidFill>
                <a:latin typeface="Consolas" panose="020B0609020204030204" pitchFamily="49" charset="0"/>
              </a:rPr>
              <a:t>Ingrid Verónica Porras Tobo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 rtl="0" fontAlgn="base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Marolin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Paola Solano Blanco</a:t>
            </a:r>
          </a:p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Nelson Augusto Angel Gomez</a:t>
            </a:r>
          </a:p>
          <a:p>
            <a:pPr algn="l" rtl="0"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Stefany Jaramillo Gonzalez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57477CA-3453-4744-8B83-326C755EB65F}"/>
              </a:ext>
            </a:extLst>
          </p:cNvPr>
          <p:cNvSpPr txBox="1"/>
          <p:nvPr/>
        </p:nvSpPr>
        <p:spPr>
          <a:xfrm>
            <a:off x="3969983" y="923792"/>
            <a:ext cx="3369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Camilo Gomez Rodriguez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Juan Pablo Valencia Gomez</a:t>
            </a:r>
          </a:p>
          <a:p>
            <a:pPr fontAlgn="base"/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Laura Torres </a:t>
            </a:r>
            <a:r>
              <a:rPr lang="en-US" i="0" u="none" strike="noStrike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Hormechea</a:t>
            </a:r>
            <a:endParaRPr lang="en-US" i="0" u="none" strike="noStrike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fontAlgn="base"/>
            <a:r>
              <a:rPr lang="en-US" i="0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Lizeth Baez Catano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04AC28E-DAFE-43EC-A11F-57E41647E4BF}"/>
              </a:ext>
            </a:extLst>
          </p:cNvPr>
          <p:cNvGrpSpPr/>
          <p:nvPr/>
        </p:nvGrpSpPr>
        <p:grpSpPr>
          <a:xfrm>
            <a:off x="975049" y="2210857"/>
            <a:ext cx="5240935" cy="3624076"/>
            <a:chOff x="1379310" y="2210857"/>
            <a:chExt cx="5240935" cy="3624076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F824A193-F5A6-4A0B-813C-B0A6A38AC371}"/>
                </a:ext>
              </a:extLst>
            </p:cNvPr>
            <p:cNvGrpSpPr/>
            <p:nvPr/>
          </p:nvGrpSpPr>
          <p:grpSpPr>
            <a:xfrm>
              <a:off x="1379310" y="2210857"/>
              <a:ext cx="5240935" cy="3624076"/>
              <a:chOff x="-116506" y="317501"/>
              <a:chExt cx="4505982" cy="3190502"/>
            </a:xfrm>
          </p:grpSpPr>
          <p:pic>
            <p:nvPicPr>
              <p:cNvPr id="15" name="Imagen 14" descr="Texto&#10;&#10;Descripción generada automáticamente">
                <a:extLst>
                  <a:ext uri="{FF2B5EF4-FFF2-40B4-BE49-F238E27FC236}">
                    <a16:creationId xmlns:a16="http://schemas.microsoft.com/office/drawing/2014/main" id="{5A2E1377-C4CF-4238-8243-AA63D4205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16506" y="317501"/>
                <a:ext cx="4505982" cy="3190502"/>
              </a:xfrm>
              <a:prstGeom prst="rect">
                <a:avLst/>
              </a:prstGeom>
            </p:spPr>
          </p:pic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51E711E-8662-4897-91AA-AEBA2C0C86C8}"/>
                  </a:ext>
                </a:extLst>
              </p:cNvPr>
              <p:cNvSpPr/>
              <p:nvPr/>
            </p:nvSpPr>
            <p:spPr>
              <a:xfrm>
                <a:off x="260350" y="852698"/>
                <a:ext cx="3759200" cy="3379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317622CC-4330-4DAB-B119-A34390777D6C}"/>
                </a:ext>
              </a:extLst>
            </p:cNvPr>
            <p:cNvGrpSpPr/>
            <p:nvPr/>
          </p:nvGrpSpPr>
          <p:grpSpPr>
            <a:xfrm>
              <a:off x="3200465" y="2490434"/>
              <a:ext cx="1655899" cy="215444"/>
              <a:chOff x="1248833" y="558086"/>
              <a:chExt cx="1655899" cy="215444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0328537-89AD-426A-98DB-D6D82CE3CDC5}"/>
                  </a:ext>
                </a:extLst>
              </p:cNvPr>
              <p:cNvSpPr/>
              <p:nvPr/>
            </p:nvSpPr>
            <p:spPr>
              <a:xfrm>
                <a:off x="1248833" y="582316"/>
                <a:ext cx="1566334" cy="1500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E653568-08BA-44DB-AD49-E28E3E7D50B3}"/>
                  </a:ext>
                </a:extLst>
              </p:cNvPr>
              <p:cNvSpPr txBox="1"/>
              <p:nvPr/>
            </p:nvSpPr>
            <p:spPr>
              <a:xfrm>
                <a:off x="1424137" y="558086"/>
                <a:ext cx="148059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 fontAlgn="base"/>
                <a:r>
                  <a:rPr lang="en-US" sz="800" b="1" i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Terminal – </a:t>
                </a:r>
                <a:r>
                  <a:rPr lang="en-US" sz="800" b="1" i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Personas</a:t>
                </a:r>
                <a:r>
                  <a:rPr lang="en-US" sz="800" b="1" i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Dev</a:t>
                </a:r>
                <a:endParaRPr lang="en-US" sz="800" b="1" i="1" dirty="0">
                  <a:solidFill>
                    <a:schemeClr val="bg2">
                      <a:lumMod val="25000"/>
                    </a:schemeClr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51279107-5B47-48B7-A114-784DCE4E2176}"/>
                </a:ext>
              </a:extLst>
            </p:cNvPr>
            <p:cNvGrpSpPr/>
            <p:nvPr/>
          </p:nvGrpSpPr>
          <p:grpSpPr>
            <a:xfrm>
              <a:off x="1760243" y="2867533"/>
              <a:ext cx="4010026" cy="2015936"/>
              <a:chOff x="587698" y="1087531"/>
              <a:chExt cx="3303109" cy="2015936"/>
            </a:xfrm>
          </p:grpSpPr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CB9E7B3-115E-4178-A627-F85F2505FEC7}"/>
                  </a:ext>
                </a:extLst>
              </p:cNvPr>
              <p:cNvSpPr txBox="1"/>
              <p:nvPr/>
            </p:nvSpPr>
            <p:spPr>
              <a:xfrm>
                <a:off x="587698" y="1087531"/>
                <a:ext cx="3303109" cy="201593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fontAlgn="base"/>
                <a:r>
                  <a:rPr lang="en-US" sz="11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[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$</a:t>
                </a:r>
                <a:r>
                  <a:rPr lang="en-US" sz="1100" i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defaults write </a:t>
                </a:r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com.apple.celula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location </a:t>
                </a:r>
                <a:r>
                  <a:rPr lang="en-US" sz="1200" b="1" baseline="300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~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/personas				 ] </a:t>
                </a:r>
                <a:endParaRPr lang="en-US" sz="1200" dirty="0">
                  <a:solidFill>
                    <a:schemeClr val="bg2">
                      <a:lumMod val="2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l" rtl="0" fontAlgn="base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2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$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Desarrollo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	</a:t>
                </a:r>
              </a:p>
              <a:p>
                <a:pPr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   - Andrea </a:t>
                </a:r>
                <a:r>
                  <a:rPr lang="en-US" sz="1100" b="1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Carrero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 </a:t>
                </a:r>
                <a:r>
                  <a:rPr lang="en-US" sz="1100" b="1" dirty="0" err="1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Nuñez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/>
                  </a:rPr>
                  <a:t>​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  - A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lexis Rendon Chica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​ 	</a:t>
                </a:r>
              </a:p>
              <a:p>
                <a:pPr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/>
                  </a:rPr>
                  <a:t>   - Catalina Sofia del Rio Orozco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/>
                  </a:rPr>
                  <a:t>​</a:t>
                </a:r>
              </a:p>
              <a:p>
                <a:pPr fontAlgn="base"/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  - Mario </a:t>
                </a:r>
                <a:r>
                  <a:rPr lang="en-US" sz="1100" b="1" u="none" strike="noStrike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Stiverson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100" b="1" u="none" strike="noStrike" dirty="0" err="1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Florez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Vasquez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​  </a:t>
                </a:r>
              </a:p>
              <a:p>
                <a:pPr algn="l" rtl="0" fontAlgn="base"/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   - </a:t>
                </a:r>
                <a:r>
                  <a:rPr lang="en-US" sz="1100" b="1" u="none" strike="noStrike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Reynaldo Esparragoza Villalba</a:t>
                </a:r>
                <a:r>
                  <a:rPr lang="en-US" sz="1100" b="1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pPr algn="l" rtl="0" fontAlgn="base"/>
                <a:r>
                  <a:rPr lang="en-US" sz="1100" dirty="0">
                    <a:solidFill>
                      <a:schemeClr val="bg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latin typeface="Consolas" panose="020B0609020204030204" pitchFamily="49" charset="0"/>
                  </a:rPr>
                  <a:t>$ </a:t>
                </a:r>
                <a:endParaRPr lang="en-US" sz="1100" b="1" dirty="0"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D6857C1A-7D88-4FCF-8F62-77FF14D6BED7}"/>
                  </a:ext>
                </a:extLst>
              </p:cNvPr>
              <p:cNvSpPr/>
              <p:nvPr/>
            </p:nvSpPr>
            <p:spPr>
              <a:xfrm>
                <a:off x="842196" y="2898205"/>
                <a:ext cx="55475" cy="13388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63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415996" y="1137920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0" y="3901440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5E19B-2EB5-43B9-8787-00D8C249E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34" y="1050290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86" y="3429000"/>
            <a:ext cx="56636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DF627-B729-46CA-B78F-65E2FDA12563}"/>
              </a:ext>
            </a:extLst>
          </p:cNvPr>
          <p:cNvSpPr txBox="1"/>
          <p:nvPr/>
        </p:nvSpPr>
        <p:spPr>
          <a:xfrm>
            <a:off x="4038893" y="3982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4EDFA2B-686C-4E98-9F25-6C12CF248BF8}"/>
              </a:ext>
            </a:extLst>
          </p:cNvPr>
          <p:cNvSpPr txBox="1"/>
          <p:nvPr/>
        </p:nvSpPr>
        <p:spPr>
          <a:xfrm>
            <a:off x="4038893" y="811520"/>
            <a:ext cx="78427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Listado de funcionalidades e implementación de encuesta felicidad clientes.</a:t>
            </a:r>
          </a:p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Campaña Orígenes apoyar diseñando la versión </a:t>
            </a:r>
            <a:r>
              <a:rPr lang="es-CO" b="0" i="0" dirty="0" err="1">
                <a:solidFill>
                  <a:schemeClr val="bg1"/>
                </a:solidFill>
                <a:effectLst/>
              </a:rPr>
              <a:t>mobile</a:t>
            </a:r>
            <a:r>
              <a:rPr lang="es-CO" b="0" i="0" dirty="0">
                <a:solidFill>
                  <a:schemeClr val="bg1"/>
                </a:solidFill>
                <a:effectLst/>
              </a:rPr>
              <a:t> de la experiencia.</a:t>
            </a:r>
          </a:p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Diseñar 2 versiones de </a:t>
            </a:r>
            <a:r>
              <a:rPr lang="es-CO" b="0" i="0" dirty="0" err="1">
                <a:solidFill>
                  <a:schemeClr val="bg1"/>
                </a:solidFill>
                <a:effectLst/>
              </a:rPr>
              <a:t>Prehome</a:t>
            </a:r>
            <a:r>
              <a:rPr lang="es-CO" b="0" i="0" dirty="0">
                <a:solidFill>
                  <a:schemeClr val="bg1"/>
                </a:solidFill>
                <a:effectLst/>
              </a:rPr>
              <a:t> inicial con sus variantes, para la campaña de abril de Tu360</a:t>
            </a:r>
          </a:p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Apoyar en el sitio de “Compra hoy paga después” para agregar más información aliados.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4116001" y="28687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Procesos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8996A2B-F6E5-E300-176B-DCA8777A2BC9}"/>
              </a:ext>
            </a:extLst>
          </p:cNvPr>
          <p:cNvSpPr txBox="1"/>
          <p:nvPr/>
        </p:nvSpPr>
        <p:spPr>
          <a:xfrm>
            <a:off x="4311941" y="5763555"/>
            <a:ext cx="6202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Cambios en la página de compra y paga después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Agregar Y Habilitar la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Card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 leasing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wompi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/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pse</a:t>
            </a:r>
            <a:endParaRPr lang="es-CO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C8ACD6E-B873-0BC3-22C6-450254855F91}"/>
              </a:ext>
            </a:extLst>
          </p:cNvPr>
          <p:cNvSpPr txBox="1"/>
          <p:nvPr/>
        </p:nvSpPr>
        <p:spPr>
          <a:xfrm>
            <a:off x="4200084" y="536344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Carga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A6B8FEB-6C2B-4C34-BB3A-12722B731693}"/>
              </a:ext>
            </a:extLst>
          </p:cNvPr>
          <p:cNvSpPr txBox="1"/>
          <p:nvPr/>
        </p:nvSpPr>
        <p:spPr>
          <a:xfrm>
            <a:off x="4116000" y="3234528"/>
            <a:ext cx="8050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Logramos mapear proceso de extracto bancario, encontrar cifras de los canales físicos y conocer costos de </a:t>
            </a:r>
            <a:r>
              <a:rPr lang="es-CO" b="0" i="0" dirty="0" err="1">
                <a:solidFill>
                  <a:schemeClr val="bg1"/>
                </a:solidFill>
                <a:effectLst/>
              </a:rPr>
              <a:t>Paradoc</a:t>
            </a:r>
            <a:r>
              <a:rPr lang="es-CO" b="0" i="0" dirty="0">
                <a:solidFill>
                  <a:schemeClr val="bg1"/>
                </a:solidFill>
                <a:effectLst/>
              </a:rPr>
              <a:t>  para iniciar hacer el caso de negocio.</a:t>
            </a:r>
          </a:p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Logramos encontrar los beneficios de un monitoreo para sitio, que herramienta se utiliza para realizar el monitoreo en general.</a:t>
            </a:r>
          </a:p>
          <a:p>
            <a:pPr marL="285750" indent="-285750" algn="l">
              <a:buSzPct val="120000"/>
              <a:buBlip>
                <a:blip r:embed="rId6"/>
              </a:buBlip>
            </a:pPr>
            <a:r>
              <a:rPr lang="es-CO" b="0" i="0" dirty="0">
                <a:solidFill>
                  <a:schemeClr val="bg1"/>
                </a:solidFill>
                <a:effectLst/>
              </a:rPr>
              <a:t>Conocer el proceso de autenticación de Jurídica, esto aun esta en estructuración no se podría implementar todavía. </a:t>
            </a:r>
          </a:p>
        </p:txBody>
      </p:sp>
      <p:pic>
        <p:nvPicPr>
          <p:cNvPr id="24" name="Picture 6">
            <a:extLst>
              <a:ext uri="{FF2B5EF4-FFF2-40B4-BE49-F238E27FC236}">
                <a16:creationId xmlns:a16="http://schemas.microsoft.com/office/drawing/2014/main" id="{5BFD1263-DFAD-4DF7-83E4-BDD3D8582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195" y="5692106"/>
            <a:ext cx="494902" cy="7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4C6710FA-47A5-7943-A6BB-B14FA64140DC}"/>
              </a:ext>
            </a:extLst>
          </p:cNvPr>
          <p:cNvGrpSpPr/>
          <p:nvPr/>
        </p:nvGrpSpPr>
        <p:grpSpPr>
          <a:xfrm>
            <a:off x="310236" y="993591"/>
            <a:ext cx="3328535" cy="2763520"/>
            <a:chOff x="846040" y="1325217"/>
            <a:chExt cx="4381517" cy="3155816"/>
          </a:xfrm>
        </p:grpSpPr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9561A0BC-1546-AF46-9382-26A82327D3B6}"/>
                </a:ext>
              </a:extLst>
            </p:cNvPr>
            <p:cNvSpPr txBox="1"/>
            <p:nvPr/>
          </p:nvSpPr>
          <p:spPr>
            <a:xfrm>
              <a:off x="5042826" y="1649745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CO" sz="6000" dirty="0">
                <a:solidFill>
                  <a:schemeClr val="bg1"/>
                </a:solidFill>
                <a:latin typeface="CIBFont Sans" panose="020B0603020202020104" pitchFamily="34" charset="77"/>
              </a:endParaRPr>
            </a:p>
          </p:txBody>
        </p:sp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EC64625D-22C4-A449-B444-2D3EC233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40" y="1325217"/>
              <a:ext cx="3155816" cy="3155816"/>
            </a:xfrm>
            <a:prstGeom prst="rect">
              <a:avLst/>
            </a:prstGeom>
          </p:spPr>
        </p:pic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199483" y="3774818"/>
            <a:ext cx="339533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logramos 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hacer?</a:t>
            </a:r>
            <a:r>
              <a:rPr lang="es-CO" sz="36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6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7AE1BC45-B43F-6255-2219-3C669E3E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771" y="4913591"/>
            <a:ext cx="525470" cy="72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6569A76D-A781-4426-8E2B-E15C6CF6F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603" y="1334778"/>
            <a:ext cx="650903" cy="77540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067F70E-1E18-4C39-A00A-CE99387C7F0B}"/>
              </a:ext>
            </a:extLst>
          </p:cNvPr>
          <p:cNvSpPr txBox="1"/>
          <p:nvPr/>
        </p:nvSpPr>
        <p:spPr>
          <a:xfrm>
            <a:off x="4308397" y="621025"/>
            <a:ext cx="80496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Creación de </a:t>
            </a:r>
            <a:r>
              <a:rPr lang="es-CO" dirty="0" err="1">
                <a:solidFill>
                  <a:schemeClr val="bg1"/>
                </a:solidFill>
              </a:rPr>
              <a:t>OC’s</a:t>
            </a:r>
            <a:r>
              <a:rPr lang="es-CO" dirty="0">
                <a:solidFill>
                  <a:schemeClr val="bg1"/>
                </a:solidFill>
              </a:rPr>
              <a:t> (</a:t>
            </a:r>
            <a:r>
              <a:rPr lang="es-CO" dirty="0" err="1">
                <a:solidFill>
                  <a:schemeClr val="bg1"/>
                </a:solidFill>
              </a:rPr>
              <a:t>Request</a:t>
            </a:r>
            <a:r>
              <a:rPr lang="es-CO" dirty="0">
                <a:solidFill>
                  <a:schemeClr val="bg1"/>
                </a:solidFill>
              </a:rPr>
              <a:t>, Firma e instalación en IHS Y balanceadores)Para la renovación del Certificado SSL.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Realizar la ejecución de la automatización de Recolección de Documentos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Bajar el </a:t>
            </a:r>
            <a:r>
              <a:rPr lang="es-CO" dirty="0" err="1">
                <a:solidFill>
                  <a:schemeClr val="bg1"/>
                </a:solidFill>
              </a:rPr>
              <a:t>Prehome</a:t>
            </a:r>
            <a:r>
              <a:rPr lang="es-CO" dirty="0">
                <a:solidFill>
                  <a:schemeClr val="bg1"/>
                </a:solidFill>
              </a:rPr>
              <a:t> de la campaña pasada “Desde los </a:t>
            </a:r>
            <a:r>
              <a:rPr lang="es-CO" dirty="0" err="1">
                <a:solidFill>
                  <a:schemeClr val="bg1"/>
                </a:solidFill>
              </a:rPr>
              <a:t>Origenes</a:t>
            </a:r>
            <a:r>
              <a:rPr lang="es-CO" dirty="0">
                <a:solidFill>
                  <a:schemeClr val="bg1"/>
                </a:solidFill>
              </a:rPr>
              <a:t>”.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Gestionar los permisos de parametrización en el </a:t>
            </a:r>
            <a:r>
              <a:rPr lang="es-CO" dirty="0" err="1">
                <a:solidFill>
                  <a:schemeClr val="bg1"/>
                </a:solidFill>
              </a:rPr>
              <a:t>front</a:t>
            </a:r>
            <a:r>
              <a:rPr lang="es-CO" dirty="0">
                <a:solidFill>
                  <a:schemeClr val="bg1"/>
                </a:solidFill>
              </a:rPr>
              <a:t> de recolección.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Realizar el análisis en la plantilla de capital inteligente.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Despliegue y pruebas de la implementación RCC en el microservicio de Recolección de </a:t>
            </a:r>
            <a:r>
              <a:rPr lang="es-CO" dirty="0" err="1">
                <a:solidFill>
                  <a:schemeClr val="bg1"/>
                </a:solidFill>
              </a:rPr>
              <a:t>Doc's</a:t>
            </a:r>
            <a:r>
              <a:rPr lang="es-CO" dirty="0">
                <a:solidFill>
                  <a:schemeClr val="bg1"/>
                </a:solidFill>
              </a:rPr>
              <a:t> para todas las operaciones que se expone.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Despliegue de la aplicación de </a:t>
            </a:r>
            <a:r>
              <a:rPr lang="es-CO" dirty="0" err="1">
                <a:solidFill>
                  <a:schemeClr val="bg1"/>
                </a:solidFill>
              </a:rPr>
              <a:t>front</a:t>
            </a:r>
            <a:r>
              <a:rPr lang="es-CO" dirty="0">
                <a:solidFill>
                  <a:schemeClr val="bg1"/>
                </a:solidFill>
              </a:rPr>
              <a:t> de Personalización con los ajustes para la experiencia de SSO y con los escenarios de error identificados.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Ajustes en los </a:t>
            </a:r>
            <a:r>
              <a:rPr lang="es-CO" dirty="0" err="1">
                <a:solidFill>
                  <a:schemeClr val="bg1"/>
                </a:solidFill>
              </a:rPr>
              <a:t>metaRequest</a:t>
            </a:r>
            <a:r>
              <a:rPr lang="es-CO" dirty="0">
                <a:solidFill>
                  <a:schemeClr val="bg1"/>
                </a:solidFill>
              </a:rPr>
              <a:t> de los consumos en la aplicación </a:t>
            </a:r>
            <a:r>
              <a:rPr lang="es-CO" dirty="0" err="1">
                <a:solidFill>
                  <a:schemeClr val="bg1"/>
                </a:solidFill>
              </a:rPr>
              <a:t>front</a:t>
            </a:r>
            <a:r>
              <a:rPr lang="es-CO" dirty="0">
                <a:solidFill>
                  <a:schemeClr val="bg1"/>
                </a:solidFill>
              </a:rPr>
              <a:t> de Recolección de </a:t>
            </a:r>
            <a:r>
              <a:rPr lang="es-CO" dirty="0" err="1">
                <a:solidFill>
                  <a:schemeClr val="bg1"/>
                </a:solidFill>
              </a:rPr>
              <a:t>docs</a:t>
            </a:r>
            <a:r>
              <a:rPr lang="es-CO" dirty="0">
                <a:solidFill>
                  <a:schemeClr val="bg1"/>
                </a:solidFill>
              </a:rPr>
              <a:t> y ajuste en test unitarios.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C388A3-7B95-4D49-8F33-8A8A39A40D67}"/>
              </a:ext>
            </a:extLst>
          </p:cNvPr>
          <p:cNvSpPr txBox="1"/>
          <p:nvPr/>
        </p:nvSpPr>
        <p:spPr>
          <a:xfrm>
            <a:off x="4221158" y="243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BD7C2B-E5A9-4781-B262-071DA02E0A21}"/>
              </a:ext>
            </a:extLst>
          </p:cNvPr>
          <p:cNvSpPr txBox="1"/>
          <p:nvPr/>
        </p:nvSpPr>
        <p:spPr>
          <a:xfrm>
            <a:off x="4236442" y="4895311"/>
            <a:ext cx="7908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Se logro revisar todas las URL de los productos de INVERSIONES en el sitio de personas.</a:t>
            </a:r>
          </a:p>
          <a:p>
            <a:pPr marL="285750" indent="-285750">
              <a:buSzPct val="150000"/>
              <a:buBlip>
                <a:blip r:embed="rId6"/>
              </a:buBlip>
            </a:pPr>
            <a:r>
              <a:rPr lang="es-CO" dirty="0">
                <a:solidFill>
                  <a:schemeClr val="bg1"/>
                </a:solidFill>
              </a:rPr>
              <a:t> Se logro rastrear las URL totales de la categoría de Leasing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36C7028-CA34-494D-A005-CB15BBA9837C}"/>
              </a:ext>
            </a:extLst>
          </p:cNvPr>
          <p:cNvSpPr txBox="1"/>
          <p:nvPr/>
        </p:nvSpPr>
        <p:spPr>
          <a:xfrm>
            <a:off x="4236442" y="45259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SEO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622898" y="4041386"/>
            <a:ext cx="33953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quedó en proceso?</a:t>
            </a:r>
            <a:r>
              <a:rPr lang="es-CO" sz="3200" b="0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​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5EEF9E-8052-4DEB-ACCC-E1158993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2941698"/>
            <a:ext cx="550049" cy="7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41BED54-86B8-4E70-A00C-C047E72A2E07}"/>
              </a:ext>
            </a:extLst>
          </p:cNvPr>
          <p:cNvSpPr txBox="1"/>
          <p:nvPr/>
        </p:nvSpPr>
        <p:spPr>
          <a:xfrm>
            <a:off x="4695245" y="428297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4D06210D-683F-F857-82BB-23C4F6424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517" y="1362507"/>
            <a:ext cx="2511363" cy="25113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2FB262-C8EC-40CD-892C-44E00C4C72B8}"/>
              </a:ext>
            </a:extLst>
          </p:cNvPr>
          <p:cNvSpPr txBox="1"/>
          <p:nvPr/>
        </p:nvSpPr>
        <p:spPr>
          <a:xfrm>
            <a:off x="4695245" y="4774314"/>
            <a:ext cx="7317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5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Aun quedan Tareas Pendientes de Recolección de Documentos</a:t>
            </a:r>
          </a:p>
          <a:p>
            <a:pPr marL="285750" indent="-285750">
              <a:buSzPct val="150000"/>
              <a:buBlip>
                <a:blip r:embed="rId5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Ajustes previsualización imágenes Mobile Capital Inteligente</a:t>
            </a:r>
            <a:r>
              <a:rPr lang="es-CO" dirty="0">
                <a:solidFill>
                  <a:srgbClr val="FFFFFF"/>
                </a:solidFill>
                <a:latin typeface="-apple-system"/>
              </a:rPr>
              <a:t> (</a:t>
            </a:r>
            <a:r>
              <a:rPr lang="es-CO" dirty="0" err="1">
                <a:solidFill>
                  <a:srgbClr val="FFFFFF"/>
                </a:solidFill>
                <a:latin typeface="-apple-system"/>
              </a:rPr>
              <a:t>OpenGraph</a:t>
            </a:r>
            <a:r>
              <a:rPr lang="es-CO" dirty="0">
                <a:solidFill>
                  <a:srgbClr val="FFFFFF"/>
                </a:solidFill>
                <a:latin typeface="-apple-system"/>
              </a:rPr>
              <a:t>)</a:t>
            </a:r>
            <a:endParaRPr lang="es-CO" b="0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D1DA5FA-5F86-4112-A079-B3230F71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1465365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502BA28-BEFD-4CB1-A3D9-C98FCD009A51}"/>
              </a:ext>
            </a:extLst>
          </p:cNvPr>
          <p:cNvSpPr txBox="1"/>
          <p:nvPr/>
        </p:nvSpPr>
        <p:spPr>
          <a:xfrm>
            <a:off x="4695245" y="9521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Diseño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EEAFB7-1E5F-4DC8-8EBA-CB1FF79EFB8F}"/>
              </a:ext>
            </a:extLst>
          </p:cNvPr>
          <p:cNvSpPr txBox="1"/>
          <p:nvPr/>
        </p:nvSpPr>
        <p:spPr>
          <a:xfrm>
            <a:off x="4695245" y="1379297"/>
            <a:ext cx="7317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5"/>
              </a:buBlip>
            </a:pPr>
            <a:r>
              <a:rPr lang="es-CO" dirty="0">
                <a:solidFill>
                  <a:schemeClr val="bg1"/>
                </a:solidFill>
              </a:rPr>
              <a:t>Finalizar la construcción del taller de priorización “Para la zona de trámites y solicitudes”.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3FF927-CD9E-4B42-A95A-192E2EFB3F1B}"/>
              </a:ext>
            </a:extLst>
          </p:cNvPr>
          <p:cNvSpPr txBox="1"/>
          <p:nvPr/>
        </p:nvSpPr>
        <p:spPr>
          <a:xfrm>
            <a:off x="4695245" y="2735502"/>
            <a:ext cx="7317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5"/>
              </a:buBlip>
            </a:pPr>
            <a:r>
              <a:rPr lang="es-CO" dirty="0">
                <a:solidFill>
                  <a:schemeClr val="bg1"/>
                </a:solidFill>
              </a:rPr>
              <a:t>Queda en proceso el plan de monitoreo (Definir Responsable) y hacer acercamiento con operación digital.</a:t>
            </a:r>
          </a:p>
          <a:p>
            <a:pPr marL="285750" indent="-285750">
              <a:buSzPct val="150000"/>
              <a:buBlip>
                <a:blip r:embed="rId5"/>
              </a:buBlip>
            </a:pPr>
            <a:r>
              <a:rPr lang="es-CO" dirty="0">
                <a:solidFill>
                  <a:schemeClr val="bg1"/>
                </a:solidFill>
              </a:rPr>
              <a:t>Realizar Junto con Edison Montoya un inventario de lo que se esta monitoreando para tener clara la necesidad que se tiene. 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BA44EE17-C723-4A00-AD05-F6CB68A7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49" y="4409856"/>
            <a:ext cx="550048" cy="7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1E5129B-8D12-43D5-9E80-9A560B51B546}"/>
              </a:ext>
            </a:extLst>
          </p:cNvPr>
          <p:cNvSpPr txBox="1"/>
          <p:nvPr/>
        </p:nvSpPr>
        <p:spPr>
          <a:xfrm>
            <a:off x="4695245" y="23083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Procesos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35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371385" y="3929137"/>
            <a:ext cx="23827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nos desenfocó?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C28B7B3-2531-6740-E9C9-8436A0E8C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300" y="2002798"/>
            <a:ext cx="1926339" cy="192633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A6FD416-6085-462C-8A23-24C1DEDB0984}"/>
              </a:ext>
            </a:extLst>
          </p:cNvPr>
          <p:cNvSpPr txBox="1"/>
          <p:nvPr/>
        </p:nvSpPr>
        <p:spPr>
          <a:xfrm>
            <a:off x="4658437" y="16956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Diseño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5EE946-38EC-4B13-86D6-10D5DDC66856}"/>
              </a:ext>
            </a:extLst>
          </p:cNvPr>
          <p:cNvSpPr txBox="1"/>
          <p:nvPr/>
        </p:nvSpPr>
        <p:spPr>
          <a:xfrm>
            <a:off x="4771817" y="2218891"/>
            <a:ext cx="6813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4"/>
              </a:buBlip>
            </a:pPr>
            <a:r>
              <a:rPr lang="es-CO" sz="2000" dirty="0">
                <a:solidFill>
                  <a:schemeClr val="bg1"/>
                </a:solidFill>
              </a:rPr>
              <a:t>“</a:t>
            </a:r>
            <a:r>
              <a:rPr lang="es-CO" sz="2000" i="1" dirty="0">
                <a:solidFill>
                  <a:schemeClr val="bg1"/>
                </a:solidFill>
              </a:rPr>
              <a:t>Mi internet jajaja</a:t>
            </a:r>
            <a:r>
              <a:rPr lang="es-CO" sz="2000" dirty="0">
                <a:solidFill>
                  <a:schemeClr val="bg1"/>
                </a:solidFill>
              </a:rPr>
              <a:t>” – </a:t>
            </a:r>
            <a:r>
              <a:rPr lang="es-CO" sz="1400" i="1" dirty="0" err="1">
                <a:solidFill>
                  <a:schemeClr val="bg1"/>
                </a:solidFill>
                <a:latin typeface="+mj-lt"/>
              </a:rPr>
              <a:t>Marolin</a:t>
            </a:r>
            <a:r>
              <a:rPr lang="es-CO" sz="1400" i="1" dirty="0">
                <a:solidFill>
                  <a:schemeClr val="bg1"/>
                </a:solidFill>
                <a:latin typeface="+mj-lt"/>
              </a:rPr>
              <a:t> Paola Solano Blanco</a:t>
            </a:r>
            <a:endParaRPr lang="es-CO" sz="2000" i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SzPct val="150000"/>
              <a:buBlip>
                <a:blip r:embed="rId4"/>
              </a:buBlip>
            </a:pPr>
            <a:r>
              <a:rPr lang="es-CO" sz="2000" dirty="0">
                <a:solidFill>
                  <a:schemeClr val="bg1"/>
                </a:solidFill>
              </a:rPr>
              <a:t>Muchas Reuniones de contexto.</a:t>
            </a:r>
          </a:p>
          <a:p>
            <a:pPr marL="285750" indent="-285750">
              <a:buSzPct val="150000"/>
              <a:buBlip>
                <a:blip r:embed="rId4"/>
              </a:buBlip>
            </a:pPr>
            <a:r>
              <a:rPr lang="es-CO" sz="2000" dirty="0">
                <a:solidFill>
                  <a:schemeClr val="bg1"/>
                </a:solidFill>
              </a:rPr>
              <a:t>El tema de monitoreo ya que es mas grande de lo esperado, pero se piensa lograr definir un monitoreo con responsables.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3153B41-35A1-4E66-AE5D-87B755240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2033168"/>
            <a:ext cx="494902" cy="70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7EC312C-2483-4CD9-8AF9-B69F9DA3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1" y="4023981"/>
            <a:ext cx="574745" cy="7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75ACFC6-E994-4F02-BD01-6DACFAAAFAE4}"/>
              </a:ext>
            </a:extLst>
          </p:cNvPr>
          <p:cNvSpPr txBox="1"/>
          <p:nvPr/>
        </p:nvSpPr>
        <p:spPr>
          <a:xfrm>
            <a:off x="4658437" y="38274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7065DE-0733-4C97-A089-E4882A19ED4E}"/>
              </a:ext>
            </a:extLst>
          </p:cNvPr>
          <p:cNvSpPr txBox="1"/>
          <p:nvPr/>
        </p:nvSpPr>
        <p:spPr>
          <a:xfrm>
            <a:off x="4771817" y="4269454"/>
            <a:ext cx="7601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4"/>
              </a:buBlip>
            </a:pPr>
            <a:r>
              <a:rPr lang="es-CO" dirty="0">
                <a:solidFill>
                  <a:srgbClr val="FFFFFF"/>
                </a:solidFill>
                <a:latin typeface="-apple-system"/>
              </a:rPr>
              <a:t>L</a:t>
            </a:r>
            <a:r>
              <a:rPr lang="es-CO" dirty="0">
                <a:solidFill>
                  <a:srgbClr val="FFFFFF"/>
                </a:solidFill>
                <a:effectLst/>
                <a:latin typeface="-apple-system"/>
              </a:rPr>
              <a:t>a intermitencia de autogestión</a:t>
            </a:r>
          </a:p>
          <a:p>
            <a:pPr marL="285750" indent="-285750">
              <a:buSzPct val="150000"/>
              <a:buBlip>
                <a:blip r:embed="rId4"/>
              </a:buBlip>
            </a:pPr>
            <a:r>
              <a:rPr lang="es-CO" dirty="0">
                <a:solidFill>
                  <a:srgbClr val="FFFFFF"/>
                </a:solidFill>
                <a:effectLst/>
                <a:latin typeface="-apple-system"/>
              </a:rPr>
              <a:t>Escenarios de casos error en la experiencia de Personalización.</a:t>
            </a:r>
          </a:p>
        </p:txBody>
      </p:sp>
    </p:spTree>
    <p:extLst>
      <p:ext uri="{BB962C8B-B14F-4D97-AF65-F5344CB8AC3E}">
        <p14:creationId xmlns:p14="http://schemas.microsoft.com/office/powerpoint/2010/main" val="38803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1A789151-031B-4A95-AEF7-EEE54D0935BC}"/>
              </a:ext>
            </a:extLst>
          </p:cNvPr>
          <p:cNvSpPr txBox="1"/>
          <p:nvPr/>
        </p:nvSpPr>
        <p:spPr>
          <a:xfrm>
            <a:off x="182881" y="3989471"/>
            <a:ext cx="36768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¿Qué no </a:t>
            </a:r>
          </a:p>
          <a:p>
            <a:pPr algn="ctr"/>
            <a:r>
              <a:rPr lang="es-CO" sz="3200" b="1" i="0" u="none" strike="noStrike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" panose="020B0603020202020104" pitchFamily="34" charset="0"/>
              </a:rPr>
              <a:t>Pudimos iniciar?</a:t>
            </a:r>
            <a:endParaRPr lang="es-CO" sz="3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6F43DB8-D1DE-4B94-ADEF-FEB557D9A170}"/>
              </a:ext>
            </a:extLst>
          </p:cNvPr>
          <p:cNvSpPr txBox="1"/>
          <p:nvPr/>
        </p:nvSpPr>
        <p:spPr>
          <a:xfrm>
            <a:off x="-1918763" y="1102523"/>
            <a:ext cx="6096000" cy="44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CIBFont Sans Book" panose="020B0603020202020104" pitchFamily="34" charset="0"/>
              </a:rPr>
              <a:t>Desarrollo</a:t>
            </a:r>
            <a:r>
              <a:rPr lang="es-CO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E3C3D49-1D63-BCE8-437D-FFDE73D963AD}"/>
              </a:ext>
            </a:extLst>
          </p:cNvPr>
          <p:cNvGrpSpPr/>
          <p:nvPr/>
        </p:nvGrpSpPr>
        <p:grpSpPr>
          <a:xfrm>
            <a:off x="1290289" y="2523133"/>
            <a:ext cx="1462034" cy="2060598"/>
            <a:chOff x="770323" y="2418801"/>
            <a:chExt cx="1396104" cy="2049535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92B85061-8720-4DCA-0DDC-F3232E993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323" y="2418801"/>
              <a:ext cx="1396104" cy="1396104"/>
            </a:xfrm>
            <a:prstGeom prst="rect">
              <a:avLst/>
            </a:prstGeom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E399A76-41EA-E7BE-659A-DD17EC0A883E}"/>
                </a:ext>
              </a:extLst>
            </p:cNvPr>
            <p:cNvSpPr/>
            <p:nvPr/>
          </p:nvSpPr>
          <p:spPr>
            <a:xfrm>
              <a:off x="962176" y="3852783"/>
              <a:ext cx="1847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s-CO" sz="3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891C051F-5314-4E65-9391-7C3F0E2D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78" y="2823213"/>
            <a:ext cx="560920" cy="8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06B8E75-CD15-4AC3-8BAB-DBC0F3D378B6}"/>
              </a:ext>
            </a:extLst>
          </p:cNvPr>
          <p:cNvSpPr txBox="1"/>
          <p:nvPr/>
        </p:nvSpPr>
        <p:spPr>
          <a:xfrm>
            <a:off x="5267261" y="29017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50000"/>
              <a:buBlip>
                <a:blip r:embed="rId5"/>
              </a:buBlip>
            </a:pP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Desplegar la app de </a:t>
            </a:r>
            <a:r>
              <a:rPr lang="es-CO" b="0" i="0" dirty="0" err="1">
                <a:solidFill>
                  <a:srgbClr val="FFFFFF"/>
                </a:solidFill>
                <a:effectLst/>
                <a:latin typeface="-apple-system"/>
              </a:rPr>
              <a:t>front</a:t>
            </a:r>
            <a:r>
              <a:rPr lang="es-CO" b="0" i="0" dirty="0">
                <a:solidFill>
                  <a:srgbClr val="FFFFFF"/>
                </a:solidFill>
                <a:effectLst/>
                <a:latin typeface="-apple-system"/>
              </a:rPr>
              <a:t> de recolección en el proyecto en Portal y realizar pruebas funcionales.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7DFB8B8-A3CA-4F3B-A025-371ED8591499}"/>
              </a:ext>
            </a:extLst>
          </p:cNvPr>
          <p:cNvSpPr txBox="1"/>
          <p:nvPr/>
        </p:nvSpPr>
        <p:spPr>
          <a:xfrm>
            <a:off x="5267261" y="24231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s-CO" sz="2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CIBFont Sans Book" panose="020B0603020202020104" pitchFamily="34" charset="0"/>
              </a:rPr>
              <a:t>Desarrollo</a:t>
            </a:r>
            <a:r>
              <a:rPr lang="es-CO" sz="2000" b="1" i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</a:rPr>
              <a:t>.</a:t>
            </a:r>
            <a:endParaRPr lang="es-CO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CC1938-6625-8747-BC49-A3287A413DA3}"/>
              </a:ext>
            </a:extLst>
          </p:cNvPr>
          <p:cNvSpPr txBox="1"/>
          <p:nvPr/>
        </p:nvSpPr>
        <p:spPr>
          <a:xfrm>
            <a:off x="5130832" y="4667409"/>
            <a:ext cx="19303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Preguntas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E44A163-1C04-8F43-A0A4-6C19BB6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522" y="2341727"/>
            <a:ext cx="2046957" cy="204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15C9F29-EAD6-0642-BFF6-78E73F0B9B97}"/>
              </a:ext>
            </a:extLst>
          </p:cNvPr>
          <p:cNvSpPr txBox="1"/>
          <p:nvPr/>
        </p:nvSpPr>
        <p:spPr>
          <a:xfrm>
            <a:off x="5370481" y="4667409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000" b="1" dirty="0">
                <a:solidFill>
                  <a:schemeClr val="bg1"/>
                </a:solidFill>
                <a:latin typeface="CIBFont Sans" panose="020B0603020202020104" pitchFamily="34" charset="77"/>
              </a:rPr>
              <a:t>Gracias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6E692BF-B40C-BB4E-A5FE-B9648CA33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4037" y="2564523"/>
            <a:ext cx="1824160" cy="18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d5319f3d-bdfc-4bd8-8ede-c4b91a069c9a" xsi:nil="true"/>
    <_ip_UnifiedCompliancePolicyProperties xmlns="http://schemas.microsoft.com/sharepoint/v3" xsi:nil="true"/>
    <lcf76f155ced4ddcb4097134ff3c332f xmlns="4523108d-3635-417a-97cb-15d640da0db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7B8C0B80680A14A8F3DDB0FC54FF8B9" ma:contentTypeVersion="19" ma:contentTypeDescription="Crear nuevo documento." ma:contentTypeScope="" ma:versionID="feb26aa0c6ffa31326f093f7bee77a25">
  <xsd:schema xmlns:xsd="http://www.w3.org/2001/XMLSchema" xmlns:xs="http://www.w3.org/2001/XMLSchema" xmlns:p="http://schemas.microsoft.com/office/2006/metadata/properties" xmlns:ns1="http://schemas.microsoft.com/sharepoint/v3" xmlns:ns2="4523108d-3635-417a-97cb-15d640da0db6" xmlns:ns3="d5319f3d-bdfc-4bd8-8ede-c4b91a069c9a" targetNamespace="http://schemas.microsoft.com/office/2006/metadata/properties" ma:root="true" ma:fieldsID="d128fc6803c58f0aea4fcc961e789a80" ns1:_="" ns2:_="" ns3:_="">
    <xsd:import namespace="http://schemas.microsoft.com/sharepoint/v3"/>
    <xsd:import namespace="4523108d-3635-417a-97cb-15d640da0db6"/>
    <xsd:import namespace="d5319f3d-bdfc-4bd8-8ede-c4b91a069c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108d-3635-417a-97cb-15d640da0d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Etiquetas de imagen" ma:readOnly="false" ma:fieldId="{5cf76f15-5ced-4ddc-b409-7134ff3c332f}" ma:taxonomyMulti="true" ma:sspId="53a41489-9efd-4705-82fc-442e31f9b6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19f3d-bdfc-4bd8-8ede-c4b91a069c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437a9027-4d7b-4000-afe8-fb2252f7ec3c}" ma:internalName="TaxCatchAll" ma:showField="CatchAllData" ma:web="d5319f3d-bdfc-4bd8-8ede-c4b91a069c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C81CF5-2B03-4870-8E96-0E0E7E60985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5319f3d-bdfc-4bd8-8ede-c4b91a069c9a"/>
    <ds:schemaRef ds:uri="4523108d-3635-417a-97cb-15d640da0db6"/>
  </ds:schemaRefs>
</ds:datastoreItem>
</file>

<file path=customXml/itemProps2.xml><?xml version="1.0" encoding="utf-8"?>
<ds:datastoreItem xmlns:ds="http://schemas.openxmlformats.org/officeDocument/2006/customXml" ds:itemID="{9BA654AA-51C8-412F-BE75-CEE0974927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2C5ECD-A737-4D64-AF50-2B2D36811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23108d-3635-417a-97cb-15d640da0db6"/>
    <ds:schemaRef ds:uri="d5319f3d-bdfc-4bd8-8ede-c4b91a069c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607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Yennifer Marcela Tobon Yate</dc:creator>
  <cp:lastModifiedBy>Reynaldo Esparragoza Villalba</cp:lastModifiedBy>
  <cp:revision>139</cp:revision>
  <dcterms:created xsi:type="dcterms:W3CDTF">2022-03-09T17:02:24Z</dcterms:created>
  <dcterms:modified xsi:type="dcterms:W3CDTF">2023-03-28T15:46:50Z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0x010100A7B8C0B80680A14A8F3DDB0FC54FF8B9</vt:lpwstr>
  </property>
</Properties>
</file>