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1" r:id="rId5"/>
    <p:sldId id="268" r:id="rId6"/>
    <p:sldId id="2138104877" r:id="rId7"/>
    <p:sldId id="2138104878" r:id="rId8"/>
    <p:sldId id="2138104879" r:id="rId9"/>
    <p:sldId id="2138104880" r:id="rId10"/>
    <p:sldId id="335" r:id="rId11"/>
    <p:sldId id="213810487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nifer Marcela Tobon Yate" initials="YMTY" lastIdx="1" clrIdx="0">
    <p:extLst>
      <p:ext uri="{19B8F6BF-5375-455C-9EA6-DF929625EA0E}">
        <p15:presenceInfo xmlns:p15="http://schemas.microsoft.com/office/powerpoint/2012/main" userId="S::yentobon@bancolombia.com.co::c1a80d42-c349-4a19-9b03-e006ec6b0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D8D7-B60F-4FF6-B1D5-6398359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56930-7277-44DE-87B2-78B3D49B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C360D-8E7A-457E-96D6-12F1F4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8285-65F1-445D-BB1E-7F64D79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8D3F2-2534-485D-8044-0FDB6281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F49F-37F1-48B3-B630-C9DA527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222B-14F3-4952-88B4-0003305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EB6A-9158-4049-A307-5809DA2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52194-8408-4262-94C4-76DA8C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DC734-7062-4C96-B0E2-4FD48F2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5FC0B-AECE-4401-8EE0-8CB0405F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4E58A-1C84-47DE-A0F1-C2E8D36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76B0-2AFA-4E35-B08C-8FB9C76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334A-C255-45BD-B57C-DD4178D3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E025-2EF6-4C7B-A9B8-548207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114-8A86-408A-983D-AA4C70E1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E17F-C7FB-4004-A4C6-7D1D6B69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706C-3C5F-4D41-A899-F3D9B8E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ACD1-F26B-437E-8281-959A6D2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C4B4-CCFD-443B-9808-790424A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8E05-8844-448F-8358-A3B6AA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0CAB7-FB3B-41CB-98DD-D6F5E9A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D5EF1-0B3D-40D3-B736-C935A24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C147D-8CFB-4CAB-916F-41B3A66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8DD-D62F-43C8-AF4F-01A74CD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D1-C145-4819-85B1-B1EDCE8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EEEEA-83B9-4861-B07F-62D5996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A663B-15E1-419E-B5D1-53EFA4EB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C7143-399F-4FF0-A96A-DA670FD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778A9-E51E-4AF8-9EAB-FB930F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51297-0619-42CE-9349-C5E1DE1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3050-5821-497F-A752-0B9BFD0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07039-397E-4851-819B-DC906B0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53A0-17EE-496D-9949-698F280F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2CDCB2-BD26-41F7-B78D-884788B37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D2E4E-D6F7-4E84-8528-38BC75FE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4B886-9DF9-49B0-A488-5E7223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A1B7F-8A60-4C6C-ACC3-F86454B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435A6E-E1CF-434C-ACCE-BF9C6A0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42CA-06BC-4CA5-B14E-AE339BDE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7221C-BFA6-4703-BD18-4469040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B6075-ECD1-4A98-ABA1-9C848AA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2D61F-B178-4192-9833-DD0AEFA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6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F6B7-7ED2-49E1-84C7-134D5E6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B4117-CBAD-4B97-8323-46986D0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2B257-EF5D-4AF8-9AF5-CFAD54E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8F0-6EB1-4963-99D3-8F3FB2D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059C-7A16-46DD-9083-F5A84D3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D498A-E55B-4E12-B42F-1097B55E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B199-7287-4ED5-AE64-117C840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DBC51-BE9F-49CA-9177-72AC95C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55229-D03B-43C8-B1EE-F8917B9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8551-A10C-4C31-AA6B-4823DA3D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2DBE8-6DF2-4477-9BCC-D89FC31F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82FE5-6ECD-466B-B2A8-16A91D14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2D1A4-7A05-4713-9675-BCAFF13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A4AB-BB35-4C7F-92A9-81CA751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EDEE6-8ECC-4CAD-B2D6-6D2B9CF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1112F-3587-4767-9814-1F80A14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A8EAA-28D1-4CE4-9427-7AD0A15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931A1-0E39-4CF5-AA62-B00CE304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64512-3C2A-4307-BE01-A1819EA6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A9269-FEB2-4657-8DCE-6E60013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5885838" y="2490434"/>
            <a:ext cx="5567677" cy="1187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Resultados Sprint 162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PERSONAS </a:t>
            </a:r>
            <a:r>
              <a:rPr lang="es-CO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</a:p>
          <a:p>
            <a:pPr marL="0" indent="0" algn="ctr" rtl="0" fontAlgn="base">
              <a:buNone/>
            </a:pPr>
            <a:r>
              <a:rPr lang="es-CO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" panose="020B0603020202020104" pitchFamily="34" charset="0"/>
              </a:rPr>
              <a:t>15 de Marzo - 28 de Marzo</a:t>
            </a: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IBFont Sans" panose="020B0603020202020104" pitchFamily="34" charset="0"/>
            </a:endParaRPr>
          </a:p>
          <a:p>
            <a:pPr marL="0" indent="0" algn="ctr" rtl="0" fontAlgn="base">
              <a:buNone/>
            </a:pP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CO" sz="3400" b="1" dirty="0">
              <a:solidFill>
                <a:schemeClr val="bg2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305550" y="26102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4828867"/>
            <a:ext cx="3559545" cy="45309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B2662-D83A-4C31-BF06-8D135E95EE4F}"/>
              </a:ext>
            </a:extLst>
          </p:cNvPr>
          <p:cNvSpPr txBox="1"/>
          <p:nvPr/>
        </p:nvSpPr>
        <p:spPr>
          <a:xfrm>
            <a:off x="2216110" y="489706"/>
            <a:ext cx="350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Mauricio Tabares Cortes</a:t>
            </a:r>
            <a:r>
              <a:rPr lang="en-U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​ 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1574D82-50ED-47DE-A449-CC2A45BF27C1}"/>
              </a:ext>
            </a:extLst>
          </p:cNvPr>
          <p:cNvSpPr txBox="1"/>
          <p:nvPr/>
        </p:nvSpPr>
        <p:spPr>
          <a:xfrm>
            <a:off x="75329" y="936072"/>
            <a:ext cx="3707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chemeClr val="bg1"/>
                </a:solidFill>
                <a:latin typeface="Consolas" panose="020B0609020204030204" pitchFamily="49" charset="0"/>
              </a:rPr>
              <a:t>Ingrid Verónica Porras Tobo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 rtl="0" fontAlgn="base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Marolin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Paola Solano Blanco</a:t>
            </a:r>
          </a:p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Nelson Augusto Angel Gomez</a:t>
            </a:r>
          </a:p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Stefany Jaramillo Gonzalez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7477CA-3453-4744-8B83-326C755EB65F}"/>
              </a:ext>
            </a:extLst>
          </p:cNvPr>
          <p:cNvSpPr txBox="1"/>
          <p:nvPr/>
        </p:nvSpPr>
        <p:spPr>
          <a:xfrm>
            <a:off x="3969983" y="923792"/>
            <a:ext cx="3369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Camilo Gomez Rodriguez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Juan Pablo Valencia Gomez</a:t>
            </a:r>
          </a:p>
          <a:p>
            <a:pPr fontAlgn="base"/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Laura Torres </a:t>
            </a:r>
            <a:r>
              <a:rPr lang="en-US" i="0" u="none" strike="noStrike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Hormechea</a:t>
            </a:r>
            <a:endParaRPr lang="en-US" i="0" u="none" strike="noStrike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Lizeth Baez Catano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04AC28E-DAFE-43EC-A11F-57E41647E4BF}"/>
              </a:ext>
            </a:extLst>
          </p:cNvPr>
          <p:cNvGrpSpPr/>
          <p:nvPr/>
        </p:nvGrpSpPr>
        <p:grpSpPr>
          <a:xfrm>
            <a:off x="975049" y="2210857"/>
            <a:ext cx="5240935" cy="3624076"/>
            <a:chOff x="1379310" y="2210857"/>
            <a:chExt cx="5240935" cy="362407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824A193-F5A6-4A0B-813C-B0A6A38AC371}"/>
                </a:ext>
              </a:extLst>
            </p:cNvPr>
            <p:cNvGrpSpPr/>
            <p:nvPr/>
          </p:nvGrpSpPr>
          <p:grpSpPr>
            <a:xfrm>
              <a:off x="1379310" y="2210857"/>
              <a:ext cx="5240935" cy="3624076"/>
              <a:chOff x="-116506" y="317501"/>
              <a:chExt cx="4505982" cy="3190502"/>
            </a:xfrm>
          </p:grpSpPr>
          <p:pic>
            <p:nvPicPr>
              <p:cNvPr id="15" name="Imagen 14" descr="Texto&#10;&#10;Descripción generada automáticamente">
                <a:extLst>
                  <a:ext uri="{FF2B5EF4-FFF2-40B4-BE49-F238E27FC236}">
                    <a16:creationId xmlns:a16="http://schemas.microsoft.com/office/drawing/2014/main" id="{5A2E1377-C4CF-4238-8243-AA63D4205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6506" y="317501"/>
                <a:ext cx="4505982" cy="3190502"/>
              </a:xfrm>
              <a:prstGeom prst="rect">
                <a:avLst/>
              </a:prstGeom>
            </p:spPr>
          </p:pic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51E711E-8662-4897-91AA-AEBA2C0C86C8}"/>
                  </a:ext>
                </a:extLst>
              </p:cNvPr>
              <p:cNvSpPr/>
              <p:nvPr/>
            </p:nvSpPr>
            <p:spPr>
              <a:xfrm>
                <a:off x="260350" y="852698"/>
                <a:ext cx="3759200" cy="337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317622CC-4330-4DAB-B119-A34390777D6C}"/>
                </a:ext>
              </a:extLst>
            </p:cNvPr>
            <p:cNvGrpSpPr/>
            <p:nvPr/>
          </p:nvGrpSpPr>
          <p:grpSpPr>
            <a:xfrm>
              <a:off x="3200465" y="2490434"/>
              <a:ext cx="1655899" cy="215444"/>
              <a:chOff x="1248833" y="558086"/>
              <a:chExt cx="1655899" cy="21544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0328537-89AD-426A-98DB-D6D82CE3CDC5}"/>
                  </a:ext>
                </a:extLst>
              </p:cNvPr>
              <p:cNvSpPr/>
              <p:nvPr/>
            </p:nvSpPr>
            <p:spPr>
              <a:xfrm>
                <a:off x="1248833" y="582316"/>
                <a:ext cx="1566334" cy="1500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653568-08BA-44DB-AD49-E28E3E7D50B3}"/>
                  </a:ext>
                </a:extLst>
              </p:cNvPr>
              <p:cNvSpPr txBox="1"/>
              <p:nvPr/>
            </p:nvSpPr>
            <p:spPr>
              <a:xfrm>
                <a:off x="1424137" y="558086"/>
                <a:ext cx="148059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 fontAlgn="base"/>
                <a:r>
                  <a:rPr lang="en-US" sz="800" b="1" i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Terminal – </a:t>
                </a:r>
                <a:r>
                  <a:rPr lang="en-US" sz="800" b="1" i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Personas</a:t>
                </a:r>
                <a:r>
                  <a:rPr lang="en-US" sz="800" b="1" i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Dev</a:t>
                </a:r>
                <a:endParaRPr lang="en-US" sz="800" b="1" i="1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51279107-5B47-48B7-A114-784DCE4E2176}"/>
                </a:ext>
              </a:extLst>
            </p:cNvPr>
            <p:cNvGrpSpPr/>
            <p:nvPr/>
          </p:nvGrpSpPr>
          <p:grpSpPr>
            <a:xfrm>
              <a:off x="1760243" y="2867533"/>
              <a:ext cx="4010026" cy="2015936"/>
              <a:chOff x="587698" y="1087531"/>
              <a:chExt cx="3303109" cy="201593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B9E7B3-115E-4178-A627-F85F2505FEC7}"/>
                  </a:ext>
                </a:extLst>
              </p:cNvPr>
              <p:cNvSpPr txBox="1"/>
              <p:nvPr/>
            </p:nvSpPr>
            <p:spPr>
              <a:xfrm>
                <a:off x="587698" y="1087531"/>
                <a:ext cx="3303109" cy="201593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fontAlgn="base"/>
                <a:r>
                  <a:rPr lang="en-US" sz="11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[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$</a:t>
                </a:r>
                <a:r>
                  <a:rPr lang="en-US" sz="1100" i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defaults write </a:t>
                </a:r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com.apple.celula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location </a:t>
                </a:r>
                <a:r>
                  <a:rPr lang="en-US" sz="1200" b="1" baseline="300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~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/personas				 ] 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l" rtl="0" fontAlgn="base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2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$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Desarrollo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	</a:t>
                </a:r>
              </a:p>
              <a:p>
                <a:pPr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   - Andrea </a:t>
                </a:r>
                <a:r>
                  <a:rPr lang="en-US" sz="1100" b="1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Carrero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</a:t>
                </a:r>
                <a:r>
                  <a:rPr lang="en-US" sz="1100" b="1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Nuñez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/>
                  </a:rPr>
                  <a:t>​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  - A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lexis 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avid Rendon Chica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​ 	</a:t>
                </a:r>
              </a:p>
              <a:p>
                <a:pPr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   - Catalina Sofia del Rio Orozco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/>
                  </a:rPr>
                  <a:t>​</a:t>
                </a:r>
              </a:p>
              <a:p>
                <a:pPr fontAlgn="base"/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  - Mario </a:t>
                </a:r>
                <a:r>
                  <a:rPr lang="en-US" sz="1100" b="1" u="none" strike="noStrike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Stiverson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100" b="1" u="none" strike="noStrike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Florez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Vasquez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​  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  - 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Reynaldo Esparragoza Villalba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pPr algn="l" rtl="0" fontAlgn="base"/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latin typeface="Consolas" panose="020B0609020204030204" pitchFamily="49" charset="0"/>
                  </a:rPr>
                  <a:t>$ </a:t>
                </a:r>
                <a:endParaRPr lang="en-US" sz="1100" b="1" dirty="0"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6857C1A-7D88-4FCF-8F62-77FF14D6BED7}"/>
                  </a:ext>
                </a:extLst>
              </p:cNvPr>
              <p:cNvSpPr/>
              <p:nvPr/>
            </p:nvSpPr>
            <p:spPr>
              <a:xfrm>
                <a:off x="842196" y="2898205"/>
                <a:ext cx="55475" cy="13388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415996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0" y="3901440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34" y="1050290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86" y="2682765"/>
            <a:ext cx="56636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4038893" y="3982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4038893" y="811520"/>
            <a:ext cx="7842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Video y socialización de funcionalidades con los arquitectos e implicados.</a:t>
            </a:r>
          </a:p>
          <a:p>
            <a:pPr marL="285750" indent="-285750" algn="l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Documento de priorización de la experiencia posventa.</a:t>
            </a:r>
          </a:p>
          <a:p>
            <a:pPr marL="285750" indent="-285750" algn="l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El prototipo de Históricos de pago, ajustar página de Panamá.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4116001" y="21224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Procesos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996A2B-F6E5-E300-176B-DCA8777A2BC9}"/>
              </a:ext>
            </a:extLst>
          </p:cNvPr>
          <p:cNvSpPr txBox="1"/>
          <p:nvPr/>
        </p:nvSpPr>
        <p:spPr>
          <a:xfrm>
            <a:off x="4311941" y="4271087"/>
            <a:ext cx="6202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Se realizaron unos ajustes en los pipelines de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build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 y de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covertura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 en los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monorepositorios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 de certificación.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C8ACD6E-B873-0BC3-22C6-450254855F91}"/>
              </a:ext>
            </a:extLst>
          </p:cNvPr>
          <p:cNvSpPr txBox="1"/>
          <p:nvPr/>
        </p:nvSpPr>
        <p:spPr>
          <a:xfrm>
            <a:off x="4200084" y="38709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Certificación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A6B8FEB-6C2B-4C34-BB3A-12722B731693}"/>
              </a:ext>
            </a:extLst>
          </p:cNvPr>
          <p:cNvSpPr txBox="1"/>
          <p:nvPr/>
        </p:nvSpPr>
        <p:spPr>
          <a:xfrm>
            <a:off x="4116000" y="2488293"/>
            <a:ext cx="8050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Mayor entendimiento de la necesidad de desglose de pago, reconociendo áreas impactadas para dar a conocer la iniciativa.</a:t>
            </a: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5BFD1263-DFAD-4DF7-83E4-BDD3D85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95" y="4199638"/>
            <a:ext cx="494902" cy="7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310236" y="993591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199483" y="3774818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7AE1BC45-B43F-6255-2219-3C669E3E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71" y="4051741"/>
            <a:ext cx="525470" cy="7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6569A76D-A781-4426-8E2B-E15C6CF6F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03" y="1439878"/>
            <a:ext cx="650903" cy="7754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067F70E-1E18-4C39-A00A-CE99387C7F0B}"/>
              </a:ext>
            </a:extLst>
          </p:cNvPr>
          <p:cNvSpPr txBox="1"/>
          <p:nvPr/>
        </p:nvSpPr>
        <p:spPr>
          <a:xfrm>
            <a:off x="4308397" y="726125"/>
            <a:ext cx="80496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Se ajustaron plantillas debido a un incidente que se estaba reportando*.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Se Brindaron soluciones a los ajustes de las paginas de personas </a:t>
            </a:r>
            <a:r>
              <a:rPr lang="es-CO" dirty="0" err="1">
                <a:solidFill>
                  <a:schemeClr val="bg1"/>
                </a:solidFill>
              </a:rPr>
              <a:t>presentandos</a:t>
            </a:r>
            <a:r>
              <a:rPr lang="es-CO" dirty="0">
                <a:solidFill>
                  <a:schemeClr val="bg1"/>
                </a:solidFill>
              </a:rPr>
              <a:t> durante este sprint (</a:t>
            </a:r>
            <a:r>
              <a:rPr lang="es-CO" dirty="0" err="1">
                <a:solidFill>
                  <a:schemeClr val="bg1"/>
                </a:solidFill>
              </a:rPr>
              <a:t>Card</a:t>
            </a:r>
            <a:r>
              <a:rPr lang="es-CO" dirty="0">
                <a:solidFill>
                  <a:schemeClr val="bg1"/>
                </a:solidFill>
              </a:rPr>
              <a:t> flotante Home, card1 en el modulo </a:t>
            </a:r>
            <a:r>
              <a:rPr lang="es-CO" dirty="0" err="1">
                <a:solidFill>
                  <a:schemeClr val="bg1"/>
                </a:solidFill>
              </a:rPr>
              <a:t>generico</a:t>
            </a:r>
            <a:r>
              <a:rPr lang="es-CO" dirty="0">
                <a:solidFill>
                  <a:schemeClr val="bg1"/>
                </a:solidFill>
              </a:rPr>
              <a:t>, compra ahora y paga </a:t>
            </a:r>
            <a:r>
              <a:rPr lang="es-CO" dirty="0" err="1">
                <a:solidFill>
                  <a:schemeClr val="bg1"/>
                </a:solidFill>
              </a:rPr>
              <a:t>despues</a:t>
            </a:r>
            <a:r>
              <a:rPr lang="es-CO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Ejecución de pruebas de performance y e2e para recolección de docs.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Despliegue del Front de la nueva versión de Recolección de docs.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Consulta de logs en Producción.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Identificar casos de prueba, para el Caso problema de recolección de docs.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Se logro sacar a </a:t>
            </a:r>
            <a:r>
              <a:rPr lang="es-CO" dirty="0" err="1">
                <a:solidFill>
                  <a:schemeClr val="bg1"/>
                </a:solidFill>
              </a:rPr>
              <a:t>produccion</a:t>
            </a:r>
            <a:r>
              <a:rPr lang="es-CO" dirty="0">
                <a:solidFill>
                  <a:schemeClr val="bg1"/>
                </a:solidFill>
              </a:rPr>
              <a:t> el tema de las meta etiquetas </a:t>
            </a:r>
            <a:r>
              <a:rPr lang="es-CO" dirty="0" err="1">
                <a:solidFill>
                  <a:schemeClr val="bg1"/>
                </a:solidFill>
              </a:rPr>
              <a:t>og</a:t>
            </a:r>
            <a:r>
              <a:rPr lang="es-CO" dirty="0">
                <a:solidFill>
                  <a:schemeClr val="bg1"/>
                </a:solidFill>
              </a:rPr>
              <a:t>: para </a:t>
            </a:r>
            <a:r>
              <a:rPr lang="es-CO" dirty="0" err="1">
                <a:solidFill>
                  <a:schemeClr val="bg1"/>
                </a:solidFill>
              </a:rPr>
              <a:t>whatsapp</a:t>
            </a:r>
            <a:r>
              <a:rPr lang="es-CO" dirty="0">
                <a:solidFill>
                  <a:schemeClr val="bg1"/>
                </a:solidFill>
              </a:rPr>
              <a:t> y </a:t>
            </a:r>
            <a:r>
              <a:rPr lang="es-CO" dirty="0" err="1">
                <a:solidFill>
                  <a:schemeClr val="bg1"/>
                </a:solidFill>
              </a:rPr>
              <a:t>linkedin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SzPct val="150000"/>
              <a:buBlip>
                <a:blip r:embed="rId6"/>
              </a:buBlip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C388A3-7B95-4D49-8F33-8A8A39A40D67}"/>
              </a:ext>
            </a:extLst>
          </p:cNvPr>
          <p:cNvSpPr txBox="1"/>
          <p:nvPr/>
        </p:nvSpPr>
        <p:spPr>
          <a:xfrm>
            <a:off x="4221158" y="348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BD7C2B-E5A9-4781-B262-071DA02E0A21}"/>
              </a:ext>
            </a:extLst>
          </p:cNvPr>
          <p:cNvSpPr txBox="1"/>
          <p:nvPr/>
        </p:nvSpPr>
        <p:spPr>
          <a:xfrm>
            <a:off x="4236442" y="4033461"/>
            <a:ext cx="7908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 err="1">
                <a:solidFill>
                  <a:schemeClr val="bg1"/>
                </a:solidFill>
              </a:rPr>
              <a:t>Analisis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Seccion</a:t>
            </a:r>
            <a:r>
              <a:rPr lang="es-CO" dirty="0">
                <a:solidFill>
                  <a:schemeClr val="bg1"/>
                </a:solidFill>
              </a:rPr>
              <a:t> Educación financiera y Aprender es </a:t>
            </a:r>
            <a:r>
              <a:rPr lang="es-CO" dirty="0" err="1">
                <a:solidFill>
                  <a:schemeClr val="bg1"/>
                </a:solidFill>
              </a:rPr>
              <a:t>facil</a:t>
            </a:r>
            <a:r>
              <a:rPr lang="es-CO" dirty="0">
                <a:solidFill>
                  <a:schemeClr val="bg1"/>
                </a:solidFill>
              </a:rPr>
              <a:t>, Repos </a:t>
            </a:r>
            <a:r>
              <a:rPr lang="es-CO" dirty="0" err="1">
                <a:solidFill>
                  <a:schemeClr val="bg1"/>
                </a:solidFill>
              </a:rPr>
              <a:t>htaccess</a:t>
            </a:r>
            <a:r>
              <a:rPr lang="es-CO" dirty="0">
                <a:solidFill>
                  <a:schemeClr val="bg1"/>
                </a:solidFill>
              </a:rPr>
              <a:t> para Bancolombia Miami, Ficha seo servicios digitales, Análisis de </a:t>
            </a:r>
            <a:r>
              <a:rPr lang="es-CO" dirty="0" err="1">
                <a:solidFill>
                  <a:schemeClr val="bg1"/>
                </a:solidFill>
              </a:rPr>
              <a:t>kws</a:t>
            </a:r>
            <a:r>
              <a:rPr lang="es-CO" dirty="0">
                <a:solidFill>
                  <a:schemeClr val="bg1"/>
                </a:solidFill>
              </a:rPr>
              <a:t> para zona de trámites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6C7028-CA34-494D-A005-CB15BBA9837C}"/>
              </a:ext>
            </a:extLst>
          </p:cNvPr>
          <p:cNvSpPr txBox="1"/>
          <p:nvPr/>
        </p:nvSpPr>
        <p:spPr>
          <a:xfrm>
            <a:off x="4236442" y="3664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SEO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622898" y="4041386"/>
            <a:ext cx="3395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quedó en proceso?</a:t>
            </a:r>
            <a:r>
              <a:rPr lang="es-CO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4129361"/>
            <a:ext cx="550049" cy="7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D06210D-683F-F857-82BB-23C4F6424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17" y="1362507"/>
            <a:ext cx="2511363" cy="2511363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D1DA5FA-5F86-4112-A079-B3230F71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1864754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02BA28-BEFD-4CB1-A3D9-C98FCD009A51}"/>
              </a:ext>
            </a:extLst>
          </p:cNvPr>
          <p:cNvSpPr txBox="1"/>
          <p:nvPr/>
        </p:nvSpPr>
        <p:spPr>
          <a:xfrm>
            <a:off x="4695245" y="13515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Procesos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EEAFB7-1E5F-4DC8-8EBA-CB1FF79EFB8F}"/>
              </a:ext>
            </a:extLst>
          </p:cNvPr>
          <p:cNvSpPr txBox="1"/>
          <p:nvPr/>
        </p:nvSpPr>
        <p:spPr>
          <a:xfrm>
            <a:off x="4695245" y="1379297"/>
            <a:ext cx="7317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50000"/>
            </a:pP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SzPct val="150000"/>
              <a:buBlip>
                <a:blip r:embed="rId6"/>
              </a:buBlip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3FF927-CD9E-4B42-A95A-192E2EFB3F1B}"/>
              </a:ext>
            </a:extLst>
          </p:cNvPr>
          <p:cNvSpPr txBox="1"/>
          <p:nvPr/>
        </p:nvSpPr>
        <p:spPr>
          <a:xfrm>
            <a:off x="4695245" y="3923165"/>
            <a:ext cx="731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El tema de las meta etiquetas </a:t>
            </a:r>
            <a:r>
              <a:rPr lang="es-CO" dirty="0" err="1">
                <a:solidFill>
                  <a:schemeClr val="bg1"/>
                </a:solidFill>
              </a:rPr>
              <a:t>og</a:t>
            </a:r>
            <a:r>
              <a:rPr lang="es-CO" dirty="0">
                <a:solidFill>
                  <a:schemeClr val="bg1"/>
                </a:solidFill>
              </a:rPr>
              <a:t>: para </a:t>
            </a:r>
            <a:r>
              <a:rPr lang="es-CO" dirty="0" err="1">
                <a:solidFill>
                  <a:schemeClr val="bg1"/>
                </a:solidFill>
              </a:rPr>
              <a:t>facebook</a:t>
            </a:r>
            <a:r>
              <a:rPr lang="es-CO" dirty="0">
                <a:solidFill>
                  <a:schemeClr val="bg1"/>
                </a:solidFill>
              </a:rPr>
              <a:t> y </a:t>
            </a:r>
            <a:r>
              <a:rPr lang="es-CO" dirty="0" err="1">
                <a:solidFill>
                  <a:schemeClr val="bg1"/>
                </a:solidFill>
              </a:rPr>
              <a:t>twitter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Identificar causa </a:t>
            </a:r>
            <a:r>
              <a:rPr lang="es-CO" dirty="0" err="1">
                <a:solidFill>
                  <a:schemeClr val="bg1"/>
                </a:solidFill>
              </a:rPr>
              <a:t>raiz</a:t>
            </a:r>
            <a:r>
              <a:rPr lang="es-CO" dirty="0">
                <a:solidFill>
                  <a:schemeClr val="bg1"/>
                </a:solidFill>
              </a:rPr>
              <a:t> del caso problema de recolección de docs.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E5129B-8D12-43D5-9E80-9A560B51B546}"/>
              </a:ext>
            </a:extLst>
          </p:cNvPr>
          <p:cNvSpPr txBox="1"/>
          <p:nvPr/>
        </p:nvSpPr>
        <p:spPr>
          <a:xfrm>
            <a:off x="4695245" y="34959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7974B9-5E36-6B16-68B8-1BE6CBDDEE2D}"/>
              </a:ext>
            </a:extLst>
          </p:cNvPr>
          <p:cNvSpPr txBox="1"/>
          <p:nvPr/>
        </p:nvSpPr>
        <p:spPr>
          <a:xfrm>
            <a:off x="4695245" y="1761896"/>
            <a:ext cx="731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Mapear las cifras de extracto, hubo impedimentos por las respuestas que brindan las personas encargadas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41773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371385" y="3929137"/>
            <a:ext cx="23827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desenfocó?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C28B7B3-2531-6740-E9C9-8436A0E8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00" y="2002798"/>
            <a:ext cx="1926339" cy="19263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A6FD416-6085-462C-8A23-24C1DEDB0984}"/>
              </a:ext>
            </a:extLst>
          </p:cNvPr>
          <p:cNvSpPr txBox="1"/>
          <p:nvPr/>
        </p:nvSpPr>
        <p:spPr>
          <a:xfrm>
            <a:off x="4658437" y="16956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Diseño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5EE946-38EC-4B13-86D6-10D5DDC66856}"/>
              </a:ext>
            </a:extLst>
          </p:cNvPr>
          <p:cNvSpPr txBox="1"/>
          <p:nvPr/>
        </p:nvSpPr>
        <p:spPr>
          <a:xfrm>
            <a:off x="4771817" y="2218891"/>
            <a:ext cx="68133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4"/>
              </a:buBlip>
            </a:pPr>
            <a:r>
              <a:rPr lang="es-CO" sz="2000" dirty="0">
                <a:solidFill>
                  <a:schemeClr val="bg1"/>
                </a:solidFill>
              </a:rPr>
              <a:t>El tiempo de reuniones con los diferentes canales que impacta la iniciativa.</a:t>
            </a:r>
          </a:p>
          <a:p>
            <a:pPr marL="285750" indent="-285750">
              <a:buSzPct val="150000"/>
              <a:buBlip>
                <a:blip r:embed="rId4"/>
              </a:buBlip>
            </a:pPr>
            <a:r>
              <a:rPr lang="es-CO" sz="2000" dirty="0">
                <a:solidFill>
                  <a:schemeClr val="bg1"/>
                </a:solidFill>
              </a:rPr>
              <a:t>Coordinar los espacios por las agendas de todos.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3153B41-35A1-4E66-AE5D-87B75524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2033168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7EC312C-2483-4CD9-8AF9-B69F9DA3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3771735"/>
            <a:ext cx="574745" cy="7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5ACFC6-E994-4F02-BD01-6DACFAAAFAE4}"/>
              </a:ext>
            </a:extLst>
          </p:cNvPr>
          <p:cNvSpPr txBox="1"/>
          <p:nvPr/>
        </p:nvSpPr>
        <p:spPr>
          <a:xfrm>
            <a:off x="4658437" y="35751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7065DE-0733-4C97-A089-E4882A19ED4E}"/>
              </a:ext>
            </a:extLst>
          </p:cNvPr>
          <p:cNvSpPr txBox="1"/>
          <p:nvPr/>
        </p:nvSpPr>
        <p:spPr>
          <a:xfrm>
            <a:off x="4771817" y="4017208"/>
            <a:ext cx="760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4"/>
              </a:buBlip>
            </a:pPr>
            <a:r>
              <a:rPr lang="es-CO" dirty="0">
                <a:solidFill>
                  <a:srgbClr val="FFFFFF"/>
                </a:solidFill>
                <a:effectLst/>
                <a:latin typeface="-apple-system"/>
              </a:rPr>
              <a:t>Tantos incidentes*.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A74643-2017-B972-7E0B-9AE11C57BA78}"/>
              </a:ext>
            </a:extLst>
          </p:cNvPr>
          <p:cNvSpPr txBox="1"/>
          <p:nvPr/>
        </p:nvSpPr>
        <p:spPr>
          <a:xfrm>
            <a:off x="4695245" y="5405123"/>
            <a:ext cx="731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4"/>
              </a:buBlip>
            </a:pPr>
            <a:r>
              <a:rPr lang="es-CO" dirty="0">
                <a:solidFill>
                  <a:schemeClr val="bg1"/>
                </a:solidFill>
              </a:rPr>
              <a:t>No tener claro las personas que nos pueden colaborar con la información sobre extracto bancario.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5D50A-5EF2-350B-51D0-A727A603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5324253"/>
            <a:ext cx="550048" cy="7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FD0FB-4839-D75D-F5DD-10F88FDBD80B}"/>
              </a:ext>
            </a:extLst>
          </p:cNvPr>
          <p:cNvSpPr txBox="1"/>
          <p:nvPr/>
        </p:nvSpPr>
        <p:spPr>
          <a:xfrm>
            <a:off x="4695245" y="49779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Procesos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182881" y="3989471"/>
            <a:ext cx="3676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 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Pudimos iniciar?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3C3D49-1D63-BCE8-437D-FFDE73D963AD}"/>
              </a:ext>
            </a:extLst>
          </p:cNvPr>
          <p:cNvGrpSpPr/>
          <p:nvPr/>
        </p:nvGrpSpPr>
        <p:grpSpPr>
          <a:xfrm>
            <a:off x="1290289" y="2523133"/>
            <a:ext cx="1462034" cy="2060598"/>
            <a:chOff x="770323" y="2418801"/>
            <a:chExt cx="1396104" cy="2049535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92B85061-8720-4DCA-0DDC-F3232E99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E399A76-41EA-E7BE-659A-DD17EC0A883E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E902A92E-7AB0-3669-6D78-7070E2145726}"/>
              </a:ext>
            </a:extLst>
          </p:cNvPr>
          <p:cNvSpPr txBox="1"/>
          <p:nvPr/>
        </p:nvSpPr>
        <p:spPr>
          <a:xfrm>
            <a:off x="4658437" y="16956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Diseño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32889E-F1F7-712D-E10D-3FE9738E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2033168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E1BF71-2233-A287-986E-340E0846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3887348"/>
            <a:ext cx="574745" cy="7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29B86D-B6E4-7296-03F0-FE5AB68179A8}"/>
              </a:ext>
            </a:extLst>
          </p:cNvPr>
          <p:cNvSpPr txBox="1"/>
          <p:nvPr/>
        </p:nvSpPr>
        <p:spPr>
          <a:xfrm>
            <a:off x="4658437" y="35121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8402-D361-6844-7855-E91134926E66}"/>
              </a:ext>
            </a:extLst>
          </p:cNvPr>
          <p:cNvSpPr txBox="1"/>
          <p:nvPr/>
        </p:nvSpPr>
        <p:spPr>
          <a:xfrm>
            <a:off x="4771817" y="2218891"/>
            <a:ext cx="68133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sz="2000" dirty="0">
                <a:solidFill>
                  <a:schemeClr val="bg1"/>
                </a:solidFill>
              </a:rPr>
              <a:t>El documento con un listado de cambios a nivel de </a:t>
            </a:r>
            <a:r>
              <a:rPr lang="es-CO" sz="2000" dirty="0" err="1">
                <a:solidFill>
                  <a:schemeClr val="bg1"/>
                </a:solidFill>
              </a:rPr>
              <a:t>copys</a:t>
            </a:r>
            <a:r>
              <a:rPr lang="es-CO" sz="2000" dirty="0">
                <a:solidFill>
                  <a:schemeClr val="bg1"/>
                </a:solidFill>
              </a:rPr>
              <a:t> para ajustar la experiencia actual de solicitud y recolección del sitio.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E6B639-C193-5925-893C-DA84883F54B8}"/>
              </a:ext>
            </a:extLst>
          </p:cNvPr>
          <p:cNvSpPr txBox="1"/>
          <p:nvPr/>
        </p:nvSpPr>
        <p:spPr>
          <a:xfrm>
            <a:off x="4771817" y="4174864"/>
            <a:ext cx="760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 err="1">
                <a:solidFill>
                  <a:srgbClr val="FFFFFF"/>
                </a:solidFill>
                <a:effectLst/>
                <a:latin typeface="-apple-system"/>
              </a:rPr>
              <a:t>Prehome</a:t>
            </a:r>
            <a:r>
              <a:rPr lang="es-CO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0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CC1938-6625-8747-BC49-A3287A413DA3}"/>
              </a:ext>
            </a:extLst>
          </p:cNvPr>
          <p:cNvSpPr txBox="1"/>
          <p:nvPr/>
        </p:nvSpPr>
        <p:spPr>
          <a:xfrm>
            <a:off x="5130832" y="4667409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Preguntas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E44A163-1C04-8F43-A0A4-6C19BB6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522" y="2341727"/>
            <a:ext cx="2046957" cy="2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5C9F29-EAD6-0642-BFF6-78E73F0B9B97}"/>
              </a:ext>
            </a:extLst>
          </p:cNvPr>
          <p:cNvSpPr txBox="1"/>
          <p:nvPr/>
        </p:nvSpPr>
        <p:spPr>
          <a:xfrm>
            <a:off x="5370481" y="4667409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6E692BF-B40C-BB4E-A5FE-B9648CA3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4037" y="2564523"/>
            <a:ext cx="1824160" cy="18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B8C0B80680A14A8F3DDB0FC54FF8B9" ma:contentTypeVersion="19" ma:contentTypeDescription="Crear nuevo documento." ma:contentTypeScope="" ma:versionID="feb26aa0c6ffa31326f093f7bee77a25">
  <xsd:schema xmlns:xsd="http://www.w3.org/2001/XMLSchema" xmlns:xs="http://www.w3.org/2001/XMLSchema" xmlns:p="http://schemas.microsoft.com/office/2006/metadata/properties" xmlns:ns1="http://schemas.microsoft.com/sharepoint/v3" xmlns:ns2="4523108d-3635-417a-97cb-15d640da0db6" xmlns:ns3="d5319f3d-bdfc-4bd8-8ede-c4b91a069c9a" targetNamespace="http://schemas.microsoft.com/office/2006/metadata/properties" ma:root="true" ma:fieldsID="d128fc6803c58f0aea4fcc961e789a80" ns1:_="" ns2:_="" ns3:_="">
    <xsd:import namespace="http://schemas.microsoft.com/sharepoint/v3"/>
    <xsd:import namespace="4523108d-3635-417a-97cb-15d640da0db6"/>
    <xsd:import namespace="d5319f3d-bdfc-4bd8-8ede-c4b91a06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108d-3635-417a-97cb-15d640da0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9f3d-bdfc-4bd8-8ede-c4b91a069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437a9027-4d7b-4000-afe8-fb2252f7ec3c}" ma:internalName="TaxCatchAll" ma:showField="CatchAllData" ma:web="d5319f3d-bdfc-4bd8-8ede-c4b91a069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d5319f3d-bdfc-4bd8-8ede-c4b91a069c9a" xsi:nil="true"/>
    <_ip_UnifiedCompliancePolicyProperties xmlns="http://schemas.microsoft.com/sharepoint/v3" xsi:nil="true"/>
    <lcf76f155ced4ddcb4097134ff3c332f xmlns="4523108d-3635-417a-97cb-15d640da0db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2C5ECD-A737-4D64-AF50-2B2D36811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23108d-3635-417a-97cb-15d640da0db6"/>
    <ds:schemaRef ds:uri="d5319f3d-bdfc-4bd8-8ede-c4b91a069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654AA-51C8-412F-BE75-CEE0974927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81CF5-2B03-4870-8E96-0E0E7E6098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5319f3d-bdfc-4bd8-8ede-c4b91a069c9a"/>
    <ds:schemaRef ds:uri="4523108d-3635-417a-97cb-15d640da0d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484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CIBFont Sans</vt:lpstr>
      <vt:lpstr>CIBFont Sans Book</vt:lpstr>
      <vt:lpstr>Consolas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Yennifer Marcela Tobon Yate</dc:creator>
  <cp:lastModifiedBy>Alexis Rendon Chica</cp:lastModifiedBy>
  <cp:revision>142</cp:revision>
  <dcterms:created xsi:type="dcterms:W3CDTF">2022-03-09T17:02:24Z</dcterms:created>
  <dcterms:modified xsi:type="dcterms:W3CDTF">2023-03-28T16:57:33Z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0x010100A7B8C0B80680A14A8F3DDB0FC54FF8B9</vt:lpwstr>
  </property>
</Properties>
</file>