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99" r:id="rId2"/>
    <p:sldId id="258" r:id="rId3"/>
    <p:sldId id="287" r:id="rId4"/>
    <p:sldId id="259" r:id="rId5"/>
    <p:sldId id="286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300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A425B-9CC9-47BC-ABCE-0D3050BA93F6}">
  <a:tblStyle styleId="{8AAA425B-9CC9-47BC-ABCE-0D3050BA9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890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2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6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6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4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Osvaldo.lastra@tc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</a:t>
            </a:fld>
            <a:endParaRPr lang="es-CL"/>
          </a:p>
        </p:txBody>
      </p:sp>
      <p:sp>
        <p:nvSpPr>
          <p:cNvPr id="3" name="Google Shape;289;p33"/>
          <p:cNvSpPr/>
          <p:nvPr/>
        </p:nvSpPr>
        <p:spPr>
          <a:xfrm>
            <a:off x="195209" y="164362"/>
            <a:ext cx="8774130" cy="49791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0" y="421240"/>
            <a:ext cx="7972746" cy="373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97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10</a:t>
            </a:fld>
            <a:endParaRPr lang="es-CL"/>
          </a:p>
        </p:txBody>
      </p:sp>
      <p:sp>
        <p:nvSpPr>
          <p:cNvPr id="4" name="Abrir llave 3"/>
          <p:cNvSpPr/>
          <p:nvPr/>
        </p:nvSpPr>
        <p:spPr>
          <a:xfrm>
            <a:off x="1202077" y="1510301"/>
            <a:ext cx="328773" cy="3322674"/>
          </a:xfrm>
          <a:prstGeom prst="leftBrace">
            <a:avLst/>
          </a:prstGeom>
          <a:ln w="285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315447" y="205807"/>
            <a:ext cx="471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Nos </a:t>
            </a:r>
            <a:r>
              <a:rPr lang="es-CL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redirecciona</a:t>
            </a:r>
            <a:r>
              <a:rPr lang="es-CL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a una nueva ventana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62" y="1160604"/>
            <a:ext cx="7366570" cy="36723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2817695"/>
            <a:ext cx="141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Tabla de contenido</a:t>
            </a:r>
          </a:p>
        </p:txBody>
      </p:sp>
      <p:grpSp>
        <p:nvGrpSpPr>
          <p:cNvPr id="8" name="Google Shape;428;p39"/>
          <p:cNvGrpSpPr/>
          <p:nvPr/>
        </p:nvGrpSpPr>
        <p:grpSpPr>
          <a:xfrm rot="2191863">
            <a:off x="7376844" y="1158252"/>
            <a:ext cx="1657645" cy="292500"/>
            <a:chOff x="271125" y="812725"/>
            <a:chExt cx="766525" cy="221725"/>
          </a:xfrm>
          <a:solidFill>
            <a:srgbClr val="FFFF00"/>
          </a:solidFill>
        </p:grpSpPr>
        <p:sp>
          <p:nvSpPr>
            <p:cNvPr id="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6282849" y="144252"/>
            <a:ext cx="180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para ir a la siguiente sección</a:t>
            </a:r>
          </a:p>
        </p:txBody>
      </p:sp>
      <p:sp>
        <p:nvSpPr>
          <p:cNvPr id="12" name="Google Shape;433;p39"/>
          <p:cNvSpPr/>
          <p:nvPr/>
        </p:nvSpPr>
        <p:spPr>
          <a:xfrm>
            <a:off x="174661" y="92468"/>
            <a:ext cx="4962417" cy="71614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1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11</a:t>
            </a:fld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2059968" y="308225"/>
            <a:ext cx="50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Instrucciones</a:t>
            </a:r>
            <a:r>
              <a:rPr lang="es-CL" sz="2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81810" y="1098694"/>
            <a:ext cx="7890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&gt; Son 10 módulos + </a:t>
            </a:r>
            <a:r>
              <a:rPr lang="es-CL" dirty="0" err="1">
                <a:solidFill>
                  <a:schemeClr val="bg1"/>
                </a:solidFill>
              </a:rPr>
              <a:t>Assessment</a:t>
            </a:r>
            <a:r>
              <a:rPr lang="es-CL" dirty="0">
                <a:solidFill>
                  <a:schemeClr val="bg1"/>
                </a:solidFill>
              </a:rPr>
              <a:t> que serán desarrollados uno por semana.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Cada módulo tiene una duración aproximada de 4 a 4.5 horas.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El navegador recomendado es Chrome.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Es necesario marcar el botón “Mark as </a:t>
            </a:r>
            <a:r>
              <a:rPr lang="es-CL" dirty="0" err="1">
                <a:solidFill>
                  <a:schemeClr val="bg1"/>
                </a:solidFill>
              </a:rPr>
              <a:t>read</a:t>
            </a:r>
            <a:r>
              <a:rPr lang="es-CL" dirty="0">
                <a:solidFill>
                  <a:schemeClr val="bg1"/>
                </a:solidFill>
              </a:rPr>
              <a:t>” (parte superior derecha) cada vez que completa el módulo.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Al terminar los 10 módulos se debe aprobar un examen con el 70% como mínimo. 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Grado E0 o A1.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95" y="3083853"/>
            <a:ext cx="2257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12</a:t>
            </a:fld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1946952" y="287373"/>
            <a:ext cx="50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Temas de estudio</a:t>
            </a:r>
            <a:endParaRPr lang="es-CL" sz="2000" dirty="0">
              <a:solidFill>
                <a:srgbClr val="FFFF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7439" y="1324121"/>
            <a:ext cx="40552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&gt; Presentación, saludos</a:t>
            </a:r>
          </a:p>
          <a:p>
            <a:r>
              <a:rPr lang="es-CL" dirty="0">
                <a:solidFill>
                  <a:schemeClr val="bg1"/>
                </a:solidFill>
              </a:rPr>
              <a:t>&gt; Identificando personas , cosas, signos, colores</a:t>
            </a:r>
          </a:p>
          <a:p>
            <a:r>
              <a:rPr lang="es-CL" dirty="0">
                <a:solidFill>
                  <a:schemeClr val="bg1"/>
                </a:solidFill>
              </a:rPr>
              <a:t>&gt; </a:t>
            </a:r>
            <a:r>
              <a:rPr lang="es-CL" dirty="0" err="1">
                <a:solidFill>
                  <a:schemeClr val="bg1"/>
                </a:solidFill>
              </a:rPr>
              <a:t>Dias</a:t>
            </a:r>
            <a:r>
              <a:rPr lang="es-CL" dirty="0">
                <a:solidFill>
                  <a:schemeClr val="bg1"/>
                </a:solidFill>
              </a:rPr>
              <a:t>, meses, estaciones, clima</a:t>
            </a:r>
          </a:p>
          <a:p>
            <a:r>
              <a:rPr lang="es-CL" dirty="0">
                <a:solidFill>
                  <a:schemeClr val="bg1"/>
                </a:solidFill>
              </a:rPr>
              <a:t>&gt; </a:t>
            </a:r>
            <a:r>
              <a:rPr lang="es-CL" dirty="0" err="1">
                <a:solidFill>
                  <a:schemeClr val="bg1"/>
                </a:solidFill>
              </a:rPr>
              <a:t>Numeros</a:t>
            </a:r>
            <a:r>
              <a:rPr lang="es-CL" dirty="0">
                <a:solidFill>
                  <a:schemeClr val="bg1"/>
                </a:solidFill>
              </a:rPr>
              <a:t> hasta el 100</a:t>
            </a:r>
          </a:p>
          <a:p>
            <a:r>
              <a:rPr lang="es-CL" dirty="0">
                <a:solidFill>
                  <a:schemeClr val="bg1"/>
                </a:solidFill>
              </a:rPr>
              <a:t>&gt; Descripción de actividades (en la semana, en casa, en vacaciones)</a:t>
            </a:r>
          </a:p>
          <a:p>
            <a:r>
              <a:rPr lang="es-CL" dirty="0">
                <a:solidFill>
                  <a:schemeClr val="bg1"/>
                </a:solidFill>
              </a:rPr>
              <a:t>&gt; Preguntas sobre compras, ordenar en restaurantes, direcciones </a:t>
            </a:r>
          </a:p>
          <a:p>
            <a:r>
              <a:rPr lang="es-CL" dirty="0">
                <a:solidFill>
                  <a:schemeClr val="bg1"/>
                </a:solidFill>
              </a:rPr>
              <a:t>&gt; Uso del </a:t>
            </a:r>
            <a:r>
              <a:rPr lang="es-CL" dirty="0" err="1">
                <a:solidFill>
                  <a:schemeClr val="bg1"/>
                </a:solidFill>
              </a:rPr>
              <a:t>like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dislike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agree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desagree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Vocabulario familia, hobbies, sentimientos, emociones, salud</a:t>
            </a:r>
          </a:p>
          <a:p>
            <a:r>
              <a:rPr lang="es-CL" dirty="0">
                <a:solidFill>
                  <a:schemeClr val="bg1"/>
                </a:solidFill>
              </a:rPr>
              <a:t>&gt; Conversaciones telefónicas, conversaciones diarias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846350" y="1362998"/>
            <a:ext cx="4055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&gt; Verbos (to-be y </a:t>
            </a:r>
            <a:r>
              <a:rPr lang="es-CL">
                <a:solidFill>
                  <a:schemeClr val="bg1"/>
                </a:solidFill>
              </a:rPr>
              <a:t>verbos básicos)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&gt; Sustantivos </a:t>
            </a:r>
          </a:p>
          <a:p>
            <a:r>
              <a:rPr lang="es-CL" dirty="0">
                <a:solidFill>
                  <a:schemeClr val="bg1"/>
                </a:solidFill>
              </a:rPr>
              <a:t>&gt; Adjetivos</a:t>
            </a:r>
          </a:p>
          <a:p>
            <a:r>
              <a:rPr lang="es-CL" dirty="0">
                <a:solidFill>
                  <a:schemeClr val="bg1"/>
                </a:solidFill>
              </a:rPr>
              <a:t>&gt; Adverbios</a:t>
            </a:r>
          </a:p>
          <a:p>
            <a:r>
              <a:rPr lang="es-CL" dirty="0">
                <a:solidFill>
                  <a:schemeClr val="bg1"/>
                </a:solidFill>
              </a:rPr>
              <a:t>&gt; Tiempos (</a:t>
            </a:r>
            <a:r>
              <a:rPr lang="es-CL" dirty="0" err="1">
                <a:solidFill>
                  <a:schemeClr val="bg1"/>
                </a:solidFill>
              </a:rPr>
              <a:t>present</a:t>
            </a:r>
            <a:r>
              <a:rPr lang="es-CL" dirty="0">
                <a:solidFill>
                  <a:schemeClr val="bg1"/>
                </a:solidFill>
              </a:rPr>
              <a:t>, pasado, presente continuo)</a:t>
            </a:r>
          </a:p>
          <a:p>
            <a:r>
              <a:rPr lang="es-CL" dirty="0">
                <a:solidFill>
                  <a:schemeClr val="bg1"/>
                </a:solidFill>
              </a:rPr>
              <a:t>&gt; Comparativos y superlativos</a:t>
            </a:r>
          </a:p>
          <a:p>
            <a:r>
              <a:rPr lang="es-CL" dirty="0">
                <a:solidFill>
                  <a:schemeClr val="bg1"/>
                </a:solidFill>
              </a:rPr>
              <a:t>&gt; Artículos, pronombres, preposiciones, posesivos.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Google Shape;379;p37"/>
          <p:cNvSpPr/>
          <p:nvPr/>
        </p:nvSpPr>
        <p:spPr>
          <a:xfrm>
            <a:off x="6602442" y="3062761"/>
            <a:ext cx="2120318" cy="192546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9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13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18" y="1564223"/>
            <a:ext cx="7616469" cy="332375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4077" y="154436"/>
            <a:ext cx="31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Ingreso al Módulo 1: </a:t>
            </a:r>
          </a:p>
        </p:txBody>
      </p:sp>
      <p:grpSp>
        <p:nvGrpSpPr>
          <p:cNvPr id="5" name="Google Shape;428;p39"/>
          <p:cNvGrpSpPr/>
          <p:nvPr/>
        </p:nvGrpSpPr>
        <p:grpSpPr>
          <a:xfrm rot="3658813">
            <a:off x="2867792" y="2113926"/>
            <a:ext cx="2087995" cy="292500"/>
            <a:chOff x="271125" y="812725"/>
            <a:chExt cx="766525" cy="221725"/>
          </a:xfrm>
          <a:solidFill>
            <a:srgbClr val="FFFF00"/>
          </a:solidFill>
        </p:grpSpPr>
        <p:sp>
          <p:nvSpPr>
            <p:cNvPr id="6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072315" y="848083"/>
            <a:ext cx="225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en cada link y se abre una nueva página</a:t>
            </a:r>
          </a:p>
        </p:txBody>
      </p:sp>
      <p:sp>
        <p:nvSpPr>
          <p:cNvPr id="9" name="Google Shape;433;p39"/>
          <p:cNvSpPr/>
          <p:nvPr/>
        </p:nvSpPr>
        <p:spPr>
          <a:xfrm>
            <a:off x="902599" y="805683"/>
            <a:ext cx="2559791" cy="71614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5550136" y="432584"/>
            <a:ext cx="3306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Nota: Solo la página que se abre es la que debe ser estudiada. No hacer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en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next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" name="Google Shape;434;p39"/>
          <p:cNvSpPr/>
          <p:nvPr/>
        </p:nvSpPr>
        <p:spPr>
          <a:xfrm>
            <a:off x="5270964" y="307573"/>
            <a:ext cx="3864532" cy="1214250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5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4297650" y="4630959"/>
            <a:ext cx="548700" cy="3105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14</a:t>
            </a:fld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2642286" y="161797"/>
            <a:ext cx="347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What´s</a:t>
            </a:r>
            <a:r>
              <a:rPr lang="es-CL" sz="44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L" sz="44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next</a:t>
            </a:r>
            <a:r>
              <a:rPr lang="es-CL" sz="44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054398" y="2639276"/>
            <a:ext cx="5311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dirty="0">
                <a:solidFill>
                  <a:srgbClr val="FFFF00"/>
                </a:solidFill>
                <a:latin typeface="Berlin Sans FB Demi" panose="020E0802020502020306" pitchFamily="34" charset="0"/>
              </a:rPr>
              <a:t>INICIO DE CLASES: 17 DE Mayo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674253" y="1448039"/>
            <a:ext cx="579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Compromiso de asistir al 100% de las sesiones</a:t>
            </a:r>
          </a:p>
        </p:txBody>
      </p:sp>
    </p:spTree>
    <p:extLst>
      <p:ext uri="{BB962C8B-B14F-4D97-AF65-F5344CB8AC3E}">
        <p14:creationId xmlns:p14="http://schemas.microsoft.com/office/powerpoint/2010/main" val="25369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hlinkClick r:id="rId3"/>
              </a:rPr>
              <a:t>Osvaldo.lastra@tcs.com</a:t>
            </a:r>
            <a:endParaRPr lang="es-ES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792142" y="900816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 Demi" panose="020E0802020502020306" pitchFamily="34" charset="0"/>
              </a:rPr>
              <a:t>hello!</a:t>
            </a:r>
            <a:endParaRPr sz="4800" dirty="0">
              <a:latin typeface="Berlin Sans FB Demi" panose="020E0802020502020306" pitchFamily="34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49" y="207247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 dirty="0">
                <a:latin typeface="Comic Sans MS" panose="030F0702030302020204" pitchFamily="66" charset="0"/>
              </a:rPr>
              <a:t>El TOAST </a:t>
            </a:r>
            <a:r>
              <a:rPr lang="es-ES" sz="3600" dirty="0" err="1">
                <a:latin typeface="Comic Sans MS" panose="030F0702030302020204" pitchFamily="66" charset="0"/>
              </a:rPr>
              <a:t>program</a:t>
            </a:r>
            <a:r>
              <a:rPr lang="es-ES" sz="3600" dirty="0">
                <a:latin typeface="Comic Sans MS" panose="030F0702030302020204" pitchFamily="66" charset="0"/>
              </a:rPr>
              <a:t> es un curso online básico de inglés que se encuentra en la plataforma </a:t>
            </a:r>
            <a:r>
              <a:rPr lang="es-ES" sz="3600" dirty="0" err="1">
                <a:latin typeface="Comic Sans MS" panose="030F0702030302020204" pitchFamily="66" charset="0"/>
              </a:rPr>
              <a:t>iEvolve</a:t>
            </a:r>
            <a:endParaRPr sz="3600" dirty="0">
              <a:latin typeface="Comic Sans MS" panose="030F0702030302020204" pitchFamily="66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850759" y="179140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19514" y="356961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3</a:t>
            </a:fld>
            <a:endParaRPr lang="es-CL"/>
          </a:p>
        </p:txBody>
      </p:sp>
      <p:sp>
        <p:nvSpPr>
          <p:cNvPr id="3" name="Doble onda 2"/>
          <p:cNvSpPr/>
          <p:nvPr/>
        </p:nvSpPr>
        <p:spPr>
          <a:xfrm rot="19756265">
            <a:off x="195897" y="733326"/>
            <a:ext cx="3724083" cy="1790056"/>
          </a:xfrm>
          <a:prstGeom prst="double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>
                <a:solidFill>
                  <a:schemeClr val="tx1"/>
                </a:solidFill>
                <a:latin typeface="Berlin Sans FB Demi" panose="020E0802020502020306" pitchFamily="34" charset="0"/>
              </a:rPr>
              <a:t>Lo nuevo en TCS Chile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22651" y="2291137"/>
            <a:ext cx="554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dirty="0">
                <a:solidFill>
                  <a:schemeClr val="bg1"/>
                </a:solidFill>
                <a:latin typeface="Comic Sans MS" panose="030F0702030302020204" pitchFamily="66" charset="0"/>
              </a:rPr>
              <a:t>Sesiones de acompañamiento </a:t>
            </a:r>
          </a:p>
        </p:txBody>
      </p:sp>
      <p:sp>
        <p:nvSpPr>
          <p:cNvPr id="5" name="Google Shape;361;p37"/>
          <p:cNvSpPr/>
          <p:nvPr/>
        </p:nvSpPr>
        <p:spPr>
          <a:xfrm>
            <a:off x="7532478" y="278774"/>
            <a:ext cx="1268416" cy="146783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3;p37"/>
          <p:cNvSpPr/>
          <p:nvPr/>
        </p:nvSpPr>
        <p:spPr>
          <a:xfrm rot="20595238">
            <a:off x="6950723" y="1283219"/>
            <a:ext cx="1005606" cy="926778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8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8268" y="232618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 panose="030F0702030302020204" pitchFamily="66" charset="0"/>
              </a:rPr>
              <a:t>Estructura del curso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752121" y="623913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5</a:t>
            </a:fld>
            <a:endParaRPr lang="es-CL"/>
          </a:p>
        </p:txBody>
      </p:sp>
      <p:sp>
        <p:nvSpPr>
          <p:cNvPr id="3" name="Google Shape;366;p37"/>
          <p:cNvSpPr/>
          <p:nvPr/>
        </p:nvSpPr>
        <p:spPr>
          <a:xfrm rot="1137178">
            <a:off x="2089410" y="1027915"/>
            <a:ext cx="1398064" cy="1154444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34;p37"/>
          <p:cNvSpPr/>
          <p:nvPr/>
        </p:nvSpPr>
        <p:spPr>
          <a:xfrm rot="1510600">
            <a:off x="5427913" y="1206410"/>
            <a:ext cx="1067873" cy="1052574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44;p37"/>
          <p:cNvSpPr/>
          <p:nvPr/>
        </p:nvSpPr>
        <p:spPr>
          <a:xfrm>
            <a:off x="6649897" y="1225612"/>
            <a:ext cx="636032" cy="542720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6883028" y="1364515"/>
            <a:ext cx="117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rgbClr val="FFFFFF"/>
                </a:solidFill>
              </a:rPr>
              <a:t>💃</a:t>
            </a:r>
            <a:endParaRPr lang="es-CL" sz="7200" dirty="0"/>
          </a:p>
        </p:txBody>
      </p:sp>
      <p:sp>
        <p:nvSpPr>
          <p:cNvPr id="7" name="Google Shape;363;p37"/>
          <p:cNvSpPr/>
          <p:nvPr/>
        </p:nvSpPr>
        <p:spPr>
          <a:xfrm rot="20143721">
            <a:off x="1168897" y="1027586"/>
            <a:ext cx="576328" cy="1155103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Más 9"/>
          <p:cNvSpPr/>
          <p:nvPr/>
        </p:nvSpPr>
        <p:spPr>
          <a:xfrm>
            <a:off x="3961856" y="1275498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/>
          <p:cNvSpPr txBox="1"/>
          <p:nvPr/>
        </p:nvSpPr>
        <p:spPr>
          <a:xfrm>
            <a:off x="1050809" y="2575033"/>
            <a:ext cx="258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Curso Online en </a:t>
            </a:r>
            <a:r>
              <a:rPr lang="es-CL" sz="24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iEvolve</a:t>
            </a:r>
            <a:r>
              <a:rPr lang="es-CL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953276" y="2575033"/>
            <a:ext cx="310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Clases presenciales de acompañamiento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39373" y="3708475"/>
            <a:ext cx="258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ID del curso: 55283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53276" y="3616142"/>
            <a:ext cx="370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Resolución de dudas del curso online y clases de conversación (</a:t>
            </a:r>
            <a:r>
              <a:rPr lang="es-CL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speaking</a:t>
            </a:r>
            <a:r>
              <a:rPr lang="es-CL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s-CL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sessions</a:t>
            </a:r>
            <a:r>
              <a:rPr lang="es-CL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25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8268" y="232618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 panose="030F0702030302020204" pitchFamily="66" charset="0"/>
              </a:rPr>
              <a:t>Curso online en iEvolve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752121" y="623913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366;p37"/>
          <p:cNvSpPr/>
          <p:nvPr/>
        </p:nvSpPr>
        <p:spPr>
          <a:xfrm>
            <a:off x="7386499" y="3897972"/>
            <a:ext cx="1603387" cy="1090253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" y="1337075"/>
            <a:ext cx="6575461" cy="2602892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7</a:t>
            </a:fld>
            <a:endParaRPr lang="es-CL"/>
          </a:p>
        </p:txBody>
      </p:sp>
      <p:grpSp>
        <p:nvGrpSpPr>
          <p:cNvPr id="4" name="Google Shape;425;p39"/>
          <p:cNvGrpSpPr/>
          <p:nvPr/>
        </p:nvGrpSpPr>
        <p:grpSpPr>
          <a:xfrm rot="8790342" flipH="1">
            <a:off x="3791151" y="334383"/>
            <a:ext cx="1012997" cy="1183178"/>
            <a:chOff x="1113100" y="2199475"/>
            <a:chExt cx="801900" cy="709925"/>
          </a:xfrm>
        </p:grpSpPr>
        <p:sp>
          <p:nvSpPr>
            <p:cNvPr id="5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85839" y="278986"/>
            <a:ext cx="319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Ingresar a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iEvolve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a través de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Ultimatix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y escribir el código en la barra de búsqueda: 55283</a:t>
            </a:r>
          </a:p>
        </p:txBody>
      </p:sp>
      <p:sp>
        <p:nvSpPr>
          <p:cNvPr id="8" name="Google Shape;433;p39"/>
          <p:cNvSpPr/>
          <p:nvPr/>
        </p:nvSpPr>
        <p:spPr>
          <a:xfrm>
            <a:off x="78171" y="103882"/>
            <a:ext cx="3610251" cy="107082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428;p39"/>
          <p:cNvGrpSpPr/>
          <p:nvPr/>
        </p:nvGrpSpPr>
        <p:grpSpPr>
          <a:xfrm rot="20475192">
            <a:off x="4065709" y="3671952"/>
            <a:ext cx="1561282" cy="292500"/>
            <a:chOff x="271125" y="812725"/>
            <a:chExt cx="766525" cy="221725"/>
          </a:xfrm>
          <a:solidFill>
            <a:srgbClr val="FFFF00"/>
          </a:solidFill>
        </p:grpSpPr>
        <p:sp>
          <p:nvSpPr>
            <p:cNvPr id="10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2489042" y="4264705"/>
            <a:ext cx="16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Hacer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en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Enroll</a:t>
            </a:r>
            <a:endParaRPr lang="es-CL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15106" t="15362" r="15821" b="22672"/>
          <a:stretch/>
        </p:blipFill>
        <p:spPr>
          <a:xfrm>
            <a:off x="5922758" y="3590392"/>
            <a:ext cx="3010328" cy="13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8</a:t>
            </a:fld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099337" y="456231"/>
            <a:ext cx="319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Hacer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en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Launch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y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Proceed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8" name="Google Shape;433;p39"/>
          <p:cNvSpPr/>
          <p:nvPr/>
        </p:nvSpPr>
        <p:spPr>
          <a:xfrm>
            <a:off x="1407560" y="277402"/>
            <a:ext cx="2589087" cy="76360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uadroTexto 16"/>
          <p:cNvSpPr txBox="1"/>
          <p:nvPr/>
        </p:nvSpPr>
        <p:spPr>
          <a:xfrm>
            <a:off x="128429" y="1718692"/>
            <a:ext cx="1654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Pestaña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iON</a:t>
            </a:r>
            <a:endParaRPr lang="es-CL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75" y="1184971"/>
            <a:ext cx="6732177" cy="2531119"/>
          </a:xfrm>
          <a:prstGeom prst="rect">
            <a:avLst/>
          </a:prstGeom>
        </p:spPr>
      </p:pic>
      <p:grpSp>
        <p:nvGrpSpPr>
          <p:cNvPr id="4" name="Google Shape;425;p39"/>
          <p:cNvGrpSpPr/>
          <p:nvPr/>
        </p:nvGrpSpPr>
        <p:grpSpPr>
          <a:xfrm rot="8206998" flipH="1">
            <a:off x="4973897" y="25829"/>
            <a:ext cx="2030452" cy="3662693"/>
            <a:chOff x="1113100" y="2199475"/>
            <a:chExt cx="801900" cy="709925"/>
          </a:xfrm>
        </p:grpSpPr>
        <p:sp>
          <p:nvSpPr>
            <p:cNvPr id="5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28;p39"/>
          <p:cNvGrpSpPr/>
          <p:nvPr/>
        </p:nvGrpSpPr>
        <p:grpSpPr>
          <a:xfrm>
            <a:off x="852755" y="1932620"/>
            <a:ext cx="1657645" cy="292500"/>
            <a:chOff x="271125" y="812725"/>
            <a:chExt cx="766525" cy="221725"/>
          </a:xfrm>
          <a:solidFill>
            <a:srgbClr val="FFFF00"/>
          </a:solidFill>
        </p:grpSpPr>
        <p:sp>
          <p:nvSpPr>
            <p:cNvPr id="15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9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9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6" y="1253262"/>
            <a:ext cx="8057030" cy="31665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99718" y="205807"/>
            <a:ext cx="319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Nos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redirecciona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a una nueva pestaña TCS Ion. Hacer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click</a:t>
            </a:r>
            <a:r>
              <a:rPr lang="es-C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en </a:t>
            </a:r>
            <a:r>
              <a:rPr lang="es-CL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Launch</a:t>
            </a:r>
            <a:endParaRPr lang="es-CL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Google Shape;428;p39"/>
          <p:cNvGrpSpPr/>
          <p:nvPr/>
        </p:nvGrpSpPr>
        <p:grpSpPr>
          <a:xfrm rot="3755151">
            <a:off x="3862717" y="1788446"/>
            <a:ext cx="2528174" cy="573452"/>
            <a:chOff x="271125" y="812725"/>
            <a:chExt cx="766525" cy="221725"/>
          </a:xfrm>
          <a:solidFill>
            <a:srgbClr val="FFFF00"/>
          </a:solidFill>
        </p:grpSpPr>
        <p:sp>
          <p:nvSpPr>
            <p:cNvPr id="6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33;p39"/>
          <p:cNvSpPr/>
          <p:nvPr/>
        </p:nvSpPr>
        <p:spPr>
          <a:xfrm>
            <a:off x="1407560" y="92467"/>
            <a:ext cx="3438790" cy="94853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05893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407</Words>
  <Application>Microsoft Office PowerPoint</Application>
  <PresentationFormat>Presentación en pantalla (16:9)</PresentationFormat>
  <Paragraphs>82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Berlin Sans FB Demi</vt:lpstr>
      <vt:lpstr>Comic Sans MS</vt:lpstr>
      <vt:lpstr>Sniglet</vt:lpstr>
      <vt:lpstr>Walter Turncoat</vt:lpstr>
      <vt:lpstr>Wingdings</vt:lpstr>
      <vt:lpstr>Ursula template</vt:lpstr>
      <vt:lpstr>Presentación de PowerPoint</vt:lpstr>
      <vt:lpstr>hello!</vt:lpstr>
      <vt:lpstr>Presentación de PowerPoint</vt:lpstr>
      <vt:lpstr>1.  Estructura del curso</vt:lpstr>
      <vt:lpstr>Presentación de PowerPoint</vt:lpstr>
      <vt:lpstr>2.  Curso online en iEvolve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 Romero Delgado</dc:creator>
  <cp:lastModifiedBy>Osvaldo Lastra</cp:lastModifiedBy>
  <cp:revision>29</cp:revision>
  <dcterms:modified xsi:type="dcterms:W3CDTF">2021-05-13T13:37:04Z</dcterms:modified>
</cp:coreProperties>
</file>