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6858000" cy="7315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45A"/>
    <a:srgbClr val="CC0099"/>
    <a:srgbClr val="178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78" d="100"/>
          <a:sy n="78" d="100"/>
        </p:scale>
        <p:origin x="1674" y="-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97187"/>
            <a:ext cx="5829300" cy="25467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42174"/>
            <a:ext cx="5143500" cy="176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9467"/>
            <a:ext cx="147875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9467"/>
            <a:ext cx="4350544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23722"/>
            <a:ext cx="5915025" cy="30429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95429"/>
            <a:ext cx="5915025" cy="16001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9468"/>
            <a:ext cx="591502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93241"/>
            <a:ext cx="2901255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72080"/>
            <a:ext cx="290125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93241"/>
            <a:ext cx="2915543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72080"/>
            <a:ext cx="291554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53255"/>
            <a:ext cx="3471863" cy="51985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53255"/>
            <a:ext cx="3471863" cy="51985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9468"/>
            <a:ext cx="591502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47333"/>
            <a:ext cx="591502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B604-FD58-449B-AE1E-9A7B1057CF7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80108"/>
            <a:ext cx="231457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cscomprod-my.sharepoint.com/:f:/g/personal/793330_tcs_com/Esw-Z8fOtR5Fnc3D19KJFWwBck5BLGqjL7BD0YF22T3ZEA?e=6VHgoZ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6D3BAC-CAD6-4C5D-A618-3F719C2B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11237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6EEE8-78CF-4615-BD49-3C262C1A2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1" t="293" b="76299"/>
          <a:stretch/>
        </p:blipFill>
        <p:spPr>
          <a:xfrm>
            <a:off x="172580" y="5042929"/>
            <a:ext cx="497425" cy="718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D31C3D-C124-46F2-B64E-59E4244FB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3" r="20052" b="76653"/>
          <a:stretch/>
        </p:blipFill>
        <p:spPr>
          <a:xfrm>
            <a:off x="172580" y="4369717"/>
            <a:ext cx="497425" cy="6477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9E4A98-576B-45D9-846A-934E8F71A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5" t="293" r="41890" b="76360"/>
          <a:stretch/>
        </p:blipFill>
        <p:spPr>
          <a:xfrm>
            <a:off x="172580" y="3696505"/>
            <a:ext cx="497880" cy="6217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1D3811-74A2-436D-82E9-B112931C22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25" b="76653"/>
          <a:stretch/>
        </p:blipFill>
        <p:spPr>
          <a:xfrm>
            <a:off x="200338" y="2339680"/>
            <a:ext cx="481286" cy="601035"/>
          </a:xfrm>
          <a:prstGeom prst="rect">
            <a:avLst/>
          </a:prstGeom>
        </p:spPr>
      </p:pic>
      <p:pic>
        <p:nvPicPr>
          <p:cNvPr id="36" name="Picture 4" descr="Imprimir Bingo - Programa para imprimir tablas de bingo">
            <a:extLst>
              <a:ext uri="{FF2B5EF4-FFF2-40B4-BE49-F238E27FC236}">
                <a16:creationId xmlns:a16="http://schemas.microsoft.com/office/drawing/2014/main" id="{ECF1382E-7269-412A-8630-0AD9874DF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5181" r="796" b="47647"/>
          <a:stretch/>
        </p:blipFill>
        <p:spPr bwMode="auto">
          <a:xfrm>
            <a:off x="778298" y="2339681"/>
            <a:ext cx="5956525" cy="336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9CA08F-3590-4A5F-8FEB-F80BACAB49F5}"/>
              </a:ext>
            </a:extLst>
          </p:cNvPr>
          <p:cNvSpPr/>
          <p:nvPr/>
        </p:nvSpPr>
        <p:spPr>
          <a:xfrm>
            <a:off x="186230" y="3012324"/>
            <a:ext cx="470123" cy="612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4884D69-BB65-4016-90DD-E35674D75E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r="64159" b="76653"/>
          <a:stretch/>
        </p:blipFill>
        <p:spPr>
          <a:xfrm>
            <a:off x="276625" y="3012893"/>
            <a:ext cx="262035" cy="587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A84E7-C346-48C0-885D-35CD7E19DD76}"/>
              </a:ext>
            </a:extLst>
          </p:cNvPr>
          <p:cNvSpPr txBox="1"/>
          <p:nvPr/>
        </p:nvSpPr>
        <p:spPr>
          <a:xfrm>
            <a:off x="1808875" y="1563765"/>
            <a:ext cx="3609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Tablero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Control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E53BBF-3F4A-4237-B890-7C410F3440B3}"/>
              </a:ext>
            </a:extLst>
          </p:cNvPr>
          <p:cNvSpPr txBox="1"/>
          <p:nvPr/>
        </p:nvSpPr>
        <p:spPr>
          <a:xfrm>
            <a:off x="462416" y="6821069"/>
            <a:ext cx="627240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chemeClr val="bg1"/>
                </a:solidFill>
              </a:rPr>
              <a:t>Deberás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asignar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5 </a:t>
            </a:r>
            <a:r>
              <a:rPr lang="en-US" b="1" dirty="0" err="1">
                <a:solidFill>
                  <a:schemeClr val="bg1"/>
                </a:solidFill>
              </a:rPr>
              <a:t>números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elección</a:t>
            </a:r>
            <a:r>
              <a:rPr lang="en-US" dirty="0">
                <a:solidFill>
                  <a:schemeClr val="bg1"/>
                </a:solidFill>
              </a:rPr>
              <a:t>. Solo </a:t>
            </a:r>
            <a:r>
              <a:rPr lang="en-US" dirty="0" err="1">
                <a:solidFill>
                  <a:schemeClr val="bg1"/>
                </a:solidFill>
              </a:rPr>
              <a:t>aplican</a:t>
            </a:r>
            <a:r>
              <a:rPr lang="en-US" dirty="0">
                <a:solidFill>
                  <a:schemeClr val="bg1"/>
                </a:solidFill>
              </a:rPr>
              <a:t> los que </a:t>
            </a:r>
            <a:r>
              <a:rPr lang="en-US" dirty="0" err="1">
                <a:solidFill>
                  <a:schemeClr val="bg1"/>
                </a:solidFill>
              </a:rPr>
              <a:t>estén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letra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tablero</a:t>
            </a:r>
            <a:r>
              <a:rPr lang="en-US" dirty="0">
                <a:solidFill>
                  <a:schemeClr val="bg1"/>
                </a:solidFill>
              </a:rPr>
              <a:t> de control. </a:t>
            </a:r>
            <a:r>
              <a:rPr lang="en-US" b="1" i="1" dirty="0" err="1">
                <a:solidFill>
                  <a:schemeClr val="bg1"/>
                </a:solidFill>
              </a:rPr>
              <a:t>Ejemplo</a:t>
            </a:r>
            <a:r>
              <a:rPr lang="en-US" b="1" i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de la </a:t>
            </a:r>
            <a:r>
              <a:rPr lang="en-US" dirty="0" err="1">
                <a:solidFill>
                  <a:schemeClr val="bg1"/>
                </a:solidFill>
              </a:rPr>
              <a:t>letra</a:t>
            </a:r>
            <a:r>
              <a:rPr lang="en-US" dirty="0">
                <a:solidFill>
                  <a:schemeClr val="bg1"/>
                </a:solidFill>
              </a:rPr>
              <a:t> G solo </a:t>
            </a:r>
            <a:r>
              <a:rPr lang="en-US" dirty="0" err="1">
                <a:solidFill>
                  <a:schemeClr val="bg1"/>
                </a:solidFill>
              </a:rPr>
              <a:t>podrás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elegir</a:t>
            </a:r>
            <a:r>
              <a:rPr lang="en-US" dirty="0">
                <a:solidFill>
                  <a:schemeClr val="bg1"/>
                </a:solidFill>
              </a:rPr>
              <a:t> 5 </a:t>
            </a:r>
            <a:r>
              <a:rPr lang="en-US" dirty="0" err="1">
                <a:solidFill>
                  <a:schemeClr val="bg1"/>
                </a:solidFill>
              </a:rPr>
              <a:t>números</a:t>
            </a:r>
            <a:r>
              <a:rPr lang="en-US" dirty="0">
                <a:solidFill>
                  <a:schemeClr val="bg1"/>
                </a:solidFill>
              </a:rPr>
              <a:t> (#) entre el 46 y el 60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En la </a:t>
            </a:r>
            <a:r>
              <a:rPr lang="es-ES" b="1" dirty="0">
                <a:solidFill>
                  <a:schemeClr val="bg1"/>
                </a:solidFill>
              </a:rPr>
              <a:t>casilla N </a:t>
            </a:r>
            <a:r>
              <a:rPr lang="es-ES" dirty="0">
                <a:solidFill>
                  <a:schemeClr val="bg1"/>
                </a:solidFill>
              </a:rPr>
              <a:t>solo deberás elegir 4 números </a:t>
            </a:r>
            <a:r>
              <a:rPr lang="en-US" dirty="0">
                <a:solidFill>
                  <a:schemeClr val="bg1"/>
                </a:solidFill>
              </a:rPr>
              <a:t>(#)</a:t>
            </a:r>
            <a:r>
              <a:rPr lang="es-ES" dirty="0">
                <a:solidFill>
                  <a:schemeClr val="bg1"/>
                </a:solidFill>
              </a:rPr>
              <a:t>,  entre el 31 y el 45 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Deberás cargar tu tabla ya diligenciada con todos los números elegidos por ti </a:t>
            </a:r>
            <a:r>
              <a:rPr lang="es-ES" sz="1600" b="1" dirty="0">
                <a:solidFill>
                  <a:schemeClr val="bg1"/>
                </a:solidFill>
                <a:hlinkClick r:id="rId5"/>
              </a:rPr>
              <a:t>aquí</a:t>
            </a:r>
            <a:r>
              <a:rPr lang="es-ES" sz="1600" b="1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s-ES" b="1" u="sng" dirty="0">
                <a:solidFill>
                  <a:schemeClr val="bg1"/>
                </a:solidFill>
              </a:rPr>
              <a:t>Con nombre de archivo así</a:t>
            </a:r>
            <a:r>
              <a:rPr lang="es-ES" u="sng" dirty="0">
                <a:solidFill>
                  <a:schemeClr val="bg1"/>
                </a:solidFill>
              </a:rPr>
              <a:t>: </a:t>
            </a:r>
          </a:p>
          <a:p>
            <a:pPr algn="just"/>
            <a:r>
              <a:rPr lang="es-E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 </a:t>
            </a:r>
            <a:r>
              <a:rPr lang="es-E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</a:t>
            </a:r>
            <a:r>
              <a:rPr lang="es-E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 + primer nombre + primer apellido.</a:t>
            </a:r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80507A7C-CAF1-426B-AB5A-E68CB42AA0A1}"/>
              </a:ext>
            </a:extLst>
          </p:cNvPr>
          <p:cNvSpPr/>
          <p:nvPr/>
        </p:nvSpPr>
        <p:spPr>
          <a:xfrm>
            <a:off x="67352" y="6902136"/>
            <a:ext cx="395064" cy="367458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BB06F-3276-49B1-8B8D-666CA139242B}"/>
              </a:ext>
            </a:extLst>
          </p:cNvPr>
          <p:cNvSpPr txBox="1"/>
          <p:nvPr/>
        </p:nvSpPr>
        <p:spPr>
          <a:xfrm>
            <a:off x="899110" y="6058330"/>
            <a:ext cx="5429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¡</a:t>
            </a:r>
            <a:r>
              <a:rPr lang="en-US" sz="3000" b="1" dirty="0" err="1">
                <a:solidFill>
                  <a:schemeClr val="bg1"/>
                </a:solidFill>
              </a:rPr>
              <a:t>Pon</a:t>
            </a:r>
            <a:r>
              <a:rPr lang="en-US" sz="3000" b="1" dirty="0">
                <a:solidFill>
                  <a:schemeClr val="bg1"/>
                </a:solidFill>
              </a:rPr>
              <a:t> a </a:t>
            </a:r>
            <a:r>
              <a:rPr lang="en-US" sz="3000" b="1" dirty="0" err="1">
                <a:solidFill>
                  <a:schemeClr val="bg1"/>
                </a:solidFill>
              </a:rPr>
              <a:t>prueba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tu</a:t>
            </a:r>
            <a:r>
              <a:rPr lang="en-US" sz="3000" b="1" dirty="0">
                <a:solidFill>
                  <a:schemeClr val="bg1"/>
                </a:solidFill>
              </a:rPr>
              <a:t> suerte y </a:t>
            </a:r>
            <a:r>
              <a:rPr lang="en-US" sz="3000" b="1" dirty="0" err="1">
                <a:solidFill>
                  <a:schemeClr val="bg1"/>
                </a:solidFill>
              </a:rPr>
              <a:t>gana</a:t>
            </a:r>
            <a:r>
              <a:rPr lang="en-US" sz="3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5" name="Flowchart: Delay 44">
            <a:extLst>
              <a:ext uri="{FF2B5EF4-FFF2-40B4-BE49-F238E27FC236}">
                <a16:creationId xmlns:a16="http://schemas.microsoft.com/office/drawing/2014/main" id="{528692A4-2207-4D88-B60F-129098523436}"/>
              </a:ext>
            </a:extLst>
          </p:cNvPr>
          <p:cNvSpPr/>
          <p:nvPr/>
        </p:nvSpPr>
        <p:spPr>
          <a:xfrm>
            <a:off x="45917" y="7977620"/>
            <a:ext cx="395064" cy="367458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Flowchart: Delay 47">
            <a:extLst>
              <a:ext uri="{FF2B5EF4-FFF2-40B4-BE49-F238E27FC236}">
                <a16:creationId xmlns:a16="http://schemas.microsoft.com/office/drawing/2014/main" id="{D04F1513-90C5-48E1-B243-6326CD6574B2}"/>
              </a:ext>
            </a:extLst>
          </p:cNvPr>
          <p:cNvSpPr/>
          <p:nvPr/>
        </p:nvSpPr>
        <p:spPr>
          <a:xfrm>
            <a:off x="45917" y="8800800"/>
            <a:ext cx="395064" cy="367458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506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16D9106-9237-42AF-989E-C4C838A2EF2A}"/>
              </a:ext>
            </a:extLst>
          </p:cNvPr>
          <p:cNvSpPr txBox="1"/>
          <p:nvPr/>
        </p:nvSpPr>
        <p:spPr>
          <a:xfrm>
            <a:off x="-4135840" y="1003905"/>
            <a:ext cx="3052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Fichas de juego</a:t>
            </a:r>
            <a:endParaRPr lang="es-CO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6EEE8-78CF-4615-BD49-3C262C1A2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3" y="0"/>
            <a:ext cx="5513996" cy="7336678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03F035D-9340-41D4-8D2A-B9C1A9380E35}"/>
              </a:ext>
            </a:extLst>
          </p:cNvPr>
          <p:cNvSpPr/>
          <p:nvPr/>
        </p:nvSpPr>
        <p:spPr>
          <a:xfrm>
            <a:off x="-5091835" y="1742901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BEA4FA-D02B-4DD5-9D97-02755D5535A2}"/>
              </a:ext>
            </a:extLst>
          </p:cNvPr>
          <p:cNvSpPr/>
          <p:nvPr/>
        </p:nvSpPr>
        <p:spPr>
          <a:xfrm>
            <a:off x="-4078453" y="1745551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3E557F-85B6-4F96-B56C-45B61FFCCD42}"/>
              </a:ext>
            </a:extLst>
          </p:cNvPr>
          <p:cNvSpPr/>
          <p:nvPr/>
        </p:nvSpPr>
        <p:spPr>
          <a:xfrm>
            <a:off x="-3065170" y="1742901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29C88A-672C-42E0-8EBA-381866C6D710}"/>
              </a:ext>
            </a:extLst>
          </p:cNvPr>
          <p:cNvSpPr/>
          <p:nvPr/>
        </p:nvSpPr>
        <p:spPr>
          <a:xfrm>
            <a:off x="-2064643" y="1742901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019EF6-956D-4109-9970-DFA085A7206E}"/>
              </a:ext>
            </a:extLst>
          </p:cNvPr>
          <p:cNvSpPr/>
          <p:nvPr/>
        </p:nvSpPr>
        <p:spPr>
          <a:xfrm>
            <a:off x="-1061110" y="1747875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62BE4D-64F9-4A3D-8470-E1E6E293B7BE}"/>
              </a:ext>
            </a:extLst>
          </p:cNvPr>
          <p:cNvSpPr/>
          <p:nvPr/>
        </p:nvSpPr>
        <p:spPr>
          <a:xfrm>
            <a:off x="-5091835" y="2914631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493A110-150F-4211-9B64-3EF3FEEBEDB7}"/>
              </a:ext>
            </a:extLst>
          </p:cNvPr>
          <p:cNvSpPr/>
          <p:nvPr/>
        </p:nvSpPr>
        <p:spPr>
          <a:xfrm>
            <a:off x="-4078453" y="2917281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50F434-3A4A-4BAA-98D0-9632698D5078}"/>
              </a:ext>
            </a:extLst>
          </p:cNvPr>
          <p:cNvSpPr/>
          <p:nvPr/>
        </p:nvSpPr>
        <p:spPr>
          <a:xfrm>
            <a:off x="-3065170" y="2914631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1E1EAE-CCA6-4252-AA02-6BD1FA36CC62}"/>
              </a:ext>
            </a:extLst>
          </p:cNvPr>
          <p:cNvSpPr/>
          <p:nvPr/>
        </p:nvSpPr>
        <p:spPr>
          <a:xfrm>
            <a:off x="-2064643" y="2914631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38E37-E686-49FB-ACC1-B45F02C113D6}"/>
              </a:ext>
            </a:extLst>
          </p:cNvPr>
          <p:cNvSpPr/>
          <p:nvPr/>
        </p:nvSpPr>
        <p:spPr>
          <a:xfrm>
            <a:off x="-1061110" y="2919605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6A0483-FA5B-4144-8B5B-FBABE643EA5A}"/>
              </a:ext>
            </a:extLst>
          </p:cNvPr>
          <p:cNvSpPr/>
          <p:nvPr/>
        </p:nvSpPr>
        <p:spPr>
          <a:xfrm>
            <a:off x="-5132537" y="5109781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777C8F-645A-43FD-8C79-CDFC2CA6FB1A}"/>
              </a:ext>
            </a:extLst>
          </p:cNvPr>
          <p:cNvSpPr/>
          <p:nvPr/>
        </p:nvSpPr>
        <p:spPr>
          <a:xfrm>
            <a:off x="-4119155" y="5112431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7D439-D760-4249-B34A-C22494D968E5}"/>
              </a:ext>
            </a:extLst>
          </p:cNvPr>
          <p:cNvSpPr/>
          <p:nvPr/>
        </p:nvSpPr>
        <p:spPr>
          <a:xfrm>
            <a:off x="-3105872" y="5109781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CC41EF5-6344-477C-A885-03E284686810}"/>
              </a:ext>
            </a:extLst>
          </p:cNvPr>
          <p:cNvSpPr/>
          <p:nvPr/>
        </p:nvSpPr>
        <p:spPr>
          <a:xfrm>
            <a:off x="-2105345" y="5109781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147ACE8-A120-4319-9385-8C94BA6A9FAC}"/>
              </a:ext>
            </a:extLst>
          </p:cNvPr>
          <p:cNvSpPr/>
          <p:nvPr/>
        </p:nvSpPr>
        <p:spPr>
          <a:xfrm>
            <a:off x="-1101812" y="5114755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16DE9F-E1B4-491D-8BFF-3DE86E32482C}"/>
              </a:ext>
            </a:extLst>
          </p:cNvPr>
          <p:cNvSpPr/>
          <p:nvPr/>
        </p:nvSpPr>
        <p:spPr>
          <a:xfrm>
            <a:off x="-5132537" y="6308645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32EAE15-95CC-4311-BFA1-B15D69227E22}"/>
              </a:ext>
            </a:extLst>
          </p:cNvPr>
          <p:cNvSpPr/>
          <p:nvPr/>
        </p:nvSpPr>
        <p:spPr>
          <a:xfrm>
            <a:off x="-4119155" y="6311295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C1C9410-AC37-4533-96BC-871DFA32277F}"/>
              </a:ext>
            </a:extLst>
          </p:cNvPr>
          <p:cNvSpPr/>
          <p:nvPr/>
        </p:nvSpPr>
        <p:spPr>
          <a:xfrm>
            <a:off x="-3105872" y="6308645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F945E0E-ACE1-40B1-B663-B4ACFBF2C0A0}"/>
              </a:ext>
            </a:extLst>
          </p:cNvPr>
          <p:cNvSpPr/>
          <p:nvPr/>
        </p:nvSpPr>
        <p:spPr>
          <a:xfrm>
            <a:off x="-2105345" y="6308645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EDAF82-7177-4FA8-830F-CE4CE1AEA085}"/>
              </a:ext>
            </a:extLst>
          </p:cNvPr>
          <p:cNvSpPr/>
          <p:nvPr/>
        </p:nvSpPr>
        <p:spPr>
          <a:xfrm>
            <a:off x="-1101812" y="6313619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2E456C8-6771-4D1B-AE3B-7E227F1513E5}"/>
              </a:ext>
            </a:extLst>
          </p:cNvPr>
          <p:cNvSpPr/>
          <p:nvPr/>
        </p:nvSpPr>
        <p:spPr>
          <a:xfrm>
            <a:off x="-5091835" y="4007069"/>
            <a:ext cx="911244" cy="90978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290582-72D5-41F8-90BE-6BB4F8BE2B35}"/>
              </a:ext>
            </a:extLst>
          </p:cNvPr>
          <p:cNvSpPr/>
          <p:nvPr/>
        </p:nvSpPr>
        <p:spPr>
          <a:xfrm>
            <a:off x="-4078453" y="4009719"/>
            <a:ext cx="911244" cy="90978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A4BACB-0926-47EF-A6A4-51893107C42B}"/>
              </a:ext>
            </a:extLst>
          </p:cNvPr>
          <p:cNvSpPr/>
          <p:nvPr/>
        </p:nvSpPr>
        <p:spPr>
          <a:xfrm>
            <a:off x="-2064643" y="4007069"/>
            <a:ext cx="911244" cy="90978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428AD2-2625-4FCD-9994-AC35F6BDD0D1}"/>
              </a:ext>
            </a:extLst>
          </p:cNvPr>
          <p:cNvSpPr/>
          <p:nvPr/>
        </p:nvSpPr>
        <p:spPr>
          <a:xfrm>
            <a:off x="-1061110" y="4012043"/>
            <a:ext cx="911244" cy="90978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108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Roncancio Clavijo</dc:creator>
  <cp:lastModifiedBy>Evelyn Castro Duque</cp:lastModifiedBy>
  <cp:revision>21</cp:revision>
  <dcterms:created xsi:type="dcterms:W3CDTF">2020-11-07T00:34:59Z</dcterms:created>
  <dcterms:modified xsi:type="dcterms:W3CDTF">2021-09-07T18:24:48Z</dcterms:modified>
</cp:coreProperties>
</file>